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1" r:id="rId3"/>
    <p:sldId id="265" r:id="rId4"/>
    <p:sldId id="266" r:id="rId5"/>
    <p:sldId id="259" r:id="rId6"/>
    <p:sldId id="267" r:id="rId7"/>
    <p:sldId id="260" r:id="rId8"/>
    <p:sldId id="268" r:id="rId9"/>
    <p:sldId id="263" r:id="rId10"/>
    <p:sldId id="262" r:id="rId11"/>
    <p:sldId id="269" r:id="rId12"/>
    <p:sldId id="270" r:id="rId13"/>
    <p:sldId id="273" r:id="rId14"/>
    <p:sldId id="274" r:id="rId15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2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9.wmf"/><Relationship Id="rId1" Type="http://schemas.openxmlformats.org/officeDocument/2006/relationships/image" Target="../media/image2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2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wmf"/><Relationship Id="rId5" Type="http://schemas.openxmlformats.org/officeDocument/2006/relationships/image" Target="../media/image5.png"/><Relationship Id="rId10" Type="http://schemas.openxmlformats.org/officeDocument/2006/relationships/oleObject" Target="../embeddings/oleObject5.bin"/><Relationship Id="rId4" Type="http://schemas.openxmlformats.org/officeDocument/2006/relationships/image" Target="../media/image2.wmf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6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8.wmf"/><Relationship Id="rId5" Type="http://schemas.openxmlformats.org/officeDocument/2006/relationships/image" Target="../media/image5.png"/><Relationship Id="rId10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4.wmf"/><Relationship Id="rId3" Type="http://schemas.openxmlformats.org/officeDocument/2006/relationships/image" Target="../media/image15.png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16.wmf"/><Relationship Id="rId9" Type="http://schemas.openxmlformats.org/officeDocument/2006/relationships/image" Target="../media/image22.png"/><Relationship Id="rId14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7.wmf"/><Relationship Id="rId18" Type="http://schemas.openxmlformats.org/officeDocument/2006/relationships/oleObject" Target="../embeddings/oleObject28.bin"/><Relationship Id="rId26" Type="http://schemas.openxmlformats.org/officeDocument/2006/relationships/oleObject" Target="../embeddings/oleObject32.bin"/><Relationship Id="rId3" Type="http://schemas.openxmlformats.org/officeDocument/2006/relationships/image" Target="../media/image35.png"/><Relationship Id="rId21" Type="http://schemas.openxmlformats.org/officeDocument/2006/relationships/image" Target="../media/image31.wm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29.wmf"/><Relationship Id="rId25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7.bin"/><Relationship Id="rId20" Type="http://schemas.openxmlformats.org/officeDocument/2006/relationships/oleObject" Target="../embeddings/oleObject29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6.wmf"/><Relationship Id="rId24" Type="http://schemas.openxmlformats.org/officeDocument/2006/relationships/oleObject" Target="../embeddings/oleObject31.bin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23" Type="http://schemas.openxmlformats.org/officeDocument/2006/relationships/image" Target="../media/image32.wmf"/><Relationship Id="rId10" Type="http://schemas.openxmlformats.org/officeDocument/2006/relationships/oleObject" Target="../embeddings/oleObject24.bin"/><Relationship Id="rId19" Type="http://schemas.openxmlformats.org/officeDocument/2006/relationships/image" Target="../media/image30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26.bin"/><Relationship Id="rId22" Type="http://schemas.openxmlformats.org/officeDocument/2006/relationships/oleObject" Target="../embeddings/oleObject30.bin"/><Relationship Id="rId27" Type="http://schemas.openxmlformats.org/officeDocument/2006/relationships/image" Target="../media/image3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40.wmf"/><Relationship Id="rId3" Type="http://schemas.openxmlformats.org/officeDocument/2006/relationships/image" Target="../media/image35.png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38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"/>
          <p:cNvSpPr/>
          <p:nvPr/>
        </p:nvSpPr>
        <p:spPr>
          <a:xfrm>
            <a:off x="1501775" y="504825"/>
            <a:ext cx="5772150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0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西师大版六年级数学下册</a:t>
            </a:r>
          </a:p>
        </p:txBody>
      </p:sp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483606" y="1905000"/>
            <a:ext cx="7974594" cy="1752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Wave2">
              <a:avLst>
                <a:gd name="adj1" fmla="val 10939"/>
                <a:gd name="adj2" fmla="val 6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百分数，小数和分数的互化</a:t>
            </a:r>
          </a:p>
        </p:txBody>
      </p:sp>
      <p:sp>
        <p:nvSpPr>
          <p:cNvPr id="8" name="矩形 7"/>
          <p:cNvSpPr/>
          <p:nvPr/>
        </p:nvSpPr>
        <p:spPr>
          <a:xfrm>
            <a:off x="3182036" y="5943600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86200" cy="7635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5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990600"/>
            <a:ext cx="8077200" cy="30924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86200" cy="7635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79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38200"/>
            <a:ext cx="9144000" cy="39290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5800"/>
            <a:ext cx="9144000" cy="4826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"/>
            <a:ext cx="9144000" cy="3203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27" name="Picture 5" descr="PE02604_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176713"/>
            <a:ext cx="3276600" cy="26812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000"/>
            <a:ext cx="9144000" cy="4460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651" name="Picture 5" descr="PE02604_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4176713"/>
            <a:ext cx="3276600" cy="26812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5" name="Object 1029"/>
          <p:cNvGraphicFramePr>
            <a:graphicFrameLocks noChangeAspect="1"/>
          </p:cNvGraphicFramePr>
          <p:nvPr/>
        </p:nvGraphicFramePr>
        <p:xfrm>
          <a:off x="3048000" y="3505200"/>
          <a:ext cx="21177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r:id="rId3" imgW="761365" imgH="203200" progId="Equation.3">
                  <p:embed/>
                </p:oleObj>
              </mc:Choice>
              <mc:Fallback>
                <p:oleObj r:id="rId3" imgW="761365" imgH="203200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0" y="3505200"/>
                        <a:ext cx="2117725" cy="5635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8" name="Picture 10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4827588"/>
            <a:ext cx="3724275" cy="14684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9" name="Picture 10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" y="4694238"/>
            <a:ext cx="3048000" cy="19446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5" name="Picture 103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3400" y="0"/>
            <a:ext cx="7620000" cy="20875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6" name="WordArt 1035"/>
          <p:cNvSpPr>
            <a:spLocks noTextEdit="1"/>
          </p:cNvSpPr>
          <p:nvPr/>
        </p:nvSpPr>
        <p:spPr>
          <a:xfrm>
            <a:off x="1295400" y="2209800"/>
            <a:ext cx="6248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空气质量达到二级标准的城市有多少个？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048000" y="3200400"/>
          <a:ext cx="21177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r:id="rId3" imgW="761365" imgH="203200" progId="Equation.3">
                  <p:embed/>
                </p:oleObj>
              </mc:Choice>
              <mc:Fallback>
                <p:oleObj r:id="rId3" imgW="761365" imgH="203200" progId="Equation.3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0" y="3200400"/>
                        <a:ext cx="2117725" cy="5635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87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0"/>
            <a:ext cx="7620000" cy="20875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8" name="WordArt 6"/>
          <p:cNvSpPr>
            <a:spLocks noTextEdit="1"/>
          </p:cNvSpPr>
          <p:nvPr/>
        </p:nvSpPr>
        <p:spPr>
          <a:xfrm>
            <a:off x="1295400" y="2209800"/>
            <a:ext cx="6248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空气质量达到二级标准的城市有多少个？</a:t>
            </a:r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2590800" y="3810000"/>
          <a:ext cx="2365375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r:id="rId6" imgW="850265" imgH="406400" progId="Equation.3">
                  <p:embed/>
                </p:oleObj>
              </mc:Choice>
              <mc:Fallback>
                <p:oleObj r:id="rId6" imgW="850265" imgH="406400" progId="Equation.3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90800" y="3810000"/>
                        <a:ext cx="2365375" cy="1127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WordArt 9"/>
          <p:cNvSpPr>
            <a:spLocks noTextEdit="1"/>
          </p:cNvSpPr>
          <p:nvPr/>
        </p:nvSpPr>
        <p:spPr>
          <a:xfrm>
            <a:off x="5257800" y="4648200"/>
            <a:ext cx="3429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百分数化成分数 </a:t>
            </a:r>
          </a:p>
        </p:txBody>
      </p:sp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2590800" y="5029200"/>
          <a:ext cx="1906588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r:id="rId8" imgW="685800" imgH="215900" progId="Equation.3">
                  <p:embed/>
                </p:oleObj>
              </mc:Choice>
              <mc:Fallback>
                <p:oleObj r:id="rId8" imgW="685800" imgH="215900" progId="Equation.3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90800" y="5029200"/>
                        <a:ext cx="1906588" cy="5984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11"/>
          <p:cNvGraphicFramePr>
            <a:graphicFrameLocks noChangeAspect="1"/>
          </p:cNvGraphicFramePr>
          <p:nvPr/>
        </p:nvGraphicFramePr>
        <p:xfrm>
          <a:off x="685800" y="6259513"/>
          <a:ext cx="8120063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r:id="rId10" imgW="2921000" imgH="215900" progId="Equation.3">
                  <p:embed/>
                </p:oleObj>
              </mc:Choice>
              <mc:Fallback>
                <p:oleObj r:id="rId10" imgW="2921000" imgH="215900" progId="Equation.3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85800" y="6259513"/>
                        <a:ext cx="8120063" cy="5984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048000" y="3200400"/>
          <a:ext cx="21177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r:id="rId3" imgW="761365" imgH="203200" progId="Equation.3">
                  <p:embed/>
                </p:oleObj>
              </mc:Choice>
              <mc:Fallback>
                <p:oleObj r:id="rId3" imgW="761365" imgH="203200" progId="Equation.3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0" y="3200400"/>
                        <a:ext cx="2117725" cy="5635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1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0"/>
            <a:ext cx="7620000" cy="20875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2" name="WordArt 4"/>
          <p:cNvSpPr>
            <a:spLocks noTextEdit="1"/>
          </p:cNvSpPr>
          <p:nvPr/>
        </p:nvSpPr>
        <p:spPr>
          <a:xfrm>
            <a:off x="1295400" y="2209800"/>
            <a:ext cx="6248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空气质量达到二级标准的城市有多少个？</a:t>
            </a: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2503488" y="4144963"/>
          <a:ext cx="25415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r:id="rId6" imgW="914400" imgH="165100" progId="Equation.3">
                  <p:embed/>
                </p:oleObj>
              </mc:Choice>
              <mc:Fallback>
                <p:oleObj r:id="rId6" imgW="914400" imgH="165100" progId="Equation.3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03488" y="4144963"/>
                        <a:ext cx="2541587" cy="457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WordArt 6"/>
          <p:cNvSpPr>
            <a:spLocks noTextEdit="1"/>
          </p:cNvSpPr>
          <p:nvPr/>
        </p:nvSpPr>
        <p:spPr>
          <a:xfrm>
            <a:off x="5181600" y="4267200"/>
            <a:ext cx="3429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百分数化成小数 </a:t>
            </a:r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2590800" y="5029200"/>
          <a:ext cx="1906588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r:id="rId8" imgW="685800" imgH="215900" progId="Equation.3">
                  <p:embed/>
                </p:oleObj>
              </mc:Choice>
              <mc:Fallback>
                <p:oleObj r:id="rId8" imgW="685800" imgH="215900" progId="Equation.3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90800" y="5029200"/>
                        <a:ext cx="1906588" cy="5984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685800" y="6259513"/>
          <a:ext cx="8120063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r:id="rId10" imgW="2921000" imgH="215900" progId="Equation.3">
                  <p:embed/>
                </p:oleObj>
              </mc:Choice>
              <mc:Fallback>
                <p:oleObj r:id="rId10" imgW="2921000" imgH="215900" progId="Equation.3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85800" y="6259513"/>
                        <a:ext cx="8120063" cy="5984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0"/>
            <a:ext cx="5029200" cy="811213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8435" name="Object 13"/>
          <p:cNvGraphicFramePr>
            <a:graphicFrameLocks noChangeAspect="1"/>
          </p:cNvGraphicFramePr>
          <p:nvPr/>
        </p:nvGraphicFramePr>
        <p:xfrm>
          <a:off x="1066800" y="2209800"/>
          <a:ext cx="98901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r:id="rId4" imgW="355600" imgH="203200" progId="Equation.3">
                  <p:embed/>
                </p:oleObj>
              </mc:Choice>
              <mc:Fallback>
                <p:oleObj r:id="rId4" imgW="355600" imgH="203200" progId="Equation.3">
                  <p:embed/>
                  <p:pic>
                    <p:nvPicPr>
                      <p:cNvPr id="0" name="图片 309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66800" y="2209800"/>
                        <a:ext cx="989013" cy="5635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2286000" y="1905000"/>
          <a:ext cx="1235075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r:id="rId6" imgW="443865" imgH="405765" progId="Equation.3">
                  <p:embed/>
                </p:oleObj>
              </mc:Choice>
              <mc:Fallback>
                <p:oleObj r:id="rId6" imgW="443865" imgH="405765" progId="Equation.3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86000" y="1905000"/>
                        <a:ext cx="1235075" cy="1127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15"/>
          <p:cNvGraphicFramePr>
            <a:graphicFrameLocks noChangeAspect="1"/>
          </p:cNvGraphicFramePr>
          <p:nvPr/>
        </p:nvGraphicFramePr>
        <p:xfrm>
          <a:off x="5105400" y="2286000"/>
          <a:ext cx="1023938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r:id="rId8" imgW="368300" imgH="203200" progId="Equation.3">
                  <p:embed/>
                </p:oleObj>
              </mc:Choice>
              <mc:Fallback>
                <p:oleObj r:id="rId8" imgW="368300" imgH="203200" progId="Equation.3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105400" y="2286000"/>
                        <a:ext cx="1023938" cy="5635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8" name="Object 16"/>
          <p:cNvGraphicFramePr>
            <a:graphicFrameLocks noChangeAspect="1"/>
          </p:cNvGraphicFramePr>
          <p:nvPr/>
        </p:nvGraphicFramePr>
        <p:xfrm>
          <a:off x="6172200" y="1981200"/>
          <a:ext cx="1235075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r:id="rId10" imgW="443865" imgH="405765" progId="Equation.3">
                  <p:embed/>
                </p:oleObj>
              </mc:Choice>
              <mc:Fallback>
                <p:oleObj r:id="rId10" imgW="443865" imgH="405765" progId="Equation.3">
                  <p:embed/>
                  <p:pic>
                    <p:nvPicPr>
                      <p:cNvPr id="0" name="图片 3092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172200" y="1981200"/>
                        <a:ext cx="1235075" cy="1127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9" name="Object 17"/>
          <p:cNvGraphicFramePr>
            <a:graphicFrameLocks noChangeAspect="1"/>
          </p:cNvGraphicFramePr>
          <p:nvPr/>
        </p:nvGraphicFramePr>
        <p:xfrm>
          <a:off x="7391400" y="1981200"/>
          <a:ext cx="847725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r:id="rId12" imgW="304800" imgH="405765" progId="Equation.3">
                  <p:embed/>
                </p:oleObj>
              </mc:Choice>
              <mc:Fallback>
                <p:oleObj r:id="rId12" imgW="304800" imgH="405765" progId="Equation.3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391400" y="1981200"/>
                        <a:ext cx="847725" cy="1127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0" name="Rectangle 18"/>
          <p:cNvSpPr/>
          <p:nvPr/>
        </p:nvSpPr>
        <p:spPr>
          <a:xfrm>
            <a:off x="914400" y="3886200"/>
            <a:ext cx="6980238" cy="155416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r>
              <a:rPr lang="en-US" altLang="zh-CN" sz="3200" b="1" dirty="0">
                <a:latin typeface="Arial" panose="020B0604020202020204" pitchFamily="34" charset="0"/>
              </a:rPr>
              <a:t>         </a:t>
            </a:r>
            <a:r>
              <a:rPr lang="zh-CN" altLang="en-US" sz="3200" b="1" dirty="0">
                <a:latin typeface="Arial" panose="020B0604020202020204" pitchFamily="34" charset="0"/>
              </a:rPr>
              <a:t>百分数化成分数，直接把百分数</a:t>
            </a:r>
          </a:p>
          <a:p>
            <a:r>
              <a:rPr lang="zh-CN" altLang="en-US" sz="3200" b="1" dirty="0">
                <a:solidFill>
                  <a:srgbClr val="CC0000"/>
                </a:solidFill>
                <a:latin typeface="Arial" panose="020B0604020202020204" pitchFamily="34" charset="0"/>
              </a:rPr>
              <a:t>改写成分母为</a:t>
            </a:r>
            <a:r>
              <a:rPr lang="en-US" altLang="zh-CN" sz="3200" b="1" dirty="0">
                <a:solidFill>
                  <a:srgbClr val="CC0000"/>
                </a:solidFill>
                <a:latin typeface="Arial" panose="020B0604020202020204" pitchFamily="34" charset="0"/>
              </a:rPr>
              <a:t>100</a:t>
            </a:r>
            <a:r>
              <a:rPr lang="zh-CN" altLang="en-US" sz="3200" b="1" dirty="0">
                <a:solidFill>
                  <a:srgbClr val="CC0000"/>
                </a:solidFill>
                <a:latin typeface="Arial" panose="020B0604020202020204" pitchFamily="34" charset="0"/>
              </a:rPr>
              <a:t>的分数</a:t>
            </a:r>
            <a:r>
              <a:rPr lang="zh-CN" altLang="en-US" sz="3200" b="1" dirty="0">
                <a:latin typeface="Arial" panose="020B0604020202020204" pitchFamily="34" charset="0"/>
              </a:rPr>
              <a:t>，再通过约分</a:t>
            </a:r>
          </a:p>
          <a:p>
            <a:r>
              <a:rPr lang="zh-CN" altLang="en-US" sz="3200" b="1" dirty="0">
                <a:latin typeface="Arial" panose="020B0604020202020204" pitchFamily="34" charset="0"/>
              </a:rPr>
              <a:t>得到最简分数。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3"/>
          <p:cNvGraphicFramePr>
            <a:graphicFrameLocks noChangeAspect="1"/>
          </p:cNvGraphicFramePr>
          <p:nvPr/>
        </p:nvGraphicFramePr>
        <p:xfrm>
          <a:off x="1600200" y="1219200"/>
          <a:ext cx="1023938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r:id="rId3" imgW="368300" imgH="203200" progId="Equation.3">
                  <p:embed/>
                </p:oleObj>
              </mc:Choice>
              <mc:Fallback>
                <p:oleObj r:id="rId3" imgW="368300" imgH="203200" progId="Equation.3">
                  <p:embed/>
                  <p:pic>
                    <p:nvPicPr>
                      <p:cNvPr id="0" name="图片 309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1219200"/>
                        <a:ext cx="1023938" cy="5635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2667000" y="914400"/>
          <a:ext cx="3457575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r:id="rId5" imgW="1243965" imgH="406400" progId="Equation.3">
                  <p:embed/>
                </p:oleObj>
              </mc:Choice>
              <mc:Fallback>
                <p:oleObj r:id="rId5" imgW="1243965" imgH="406400" progId="Equation.3">
                  <p:embed/>
                  <p:pic>
                    <p:nvPicPr>
                      <p:cNvPr id="0" name="图片 309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67000" y="914400"/>
                        <a:ext cx="3457575" cy="1127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5"/>
          <p:cNvGraphicFramePr>
            <a:graphicFrameLocks noChangeAspect="1"/>
          </p:cNvGraphicFramePr>
          <p:nvPr/>
        </p:nvGraphicFramePr>
        <p:xfrm>
          <a:off x="1600200" y="3048000"/>
          <a:ext cx="120015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r:id="rId7" imgW="431800" imgH="203200" progId="Equation.3">
                  <p:embed/>
                </p:oleObj>
              </mc:Choice>
              <mc:Fallback>
                <p:oleObj r:id="rId7" imgW="431800" imgH="203200" progId="Equation.3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00200" y="3048000"/>
                        <a:ext cx="1200150" cy="5635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61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0600" y="0"/>
            <a:ext cx="4953000" cy="80962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6172200" y="1219200"/>
          <a:ext cx="14112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r:id="rId10" imgW="508000" imgH="165100" progId="Equation.3">
                  <p:embed/>
                </p:oleObj>
              </mc:Choice>
              <mc:Fallback>
                <p:oleObj r:id="rId10" imgW="508000" imgH="165100" progId="Equation.3">
                  <p:embed/>
                  <p:pic>
                    <p:nvPicPr>
                      <p:cNvPr id="0" name="图片 3090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172200" y="1219200"/>
                        <a:ext cx="1411288" cy="457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2819400" y="2743200"/>
          <a:ext cx="3633788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r:id="rId12" imgW="1307465" imgH="406400" progId="Equation.3">
                  <p:embed/>
                </p:oleObj>
              </mc:Choice>
              <mc:Fallback>
                <p:oleObj r:id="rId12" imgW="1307465" imgH="406400" progId="Equation.3">
                  <p:embed/>
                  <p:pic>
                    <p:nvPicPr>
                      <p:cNvPr id="0" name="图片 309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819400" y="2743200"/>
                        <a:ext cx="3633788" cy="1127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6418263" y="3048000"/>
          <a:ext cx="13763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r:id="rId14" imgW="494665" imgH="165100" progId="Equation.3">
                  <p:embed/>
                </p:oleObj>
              </mc:Choice>
              <mc:Fallback>
                <p:oleObj r:id="rId14" imgW="494665" imgH="165100" progId="Equation.3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418263" y="3048000"/>
                        <a:ext cx="1376362" cy="457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5" name="Group 21"/>
          <p:cNvGraphicFramePr>
            <a:graphicFrameLocks noGrp="1"/>
          </p:cNvGraphicFramePr>
          <p:nvPr/>
        </p:nvGraphicFramePr>
        <p:xfrm>
          <a:off x="3048000" y="914400"/>
          <a:ext cx="3200400" cy="1219200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406" name="Group 22"/>
          <p:cNvGraphicFramePr>
            <a:graphicFrameLocks noGrp="1"/>
          </p:cNvGraphicFramePr>
          <p:nvPr/>
        </p:nvGraphicFramePr>
        <p:xfrm>
          <a:off x="3276600" y="2667000"/>
          <a:ext cx="3200400" cy="1219200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412" name="Rectangle 28"/>
          <p:cNvSpPr/>
          <p:nvPr/>
        </p:nvSpPr>
        <p:spPr>
          <a:xfrm>
            <a:off x="990600" y="4953000"/>
            <a:ext cx="7613650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r>
              <a:rPr lang="en-US" altLang="zh-CN" sz="3200" b="1" dirty="0">
                <a:latin typeface="Arial" panose="020B0604020202020204" pitchFamily="34" charset="0"/>
              </a:rPr>
              <a:t>        </a:t>
            </a:r>
            <a:r>
              <a:rPr lang="zh-CN" altLang="en-US" sz="3200" b="1" dirty="0">
                <a:latin typeface="Arial" panose="020B0604020202020204" pitchFamily="34" charset="0"/>
              </a:rPr>
              <a:t>百分数化成小数，直接</a:t>
            </a:r>
            <a:r>
              <a:rPr lang="zh-CN" altLang="en-US" sz="3200" b="1" dirty="0">
                <a:solidFill>
                  <a:srgbClr val="CC0000"/>
                </a:solidFill>
                <a:latin typeface="Arial" panose="020B0604020202020204" pitchFamily="34" charset="0"/>
              </a:rPr>
              <a:t>去掉百分号</a:t>
            </a:r>
            <a:r>
              <a:rPr lang="zh-CN" altLang="en-US" sz="3200" b="1" dirty="0">
                <a:latin typeface="Arial" panose="020B0604020202020204" pitchFamily="34" charset="0"/>
              </a:rPr>
              <a:t>，</a:t>
            </a:r>
          </a:p>
          <a:p>
            <a:r>
              <a:rPr lang="zh-CN" altLang="en-US" sz="3200" b="1" dirty="0">
                <a:latin typeface="Arial" panose="020B0604020202020204" pitchFamily="34" charset="0"/>
              </a:rPr>
              <a:t>并将</a:t>
            </a:r>
            <a:r>
              <a:rPr lang="zh-CN" altLang="en-US" sz="3200" b="1" dirty="0">
                <a:solidFill>
                  <a:srgbClr val="CC0000"/>
                </a:solidFill>
                <a:latin typeface="Arial" panose="020B0604020202020204" pitchFamily="34" charset="0"/>
              </a:rPr>
              <a:t>小数点向左移动两位</a:t>
            </a:r>
            <a:r>
              <a:rPr lang="zh-CN" altLang="en-US" sz="3200" b="1" dirty="0">
                <a:latin typeface="Arial" panose="020B0604020202020204" pitchFamily="34" charset="0"/>
              </a:rPr>
              <a:t>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0"/>
            <a:ext cx="5105400" cy="86677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20483" name="Object 8"/>
          <p:cNvGraphicFramePr>
            <a:graphicFrameLocks noChangeAspect="1"/>
          </p:cNvGraphicFramePr>
          <p:nvPr/>
        </p:nvGraphicFramePr>
        <p:xfrm>
          <a:off x="609600" y="1371600"/>
          <a:ext cx="9540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r:id="rId4" imgW="342900" imgH="165100" progId="Equation.3">
                  <p:embed/>
                </p:oleObj>
              </mc:Choice>
              <mc:Fallback>
                <p:oleObj r:id="rId4" imgW="342900" imgH="165100" progId="Equation.3">
                  <p:embed/>
                  <p:pic>
                    <p:nvPicPr>
                      <p:cNvPr id="0" name="图片 311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" y="1371600"/>
                        <a:ext cx="954088" cy="457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9"/>
          <p:cNvGraphicFramePr>
            <a:graphicFrameLocks noChangeAspect="1"/>
          </p:cNvGraphicFramePr>
          <p:nvPr/>
        </p:nvGraphicFramePr>
        <p:xfrm>
          <a:off x="533400" y="3124200"/>
          <a:ext cx="9191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r:id="rId6" imgW="330200" imgH="165100" progId="Equation.3">
                  <p:embed/>
                </p:oleObj>
              </mc:Choice>
              <mc:Fallback>
                <p:oleObj r:id="rId6" imgW="330200" imgH="165100" progId="Equation.3">
                  <p:embed/>
                  <p:pic>
                    <p:nvPicPr>
                      <p:cNvPr id="0" name="图片 310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3400" y="3124200"/>
                        <a:ext cx="919163" cy="457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10"/>
          <p:cNvGraphicFramePr>
            <a:graphicFrameLocks noChangeAspect="1"/>
          </p:cNvGraphicFramePr>
          <p:nvPr/>
        </p:nvGraphicFramePr>
        <p:xfrm>
          <a:off x="685800" y="4572000"/>
          <a:ext cx="7413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r:id="rId8" imgW="266065" imgH="165100" progId="Equation.3">
                  <p:embed/>
                </p:oleObj>
              </mc:Choice>
              <mc:Fallback>
                <p:oleObj r:id="rId8" imgW="266065" imgH="165100" progId="Equation.3">
                  <p:embed/>
                  <p:pic>
                    <p:nvPicPr>
                      <p:cNvPr id="0" name="图片 310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85800" y="4572000"/>
                        <a:ext cx="741363" cy="457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11"/>
          <p:cNvGraphicFramePr>
            <a:graphicFrameLocks noChangeAspect="1"/>
          </p:cNvGraphicFramePr>
          <p:nvPr/>
        </p:nvGraphicFramePr>
        <p:xfrm>
          <a:off x="533400" y="5867400"/>
          <a:ext cx="11652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r:id="rId10" imgW="419100" imgH="165100" progId="Equation.3">
                  <p:embed/>
                </p:oleObj>
              </mc:Choice>
              <mc:Fallback>
                <p:oleObj r:id="rId10" imgW="419100" imgH="165100" progId="Equation.3">
                  <p:embed/>
                  <p:pic>
                    <p:nvPicPr>
                      <p:cNvPr id="0" name="图片 310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33400" y="5867400"/>
                        <a:ext cx="1165225" cy="457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1600200" y="1143000"/>
          <a:ext cx="114300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r:id="rId12" imgW="443865" imgH="405765" progId="Equation.3">
                  <p:embed/>
                </p:oleObj>
              </mc:Choice>
              <mc:Fallback>
                <p:oleObj r:id="rId12" imgW="443865" imgH="405765" progId="Equation.3">
                  <p:embed/>
                  <p:pic>
                    <p:nvPicPr>
                      <p:cNvPr id="0" name="图片 310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600200" y="1143000"/>
                        <a:ext cx="1143000" cy="10382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2819400" y="1447800"/>
          <a:ext cx="133826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r:id="rId14" imgW="520700" imgH="203200" progId="Equation.3">
                  <p:embed/>
                </p:oleObj>
              </mc:Choice>
              <mc:Fallback>
                <p:oleObj r:id="rId14" imgW="520700" imgH="203200" progId="Equation.3">
                  <p:embed/>
                  <p:pic>
                    <p:nvPicPr>
                      <p:cNvPr id="0" name="图片 3099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819400" y="1447800"/>
                        <a:ext cx="1338263" cy="5191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1524000" y="2819400"/>
          <a:ext cx="114300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r:id="rId16" imgW="443865" imgH="405765" progId="Equation.3">
                  <p:embed/>
                </p:oleObj>
              </mc:Choice>
              <mc:Fallback>
                <p:oleObj r:id="rId16" imgW="443865" imgH="405765" progId="Equation.3">
                  <p:embed/>
                  <p:pic>
                    <p:nvPicPr>
                      <p:cNvPr id="0" name="图片 3100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24000" y="2819400"/>
                        <a:ext cx="1143000" cy="10382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2819400" y="3124200"/>
          <a:ext cx="1500188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r:id="rId18" imgW="584200" imgH="203200" progId="Equation.3">
                  <p:embed/>
                </p:oleObj>
              </mc:Choice>
              <mc:Fallback>
                <p:oleObj r:id="rId18" imgW="584200" imgH="203200" progId="Equation.3">
                  <p:embed/>
                  <p:pic>
                    <p:nvPicPr>
                      <p:cNvPr id="0" name="图片 3111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819400" y="3124200"/>
                        <a:ext cx="1500188" cy="5191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2" name="Object 16"/>
          <p:cNvGraphicFramePr>
            <a:graphicFrameLocks noChangeAspect="1"/>
          </p:cNvGraphicFramePr>
          <p:nvPr/>
        </p:nvGraphicFramePr>
        <p:xfrm>
          <a:off x="1600200" y="4343400"/>
          <a:ext cx="221932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r:id="rId20" imgW="862965" imgH="406400" progId="Equation.3">
                  <p:embed/>
                </p:oleObj>
              </mc:Choice>
              <mc:Fallback>
                <p:oleObj r:id="rId20" imgW="862965" imgH="406400" progId="Equation.3">
                  <p:embed/>
                  <p:pic>
                    <p:nvPicPr>
                      <p:cNvPr id="0" name="图片 3106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600200" y="4343400"/>
                        <a:ext cx="2219325" cy="10382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3" name="Object 17"/>
          <p:cNvGraphicFramePr>
            <a:graphicFrameLocks noChangeAspect="1"/>
          </p:cNvGraphicFramePr>
          <p:nvPr/>
        </p:nvGraphicFramePr>
        <p:xfrm>
          <a:off x="3810000" y="4648200"/>
          <a:ext cx="153352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r:id="rId22" imgW="596900" imgH="203200" progId="Equation.3">
                  <p:embed/>
                </p:oleObj>
              </mc:Choice>
              <mc:Fallback>
                <p:oleObj r:id="rId22" imgW="596900" imgH="203200" progId="Equation.3">
                  <p:embed/>
                  <p:pic>
                    <p:nvPicPr>
                      <p:cNvPr id="0" name="图片 3096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3810000" y="4648200"/>
                        <a:ext cx="1533525" cy="5191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4" name="Object 18"/>
          <p:cNvGraphicFramePr>
            <a:graphicFrameLocks noChangeAspect="1"/>
          </p:cNvGraphicFramePr>
          <p:nvPr/>
        </p:nvGraphicFramePr>
        <p:xfrm>
          <a:off x="1752600" y="5562600"/>
          <a:ext cx="3001963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r:id="rId24" imgW="1167765" imgH="406400" progId="Equation.3">
                  <p:embed/>
                </p:oleObj>
              </mc:Choice>
              <mc:Fallback>
                <p:oleObj r:id="rId24" imgW="1167765" imgH="406400" progId="Equation.3">
                  <p:embed/>
                  <p:pic>
                    <p:nvPicPr>
                      <p:cNvPr id="0" name="图片 3110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752600" y="5562600"/>
                        <a:ext cx="3001963" cy="10382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5" name="Object 19"/>
          <p:cNvGraphicFramePr>
            <a:graphicFrameLocks noChangeAspect="1"/>
          </p:cNvGraphicFramePr>
          <p:nvPr/>
        </p:nvGraphicFramePr>
        <p:xfrm>
          <a:off x="4724400" y="5791200"/>
          <a:ext cx="1925638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r:id="rId26" imgW="748665" imgH="203200" progId="Equation.3">
                  <p:embed/>
                </p:oleObj>
              </mc:Choice>
              <mc:Fallback>
                <p:oleObj r:id="rId26" imgW="748665" imgH="203200" progId="Equation.3">
                  <p:embed/>
                  <p:pic>
                    <p:nvPicPr>
                      <p:cNvPr id="0" name="图片 3097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724400" y="5791200"/>
                        <a:ext cx="1925638" cy="5191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6" name="Group 20"/>
          <p:cNvGraphicFramePr>
            <a:graphicFrameLocks noGrp="1"/>
          </p:cNvGraphicFramePr>
          <p:nvPr/>
        </p:nvGraphicFramePr>
        <p:xfrm>
          <a:off x="1676400" y="1143000"/>
          <a:ext cx="1066800" cy="99060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242" name="Group 26"/>
          <p:cNvGraphicFramePr>
            <a:graphicFrameLocks noGrp="1"/>
          </p:cNvGraphicFramePr>
          <p:nvPr/>
        </p:nvGraphicFramePr>
        <p:xfrm>
          <a:off x="1600200" y="2819400"/>
          <a:ext cx="1066800" cy="99060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248" name="Group 32"/>
          <p:cNvGraphicFramePr>
            <a:graphicFrameLocks noGrp="1"/>
          </p:cNvGraphicFramePr>
          <p:nvPr/>
        </p:nvGraphicFramePr>
        <p:xfrm>
          <a:off x="1524000" y="4343400"/>
          <a:ext cx="2286000" cy="990600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254" name="Group 38"/>
          <p:cNvGraphicFramePr>
            <a:graphicFrameLocks noGrp="1"/>
          </p:cNvGraphicFramePr>
          <p:nvPr/>
        </p:nvGraphicFramePr>
        <p:xfrm>
          <a:off x="1828800" y="5638800"/>
          <a:ext cx="2895600" cy="990600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260" name="Rectangle 44"/>
          <p:cNvSpPr/>
          <p:nvPr/>
        </p:nvSpPr>
        <p:spPr>
          <a:xfrm>
            <a:off x="5486400" y="1447800"/>
            <a:ext cx="3125788" cy="252888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r>
              <a:rPr lang="en-US" altLang="zh-CN" sz="3200" b="1" dirty="0">
                <a:latin typeface="Arial" panose="020B0604020202020204" pitchFamily="34" charset="0"/>
              </a:rPr>
              <a:t>        </a:t>
            </a:r>
            <a:r>
              <a:rPr lang="zh-CN" altLang="en-US" sz="3200" b="1" dirty="0">
                <a:latin typeface="Arial" panose="020B0604020202020204" pitchFamily="34" charset="0"/>
              </a:rPr>
              <a:t>小数化成百</a:t>
            </a:r>
          </a:p>
          <a:p>
            <a:r>
              <a:rPr lang="zh-CN" altLang="en-US" sz="3200" b="1" dirty="0">
                <a:latin typeface="Arial" panose="020B0604020202020204" pitchFamily="34" charset="0"/>
              </a:rPr>
              <a:t>分数，</a:t>
            </a:r>
            <a:r>
              <a:rPr lang="zh-CN" altLang="en-US" sz="3200" b="1" dirty="0">
                <a:solidFill>
                  <a:srgbClr val="CC0000"/>
                </a:solidFill>
                <a:latin typeface="Arial" panose="020B0604020202020204" pitchFamily="34" charset="0"/>
              </a:rPr>
              <a:t>小数点向</a:t>
            </a:r>
          </a:p>
          <a:p>
            <a:r>
              <a:rPr lang="zh-CN" altLang="en-US" sz="3200" b="1" dirty="0">
                <a:solidFill>
                  <a:srgbClr val="CC0000"/>
                </a:solidFill>
                <a:latin typeface="Arial" panose="020B0604020202020204" pitchFamily="34" charset="0"/>
              </a:rPr>
              <a:t>右移动两位</a:t>
            </a:r>
            <a:r>
              <a:rPr lang="zh-CN" altLang="en-US" sz="3200" b="1" dirty="0">
                <a:latin typeface="Arial" panose="020B0604020202020204" pitchFamily="34" charset="0"/>
              </a:rPr>
              <a:t>，然</a:t>
            </a:r>
          </a:p>
          <a:p>
            <a:r>
              <a:rPr lang="zh-CN" altLang="en-US" sz="3200" b="1" dirty="0">
                <a:latin typeface="Arial" panose="020B0604020202020204" pitchFamily="34" charset="0"/>
              </a:rPr>
              <a:t>后再</a:t>
            </a:r>
            <a:r>
              <a:rPr lang="zh-CN" altLang="en-US" sz="3200" b="1" dirty="0">
                <a:solidFill>
                  <a:srgbClr val="CC0000"/>
                </a:solidFill>
                <a:latin typeface="Arial" panose="020B0604020202020204" pitchFamily="34" charset="0"/>
              </a:rPr>
              <a:t>添上</a:t>
            </a:r>
            <a:r>
              <a:rPr lang="en-US" altLang="zh-CN" sz="3200" b="1" dirty="0">
                <a:solidFill>
                  <a:srgbClr val="CC0000"/>
                </a:solidFill>
                <a:latin typeface="Arial" panose="020B0604020202020204" pitchFamily="34" charset="0"/>
              </a:rPr>
              <a:t>%</a:t>
            </a:r>
            <a:r>
              <a:rPr lang="zh-CN" altLang="en-US" sz="3200" b="1" dirty="0">
                <a:latin typeface="Arial" panose="020B0604020202020204" pitchFamily="34" charset="0"/>
              </a:rPr>
              <a:t>。</a:t>
            </a:r>
          </a:p>
          <a:p>
            <a:endParaRPr lang="en-US" altLang="zh-CN" sz="32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0"/>
            <a:ext cx="5105400" cy="86677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21507" name="Object 4"/>
          <p:cNvGraphicFramePr>
            <a:graphicFrameLocks noChangeAspect="1"/>
          </p:cNvGraphicFramePr>
          <p:nvPr/>
        </p:nvGraphicFramePr>
        <p:xfrm>
          <a:off x="1600200" y="1066800"/>
          <a:ext cx="423863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r:id="rId4" imgW="152400" imgH="405765" progId="Equation.3">
                  <p:embed/>
                </p:oleObj>
              </mc:Choice>
              <mc:Fallback>
                <p:oleObj r:id="rId4" imgW="152400" imgH="405765" progId="Equation.3">
                  <p:embed/>
                  <p:pic>
                    <p:nvPicPr>
                      <p:cNvPr id="0" name="图片 310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0200" y="1066800"/>
                        <a:ext cx="423863" cy="11255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5"/>
          <p:cNvGraphicFramePr>
            <a:graphicFrameLocks noChangeAspect="1"/>
          </p:cNvGraphicFramePr>
          <p:nvPr/>
        </p:nvGraphicFramePr>
        <p:xfrm>
          <a:off x="1524000" y="2590800"/>
          <a:ext cx="601663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r:id="rId6" imgW="215900" imgH="405765" progId="Equation.3">
                  <p:embed/>
                </p:oleObj>
              </mc:Choice>
              <mc:Fallback>
                <p:oleObj r:id="rId6" imgW="215900" imgH="405765" progId="Equation.3">
                  <p:embed/>
                  <p:pic>
                    <p:nvPicPr>
                      <p:cNvPr id="0" name="图片 309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24000" y="2590800"/>
                        <a:ext cx="601663" cy="11255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2209800" y="1371600"/>
          <a:ext cx="15192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r:id="rId8" imgW="545465" imgH="165100" progId="Equation.3">
                  <p:embed/>
                </p:oleObj>
              </mc:Choice>
              <mc:Fallback>
                <p:oleObj r:id="rId8" imgW="545465" imgH="165100" progId="Equation.3">
                  <p:embed/>
                  <p:pic>
                    <p:nvPicPr>
                      <p:cNvPr id="0" name="图片 310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209800" y="1371600"/>
                        <a:ext cx="1519238" cy="457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3810000" y="1371600"/>
          <a:ext cx="31083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r:id="rId10" imgW="1116965" imgH="203200" progId="Equation.3">
                  <p:embed/>
                </p:oleObj>
              </mc:Choice>
              <mc:Fallback>
                <p:oleObj r:id="rId10" imgW="1116965" imgH="203200" progId="Equation.3">
                  <p:embed/>
                  <p:pic>
                    <p:nvPicPr>
                      <p:cNvPr id="0" name="图片 310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810000" y="1371600"/>
                        <a:ext cx="3108325" cy="5619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4267200" y="2971800"/>
          <a:ext cx="356711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r:id="rId12" imgW="1282700" imgH="203200" progId="Equation.3">
                  <p:embed/>
                </p:oleObj>
              </mc:Choice>
              <mc:Fallback>
                <p:oleObj r:id="rId12" imgW="1282700" imgH="203200" progId="Equation.3">
                  <p:embed/>
                  <p:pic>
                    <p:nvPicPr>
                      <p:cNvPr id="0" name="图片 310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267200" y="2971800"/>
                        <a:ext cx="3567113" cy="5635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2286000" y="2971800"/>
          <a:ext cx="19081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r:id="rId14" imgW="685800" imgH="165100" progId="Equation.3">
                  <p:embed/>
                </p:oleObj>
              </mc:Choice>
              <mc:Fallback>
                <p:oleObj r:id="rId14" imgW="685800" imgH="165100" progId="Equation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286000" y="2971800"/>
                        <a:ext cx="1908175" cy="457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Rectangle 10"/>
          <p:cNvSpPr/>
          <p:nvPr/>
        </p:nvSpPr>
        <p:spPr>
          <a:xfrm>
            <a:off x="685800" y="4419600"/>
            <a:ext cx="7796213" cy="155416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r>
              <a:rPr lang="en-US" altLang="zh-CN" sz="3200" b="1" dirty="0">
                <a:latin typeface="Arial" panose="020B0604020202020204" pitchFamily="34" charset="0"/>
              </a:rPr>
              <a:t>      </a:t>
            </a:r>
            <a:r>
              <a:rPr lang="zh-CN" altLang="en-US" sz="3200" b="1" dirty="0">
                <a:latin typeface="Arial" panose="020B0604020202020204" pitchFamily="34" charset="0"/>
              </a:rPr>
              <a:t>分数化成百分数，</a:t>
            </a:r>
            <a:r>
              <a:rPr lang="zh-CN" altLang="en-US" sz="3200" b="1" dirty="0">
                <a:solidFill>
                  <a:srgbClr val="CC0000"/>
                </a:solidFill>
                <a:latin typeface="Arial" panose="020B0604020202020204" pitchFamily="34" charset="0"/>
              </a:rPr>
              <a:t>先把分数化成小数</a:t>
            </a:r>
            <a:r>
              <a:rPr lang="zh-CN" altLang="en-US" sz="3200" b="1" dirty="0">
                <a:latin typeface="Arial" panose="020B0604020202020204" pitchFamily="34" charset="0"/>
              </a:rPr>
              <a:t>，</a:t>
            </a:r>
          </a:p>
          <a:p>
            <a:r>
              <a:rPr lang="zh-CN" altLang="en-US" sz="3200" b="1" dirty="0">
                <a:latin typeface="Arial" panose="020B0604020202020204" pitchFamily="34" charset="0"/>
              </a:rPr>
              <a:t>然后再化成百分数（当除不尽时应强调保</a:t>
            </a:r>
          </a:p>
          <a:p>
            <a:r>
              <a:rPr lang="zh-CN" altLang="en-US" sz="3200" b="1" dirty="0">
                <a:latin typeface="Arial" panose="020B0604020202020204" pitchFamily="34" charset="0"/>
              </a:rPr>
              <a:t>留三位小数）。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/>
          <p:nvPr/>
        </p:nvSpPr>
        <p:spPr>
          <a:xfrm>
            <a:off x="1295400" y="838200"/>
            <a:ext cx="6980238" cy="155416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r>
              <a:rPr lang="en-US" altLang="zh-CN" sz="3200" b="1" dirty="0">
                <a:latin typeface="Arial" panose="020B0604020202020204" pitchFamily="34" charset="0"/>
              </a:rPr>
              <a:t>         </a:t>
            </a:r>
            <a:r>
              <a:rPr lang="zh-CN" altLang="en-US" sz="3200" b="1" dirty="0">
                <a:latin typeface="Arial" panose="020B0604020202020204" pitchFamily="34" charset="0"/>
              </a:rPr>
              <a:t>百分数化成分数，直接把百分数</a:t>
            </a:r>
          </a:p>
          <a:p>
            <a:r>
              <a:rPr lang="zh-CN" altLang="en-US" sz="3200" b="1" dirty="0">
                <a:solidFill>
                  <a:srgbClr val="CC0000"/>
                </a:solidFill>
                <a:latin typeface="Arial" panose="020B0604020202020204" pitchFamily="34" charset="0"/>
              </a:rPr>
              <a:t>改写成分母为</a:t>
            </a:r>
            <a:r>
              <a:rPr lang="en-US" altLang="zh-CN" sz="3200" b="1" dirty="0">
                <a:solidFill>
                  <a:srgbClr val="CC0000"/>
                </a:solidFill>
                <a:latin typeface="Arial" panose="020B0604020202020204" pitchFamily="34" charset="0"/>
              </a:rPr>
              <a:t>100</a:t>
            </a:r>
            <a:r>
              <a:rPr lang="zh-CN" altLang="en-US" sz="3200" b="1" dirty="0">
                <a:solidFill>
                  <a:srgbClr val="CC0000"/>
                </a:solidFill>
                <a:latin typeface="Arial" panose="020B0604020202020204" pitchFamily="34" charset="0"/>
              </a:rPr>
              <a:t>的分数</a:t>
            </a:r>
            <a:r>
              <a:rPr lang="zh-CN" altLang="en-US" sz="3200" b="1" dirty="0">
                <a:latin typeface="Arial" panose="020B0604020202020204" pitchFamily="34" charset="0"/>
              </a:rPr>
              <a:t>，再通过约分</a:t>
            </a:r>
          </a:p>
          <a:p>
            <a:r>
              <a:rPr lang="zh-CN" altLang="en-US" sz="3200" b="1" dirty="0">
                <a:latin typeface="Arial" panose="020B0604020202020204" pitchFamily="34" charset="0"/>
              </a:rPr>
              <a:t>得到最简分数。 </a:t>
            </a:r>
          </a:p>
        </p:txBody>
      </p:sp>
      <p:sp>
        <p:nvSpPr>
          <p:cNvPr id="12293" name="Rectangle 5"/>
          <p:cNvSpPr/>
          <p:nvPr/>
        </p:nvSpPr>
        <p:spPr>
          <a:xfrm>
            <a:off x="990600" y="2514600"/>
            <a:ext cx="7613650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r>
              <a:rPr lang="en-US" altLang="zh-CN" sz="3200" b="1" dirty="0">
                <a:latin typeface="Arial" panose="020B0604020202020204" pitchFamily="34" charset="0"/>
              </a:rPr>
              <a:t>        </a:t>
            </a:r>
            <a:r>
              <a:rPr lang="zh-CN" altLang="en-US" sz="3200" b="1" dirty="0">
                <a:latin typeface="Arial" panose="020B0604020202020204" pitchFamily="34" charset="0"/>
              </a:rPr>
              <a:t>百分数化成小数，直接</a:t>
            </a:r>
            <a:r>
              <a:rPr lang="zh-CN" altLang="en-US" sz="3200" b="1" dirty="0">
                <a:solidFill>
                  <a:srgbClr val="CC0000"/>
                </a:solidFill>
                <a:latin typeface="Arial" panose="020B0604020202020204" pitchFamily="34" charset="0"/>
              </a:rPr>
              <a:t>去掉百分号</a:t>
            </a:r>
            <a:r>
              <a:rPr lang="zh-CN" altLang="en-US" sz="3200" b="1" dirty="0">
                <a:latin typeface="Arial" panose="020B0604020202020204" pitchFamily="34" charset="0"/>
              </a:rPr>
              <a:t>，</a:t>
            </a:r>
          </a:p>
          <a:p>
            <a:r>
              <a:rPr lang="zh-CN" altLang="en-US" sz="3200" b="1" dirty="0">
                <a:latin typeface="Arial" panose="020B0604020202020204" pitchFamily="34" charset="0"/>
              </a:rPr>
              <a:t>并将</a:t>
            </a:r>
            <a:r>
              <a:rPr lang="zh-CN" altLang="en-US" sz="3200" b="1" dirty="0">
                <a:solidFill>
                  <a:srgbClr val="CC0000"/>
                </a:solidFill>
                <a:latin typeface="Arial" panose="020B0604020202020204" pitchFamily="34" charset="0"/>
              </a:rPr>
              <a:t>小数点向左移动两位</a:t>
            </a:r>
            <a:r>
              <a:rPr lang="zh-CN" altLang="en-US" sz="3200" b="1" dirty="0">
                <a:latin typeface="Arial" panose="020B0604020202020204" pitchFamily="34" charset="0"/>
              </a:rPr>
              <a:t>。 </a:t>
            </a:r>
          </a:p>
        </p:txBody>
      </p:sp>
      <p:sp>
        <p:nvSpPr>
          <p:cNvPr id="12294" name="Rectangle 6"/>
          <p:cNvSpPr/>
          <p:nvPr/>
        </p:nvSpPr>
        <p:spPr>
          <a:xfrm>
            <a:off x="1447800" y="3886200"/>
            <a:ext cx="5981700" cy="204152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r>
              <a:rPr lang="en-US" altLang="zh-CN" sz="3200" b="1" dirty="0">
                <a:latin typeface="Arial" panose="020B0604020202020204" pitchFamily="34" charset="0"/>
              </a:rPr>
              <a:t>        </a:t>
            </a:r>
            <a:r>
              <a:rPr lang="zh-CN" altLang="en-US" sz="3200" b="1" dirty="0">
                <a:latin typeface="Arial" panose="020B0604020202020204" pitchFamily="34" charset="0"/>
              </a:rPr>
              <a:t>小数化成百分数，</a:t>
            </a:r>
            <a:r>
              <a:rPr lang="zh-CN" altLang="en-US" sz="3200" b="1" dirty="0">
                <a:solidFill>
                  <a:srgbClr val="CC0000"/>
                </a:solidFill>
                <a:latin typeface="Arial" panose="020B0604020202020204" pitchFamily="34" charset="0"/>
              </a:rPr>
              <a:t>小数点向</a:t>
            </a:r>
          </a:p>
          <a:p>
            <a:r>
              <a:rPr lang="zh-CN" altLang="en-US" sz="3200" b="1" dirty="0">
                <a:solidFill>
                  <a:srgbClr val="CC0000"/>
                </a:solidFill>
                <a:latin typeface="Arial" panose="020B0604020202020204" pitchFamily="34" charset="0"/>
              </a:rPr>
              <a:t>右移动两位</a:t>
            </a:r>
            <a:r>
              <a:rPr lang="zh-CN" altLang="en-US" sz="3200" b="1" dirty="0">
                <a:latin typeface="Arial" panose="020B0604020202020204" pitchFamily="34" charset="0"/>
              </a:rPr>
              <a:t>，然后再</a:t>
            </a:r>
            <a:r>
              <a:rPr lang="zh-CN" altLang="en-US" sz="3200" b="1" dirty="0">
                <a:solidFill>
                  <a:srgbClr val="CC0000"/>
                </a:solidFill>
                <a:latin typeface="Arial" panose="020B0604020202020204" pitchFamily="34" charset="0"/>
              </a:rPr>
              <a:t>添上</a:t>
            </a:r>
            <a:r>
              <a:rPr lang="en-US" altLang="zh-CN" sz="3200" b="1" dirty="0">
                <a:solidFill>
                  <a:srgbClr val="CC0000"/>
                </a:solidFill>
                <a:latin typeface="Arial" panose="020B0604020202020204" pitchFamily="34" charset="0"/>
              </a:rPr>
              <a:t>%</a:t>
            </a:r>
            <a:r>
              <a:rPr lang="zh-CN" altLang="en-US" sz="3200" b="1" dirty="0">
                <a:latin typeface="Arial" panose="020B0604020202020204" pitchFamily="34" charset="0"/>
              </a:rPr>
              <a:t>。</a:t>
            </a:r>
          </a:p>
          <a:p>
            <a:endParaRPr lang="zh-CN" altLang="en-US" sz="3200" b="1" dirty="0">
              <a:latin typeface="Arial" panose="020B0604020202020204" pitchFamily="34" charset="0"/>
            </a:endParaRPr>
          </a:p>
          <a:p>
            <a:endParaRPr lang="en-US" altLang="zh-CN" sz="3200" b="1" dirty="0">
              <a:latin typeface="Arial" panose="020B0604020202020204" pitchFamily="34" charset="0"/>
            </a:endParaRPr>
          </a:p>
        </p:txBody>
      </p:sp>
      <p:sp>
        <p:nvSpPr>
          <p:cNvPr id="22533" name="Rectangle 7"/>
          <p:cNvSpPr/>
          <p:nvPr/>
        </p:nvSpPr>
        <p:spPr>
          <a:xfrm>
            <a:off x="762000" y="5303838"/>
            <a:ext cx="7796213" cy="155416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r>
              <a:rPr lang="en-US" altLang="zh-CN" sz="3200" b="1" dirty="0">
                <a:latin typeface="Arial" panose="020B0604020202020204" pitchFamily="34" charset="0"/>
              </a:rPr>
              <a:t>      </a:t>
            </a:r>
            <a:r>
              <a:rPr lang="zh-CN" altLang="en-US" sz="3200" b="1" dirty="0">
                <a:latin typeface="Arial" panose="020B0604020202020204" pitchFamily="34" charset="0"/>
              </a:rPr>
              <a:t>分数化成百分数，</a:t>
            </a:r>
            <a:r>
              <a:rPr lang="zh-CN" altLang="en-US" sz="3200" b="1" dirty="0">
                <a:solidFill>
                  <a:srgbClr val="CC0000"/>
                </a:solidFill>
                <a:latin typeface="Arial" panose="020B0604020202020204" pitchFamily="34" charset="0"/>
              </a:rPr>
              <a:t>先把分数化成小数</a:t>
            </a:r>
            <a:r>
              <a:rPr lang="zh-CN" altLang="en-US" sz="3200" b="1" dirty="0">
                <a:latin typeface="Arial" panose="020B0604020202020204" pitchFamily="34" charset="0"/>
              </a:rPr>
              <a:t>，</a:t>
            </a:r>
          </a:p>
          <a:p>
            <a:r>
              <a:rPr lang="zh-CN" altLang="en-US" sz="3200" b="1" dirty="0">
                <a:latin typeface="Arial" panose="020B0604020202020204" pitchFamily="34" charset="0"/>
              </a:rPr>
              <a:t>然后再化成百分数（当除不尽时应强调保</a:t>
            </a:r>
          </a:p>
          <a:p>
            <a:r>
              <a:rPr lang="zh-CN" altLang="en-US" sz="3200" b="1" dirty="0">
                <a:latin typeface="Arial" panose="020B0604020202020204" pitchFamily="34" charset="0"/>
              </a:rPr>
              <a:t>留三位小数）。 </a:t>
            </a:r>
          </a:p>
        </p:txBody>
      </p:sp>
      <p:sp>
        <p:nvSpPr>
          <p:cNvPr id="22534" name="WordArt 9"/>
          <p:cNvSpPr>
            <a:spLocks noTextEdit="1"/>
          </p:cNvSpPr>
          <p:nvPr/>
        </p:nvSpPr>
        <p:spPr>
          <a:xfrm>
            <a:off x="0" y="0"/>
            <a:ext cx="1828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小结：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  <p:bldP spid="12294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全屏显示(4:3)</PresentationFormat>
  <Paragraphs>31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隶书</vt:lpstr>
      <vt:lpstr>宋体</vt:lpstr>
      <vt:lpstr>微软雅黑</vt:lpstr>
      <vt:lpstr>Arial</vt:lpstr>
      <vt:lpstr>Calibri</vt:lpstr>
      <vt:lpstr>Times New Roman</vt:lpstr>
      <vt:lpstr>WWW.2PPT.COM
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2041-10-25T12:40:07Z</dcterms:created>
  <dcterms:modified xsi:type="dcterms:W3CDTF">2023-01-16T21:02:36Z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C48C0282E67D47959DD0CBDED35730BF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