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3" r:id="rId23"/>
    <p:sldId id="279" r:id="rId24"/>
    <p:sldId id="278"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F00C"/>
    <a:srgbClr val="AE3737"/>
    <a:srgbClr val="458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80" y="90"/>
      </p:cViewPr>
      <p:guideLst>
        <p:guide orient="horz" pos="1620"/>
        <p:guide orient="horz" pos="940"/>
        <p:guide orient="horz" pos="1507"/>
        <p:guide pos="2880"/>
        <p:guide pos="839"/>
        <p:guide pos="385"/>
        <p:guide pos="5488"/>
      </p:guideLst>
    </p:cSldViewPr>
  </p:slideViewPr>
  <p:notesTextViewPr>
    <p:cViewPr>
      <p:scale>
        <a:sx n="1" d="1"/>
        <a:sy n="1" d="1"/>
      </p:scale>
      <p:origin x="0" y="0"/>
    </p:cViewPr>
  </p:notesTextViewPr>
  <p:sorterViewPr>
    <p:cViewPr>
      <p:scale>
        <a:sx n="90" d="100"/>
        <a:sy n="90" d="100"/>
      </p:scale>
      <p:origin x="0" y="0"/>
    </p:cViewPr>
  </p:sorterViewPr>
  <p:gridSpacing cx="180023" cy="180023"/>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FDF3B-9C8A-4A08-946B-83FC80A7D4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4F4B88-02CE-4EF2-BF3C-E2CB2FC87BF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4F4B88-02CE-4EF2-BF3C-E2CB2FC87BF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71450"/>
            <a:ext cx="2057400" cy="3657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71450"/>
            <a:ext cx="6019800" cy="3657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DF7A552-4254-4847-80C4-10E1F8AEC7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8ED826-917C-4902-8F80-4B88B45CCB9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E373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DF7A552-4254-4847-80C4-10E1F8AEC722}"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68ED826-917C-4902-8F80-4B88B45CCB9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microsoft.com/office/2007/relationships/hdphoto" Target="../media/image14.wdp"/><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1.wdp"/><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1.wdp"/><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3.wdp"/><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3.wdp"/><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28.wdp"/><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28.wdp"/><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28.wdp"/><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28.wdp"/><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32.wdp"/><Relationship Id="rId3" Type="http://schemas.openxmlformats.org/officeDocument/2006/relationships/image" Target="../media/image31.png"/><Relationship Id="rId2" Type="http://schemas.microsoft.com/office/2007/relationships/hdphoto" Target="../media/image30.wdp"/><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5.jpeg"/><Relationship Id="rId2" Type="http://schemas.microsoft.com/office/2007/relationships/hdphoto" Target="../media/image34.wdp"/><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6.wdp"/><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8.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2.wdp"/><Relationship Id="rId3" Type="http://schemas.openxmlformats.org/officeDocument/2006/relationships/image" Target="../media/image15.png"/><Relationship Id="rId2" Type="http://schemas.microsoft.com/office/2007/relationships/hdphoto" Target="../media/image14.wdp"/><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2.wdp"/><Relationship Id="rId3" Type="http://schemas.openxmlformats.org/officeDocument/2006/relationships/image" Target="../media/image16.png"/><Relationship Id="rId2" Type="http://schemas.microsoft.com/office/2007/relationships/hdphoto" Target="../media/image14.wdp"/><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2.wdp"/><Relationship Id="rId3" Type="http://schemas.openxmlformats.org/officeDocument/2006/relationships/image" Target="../media/image17.png"/><Relationship Id="rId2" Type="http://schemas.microsoft.com/office/2007/relationships/hdphoto" Target="../media/image14.wdp"/><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88736" y="1131566"/>
            <a:ext cx="2520322" cy="1629350"/>
            <a:chOff x="-1188736" y="1671778"/>
            <a:chExt cx="2520322" cy="1629350"/>
          </a:xfrm>
          <a:effectLst>
            <a:outerShdw blurRad="50800" dist="38100" dir="5400000" algn="t" rotWithShape="0">
              <a:prstClr val="black">
                <a:alpha val="40000"/>
              </a:prstClr>
            </a:outerShdw>
          </a:effectLst>
        </p:grpSpPr>
        <p:sp>
          <p:nvSpPr>
            <p:cNvPr id="6" name="矩形 5"/>
            <p:cNvSpPr/>
            <p:nvPr/>
          </p:nvSpPr>
          <p:spPr>
            <a:xfrm>
              <a:off x="0" y="1671778"/>
              <a:ext cx="720092" cy="1629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extLst>
                <a:ext uri="{BEBA8EAE-BF5A-486C-A8C5-ECC9F3942E4B}">
                  <a14:imgProps xmlns:a14="http://schemas.microsoft.com/office/drawing/2010/main">
                    <a14:imgLayer r:embed="rId2">
                      <a14:imgEffect>
                        <a14:backgroundRemoval t="0" b="100000" l="9987" r="100000"/>
                      </a14:imgEffect>
                    </a14:imgLayer>
                  </a14:imgProps>
                </a:ext>
                <a:ext uri="{28A0092B-C50C-407E-A947-70E740481C1C}">
                  <a14:useLocalDpi xmlns:a14="http://schemas.microsoft.com/office/drawing/2010/main" val="0"/>
                </a:ext>
              </a:extLst>
            </a:blip>
            <a:stretch>
              <a:fillRect/>
            </a:stretch>
          </p:blipFill>
          <p:spPr>
            <a:xfrm>
              <a:off x="-1188736" y="1671779"/>
              <a:ext cx="2520322" cy="1629349"/>
            </a:xfrm>
            <a:prstGeom prst="rect">
              <a:avLst/>
            </a:prstGeom>
          </p:spPr>
        </p:pic>
      </p:grpSp>
      <p:sp>
        <p:nvSpPr>
          <p:cNvPr id="8" name="矩形 7"/>
          <p:cNvSpPr/>
          <p:nvPr/>
        </p:nvSpPr>
        <p:spPr>
          <a:xfrm>
            <a:off x="1511609" y="1131566"/>
            <a:ext cx="7632391" cy="1629493"/>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081035" y="2211704"/>
            <a:ext cx="4493538" cy="369332"/>
          </a:xfrm>
          <a:prstGeom prst="rect">
            <a:avLst/>
          </a:prstGeom>
          <a:noFill/>
        </p:spPr>
        <p:txBody>
          <a:bodyPr wrap="none" rtlCol="0">
            <a:spAutoFit/>
          </a:bodyPr>
          <a:lstStyle/>
          <a:p>
            <a:r>
              <a:rPr lang="zh-CN" altLang="en-US" b="1" dirty="0" smtClean="0">
                <a:solidFill>
                  <a:schemeClr val="bg1"/>
                </a:solidFill>
              </a:rPr>
              <a:t>用</a:t>
            </a:r>
            <a:r>
              <a:rPr lang="en-US" altLang="zh-CN" b="1" dirty="0" smtClean="0">
                <a:solidFill>
                  <a:schemeClr val="bg1"/>
                </a:solidFill>
              </a:rPr>
              <a:t>“</a:t>
            </a:r>
            <a:r>
              <a:rPr lang="zh-CN" altLang="en-US" b="1" dirty="0" smtClean="0">
                <a:solidFill>
                  <a:schemeClr val="bg1"/>
                </a:solidFill>
              </a:rPr>
              <a:t>心</a:t>
            </a:r>
            <a:r>
              <a:rPr lang="en-US" altLang="zh-CN" b="1" dirty="0" smtClean="0">
                <a:solidFill>
                  <a:schemeClr val="bg1"/>
                </a:solidFill>
              </a:rPr>
              <a:t>”</a:t>
            </a:r>
            <a:r>
              <a:rPr lang="zh-CN" altLang="en-US" b="1" dirty="0" smtClean="0">
                <a:solidFill>
                  <a:schemeClr val="bg1"/>
                </a:solidFill>
              </a:rPr>
              <a:t>的方法，搞定用</a:t>
            </a:r>
            <a:r>
              <a:rPr lang="en-US" altLang="zh-CN" b="1" dirty="0" smtClean="0">
                <a:solidFill>
                  <a:schemeClr val="bg1"/>
                </a:solidFill>
              </a:rPr>
              <a:t>“</a:t>
            </a:r>
            <a:r>
              <a:rPr lang="zh-CN" altLang="en-US" b="1" dirty="0" smtClean="0">
                <a:solidFill>
                  <a:schemeClr val="bg1"/>
                </a:solidFill>
              </a:rPr>
              <a:t>薪</a:t>
            </a:r>
            <a:r>
              <a:rPr lang="en-US" altLang="zh-CN" b="1" dirty="0" smtClean="0">
                <a:solidFill>
                  <a:schemeClr val="bg1"/>
                </a:solidFill>
              </a:rPr>
              <a:t>”</a:t>
            </a:r>
            <a:r>
              <a:rPr lang="zh-CN" altLang="en-US" b="1" dirty="0" smtClean="0">
                <a:solidFill>
                  <a:schemeClr val="bg1"/>
                </a:solidFill>
              </a:rPr>
              <a:t>解决不了的</a:t>
            </a:r>
            <a:r>
              <a:rPr lang="zh-CN" altLang="en-US" b="1" dirty="0">
                <a:solidFill>
                  <a:schemeClr val="bg1"/>
                </a:solidFill>
              </a:rPr>
              <a:t>问题</a:t>
            </a:r>
            <a:endParaRPr lang="zh-CN" altLang="en-US" b="1" dirty="0">
              <a:solidFill>
                <a:schemeClr val="bg1"/>
              </a:solidFill>
            </a:endParaRPr>
          </a:p>
        </p:txBody>
      </p:sp>
      <p:sp>
        <p:nvSpPr>
          <p:cNvPr id="9" name="TextBox 8"/>
          <p:cNvSpPr txBox="1"/>
          <p:nvPr/>
        </p:nvSpPr>
        <p:spPr>
          <a:xfrm>
            <a:off x="3311868" y="1229963"/>
            <a:ext cx="4031873" cy="1015663"/>
          </a:xfrm>
          <a:prstGeom prst="rect">
            <a:avLst/>
          </a:prstGeom>
          <a:noFill/>
        </p:spPr>
        <p:txBody>
          <a:bodyPr wrap="none" rtlCol="0">
            <a:spAutoFit/>
          </a:bodyPr>
          <a:lstStyle/>
          <a:p>
            <a:r>
              <a:rPr lang="zh-CN" altLang="en-US" sz="6000" b="1" dirty="0" smtClean="0">
                <a:solidFill>
                  <a:srgbClr val="A0F00C"/>
                </a:solidFill>
              </a:rPr>
              <a:t>部落的力量</a:t>
            </a:r>
            <a:endParaRPr lang="zh-CN" altLang="en-US" sz="6000" b="1" dirty="0">
              <a:solidFill>
                <a:srgbClr val="A0F00C"/>
              </a:solidFill>
            </a:endParaRPr>
          </a:p>
        </p:txBody>
      </p:sp>
      <p:sp>
        <p:nvSpPr>
          <p:cNvPr id="10" name="TextBox 9"/>
          <p:cNvSpPr txBox="1"/>
          <p:nvPr/>
        </p:nvSpPr>
        <p:spPr>
          <a:xfrm>
            <a:off x="5322581" y="2931796"/>
            <a:ext cx="3209925" cy="783590"/>
          </a:xfrm>
          <a:prstGeom prst="rect">
            <a:avLst/>
          </a:prstGeom>
          <a:noFill/>
        </p:spPr>
        <p:txBody>
          <a:bodyPr wrap="none" rtlCol="0">
            <a:spAutoFit/>
          </a:bodyPr>
          <a:lstStyle/>
          <a:p>
            <a:pPr algn="r">
              <a:lnSpc>
                <a:spcPts val="1800"/>
              </a:lnSpc>
            </a:pPr>
            <a:r>
              <a:rPr lang="zh-CN" altLang="en-US" sz="1200" dirty="0" smtClean="0">
                <a:solidFill>
                  <a:schemeClr val="bg1"/>
                </a:solidFill>
              </a:rPr>
              <a:t>作者：（美）戴夫 </a:t>
            </a:r>
            <a:r>
              <a:rPr lang="en-US" altLang="zh-CN" sz="1200" dirty="0" smtClean="0">
                <a:solidFill>
                  <a:schemeClr val="bg1"/>
                </a:solidFill>
              </a:rPr>
              <a:t>· </a:t>
            </a:r>
            <a:r>
              <a:rPr lang="zh-CN" altLang="en-US" sz="1200" dirty="0" smtClean="0">
                <a:solidFill>
                  <a:schemeClr val="bg1"/>
                </a:solidFill>
              </a:rPr>
              <a:t>洛根    约翰 </a:t>
            </a:r>
            <a:r>
              <a:rPr lang="en-US" altLang="zh-CN" sz="1200" dirty="0" smtClean="0">
                <a:solidFill>
                  <a:schemeClr val="bg1"/>
                </a:solidFill>
              </a:rPr>
              <a:t>· </a:t>
            </a:r>
            <a:r>
              <a:rPr lang="zh-CN" altLang="en-US" sz="1200" dirty="0" smtClean="0">
                <a:solidFill>
                  <a:schemeClr val="bg1"/>
                </a:solidFill>
              </a:rPr>
              <a:t>金    海丽 </a:t>
            </a:r>
            <a:r>
              <a:rPr lang="en-US" altLang="zh-CN" sz="1200" dirty="0" smtClean="0">
                <a:solidFill>
                  <a:schemeClr val="bg1"/>
                </a:solidFill>
              </a:rPr>
              <a:t>· </a:t>
            </a:r>
            <a:r>
              <a:rPr lang="zh-CN" altLang="en-US" sz="1200" dirty="0" smtClean="0">
                <a:solidFill>
                  <a:schemeClr val="bg1"/>
                </a:solidFill>
              </a:rPr>
              <a:t>费</a:t>
            </a:r>
            <a:endParaRPr lang="en-US" altLang="zh-CN" sz="1200" dirty="0" smtClean="0">
              <a:solidFill>
                <a:schemeClr val="bg1"/>
              </a:solidFill>
            </a:endParaRPr>
          </a:p>
          <a:p>
            <a:pPr algn="r">
              <a:lnSpc>
                <a:spcPts val="1800"/>
              </a:lnSpc>
            </a:pPr>
            <a:r>
              <a:rPr lang="zh-CN" altLang="en-US" sz="1200" dirty="0" smtClean="0">
                <a:solidFill>
                  <a:schemeClr val="bg1"/>
                </a:solidFill>
              </a:rPr>
              <a:t>中国华侨出版社</a:t>
            </a:r>
            <a:r>
              <a:rPr lang="en-US" altLang="zh-CN" sz="1200" dirty="0" smtClean="0">
                <a:solidFill>
                  <a:schemeClr val="bg1"/>
                </a:solidFill>
              </a:rPr>
              <a:t>/</a:t>
            </a:r>
            <a:r>
              <a:rPr lang="zh-CN" altLang="en-US" sz="1200" dirty="0" smtClean="0">
                <a:solidFill>
                  <a:schemeClr val="bg1"/>
                </a:solidFill>
              </a:rPr>
              <a:t>黑天鹅图书</a:t>
            </a:r>
            <a:endParaRPr lang="en-US" altLang="zh-CN" sz="1200" dirty="0" smtClean="0">
              <a:solidFill>
                <a:schemeClr val="bg1"/>
              </a:solidFill>
            </a:endParaRPr>
          </a:p>
          <a:p>
            <a:pPr algn="r">
              <a:lnSpc>
                <a:spcPts val="1800"/>
              </a:lnSpc>
            </a:pPr>
            <a:r>
              <a:rPr lang="zh-CN" altLang="en-US" sz="1200" dirty="0" smtClean="0">
                <a:solidFill>
                  <a:schemeClr val="bg1"/>
                </a:solidFill>
              </a:rPr>
              <a:t>读书</a:t>
            </a:r>
            <a:r>
              <a:rPr lang="zh-CN" altLang="en-US" sz="1200" dirty="0">
                <a:solidFill>
                  <a:schemeClr val="bg1"/>
                </a:solidFill>
              </a:rPr>
              <a:t>笔记：</a:t>
            </a:r>
            <a:r>
              <a:rPr lang="en-US" sz="1200" dirty="0">
                <a:solidFill>
                  <a:schemeClr val="bg1"/>
                </a:solidFill>
              </a:rPr>
              <a:t>xxx</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71770" y="1851658"/>
            <a:ext cx="5940430" cy="2116331"/>
          </a:xfrm>
        </p:spPr>
        <p:txBody>
          <a:bodyPr>
            <a:normAutofit lnSpcReduction="10000"/>
          </a:bodyPr>
          <a:lstStyle/>
          <a:p>
            <a:pPr>
              <a:lnSpc>
                <a:spcPct val="150000"/>
              </a:lnSpc>
              <a:buFont typeface="Wingdings" panose="05000000000000000000" pitchFamily="2" charset="2"/>
              <a:buChar char="Ø"/>
            </a:pPr>
            <a:r>
              <a:rPr lang="zh-CN" altLang="en-US" sz="1800" dirty="0" smtClean="0">
                <a:solidFill>
                  <a:schemeClr val="bg1"/>
                </a:solidFill>
              </a:rPr>
              <a:t>会认为</a:t>
            </a:r>
            <a:r>
              <a:rPr lang="en-US" altLang="zh-CN" sz="1800" dirty="0" smtClean="0">
                <a:solidFill>
                  <a:schemeClr val="bg1"/>
                </a:solidFill>
              </a:rPr>
              <a:t>“</a:t>
            </a:r>
            <a:r>
              <a:rPr lang="zh-CN" altLang="en-US" sz="1800" dirty="0" smtClean="0">
                <a:solidFill>
                  <a:schemeClr val="bg1"/>
                </a:solidFill>
              </a:rPr>
              <a:t>生命是伟大的</a:t>
            </a:r>
            <a:r>
              <a:rPr lang="en-US" altLang="zh-CN" sz="1800" dirty="0" smtClean="0">
                <a:solidFill>
                  <a:schemeClr val="bg1"/>
                </a:solidFill>
              </a:rPr>
              <a:t>”。</a:t>
            </a:r>
            <a:r>
              <a:rPr lang="zh-CN" altLang="en-US" sz="1800" dirty="0" smtClean="0">
                <a:solidFill>
                  <a:schemeClr val="bg1"/>
                </a:solidFill>
              </a:rPr>
              <a:t>可以和所有能产生价值观共鸣的人形成关系网络。</a:t>
            </a:r>
            <a:endParaRPr lang="en-US" altLang="zh-CN" sz="1800" dirty="0" smtClean="0">
              <a:solidFill>
                <a:schemeClr val="bg1"/>
              </a:solidFill>
            </a:endParaRPr>
          </a:p>
          <a:p>
            <a:pPr>
              <a:lnSpc>
                <a:spcPct val="150000"/>
              </a:lnSpc>
              <a:buFont typeface="Wingdings" panose="05000000000000000000" pitchFamily="2" charset="2"/>
              <a:buChar char="Ø"/>
            </a:pPr>
            <a:r>
              <a:rPr lang="zh-CN" altLang="en-US" sz="1800" dirty="0" smtClean="0">
                <a:solidFill>
                  <a:schemeClr val="bg1"/>
                </a:solidFill>
              </a:rPr>
              <a:t>一旦情况发生变化，部落文化教育就会重新回到第四阶段，待到新机遇来临或者创造出新的进步时它又可以向前移进。其行为可以表述为</a:t>
            </a:r>
            <a:r>
              <a:rPr lang="en-US" altLang="zh-CN" sz="1800" dirty="0" smtClean="0">
                <a:solidFill>
                  <a:schemeClr val="bg1"/>
                </a:solidFill>
              </a:rPr>
              <a:t>“</a:t>
            </a:r>
            <a:r>
              <a:rPr lang="zh-CN" altLang="en-US" sz="1800" dirty="0" smtClean="0">
                <a:solidFill>
                  <a:schemeClr val="bg1"/>
                </a:solidFill>
              </a:rPr>
              <a:t>单纯的好奇</a:t>
            </a:r>
            <a:r>
              <a:rPr lang="en-US" altLang="zh-CN" sz="1800" dirty="0" smtClean="0">
                <a:solidFill>
                  <a:schemeClr val="bg1"/>
                </a:solidFill>
              </a:rPr>
              <a:t>”。</a:t>
            </a:r>
            <a:endParaRPr lang="en-US" altLang="zh-CN" sz="1800" dirty="0">
              <a:solidFill>
                <a:schemeClr val="bg1"/>
              </a:solidFill>
            </a:endParaRPr>
          </a:p>
        </p:txBody>
      </p:sp>
      <p:grpSp>
        <p:nvGrpSpPr>
          <p:cNvPr id="4" name="组合 3"/>
          <p:cNvGrpSpPr/>
          <p:nvPr/>
        </p:nvGrpSpPr>
        <p:grpSpPr>
          <a:xfrm>
            <a:off x="569586" y="402188"/>
            <a:ext cx="1225645" cy="369332"/>
            <a:chOff x="4108131" y="586854"/>
            <a:chExt cx="1225645"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1107996" cy="369332"/>
            </a:xfrm>
            <a:prstGeom prst="rect">
              <a:avLst/>
            </a:prstGeom>
            <a:noFill/>
          </p:spPr>
          <p:txBody>
            <a:bodyPr wrap="none" rtlCol="0">
              <a:spAutoFit/>
            </a:bodyPr>
            <a:lstStyle/>
            <a:p>
              <a:r>
                <a:rPr lang="zh-CN" altLang="en-US" b="1" dirty="0" smtClean="0">
                  <a:solidFill>
                    <a:srgbClr val="A0F00C"/>
                  </a:solidFill>
                </a:rPr>
                <a:t>无限可能</a:t>
              </a:r>
              <a:endParaRPr lang="zh-CN" altLang="en-US" b="1" dirty="0">
                <a:solidFill>
                  <a:srgbClr val="A0F00C"/>
                </a:solidFill>
              </a:endParaRPr>
            </a:p>
          </p:txBody>
        </p:sp>
      </p:grpSp>
      <p:cxnSp>
        <p:nvCxnSpPr>
          <p:cNvPr id="10" name="直接连接符 9"/>
          <p:cNvCxnSpPr/>
          <p:nvPr/>
        </p:nvCxnSpPr>
        <p:spPr>
          <a:xfrm>
            <a:off x="2566398" y="1631188"/>
            <a:ext cx="25349" cy="1980253"/>
          </a:xfrm>
          <a:prstGeom prst="line">
            <a:avLst/>
          </a:prstGeom>
          <a:ln w="12700">
            <a:gradFill flip="none" rotWithShape="1">
              <a:gsLst>
                <a:gs pos="0">
                  <a:srgbClr val="AE3737"/>
                </a:gs>
                <a:gs pos="50000">
                  <a:schemeClr val="tx1"/>
                </a:gs>
                <a:gs pos="100000">
                  <a:srgbClr val="AE3737"/>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770" y="1091118"/>
            <a:ext cx="2031325" cy="461665"/>
          </a:xfrm>
          <a:prstGeom prst="rect">
            <a:avLst/>
          </a:prstGeom>
          <a:noFill/>
        </p:spPr>
        <p:txBody>
          <a:bodyPr wrap="none" rtlCol="0">
            <a:spAutoFit/>
          </a:bodyPr>
          <a:lstStyle/>
          <a:p>
            <a:r>
              <a:rPr lang="zh-CN" altLang="en-US" sz="2400" b="1" dirty="0" smtClean="0">
                <a:solidFill>
                  <a:schemeClr val="bg1"/>
                </a:solidFill>
              </a:rPr>
              <a:t>第五阶段总结</a:t>
            </a:r>
            <a:endParaRPr lang="zh-CN" altLang="en-US" sz="2400" b="1" dirty="0">
              <a:solidFill>
                <a:schemeClr val="bg1"/>
              </a:solidFill>
            </a:endParaRPr>
          </a:p>
        </p:txBody>
      </p:sp>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ackgroundRemoval t="6000" b="90000" l="10000" r="90000"/>
                    </a14:imgEffect>
                  </a14:imgLayer>
                </a14:imgProps>
              </a:ext>
              <a:ext uri="{28A0092B-C50C-407E-A947-70E740481C1C}">
                <a14:useLocalDpi xmlns:a14="http://schemas.microsoft.com/office/drawing/2010/main" val="0"/>
              </a:ext>
            </a:extLst>
          </a:blip>
          <a:stretch>
            <a:fillRect/>
          </a:stretch>
        </p:blipFill>
        <p:spPr>
          <a:xfrm>
            <a:off x="2051678" y="951543"/>
            <a:ext cx="987753" cy="740815"/>
          </a:xfrm>
          <a:prstGeom prst="rect">
            <a:avLst/>
          </a:prstGeom>
        </p:spPr>
      </p:pic>
      <p:pic>
        <p:nvPicPr>
          <p:cNvPr id="9" name="图片 8"/>
          <p:cNvPicPr>
            <a:picLocks noChangeAspect="1"/>
          </p:cNvPicPr>
          <p:nvPr/>
        </p:nvPicPr>
        <p:blipFill>
          <a:blip r:embed="rId3" cstate="print">
            <a:clrChange>
              <a:clrFrom>
                <a:srgbClr val="CA3435"/>
              </a:clrFrom>
              <a:clrTo>
                <a:srgbClr val="CA3435">
                  <a:alpha val="0"/>
                </a:srgbClr>
              </a:clrTo>
            </a:clrChange>
            <a:extLst>
              <a:ext uri="{28A0092B-C50C-407E-A947-70E740481C1C}">
                <a14:useLocalDpi xmlns:a14="http://schemas.microsoft.com/office/drawing/2010/main" val="0"/>
              </a:ext>
            </a:extLst>
          </a:blip>
          <a:stretch>
            <a:fillRect/>
          </a:stretch>
        </p:blipFill>
        <p:spPr>
          <a:xfrm>
            <a:off x="607860" y="1451165"/>
            <a:ext cx="1620207" cy="22977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700404" y="2871566"/>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11494" y="2285465"/>
            <a:ext cx="1199367" cy="646331"/>
            <a:chOff x="3102694" y="2391727"/>
            <a:chExt cx="1199367" cy="646331"/>
          </a:xfrm>
        </p:grpSpPr>
        <p:sp>
          <p:nvSpPr>
            <p:cNvPr id="7" name="TextBox 6"/>
            <p:cNvSpPr txBox="1"/>
            <p:nvPr/>
          </p:nvSpPr>
          <p:spPr>
            <a:xfrm>
              <a:off x="3133151" y="2391727"/>
              <a:ext cx="1107996" cy="646331"/>
            </a:xfrm>
            <a:prstGeom prst="rect">
              <a:avLst/>
            </a:prstGeom>
            <a:noFill/>
          </p:spPr>
          <p:txBody>
            <a:bodyPr wrap="none" rtlCol="0">
              <a:spAutoFit/>
            </a:bodyPr>
            <a:lstStyle/>
            <a:p>
              <a:r>
                <a:rPr lang="zh-CN" altLang="en-US" dirty="0" smtClean="0">
                  <a:solidFill>
                    <a:schemeClr val="bg1"/>
                  </a:solidFill>
                </a:rPr>
                <a:t>第三部分</a:t>
              </a:r>
              <a:endParaRPr lang="en-US" altLang="zh-CN" dirty="0" smtClean="0">
                <a:solidFill>
                  <a:schemeClr val="bg1"/>
                </a:solidFill>
              </a:endParaRPr>
            </a:p>
            <a:p>
              <a:endParaRPr lang="zh-CN" altLang="en-US" dirty="0"/>
            </a:p>
          </p:txBody>
        </p:sp>
        <p:sp>
          <p:nvSpPr>
            <p:cNvPr id="8" name="矩形 7"/>
            <p:cNvSpPr/>
            <p:nvPr/>
          </p:nvSpPr>
          <p:spPr>
            <a:xfrm>
              <a:off x="3102694" y="2751773"/>
              <a:ext cx="1199367" cy="261610"/>
            </a:xfrm>
            <a:prstGeom prst="rect">
              <a:avLst/>
            </a:prstGeom>
          </p:spPr>
          <p:txBody>
            <a:bodyPr wrap="none">
              <a:spAutoFit/>
            </a:bodyPr>
            <a:lstStyle/>
            <a:p>
              <a:r>
                <a:rPr lang="en-US" altLang="zh-CN" sz="1100" dirty="0" smtClean="0">
                  <a:solidFill>
                    <a:schemeClr val="bg1">
                      <a:lumMod val="85000"/>
                    </a:schemeClr>
                  </a:solidFill>
                </a:rPr>
                <a:t>THE THIRD PART</a:t>
              </a:r>
              <a:endParaRPr lang="en-US" altLang="zh-CN" sz="1100" dirty="0">
                <a:solidFill>
                  <a:schemeClr val="bg1">
                    <a:lumMod val="85000"/>
                  </a:schemeClr>
                </a:solidFill>
              </a:endParaRPr>
            </a:p>
          </p:txBody>
        </p:sp>
      </p:grpSp>
      <p:cxnSp>
        <p:nvCxnSpPr>
          <p:cNvPr id="19" name="直接连接符 18"/>
          <p:cNvCxnSpPr/>
          <p:nvPr/>
        </p:nvCxnSpPr>
        <p:spPr>
          <a:xfrm flipV="1">
            <a:off x="700276" y="1623449"/>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29775" y="2096156"/>
            <a:ext cx="3262432" cy="1015663"/>
          </a:xfrm>
          <a:prstGeom prst="rect">
            <a:avLst/>
          </a:prstGeom>
          <a:noFill/>
        </p:spPr>
        <p:txBody>
          <a:bodyPr wrap="none" rtlCol="0">
            <a:spAutoFit/>
          </a:bodyPr>
          <a:lstStyle/>
          <a:p>
            <a:r>
              <a:rPr lang="zh-CN" altLang="en-US" sz="6000" b="1" dirty="0" smtClean="0">
                <a:solidFill>
                  <a:srgbClr val="A0F00C"/>
                </a:solidFill>
                <a:effectLst>
                  <a:outerShdw blurRad="38100" dist="38100" dir="2700000" algn="tl">
                    <a:srgbClr val="000000">
                      <a:alpha val="43137"/>
                    </a:srgbClr>
                  </a:outerShdw>
                </a:effectLst>
              </a:rPr>
              <a:t>杠杆之点</a:t>
            </a:r>
            <a:endParaRPr lang="zh-CN" altLang="en-US" sz="6000" b="1" dirty="0">
              <a:solidFill>
                <a:srgbClr val="A0F00C"/>
              </a:solidFill>
              <a:effectLst>
                <a:outerShdw blurRad="38100" dist="38100" dir="2700000" algn="tl">
                  <a:srgbClr val="000000">
                    <a:alpha val="43137"/>
                  </a:srgbClr>
                </a:outerShdw>
              </a:effectLst>
            </a:endParaRPr>
          </a:p>
        </p:txBody>
      </p:sp>
      <p:grpSp>
        <p:nvGrpSpPr>
          <p:cNvPr id="25" name="组合 24"/>
          <p:cNvGrpSpPr/>
          <p:nvPr/>
        </p:nvGrpSpPr>
        <p:grpSpPr>
          <a:xfrm>
            <a:off x="569586" y="402188"/>
            <a:ext cx="1456477" cy="369332"/>
            <a:chOff x="4108131" y="586854"/>
            <a:chExt cx="1456477" cy="369332"/>
          </a:xfrm>
        </p:grpSpPr>
        <p:sp>
          <p:nvSpPr>
            <p:cNvPr id="23" name="平行四边形 22"/>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225780" y="586854"/>
              <a:ext cx="1338828" cy="369332"/>
            </a:xfrm>
            <a:prstGeom prst="rect">
              <a:avLst/>
            </a:prstGeom>
            <a:noFill/>
          </p:spPr>
          <p:txBody>
            <a:bodyPr wrap="none" rtlCol="0">
              <a:spAutoFit/>
            </a:bodyPr>
            <a:lstStyle/>
            <a:p>
              <a:r>
                <a:rPr lang="zh-CN" altLang="en-US" b="1" dirty="0" smtClean="0"/>
                <a:t>部落的力量</a:t>
              </a:r>
              <a:endParaRPr lang="zh-CN" altLang="en-US" b="1" dirty="0"/>
            </a:p>
          </p:txBody>
        </p:sp>
      </p:grpSp>
      <p:sp>
        <p:nvSpPr>
          <p:cNvPr id="3" name="TextBox 2"/>
          <p:cNvSpPr txBox="1"/>
          <p:nvPr/>
        </p:nvSpPr>
        <p:spPr>
          <a:xfrm>
            <a:off x="3006720" y="3111819"/>
            <a:ext cx="3321743" cy="369332"/>
          </a:xfrm>
          <a:prstGeom prst="rect">
            <a:avLst/>
          </a:prstGeom>
          <a:noFill/>
        </p:spPr>
        <p:txBody>
          <a:bodyPr wrap="none" rtlCol="0">
            <a:spAutoFit/>
          </a:bodyPr>
          <a:lstStyle/>
          <a:p>
            <a:r>
              <a:rPr lang="zh-CN" altLang="en-US" b="1" dirty="0" smtClean="0"/>
              <a:t>把握撬动团队飞跃的</a:t>
            </a:r>
            <a:r>
              <a:rPr lang="en-US" altLang="zh-CN" b="1" dirty="0" smtClean="0"/>
              <a:t>4</a:t>
            </a:r>
            <a:r>
              <a:rPr lang="zh-CN" altLang="en-US" b="1" dirty="0" smtClean="0"/>
              <a:t>个杠杆点</a:t>
            </a:r>
            <a:endParaRPr lang="zh-CN" altLang="en-US" b="1" dirty="0"/>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77638" t="42408" b="11296"/>
          <a:stretch>
            <a:fillRect/>
          </a:stretch>
        </p:blipFill>
        <p:spPr>
          <a:xfrm>
            <a:off x="6681805" y="1471079"/>
            <a:ext cx="1741760" cy="238125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586" y="1311589"/>
            <a:ext cx="8034614" cy="2498350"/>
          </a:xfrm>
        </p:spPr>
        <p:txBody>
          <a:bodyPr>
            <a:normAutofit/>
          </a:bodyPr>
          <a:lstStyle/>
          <a:p>
            <a:pPr>
              <a:lnSpc>
                <a:spcPct val="150000"/>
              </a:lnSpc>
              <a:buFont typeface="Wingdings" panose="05000000000000000000" pitchFamily="2" charset="2"/>
              <a:buChar char="Ø"/>
            </a:pPr>
            <a:r>
              <a:rPr lang="zh-CN" altLang="en-US" sz="1600" dirty="0" smtClean="0">
                <a:solidFill>
                  <a:schemeClr val="bg1"/>
                </a:solidFill>
              </a:rPr>
              <a:t>如果人们愿意改变，鼓励他们采取行动。比如与同事一起聚餐，参加社会活动以及会议。</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然后，鼓励他们意识到生活本身有不同种方式。例如，当别人看到你的生活很好时，他们也可能就会改善自己的生活。</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鼓励他们与那些共同使用</a:t>
            </a:r>
            <a:r>
              <a:rPr lang="en-US" altLang="zh-CN" sz="1600" dirty="0" smtClean="0">
                <a:solidFill>
                  <a:schemeClr val="bg1"/>
                </a:solidFill>
              </a:rPr>
              <a:t>“</a:t>
            </a:r>
            <a:r>
              <a:rPr lang="zh-CN" altLang="en-US" sz="1600" dirty="0" smtClean="0">
                <a:solidFill>
                  <a:schemeClr val="bg1"/>
                </a:solidFill>
              </a:rPr>
              <a:t>生活糟透了</a:t>
            </a:r>
            <a:r>
              <a:rPr lang="en-US" altLang="zh-CN" sz="1600" dirty="0" smtClean="0">
                <a:solidFill>
                  <a:schemeClr val="bg1"/>
                </a:solidFill>
              </a:rPr>
              <a:t>“</a:t>
            </a:r>
            <a:r>
              <a:rPr lang="zh-CN" altLang="en-US" sz="1600" dirty="0" smtClean="0">
                <a:solidFill>
                  <a:schemeClr val="bg1"/>
                </a:solidFill>
              </a:rPr>
              <a:t>这类语言的人断绝联系。</a:t>
            </a:r>
            <a:endParaRPr lang="zh-CN" altLang="en-US" sz="1600" dirty="0">
              <a:solidFill>
                <a:schemeClr val="bg1"/>
              </a:solidFill>
            </a:endParaRPr>
          </a:p>
        </p:txBody>
      </p:sp>
      <p:grpSp>
        <p:nvGrpSpPr>
          <p:cNvPr id="4" name="组合 3"/>
          <p:cNvGrpSpPr/>
          <p:nvPr/>
        </p:nvGrpSpPr>
        <p:grpSpPr>
          <a:xfrm>
            <a:off x="569586" y="402188"/>
            <a:ext cx="1918142" cy="369332"/>
            <a:chOff x="4108131" y="586854"/>
            <a:chExt cx="1918142"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1800493" cy="369332"/>
            </a:xfrm>
            <a:prstGeom prst="rect">
              <a:avLst/>
            </a:prstGeom>
            <a:noFill/>
          </p:spPr>
          <p:txBody>
            <a:bodyPr wrap="none" rtlCol="0">
              <a:spAutoFit/>
            </a:bodyPr>
            <a:lstStyle/>
            <a:p>
              <a:r>
                <a:rPr lang="zh-CN" altLang="en-US" b="1" dirty="0" smtClean="0">
                  <a:solidFill>
                    <a:srgbClr val="A0F00C"/>
                  </a:solidFill>
                </a:rPr>
                <a:t>第一阶段杠杆点</a:t>
              </a:r>
              <a:endParaRPr lang="zh-CN" altLang="en-US" b="1" dirty="0">
                <a:solidFill>
                  <a:srgbClr val="A0F00C"/>
                </a:solidFill>
              </a:endParaRPr>
            </a:p>
          </p:txBody>
        </p:sp>
      </p:grpSp>
      <p:pic>
        <p:nvPicPr>
          <p:cNvPr id="9" name="图片 8"/>
          <p:cNvPicPr>
            <a:picLocks noChangeAspect="1"/>
          </p:cNvPicPr>
          <p:nvPr/>
        </p:nvPicPr>
        <p:blipFill>
          <a:blip r:embed="rId1" cstate="print">
            <a:clrChange>
              <a:clrFrom>
                <a:srgbClr val="FCFCFC"/>
              </a:clrFrom>
              <a:clrTo>
                <a:srgbClr val="FCFCFC">
                  <a:alpha val="0"/>
                </a:srgbClr>
              </a:clrTo>
            </a:clrChange>
            <a:extLst>
              <a:ext uri="{BEBA8EAE-BF5A-486C-A8C5-ECC9F3942E4B}">
                <a14:imgProps xmlns:a14="http://schemas.microsoft.com/office/drawing/2010/main">
                  <a14:imgLayer r:embed="rId2">
                    <a14:imgEffect>
                      <a14:backgroundRemoval t="9956" b="94912" l="10000" r="94783">
                        <a14:foregroundMark x1="65797" y1="86283" x2="65797" y2="86283"/>
                      </a14:backgroundRemoval>
                    </a14:imgEffect>
                  </a14:imgLayer>
                </a14:imgProps>
              </a:ext>
              <a:ext uri="{28A0092B-C50C-407E-A947-70E740481C1C}">
                <a14:useLocalDpi xmlns:a14="http://schemas.microsoft.com/office/drawing/2010/main" val="0"/>
              </a:ext>
            </a:extLst>
          </a:blip>
          <a:stretch>
            <a:fillRect/>
          </a:stretch>
        </p:blipFill>
        <p:spPr>
          <a:xfrm>
            <a:off x="6385573" y="3327790"/>
            <a:ext cx="2771770" cy="1815710"/>
          </a:xfrm>
          <a:prstGeom prst="rect">
            <a:avLst/>
          </a:prstGeom>
        </p:spPr>
      </p:pic>
      <p:cxnSp>
        <p:nvCxnSpPr>
          <p:cNvPr id="14" name="直接连接符 13"/>
          <p:cNvCxnSpPr/>
          <p:nvPr/>
        </p:nvCxnSpPr>
        <p:spPr>
          <a:xfrm>
            <a:off x="687235" y="771520"/>
            <a:ext cx="766524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591747" y="402188"/>
            <a:ext cx="360046" cy="3693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586" y="1087878"/>
            <a:ext cx="8034614" cy="3104079"/>
          </a:xfrm>
        </p:spPr>
        <p:txBody>
          <a:bodyPr>
            <a:noAutofit/>
          </a:bodyPr>
          <a:lstStyle/>
          <a:p>
            <a:pPr>
              <a:lnSpc>
                <a:spcPct val="150000"/>
              </a:lnSpc>
              <a:buFont typeface="Wingdings" panose="05000000000000000000" pitchFamily="2" charset="2"/>
              <a:buChar char="Ø"/>
            </a:pPr>
            <a:r>
              <a:rPr lang="zh-CN" altLang="en-US" sz="1600" dirty="0" smtClean="0">
                <a:solidFill>
                  <a:schemeClr val="bg1"/>
                </a:solidFill>
              </a:rPr>
              <a:t>鼓励他一个一个地多交朋友。换句话说，鼓励他建立双边关系。</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鼓励他与第三阶段后期的人建立人际关系。通常后者会很渴望能指导别人，让别人成为迷你版的自己。</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在一对一的会议里，告诉他的工作非常有价值。知道自己的强项和能力在哪里。还要指出他还有哪些能力尚未被开发。讨论时，语调应是积极的。</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给他指派一些能够短时间内完成的很好的项目。这些任务不需要过多的后续跟进或者指导，这些行为可能会强化他的</a:t>
            </a:r>
            <a:r>
              <a:rPr lang="en-US" altLang="zh-CN" sz="1600" dirty="0" smtClean="0">
                <a:solidFill>
                  <a:schemeClr val="bg1"/>
                </a:solidFill>
              </a:rPr>
              <a:t>”</a:t>
            </a:r>
            <a:r>
              <a:rPr lang="zh-CN" altLang="en-US" sz="1600" dirty="0" smtClean="0">
                <a:solidFill>
                  <a:schemeClr val="bg1"/>
                </a:solidFill>
              </a:rPr>
              <a:t>我的生活糟透了</a:t>
            </a:r>
            <a:r>
              <a:rPr lang="en-US" altLang="zh-CN" sz="1600" dirty="0" smtClean="0">
                <a:solidFill>
                  <a:schemeClr val="bg1"/>
                </a:solidFill>
              </a:rPr>
              <a:t>“</a:t>
            </a:r>
            <a:r>
              <a:rPr lang="zh-CN" altLang="en-US" sz="1600" dirty="0" smtClean="0">
                <a:solidFill>
                  <a:schemeClr val="bg1"/>
                </a:solidFill>
              </a:rPr>
              <a:t>语言。</a:t>
            </a:r>
            <a:endParaRPr lang="zh-CN" altLang="en-US" sz="1600" dirty="0">
              <a:solidFill>
                <a:schemeClr val="bg1"/>
              </a:solidFill>
            </a:endParaRPr>
          </a:p>
        </p:txBody>
      </p:sp>
      <p:grpSp>
        <p:nvGrpSpPr>
          <p:cNvPr id="4" name="组合 3"/>
          <p:cNvGrpSpPr/>
          <p:nvPr/>
        </p:nvGrpSpPr>
        <p:grpSpPr>
          <a:xfrm>
            <a:off x="569586" y="402188"/>
            <a:ext cx="1918142" cy="369332"/>
            <a:chOff x="4108131" y="586854"/>
            <a:chExt cx="1918142"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1800493" cy="369332"/>
            </a:xfrm>
            <a:prstGeom prst="rect">
              <a:avLst/>
            </a:prstGeom>
            <a:noFill/>
          </p:spPr>
          <p:txBody>
            <a:bodyPr wrap="none" rtlCol="0">
              <a:spAutoFit/>
            </a:bodyPr>
            <a:lstStyle/>
            <a:p>
              <a:r>
                <a:rPr lang="zh-CN" altLang="en-US" b="1" dirty="0" smtClean="0">
                  <a:solidFill>
                    <a:srgbClr val="A0F00C"/>
                  </a:solidFill>
                </a:rPr>
                <a:t>第二阶段杠杆点</a:t>
              </a:r>
              <a:endParaRPr lang="zh-CN" altLang="en-US" b="1" dirty="0">
                <a:solidFill>
                  <a:srgbClr val="A0F00C"/>
                </a:solidFill>
              </a:endParaRPr>
            </a:p>
          </p:txBody>
        </p:sp>
      </p:grpSp>
      <p:pic>
        <p:nvPicPr>
          <p:cNvPr id="9" name="图片 8"/>
          <p:cNvPicPr>
            <a:picLocks noChangeAspect="1"/>
          </p:cNvPicPr>
          <p:nvPr/>
        </p:nvPicPr>
        <p:blipFill>
          <a:blip r:embed="rId1" cstate="print">
            <a:clrChange>
              <a:clrFrom>
                <a:srgbClr val="FCFCFC"/>
              </a:clrFrom>
              <a:clrTo>
                <a:srgbClr val="FCFCFC">
                  <a:alpha val="0"/>
                </a:srgbClr>
              </a:clrTo>
            </a:clrChange>
            <a:extLst>
              <a:ext uri="{BEBA8EAE-BF5A-486C-A8C5-ECC9F3942E4B}">
                <a14:imgProps xmlns:a14="http://schemas.microsoft.com/office/drawing/2010/main">
                  <a14:imgLayer r:embed="rId2">
                    <a14:imgEffect>
                      <a14:backgroundRemoval t="9956" b="94912" l="10000" r="94783">
                        <a14:foregroundMark x1="65797" y1="86283" x2="65797" y2="86283"/>
                      </a14:backgroundRemoval>
                    </a14:imgEffect>
                  </a14:imgLayer>
                </a14:imgProps>
              </a:ext>
              <a:ext uri="{28A0092B-C50C-407E-A947-70E740481C1C}">
                <a14:useLocalDpi xmlns:a14="http://schemas.microsoft.com/office/drawing/2010/main" val="0"/>
              </a:ext>
            </a:extLst>
          </a:blip>
          <a:stretch>
            <a:fillRect/>
          </a:stretch>
        </p:blipFill>
        <p:spPr>
          <a:xfrm>
            <a:off x="6385573" y="3327790"/>
            <a:ext cx="2771770" cy="1815710"/>
          </a:xfrm>
          <a:prstGeom prst="rect">
            <a:avLst/>
          </a:prstGeom>
        </p:spPr>
      </p:pic>
      <p:cxnSp>
        <p:nvCxnSpPr>
          <p:cNvPr id="14" name="直接连接符 13"/>
          <p:cNvCxnSpPr/>
          <p:nvPr/>
        </p:nvCxnSpPr>
        <p:spPr>
          <a:xfrm>
            <a:off x="687235" y="771520"/>
            <a:ext cx="766524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591747" y="402188"/>
            <a:ext cx="360046" cy="3693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7234" y="1087878"/>
            <a:ext cx="8024965" cy="3104079"/>
          </a:xfrm>
        </p:spPr>
        <p:txBody>
          <a:bodyPr>
            <a:noAutofit/>
          </a:bodyPr>
          <a:lstStyle/>
          <a:p>
            <a:pPr>
              <a:lnSpc>
                <a:spcPct val="150000"/>
              </a:lnSpc>
              <a:buFont typeface="Wingdings" panose="05000000000000000000" pitchFamily="2" charset="2"/>
              <a:buChar char="Ø"/>
            </a:pPr>
            <a:r>
              <a:rPr lang="zh-CN" altLang="en-US" sz="1600" dirty="0" smtClean="0">
                <a:solidFill>
                  <a:schemeClr val="bg1"/>
                </a:solidFill>
              </a:rPr>
              <a:t>鼓励他参与一些不能独立完成的项目。简单来说，给他指派一些需要合作才能完成的工作。</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指出他的成功是通过自己的努力获得的，但同时告诉他是什么让他达到现在的成就，并让他知道这些不足以支撑他继续前行。</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向他描述第四阶段行为模式的榜样。你可以通过三点来判断此人是否处于第四阶段：强调点在</a:t>
            </a:r>
            <a:r>
              <a:rPr lang="en-US" altLang="zh-CN" sz="1600" dirty="0" smtClean="0">
                <a:solidFill>
                  <a:schemeClr val="bg1"/>
                </a:solidFill>
              </a:rPr>
              <a:t>“</a:t>
            </a:r>
            <a:r>
              <a:rPr lang="zh-CN" altLang="en-US" sz="1600" dirty="0" smtClean="0">
                <a:solidFill>
                  <a:schemeClr val="bg1"/>
                </a:solidFill>
              </a:rPr>
              <a:t>我们</a:t>
            </a:r>
            <a:r>
              <a:rPr lang="en-US" altLang="zh-CN" sz="1600" dirty="0" smtClean="0">
                <a:solidFill>
                  <a:schemeClr val="bg1"/>
                </a:solidFill>
              </a:rPr>
              <a:t>”</a:t>
            </a:r>
            <a:r>
              <a:rPr lang="zh-CN" altLang="en-US" sz="1600" dirty="0" smtClean="0">
                <a:solidFill>
                  <a:schemeClr val="bg1"/>
                </a:solidFill>
              </a:rPr>
              <a:t>上</a:t>
            </a:r>
            <a:r>
              <a:rPr lang="zh-CN" altLang="en-US" sz="1600" dirty="0">
                <a:solidFill>
                  <a:schemeClr val="bg1"/>
                </a:solidFill>
              </a:rPr>
              <a:t>；</a:t>
            </a:r>
            <a:r>
              <a:rPr lang="zh-CN" altLang="en-US" sz="1600" dirty="0" smtClean="0">
                <a:solidFill>
                  <a:schemeClr val="bg1"/>
                </a:solidFill>
              </a:rPr>
              <a:t>二、团队数目；三、成功来自于团队的努力。</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让他知道真正的力量不是来自知识，而是关系网络，并且智慧比信息所起的杠杆作用更为巨大。</a:t>
            </a:r>
            <a:endParaRPr lang="zh-CN" altLang="en-US" sz="1600" dirty="0">
              <a:solidFill>
                <a:schemeClr val="bg1"/>
              </a:solidFill>
            </a:endParaRPr>
          </a:p>
        </p:txBody>
      </p:sp>
      <p:grpSp>
        <p:nvGrpSpPr>
          <p:cNvPr id="4" name="组合 3"/>
          <p:cNvGrpSpPr/>
          <p:nvPr/>
        </p:nvGrpSpPr>
        <p:grpSpPr>
          <a:xfrm>
            <a:off x="569586" y="402188"/>
            <a:ext cx="1918142" cy="369332"/>
            <a:chOff x="4108131" y="586854"/>
            <a:chExt cx="1918142"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1800493" cy="369332"/>
            </a:xfrm>
            <a:prstGeom prst="rect">
              <a:avLst/>
            </a:prstGeom>
            <a:noFill/>
          </p:spPr>
          <p:txBody>
            <a:bodyPr wrap="none" rtlCol="0">
              <a:spAutoFit/>
            </a:bodyPr>
            <a:lstStyle/>
            <a:p>
              <a:r>
                <a:rPr lang="zh-CN" altLang="en-US" b="1" dirty="0" smtClean="0">
                  <a:solidFill>
                    <a:srgbClr val="A0F00C"/>
                  </a:solidFill>
                </a:rPr>
                <a:t>第三阶段杠杆点</a:t>
              </a:r>
              <a:endParaRPr lang="zh-CN" altLang="en-US" b="1" dirty="0">
                <a:solidFill>
                  <a:srgbClr val="A0F00C"/>
                </a:solidFill>
              </a:endParaRPr>
            </a:p>
          </p:txBody>
        </p:sp>
      </p:grpSp>
      <p:cxnSp>
        <p:nvCxnSpPr>
          <p:cNvPr id="14" name="直接连接符 13"/>
          <p:cNvCxnSpPr/>
          <p:nvPr/>
        </p:nvCxnSpPr>
        <p:spPr>
          <a:xfrm>
            <a:off x="687235" y="771520"/>
            <a:ext cx="766524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591747" y="402188"/>
            <a:ext cx="360046" cy="3693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cstate="print">
            <a:clrChange>
              <a:clrFrom>
                <a:srgbClr val="FCFCFC"/>
              </a:clrFrom>
              <a:clrTo>
                <a:srgbClr val="FCFCFC">
                  <a:alpha val="0"/>
                </a:srgbClr>
              </a:clrTo>
            </a:clrChange>
            <a:extLst>
              <a:ext uri="{BEBA8EAE-BF5A-486C-A8C5-ECC9F3942E4B}">
                <a14:imgProps xmlns:a14="http://schemas.microsoft.com/office/drawing/2010/main">
                  <a14:imgLayer r:embed="rId2">
                    <a14:imgEffect>
                      <a14:backgroundRemoval t="9956" b="94912" l="10000" r="94783">
                        <a14:foregroundMark x1="65797" y1="86283" x2="65797" y2="86283"/>
                      </a14:backgroundRemoval>
                    </a14:imgEffect>
                  </a14:imgLayer>
                </a14:imgProps>
              </a:ext>
              <a:ext uri="{28A0092B-C50C-407E-A947-70E740481C1C}">
                <a14:useLocalDpi xmlns:a14="http://schemas.microsoft.com/office/drawing/2010/main" val="0"/>
              </a:ext>
            </a:extLst>
          </a:blip>
          <a:stretch>
            <a:fillRect/>
          </a:stretch>
        </p:blipFill>
        <p:spPr>
          <a:xfrm>
            <a:off x="7429951" y="4011934"/>
            <a:ext cx="1727391" cy="11315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586" y="951543"/>
            <a:ext cx="7822073" cy="3104079"/>
          </a:xfrm>
        </p:spPr>
        <p:txBody>
          <a:bodyPr>
            <a:noAutofit/>
          </a:bodyPr>
          <a:lstStyle/>
          <a:p>
            <a:pPr>
              <a:lnSpc>
                <a:spcPct val="150000"/>
              </a:lnSpc>
              <a:buFont typeface="Wingdings" panose="05000000000000000000" pitchFamily="2" charset="2"/>
              <a:buChar char="Ø"/>
            </a:pPr>
            <a:r>
              <a:rPr lang="zh-CN" altLang="en-US" sz="1600" dirty="0" smtClean="0">
                <a:solidFill>
                  <a:schemeClr val="bg1"/>
                </a:solidFill>
              </a:rPr>
              <a:t>先把他稳定在第四阶段，确保他的关系网络是基于价值观和手上项目的相互利益。</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鼓励他形成更多的三边关系。</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鼓励他与他的部落开展一些关于探索队伍的核心价值观，终极事业目标的意义，可以激励团队的成果、资产和行为方面的会话。鼓励他挑选更大空间的项目</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招募与团队战略价值观相同的人。</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当团队遇到困难时，让人们寻求他们的帮助。鼓励他不要亲自解决问题。</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定期给团队</a:t>
            </a:r>
            <a:r>
              <a:rPr lang="en-US" altLang="zh-CN" sz="1600" dirty="0" smtClean="0">
                <a:solidFill>
                  <a:schemeClr val="bg1"/>
                </a:solidFill>
              </a:rPr>
              <a:t>“</a:t>
            </a:r>
            <a:r>
              <a:rPr lang="zh-CN" altLang="en-US" sz="1600" dirty="0" smtClean="0">
                <a:solidFill>
                  <a:schemeClr val="bg1"/>
                </a:solidFill>
              </a:rPr>
              <a:t>换机油</a:t>
            </a:r>
            <a:r>
              <a:rPr lang="en-US" altLang="zh-CN" sz="1600" dirty="0" smtClean="0">
                <a:solidFill>
                  <a:schemeClr val="bg1"/>
                </a:solidFill>
              </a:rPr>
              <a:t>”</a:t>
            </a:r>
            <a:r>
              <a:rPr lang="zh-CN" altLang="en-US" sz="1600" dirty="0" smtClean="0">
                <a:solidFill>
                  <a:schemeClr val="bg1"/>
                </a:solidFill>
              </a:rPr>
              <a:t>。在这个过程中，他需要发起一场讨论，并有三个重点：一、什么地方做的好，二、什么地方做得不好，三、团队应如何做才能把原先做得不好的地方变得好起来。</a:t>
            </a:r>
            <a:endParaRPr lang="zh-CN" altLang="en-US" sz="1600" dirty="0">
              <a:solidFill>
                <a:schemeClr val="bg1"/>
              </a:solidFill>
            </a:endParaRPr>
          </a:p>
        </p:txBody>
      </p:sp>
      <p:grpSp>
        <p:nvGrpSpPr>
          <p:cNvPr id="4" name="组合 3"/>
          <p:cNvGrpSpPr/>
          <p:nvPr/>
        </p:nvGrpSpPr>
        <p:grpSpPr>
          <a:xfrm>
            <a:off x="569586" y="402188"/>
            <a:ext cx="1918142" cy="369332"/>
            <a:chOff x="4108131" y="586854"/>
            <a:chExt cx="1918142"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1800493" cy="369332"/>
            </a:xfrm>
            <a:prstGeom prst="rect">
              <a:avLst/>
            </a:prstGeom>
            <a:noFill/>
          </p:spPr>
          <p:txBody>
            <a:bodyPr wrap="none" rtlCol="0">
              <a:spAutoFit/>
            </a:bodyPr>
            <a:lstStyle/>
            <a:p>
              <a:r>
                <a:rPr lang="zh-CN" altLang="en-US" b="1" dirty="0" smtClean="0">
                  <a:solidFill>
                    <a:srgbClr val="A0F00C"/>
                  </a:solidFill>
                </a:rPr>
                <a:t>第四阶段杠杆点</a:t>
              </a:r>
              <a:endParaRPr lang="zh-CN" altLang="en-US" b="1" dirty="0">
                <a:solidFill>
                  <a:srgbClr val="A0F00C"/>
                </a:solidFill>
              </a:endParaRPr>
            </a:p>
          </p:txBody>
        </p:sp>
      </p:grpSp>
      <p:pic>
        <p:nvPicPr>
          <p:cNvPr id="9" name="图片 8"/>
          <p:cNvPicPr>
            <a:picLocks noChangeAspect="1"/>
          </p:cNvPicPr>
          <p:nvPr/>
        </p:nvPicPr>
        <p:blipFill>
          <a:blip r:embed="rId1" cstate="print">
            <a:clrChange>
              <a:clrFrom>
                <a:srgbClr val="FCFCFC"/>
              </a:clrFrom>
              <a:clrTo>
                <a:srgbClr val="FCFCFC">
                  <a:alpha val="0"/>
                </a:srgbClr>
              </a:clrTo>
            </a:clrChange>
            <a:extLst>
              <a:ext uri="{BEBA8EAE-BF5A-486C-A8C5-ECC9F3942E4B}">
                <a14:imgProps xmlns:a14="http://schemas.microsoft.com/office/drawing/2010/main">
                  <a14:imgLayer r:embed="rId2">
                    <a14:imgEffect>
                      <a14:backgroundRemoval t="9956" b="94912" l="10000" r="94783">
                        <a14:foregroundMark x1="65797" y1="86283" x2="65797" y2="86283"/>
                      </a14:backgroundRemoval>
                    </a14:imgEffect>
                  </a14:imgLayer>
                </a14:imgProps>
              </a:ext>
              <a:ext uri="{28A0092B-C50C-407E-A947-70E740481C1C}">
                <a14:useLocalDpi xmlns:a14="http://schemas.microsoft.com/office/drawing/2010/main" val="0"/>
              </a:ext>
            </a:extLst>
          </a:blip>
          <a:stretch>
            <a:fillRect/>
          </a:stretch>
        </p:blipFill>
        <p:spPr>
          <a:xfrm>
            <a:off x="7429951" y="4011934"/>
            <a:ext cx="1727391" cy="1131566"/>
          </a:xfrm>
          <a:prstGeom prst="rect">
            <a:avLst/>
          </a:prstGeom>
        </p:spPr>
      </p:pic>
      <p:cxnSp>
        <p:nvCxnSpPr>
          <p:cNvPr id="14" name="直接连接符 13"/>
          <p:cNvCxnSpPr/>
          <p:nvPr/>
        </p:nvCxnSpPr>
        <p:spPr>
          <a:xfrm>
            <a:off x="687235" y="771520"/>
            <a:ext cx="766524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591747" y="402188"/>
            <a:ext cx="360046" cy="3693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700404" y="2871566"/>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11494" y="2285465"/>
            <a:ext cx="1440184" cy="646331"/>
            <a:chOff x="3102694" y="2391727"/>
            <a:chExt cx="1440184" cy="646331"/>
          </a:xfrm>
        </p:grpSpPr>
        <p:sp>
          <p:nvSpPr>
            <p:cNvPr id="7" name="TextBox 6"/>
            <p:cNvSpPr txBox="1"/>
            <p:nvPr/>
          </p:nvSpPr>
          <p:spPr>
            <a:xfrm>
              <a:off x="3133151" y="2391727"/>
              <a:ext cx="1107996" cy="646331"/>
            </a:xfrm>
            <a:prstGeom prst="rect">
              <a:avLst/>
            </a:prstGeom>
            <a:noFill/>
          </p:spPr>
          <p:txBody>
            <a:bodyPr wrap="none" rtlCol="0">
              <a:spAutoFit/>
            </a:bodyPr>
            <a:lstStyle/>
            <a:p>
              <a:r>
                <a:rPr lang="zh-CN" altLang="en-US" dirty="0" smtClean="0">
                  <a:solidFill>
                    <a:schemeClr val="bg1"/>
                  </a:solidFill>
                </a:rPr>
                <a:t>第四部分</a:t>
              </a:r>
              <a:endParaRPr lang="en-US" altLang="zh-CN" dirty="0" smtClean="0">
                <a:solidFill>
                  <a:schemeClr val="bg1"/>
                </a:solidFill>
              </a:endParaRPr>
            </a:p>
            <a:p>
              <a:endParaRPr lang="zh-CN" altLang="en-US" dirty="0"/>
            </a:p>
          </p:txBody>
        </p:sp>
        <p:sp>
          <p:nvSpPr>
            <p:cNvPr id="8" name="矩形 7"/>
            <p:cNvSpPr/>
            <p:nvPr/>
          </p:nvSpPr>
          <p:spPr>
            <a:xfrm>
              <a:off x="3102694" y="2751773"/>
              <a:ext cx="1440184" cy="261610"/>
            </a:xfrm>
            <a:prstGeom prst="rect">
              <a:avLst/>
            </a:prstGeom>
          </p:spPr>
          <p:txBody>
            <a:bodyPr wrap="square">
              <a:spAutoFit/>
            </a:bodyPr>
            <a:lstStyle/>
            <a:p>
              <a:r>
                <a:rPr lang="en-US" altLang="zh-CN" sz="1100" dirty="0" smtClean="0">
                  <a:solidFill>
                    <a:schemeClr val="bg1">
                      <a:lumMod val="85000"/>
                    </a:schemeClr>
                  </a:solidFill>
                </a:rPr>
                <a:t>THE FOURTH</a:t>
              </a:r>
              <a:r>
                <a:rPr lang="zh-CN" altLang="en-US" sz="1100" dirty="0" smtClean="0">
                  <a:solidFill>
                    <a:schemeClr val="bg1">
                      <a:lumMod val="85000"/>
                    </a:schemeClr>
                  </a:solidFill>
                </a:rPr>
                <a:t> </a:t>
              </a:r>
              <a:r>
                <a:rPr lang="en-US" altLang="zh-CN" sz="1100" dirty="0" smtClean="0">
                  <a:solidFill>
                    <a:schemeClr val="bg1">
                      <a:lumMod val="85000"/>
                    </a:schemeClr>
                  </a:solidFill>
                </a:rPr>
                <a:t>PART</a:t>
              </a:r>
              <a:endParaRPr lang="en-US" altLang="zh-CN" sz="1100" dirty="0">
                <a:solidFill>
                  <a:schemeClr val="bg1">
                    <a:lumMod val="85000"/>
                  </a:schemeClr>
                </a:solidFill>
              </a:endParaRPr>
            </a:p>
          </p:txBody>
        </p:sp>
      </p:grpSp>
      <p:cxnSp>
        <p:nvCxnSpPr>
          <p:cNvPr id="19" name="直接连接符 18"/>
          <p:cNvCxnSpPr/>
          <p:nvPr/>
        </p:nvCxnSpPr>
        <p:spPr>
          <a:xfrm flipV="1">
            <a:off x="700276" y="1623449"/>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02021" y="2096156"/>
            <a:ext cx="3262432" cy="1015663"/>
          </a:xfrm>
          <a:prstGeom prst="rect">
            <a:avLst/>
          </a:prstGeom>
          <a:noFill/>
        </p:spPr>
        <p:txBody>
          <a:bodyPr wrap="none" rtlCol="0">
            <a:spAutoFit/>
          </a:bodyPr>
          <a:lstStyle/>
          <a:p>
            <a:r>
              <a:rPr lang="zh-CN" altLang="en-US" sz="6000" b="1" dirty="0" smtClean="0">
                <a:solidFill>
                  <a:srgbClr val="A0F00C"/>
                </a:solidFill>
                <a:effectLst>
                  <a:outerShdw blurRad="38100" dist="38100" dir="2700000" algn="tl">
                    <a:srgbClr val="000000">
                      <a:alpha val="43137"/>
                    </a:srgbClr>
                  </a:outerShdw>
                </a:effectLst>
              </a:rPr>
              <a:t>成功标志</a:t>
            </a:r>
            <a:endParaRPr lang="zh-CN" altLang="en-US" sz="6000" b="1" dirty="0">
              <a:solidFill>
                <a:srgbClr val="A0F00C"/>
              </a:solidFill>
              <a:effectLst>
                <a:outerShdw blurRad="38100" dist="38100" dir="2700000" algn="tl">
                  <a:srgbClr val="000000">
                    <a:alpha val="43137"/>
                  </a:srgbClr>
                </a:outerShdw>
              </a:effectLst>
            </a:endParaRPr>
          </a:p>
        </p:txBody>
      </p:sp>
      <p:grpSp>
        <p:nvGrpSpPr>
          <p:cNvPr id="25" name="组合 24"/>
          <p:cNvGrpSpPr/>
          <p:nvPr/>
        </p:nvGrpSpPr>
        <p:grpSpPr>
          <a:xfrm>
            <a:off x="569586" y="402188"/>
            <a:ext cx="1456477" cy="369332"/>
            <a:chOff x="4108131" y="586854"/>
            <a:chExt cx="1456477" cy="369332"/>
          </a:xfrm>
        </p:grpSpPr>
        <p:sp>
          <p:nvSpPr>
            <p:cNvPr id="23" name="平行四边形 22"/>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225780" y="586854"/>
              <a:ext cx="1338828" cy="369332"/>
            </a:xfrm>
            <a:prstGeom prst="rect">
              <a:avLst/>
            </a:prstGeom>
            <a:noFill/>
          </p:spPr>
          <p:txBody>
            <a:bodyPr wrap="none" rtlCol="0">
              <a:spAutoFit/>
            </a:bodyPr>
            <a:lstStyle/>
            <a:p>
              <a:r>
                <a:rPr lang="zh-CN" altLang="en-US" b="1" dirty="0" smtClean="0"/>
                <a:t>部落的力量</a:t>
              </a:r>
              <a:endParaRPr lang="zh-CN" altLang="en-US" b="1" dirty="0"/>
            </a:p>
          </p:txBody>
        </p:sp>
      </p:grpSp>
      <p:sp>
        <p:nvSpPr>
          <p:cNvPr id="3" name="TextBox 2"/>
          <p:cNvSpPr txBox="1"/>
          <p:nvPr/>
        </p:nvSpPr>
        <p:spPr>
          <a:xfrm>
            <a:off x="2494245" y="3111819"/>
            <a:ext cx="3877985" cy="369332"/>
          </a:xfrm>
          <a:prstGeom prst="rect">
            <a:avLst/>
          </a:prstGeom>
          <a:noFill/>
        </p:spPr>
        <p:txBody>
          <a:bodyPr wrap="none" rtlCol="0">
            <a:spAutoFit/>
          </a:bodyPr>
          <a:lstStyle/>
          <a:p>
            <a:r>
              <a:rPr lang="zh-CN" altLang="en-US" b="1" dirty="0" smtClean="0"/>
              <a:t>充满激情、能量、想象力的非凡团队</a:t>
            </a:r>
            <a:endParaRPr lang="zh-CN" altLang="en-US" b="1" dirty="0"/>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6142" t="40753" r="22118" b="37736"/>
          <a:stretch>
            <a:fillRect/>
          </a:stretch>
        </p:blipFill>
        <p:spPr>
          <a:xfrm>
            <a:off x="6732276" y="1954457"/>
            <a:ext cx="1478377" cy="178882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3760" y="1491612"/>
            <a:ext cx="8138440" cy="3104079"/>
          </a:xfrm>
        </p:spPr>
        <p:txBody>
          <a:bodyPr>
            <a:noAutofit/>
          </a:bodyPr>
          <a:lstStyle/>
          <a:p>
            <a:pPr>
              <a:lnSpc>
                <a:spcPct val="150000"/>
              </a:lnSpc>
              <a:buFont typeface="Wingdings" panose="05000000000000000000" pitchFamily="2" charset="2"/>
              <a:buChar char="Ø"/>
            </a:pPr>
            <a:r>
              <a:rPr lang="zh-CN" altLang="en-US" sz="1600" dirty="0" smtClean="0">
                <a:solidFill>
                  <a:schemeClr val="bg1"/>
                </a:solidFill>
              </a:rPr>
              <a:t>他的关注点已经从宽泛的抱怨转移到关心为什么自己的生活并没有达到它应有的水平上去。他将比较自己与别人的能力、</a:t>
            </a:r>
            <a:r>
              <a:rPr lang="zh-CN" altLang="en-US" sz="1600" dirty="0">
                <a:solidFill>
                  <a:schemeClr val="bg1"/>
                </a:solidFill>
              </a:rPr>
              <a:t>社</a:t>
            </a:r>
            <a:r>
              <a:rPr lang="zh-CN" altLang="en-US" sz="1600" dirty="0" smtClean="0">
                <a:solidFill>
                  <a:schemeClr val="bg1"/>
                </a:solidFill>
              </a:rPr>
              <a:t>会优势，更重要的是，人与人之间的关系。</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他将展现出第二阶段</a:t>
            </a:r>
            <a:r>
              <a:rPr lang="en-US" altLang="zh-CN" sz="1600" dirty="0" smtClean="0">
                <a:solidFill>
                  <a:schemeClr val="bg1"/>
                </a:solidFill>
              </a:rPr>
              <a:t>“</a:t>
            </a:r>
            <a:r>
              <a:rPr lang="zh-CN" altLang="en-US" sz="1600" dirty="0" smtClean="0">
                <a:solidFill>
                  <a:schemeClr val="bg1"/>
                </a:solidFill>
              </a:rPr>
              <a:t>被动的冷漠</a:t>
            </a:r>
            <a:r>
              <a:rPr lang="en-US" altLang="zh-CN" sz="1600" dirty="0" smtClean="0">
                <a:solidFill>
                  <a:schemeClr val="bg1"/>
                </a:solidFill>
              </a:rPr>
              <a:t>”，</a:t>
            </a:r>
            <a:r>
              <a:rPr lang="zh-CN" altLang="en-US" sz="1600" dirty="0" smtClean="0">
                <a:solidFill>
                  <a:schemeClr val="bg1"/>
                </a:solidFill>
              </a:rPr>
              <a:t>大同小异不是第一阶段</a:t>
            </a:r>
            <a:r>
              <a:rPr lang="en-US" altLang="zh-CN" sz="1600" dirty="0" smtClean="0">
                <a:solidFill>
                  <a:schemeClr val="bg1"/>
                </a:solidFill>
              </a:rPr>
              <a:t>“</a:t>
            </a:r>
            <a:r>
              <a:rPr lang="zh-CN" altLang="en-US" sz="1600" dirty="0" smtClean="0">
                <a:solidFill>
                  <a:schemeClr val="bg1"/>
                </a:solidFill>
              </a:rPr>
              <a:t>绝望的敌意</a:t>
            </a:r>
            <a:r>
              <a:rPr lang="en-US" altLang="zh-CN" sz="1600" dirty="0" smtClean="0">
                <a:solidFill>
                  <a:schemeClr val="bg1"/>
                </a:solidFill>
              </a:rPr>
              <a:t>”。</a:t>
            </a:r>
            <a:r>
              <a:rPr lang="zh-CN" altLang="en-US" sz="1600" dirty="0" smtClean="0">
                <a:solidFill>
                  <a:schemeClr val="bg1"/>
                </a:solidFill>
              </a:rPr>
              <a:t>这种转变在不熟悉部落领导力的人看来可能会是一种失败，但事实上这是一个重大的进步。</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他将与第一阶段的人断绝联系。</a:t>
            </a:r>
            <a:endParaRPr lang="en-US" altLang="zh-CN" sz="1600" dirty="0" smtClean="0">
              <a:solidFill>
                <a:schemeClr val="bg1"/>
              </a:solidFill>
            </a:endParaRPr>
          </a:p>
        </p:txBody>
      </p:sp>
      <p:sp>
        <p:nvSpPr>
          <p:cNvPr id="6" name="TextBox 5"/>
          <p:cNvSpPr txBox="1"/>
          <p:nvPr/>
        </p:nvSpPr>
        <p:spPr>
          <a:xfrm>
            <a:off x="1100491" y="402188"/>
            <a:ext cx="2031325" cy="369332"/>
          </a:xfrm>
          <a:prstGeom prst="rect">
            <a:avLst/>
          </a:prstGeom>
          <a:noFill/>
        </p:spPr>
        <p:txBody>
          <a:bodyPr wrap="none" rtlCol="0">
            <a:spAutoFit/>
          </a:bodyPr>
          <a:lstStyle/>
          <a:p>
            <a:r>
              <a:rPr lang="zh-CN" altLang="en-US" b="1" dirty="0" smtClean="0">
                <a:solidFill>
                  <a:srgbClr val="A0F00C"/>
                </a:solidFill>
              </a:rPr>
              <a:t>第一阶段成功标志</a:t>
            </a:r>
            <a:endParaRPr lang="zh-CN" altLang="en-US" b="1" dirty="0">
              <a:solidFill>
                <a:srgbClr val="A0F00C"/>
              </a:solidFill>
            </a:endParaRPr>
          </a:p>
        </p:txBody>
      </p:sp>
      <p:pic>
        <p:nvPicPr>
          <p:cNvPr id="7" name="图片 6"/>
          <p:cNvPicPr>
            <a:picLocks noChangeAspect="1"/>
          </p:cNvPicPr>
          <p:nvPr/>
        </p:nvPicPr>
        <p:blipFill>
          <a:blip r:embed="rId1" cstate="print">
            <a:biLevel thresh="25000"/>
            <a:extLst>
              <a:ext uri="{BEBA8EAE-BF5A-486C-A8C5-ECC9F3942E4B}">
                <a14:imgProps xmlns:a14="http://schemas.microsoft.com/office/drawing/2010/main">
                  <a14:imgLayer r:embed="rId2">
                    <a14:imgEffect>
                      <a14:brightnessContrast bright="9000" contrast="-100000"/>
                    </a14:imgEffect>
                    <a14:imgEffect>
                      <a14:colorTemperature colorTemp="7375"/>
                    </a14:imgEffect>
                    <a14:imgEffect>
                      <a14:saturation sat="205000"/>
                    </a14:imgEffect>
                  </a14:imgLayer>
                </a14:imgProps>
              </a:ext>
              <a:ext uri="{28A0092B-C50C-407E-A947-70E740481C1C}">
                <a14:useLocalDpi xmlns:a14="http://schemas.microsoft.com/office/drawing/2010/main" val="0"/>
              </a:ext>
            </a:extLst>
          </a:blip>
          <a:stretch>
            <a:fillRect/>
          </a:stretch>
        </p:blipFill>
        <p:spPr>
          <a:xfrm>
            <a:off x="625198" y="439219"/>
            <a:ext cx="295270" cy="295270"/>
          </a:xfrm>
          <a:prstGeom prst="rect">
            <a:avLst/>
          </a:prstGeom>
          <a:effectLst/>
        </p:spPr>
      </p:pic>
      <p:sp>
        <p:nvSpPr>
          <p:cNvPr id="11" name="平行四边形 10"/>
          <p:cNvSpPr/>
          <p:nvPr/>
        </p:nvSpPr>
        <p:spPr>
          <a:xfrm>
            <a:off x="1039907" y="402188"/>
            <a:ext cx="36000" cy="360046"/>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内容占位符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500" b="70750" l="13750" r="54500"/>
                    </a14:imgEffect>
                  </a14:imgLayer>
                </a14:imgProps>
              </a:ext>
              <a:ext uri="{28A0092B-C50C-407E-A947-70E740481C1C}">
                <a14:useLocalDpi xmlns:a14="http://schemas.microsoft.com/office/drawing/2010/main" val="0"/>
              </a:ext>
            </a:extLst>
          </a:blip>
          <a:srcRect l="12956" t="17118" r="44387" b="28719"/>
          <a:stretch>
            <a:fillRect/>
          </a:stretch>
        </p:blipFill>
        <p:spPr>
          <a:xfrm>
            <a:off x="7632391" y="-64298"/>
            <a:ext cx="1316522" cy="167163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3760" y="1807970"/>
            <a:ext cx="8138440" cy="3104079"/>
          </a:xfrm>
        </p:spPr>
        <p:txBody>
          <a:bodyPr>
            <a:noAutofit/>
          </a:bodyPr>
          <a:lstStyle/>
          <a:p>
            <a:pPr>
              <a:lnSpc>
                <a:spcPct val="150000"/>
              </a:lnSpc>
              <a:buFont typeface="Wingdings" panose="05000000000000000000" pitchFamily="2" charset="2"/>
              <a:buChar char="Ø"/>
            </a:pPr>
            <a:r>
              <a:rPr lang="zh-CN" altLang="en-US" sz="1600" dirty="0" smtClean="0">
                <a:solidFill>
                  <a:schemeClr val="bg1"/>
                </a:solidFill>
              </a:rPr>
              <a:t>他将不会继续使用</a:t>
            </a:r>
            <a:r>
              <a:rPr lang="en-US" altLang="zh-CN" sz="1600" dirty="0" smtClean="0">
                <a:solidFill>
                  <a:schemeClr val="bg1"/>
                </a:solidFill>
              </a:rPr>
              <a:t>”</a:t>
            </a:r>
            <a:r>
              <a:rPr lang="zh-CN" altLang="en-US" sz="1600" dirty="0" smtClean="0">
                <a:solidFill>
                  <a:schemeClr val="bg1"/>
                </a:solidFill>
              </a:rPr>
              <a:t>我的生活糟透了</a:t>
            </a:r>
            <a:r>
              <a:rPr lang="en-US" altLang="zh-CN" sz="1600" dirty="0" smtClean="0">
                <a:solidFill>
                  <a:schemeClr val="bg1"/>
                </a:solidFill>
              </a:rPr>
              <a:t>”，</a:t>
            </a:r>
            <a:r>
              <a:rPr lang="zh-CN" altLang="en-US" sz="1600" dirty="0" smtClean="0">
                <a:solidFill>
                  <a:schemeClr val="bg1"/>
                </a:solidFill>
              </a:rPr>
              <a:t>取而代之的是</a:t>
            </a:r>
            <a:r>
              <a:rPr lang="en-US" altLang="zh-CN" sz="1600" dirty="0" smtClean="0">
                <a:solidFill>
                  <a:schemeClr val="bg1"/>
                </a:solidFill>
              </a:rPr>
              <a:t>“</a:t>
            </a:r>
            <a:r>
              <a:rPr lang="zh-CN" altLang="en-US" sz="1600" dirty="0" smtClean="0">
                <a:solidFill>
                  <a:schemeClr val="bg1"/>
                </a:solidFill>
              </a:rPr>
              <a:t>我很牛”。</a:t>
            </a:r>
            <a:r>
              <a:rPr lang="en-US" altLang="zh-CN" sz="1600" dirty="0" smtClean="0">
                <a:solidFill>
                  <a:schemeClr val="bg1"/>
                </a:solidFill>
              </a:rPr>
              <a:t>“</a:t>
            </a:r>
            <a:r>
              <a:rPr lang="zh-CN" altLang="en-US" sz="1600" dirty="0" smtClean="0">
                <a:solidFill>
                  <a:schemeClr val="bg1"/>
                </a:solidFill>
              </a:rPr>
              <a:t>他也许会开始吹嘘自己的成就。他的很多句子都会以</a:t>
            </a:r>
            <a:r>
              <a:rPr lang="en-US" altLang="zh-CN" sz="1600" dirty="0" smtClean="0">
                <a:solidFill>
                  <a:schemeClr val="bg1"/>
                </a:solidFill>
              </a:rPr>
              <a:t>“</a:t>
            </a:r>
            <a:r>
              <a:rPr lang="zh-CN" altLang="en-US" sz="1600" dirty="0" smtClean="0">
                <a:solidFill>
                  <a:schemeClr val="bg1"/>
                </a:solidFill>
              </a:rPr>
              <a:t>我</a:t>
            </a:r>
            <a:r>
              <a:rPr lang="en-US" altLang="zh-CN" sz="1600" dirty="0" smtClean="0">
                <a:solidFill>
                  <a:schemeClr val="bg1"/>
                </a:solidFill>
              </a:rPr>
              <a:t>”</a:t>
            </a:r>
            <a:r>
              <a:rPr lang="zh-CN" altLang="en-US" sz="1600" dirty="0" smtClean="0">
                <a:solidFill>
                  <a:schemeClr val="bg1"/>
                </a:solidFill>
              </a:rPr>
              <a:t>字开头。</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他将开始显露第三阶段的</a:t>
            </a:r>
            <a:r>
              <a:rPr lang="en-US" altLang="zh-CN" sz="1600" dirty="0" smtClean="0">
                <a:solidFill>
                  <a:schemeClr val="bg1"/>
                </a:solidFill>
              </a:rPr>
              <a:t>“</a:t>
            </a:r>
            <a:r>
              <a:rPr lang="zh-CN" altLang="en-US" sz="1600" dirty="0" smtClean="0">
                <a:solidFill>
                  <a:schemeClr val="bg1"/>
                </a:solidFill>
              </a:rPr>
              <a:t>孤独勇士</a:t>
            </a:r>
            <a:r>
              <a:rPr lang="en-US" altLang="zh-CN" sz="1600" dirty="0" smtClean="0">
                <a:solidFill>
                  <a:schemeClr val="bg1"/>
                </a:solidFill>
              </a:rPr>
              <a:t>“</a:t>
            </a:r>
            <a:r>
              <a:rPr lang="zh-CN" altLang="en-US" sz="1600" dirty="0" smtClean="0">
                <a:solidFill>
                  <a:schemeClr val="bg1"/>
                </a:solidFill>
              </a:rPr>
              <a:t>精神，通常会将自己与同事进行比较，然后使用一些诋毁性的语言。例如</a:t>
            </a:r>
            <a:r>
              <a:rPr lang="en-US" altLang="zh-CN" sz="1600" dirty="0" smtClean="0">
                <a:solidFill>
                  <a:schemeClr val="bg1"/>
                </a:solidFill>
              </a:rPr>
              <a:t>“</a:t>
            </a:r>
            <a:r>
              <a:rPr lang="zh-CN" altLang="en-US" sz="1600" dirty="0" smtClean="0">
                <a:solidFill>
                  <a:schemeClr val="bg1"/>
                </a:solidFill>
              </a:rPr>
              <a:t>他们是怎么回事？</a:t>
            </a:r>
            <a:r>
              <a:rPr lang="en-US" altLang="zh-CN" sz="1600" dirty="0" smtClean="0">
                <a:solidFill>
                  <a:schemeClr val="bg1"/>
                </a:solidFill>
              </a:rPr>
              <a:t>”</a:t>
            </a:r>
            <a:r>
              <a:rPr lang="zh-CN" altLang="en-US" sz="1600" dirty="0" smtClean="0">
                <a:solidFill>
                  <a:schemeClr val="bg1"/>
                </a:solidFill>
              </a:rPr>
              <a:t>以及</a:t>
            </a:r>
            <a:r>
              <a:rPr lang="en-US" altLang="zh-CN" sz="1600" dirty="0" smtClean="0">
                <a:solidFill>
                  <a:schemeClr val="bg1"/>
                </a:solidFill>
              </a:rPr>
              <a:t>“</a:t>
            </a:r>
            <a:r>
              <a:rPr lang="zh-CN" altLang="en-US" sz="1600" dirty="0" smtClean="0">
                <a:solidFill>
                  <a:schemeClr val="bg1"/>
                </a:solidFill>
              </a:rPr>
              <a:t>如果他们好好努力，他们还是会成功的。</a:t>
            </a:r>
            <a:r>
              <a:rPr lang="en-US" altLang="zh-CN" sz="1600" dirty="0">
                <a:solidFill>
                  <a:schemeClr val="bg1"/>
                </a:solidFill>
              </a:rPr>
              <a:t>”</a:t>
            </a:r>
            <a:endParaRPr lang="zh-CN" altLang="en-US" sz="1600" dirty="0">
              <a:solidFill>
                <a:schemeClr val="bg1"/>
              </a:solidFill>
            </a:endParaRPr>
          </a:p>
        </p:txBody>
      </p:sp>
      <p:sp>
        <p:nvSpPr>
          <p:cNvPr id="6" name="TextBox 5"/>
          <p:cNvSpPr txBox="1"/>
          <p:nvPr/>
        </p:nvSpPr>
        <p:spPr>
          <a:xfrm>
            <a:off x="1100491" y="402188"/>
            <a:ext cx="2031325" cy="369332"/>
          </a:xfrm>
          <a:prstGeom prst="rect">
            <a:avLst/>
          </a:prstGeom>
          <a:noFill/>
        </p:spPr>
        <p:txBody>
          <a:bodyPr wrap="none" rtlCol="0">
            <a:spAutoFit/>
          </a:bodyPr>
          <a:lstStyle/>
          <a:p>
            <a:r>
              <a:rPr lang="zh-CN" altLang="en-US" b="1" dirty="0" smtClean="0">
                <a:solidFill>
                  <a:srgbClr val="A0F00C"/>
                </a:solidFill>
              </a:rPr>
              <a:t>第二阶段成功标志</a:t>
            </a:r>
            <a:endParaRPr lang="zh-CN" altLang="en-US" b="1" dirty="0">
              <a:solidFill>
                <a:srgbClr val="A0F00C"/>
              </a:solidFill>
            </a:endParaRPr>
          </a:p>
        </p:txBody>
      </p:sp>
      <p:pic>
        <p:nvPicPr>
          <p:cNvPr id="7" name="图片 6"/>
          <p:cNvPicPr>
            <a:picLocks noChangeAspect="1"/>
          </p:cNvPicPr>
          <p:nvPr/>
        </p:nvPicPr>
        <p:blipFill>
          <a:blip r:embed="rId1" cstate="print">
            <a:biLevel thresh="25000"/>
            <a:extLst>
              <a:ext uri="{BEBA8EAE-BF5A-486C-A8C5-ECC9F3942E4B}">
                <a14:imgProps xmlns:a14="http://schemas.microsoft.com/office/drawing/2010/main">
                  <a14:imgLayer r:embed="rId2">
                    <a14:imgEffect>
                      <a14:brightnessContrast bright="9000" contrast="-100000"/>
                    </a14:imgEffect>
                    <a14:imgEffect>
                      <a14:colorTemperature colorTemp="7375"/>
                    </a14:imgEffect>
                    <a14:imgEffect>
                      <a14:saturation sat="205000"/>
                    </a14:imgEffect>
                  </a14:imgLayer>
                </a14:imgProps>
              </a:ext>
              <a:ext uri="{28A0092B-C50C-407E-A947-70E740481C1C}">
                <a14:useLocalDpi xmlns:a14="http://schemas.microsoft.com/office/drawing/2010/main" val="0"/>
              </a:ext>
            </a:extLst>
          </a:blip>
          <a:stretch>
            <a:fillRect/>
          </a:stretch>
        </p:blipFill>
        <p:spPr>
          <a:xfrm>
            <a:off x="625198" y="439219"/>
            <a:ext cx="295270" cy="295270"/>
          </a:xfrm>
          <a:prstGeom prst="rect">
            <a:avLst/>
          </a:prstGeom>
          <a:effectLst/>
        </p:spPr>
      </p:pic>
      <p:sp>
        <p:nvSpPr>
          <p:cNvPr id="11" name="平行四边形 10"/>
          <p:cNvSpPr/>
          <p:nvPr/>
        </p:nvSpPr>
        <p:spPr>
          <a:xfrm>
            <a:off x="1039907" y="402188"/>
            <a:ext cx="36000" cy="360046"/>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内容占位符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500" b="70750" l="13750" r="54500"/>
                    </a14:imgEffect>
                  </a14:imgLayer>
                </a14:imgProps>
              </a:ext>
              <a:ext uri="{28A0092B-C50C-407E-A947-70E740481C1C}">
                <a14:useLocalDpi xmlns:a14="http://schemas.microsoft.com/office/drawing/2010/main" val="0"/>
              </a:ext>
            </a:extLst>
          </a:blip>
          <a:srcRect l="12956" t="17118" r="44387" b="28719"/>
          <a:stretch>
            <a:fillRect/>
          </a:stretch>
        </p:blipFill>
        <p:spPr>
          <a:xfrm>
            <a:off x="7632391" y="-64298"/>
            <a:ext cx="1316522" cy="167163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586" y="1447924"/>
            <a:ext cx="8034614" cy="3104079"/>
          </a:xfrm>
        </p:spPr>
        <p:txBody>
          <a:bodyPr>
            <a:noAutofit/>
          </a:bodyPr>
          <a:lstStyle/>
          <a:p>
            <a:pPr>
              <a:lnSpc>
                <a:spcPct val="150000"/>
              </a:lnSpc>
              <a:buFont typeface="Wingdings" panose="05000000000000000000" pitchFamily="2" charset="2"/>
              <a:buChar char="Ø"/>
            </a:pPr>
            <a:r>
              <a:rPr lang="zh-CN" altLang="en-US" sz="1600" dirty="0" smtClean="0">
                <a:solidFill>
                  <a:schemeClr val="bg1"/>
                </a:solidFill>
              </a:rPr>
              <a:t>他会将语言中的</a:t>
            </a:r>
            <a:r>
              <a:rPr lang="en-US" altLang="zh-CN" sz="1600" dirty="0" smtClean="0">
                <a:solidFill>
                  <a:schemeClr val="bg1"/>
                </a:solidFill>
              </a:rPr>
              <a:t>“</a:t>
            </a:r>
            <a:r>
              <a:rPr lang="zh-CN" altLang="en-US" sz="1600" dirty="0" smtClean="0">
                <a:solidFill>
                  <a:schemeClr val="bg1"/>
                </a:solidFill>
              </a:rPr>
              <a:t>我</a:t>
            </a:r>
            <a:r>
              <a:rPr lang="en-US" altLang="zh-CN" sz="1600" dirty="0" smtClean="0">
                <a:solidFill>
                  <a:schemeClr val="bg1"/>
                </a:solidFill>
              </a:rPr>
              <a:t>”</a:t>
            </a:r>
            <a:r>
              <a:rPr lang="zh-CN" altLang="en-US" sz="1600" dirty="0" smtClean="0">
                <a:solidFill>
                  <a:schemeClr val="bg1"/>
                </a:solidFill>
              </a:rPr>
              <a:t>用</a:t>
            </a:r>
            <a:r>
              <a:rPr lang="en-US" altLang="zh-CN" sz="1600" dirty="0" smtClean="0">
                <a:solidFill>
                  <a:schemeClr val="bg1"/>
                </a:solidFill>
              </a:rPr>
              <a:t>“</a:t>
            </a:r>
            <a:r>
              <a:rPr lang="zh-CN" altLang="en-US" sz="1600" dirty="0" smtClean="0">
                <a:solidFill>
                  <a:schemeClr val="bg1"/>
                </a:solidFill>
              </a:rPr>
              <a:t>我们</a:t>
            </a:r>
            <a:r>
              <a:rPr lang="en-US" altLang="zh-CN" sz="1600" dirty="0" smtClean="0">
                <a:solidFill>
                  <a:schemeClr val="bg1"/>
                </a:solidFill>
              </a:rPr>
              <a:t>”</a:t>
            </a:r>
            <a:r>
              <a:rPr lang="zh-CN" altLang="en-US" sz="1600" dirty="0" smtClean="0">
                <a:solidFill>
                  <a:schemeClr val="bg1"/>
                </a:solidFill>
              </a:rPr>
              <a:t>取代。当人们问及他成功的秘诀时，他会将这归因于他的团队，而不是他自己。</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他会积极建立多人关系，他的人际关系网会从几十人增加到几百人。</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他工作的时间少了，但是能完成更多的事情。</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他关于</a:t>
            </a:r>
            <a:r>
              <a:rPr lang="en-US" altLang="zh-CN" sz="1600" dirty="0" smtClean="0">
                <a:solidFill>
                  <a:schemeClr val="bg1"/>
                </a:solidFill>
              </a:rPr>
              <a:t>“</a:t>
            </a:r>
            <a:r>
              <a:rPr lang="zh-CN" altLang="en-US" sz="1600" dirty="0" smtClean="0">
                <a:solidFill>
                  <a:schemeClr val="bg1"/>
                </a:solidFill>
              </a:rPr>
              <a:t>我没有足够的时间</a:t>
            </a:r>
            <a:r>
              <a:rPr lang="en-US" altLang="zh-CN" sz="1600" dirty="0" smtClean="0">
                <a:solidFill>
                  <a:schemeClr val="bg1"/>
                </a:solidFill>
              </a:rPr>
              <a:t>”</a:t>
            </a:r>
            <a:r>
              <a:rPr lang="zh-CN" altLang="en-US" sz="1600" dirty="0" smtClean="0">
                <a:solidFill>
                  <a:schemeClr val="bg1"/>
                </a:solidFill>
              </a:rPr>
              <a:t>以及</a:t>
            </a:r>
            <a:r>
              <a:rPr lang="en-US" altLang="zh-CN" sz="1600" dirty="0" smtClean="0">
                <a:solidFill>
                  <a:schemeClr val="bg1"/>
                </a:solidFill>
              </a:rPr>
              <a:t>“</a:t>
            </a:r>
            <a:r>
              <a:rPr lang="zh-CN" altLang="en-US" sz="1600" dirty="0" smtClean="0">
                <a:solidFill>
                  <a:schemeClr val="bg1"/>
                </a:solidFill>
              </a:rPr>
              <a:t>没人像我这么优秀</a:t>
            </a:r>
            <a:r>
              <a:rPr lang="en-US" altLang="zh-CN" sz="1600" dirty="0" smtClean="0">
                <a:solidFill>
                  <a:schemeClr val="bg1"/>
                </a:solidFill>
              </a:rPr>
              <a:t>”</a:t>
            </a:r>
            <a:r>
              <a:rPr lang="zh-CN" altLang="en-US" sz="1600" dirty="0" smtClean="0">
                <a:solidFill>
                  <a:schemeClr val="bg1"/>
                </a:solidFill>
              </a:rPr>
              <a:t>的抱怨消失了。</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他的效率将增加</a:t>
            </a:r>
            <a:r>
              <a:rPr lang="en-US" altLang="zh-CN" sz="1600" dirty="0" smtClean="0">
                <a:solidFill>
                  <a:schemeClr val="bg1"/>
                </a:solidFill>
              </a:rPr>
              <a:t>30%</a:t>
            </a:r>
            <a:r>
              <a:rPr lang="zh-CN" altLang="en-US" sz="1600" dirty="0" smtClean="0">
                <a:solidFill>
                  <a:schemeClr val="bg1"/>
                </a:solidFill>
              </a:rPr>
              <a:t>以上。</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他与人沟通时尽量透明。</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他与人交流更多的信息，并且交流频率也有所增加。</a:t>
            </a:r>
            <a:endParaRPr lang="zh-CN" altLang="en-US" sz="1600" dirty="0">
              <a:solidFill>
                <a:schemeClr val="bg1"/>
              </a:solidFill>
            </a:endParaRPr>
          </a:p>
        </p:txBody>
      </p:sp>
      <p:sp>
        <p:nvSpPr>
          <p:cNvPr id="6" name="TextBox 5"/>
          <p:cNvSpPr txBox="1"/>
          <p:nvPr/>
        </p:nvSpPr>
        <p:spPr>
          <a:xfrm>
            <a:off x="1100491" y="402188"/>
            <a:ext cx="2031325" cy="369332"/>
          </a:xfrm>
          <a:prstGeom prst="rect">
            <a:avLst/>
          </a:prstGeom>
          <a:noFill/>
        </p:spPr>
        <p:txBody>
          <a:bodyPr wrap="none" rtlCol="0">
            <a:spAutoFit/>
          </a:bodyPr>
          <a:lstStyle/>
          <a:p>
            <a:r>
              <a:rPr lang="zh-CN" altLang="en-US" b="1" dirty="0" smtClean="0">
                <a:solidFill>
                  <a:srgbClr val="A0F00C"/>
                </a:solidFill>
              </a:rPr>
              <a:t>第</a:t>
            </a:r>
            <a:r>
              <a:rPr lang="zh-CN" altLang="en-US" b="1" dirty="0">
                <a:solidFill>
                  <a:srgbClr val="A0F00C"/>
                </a:solidFill>
              </a:rPr>
              <a:t>三</a:t>
            </a:r>
            <a:r>
              <a:rPr lang="zh-CN" altLang="en-US" b="1" dirty="0" smtClean="0">
                <a:solidFill>
                  <a:srgbClr val="A0F00C"/>
                </a:solidFill>
              </a:rPr>
              <a:t>阶段成功标志</a:t>
            </a:r>
            <a:endParaRPr lang="zh-CN" altLang="en-US" b="1" dirty="0">
              <a:solidFill>
                <a:srgbClr val="A0F00C"/>
              </a:solidFill>
            </a:endParaRPr>
          </a:p>
        </p:txBody>
      </p:sp>
      <p:pic>
        <p:nvPicPr>
          <p:cNvPr id="7" name="图片 6"/>
          <p:cNvPicPr>
            <a:picLocks noChangeAspect="1"/>
          </p:cNvPicPr>
          <p:nvPr/>
        </p:nvPicPr>
        <p:blipFill>
          <a:blip r:embed="rId1" cstate="print">
            <a:biLevel thresh="25000"/>
            <a:extLst>
              <a:ext uri="{BEBA8EAE-BF5A-486C-A8C5-ECC9F3942E4B}">
                <a14:imgProps xmlns:a14="http://schemas.microsoft.com/office/drawing/2010/main">
                  <a14:imgLayer r:embed="rId2">
                    <a14:imgEffect>
                      <a14:brightnessContrast bright="9000" contrast="-100000"/>
                    </a14:imgEffect>
                    <a14:imgEffect>
                      <a14:colorTemperature colorTemp="7375"/>
                    </a14:imgEffect>
                    <a14:imgEffect>
                      <a14:saturation sat="205000"/>
                    </a14:imgEffect>
                  </a14:imgLayer>
                </a14:imgProps>
              </a:ext>
              <a:ext uri="{28A0092B-C50C-407E-A947-70E740481C1C}">
                <a14:useLocalDpi xmlns:a14="http://schemas.microsoft.com/office/drawing/2010/main" val="0"/>
              </a:ext>
            </a:extLst>
          </a:blip>
          <a:stretch>
            <a:fillRect/>
          </a:stretch>
        </p:blipFill>
        <p:spPr>
          <a:xfrm>
            <a:off x="625198" y="439219"/>
            <a:ext cx="295270" cy="295270"/>
          </a:xfrm>
          <a:prstGeom prst="rect">
            <a:avLst/>
          </a:prstGeom>
          <a:effectLst/>
        </p:spPr>
      </p:pic>
      <p:sp>
        <p:nvSpPr>
          <p:cNvPr id="11" name="平行四边形 10"/>
          <p:cNvSpPr/>
          <p:nvPr/>
        </p:nvSpPr>
        <p:spPr>
          <a:xfrm>
            <a:off x="1039907" y="402188"/>
            <a:ext cx="36000" cy="360046"/>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内容占位符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500" b="70750" l="13750" r="54500"/>
                    </a14:imgEffect>
                  </a14:imgLayer>
                </a14:imgProps>
              </a:ext>
              <a:ext uri="{28A0092B-C50C-407E-A947-70E740481C1C}">
                <a14:useLocalDpi xmlns:a14="http://schemas.microsoft.com/office/drawing/2010/main" val="0"/>
              </a:ext>
            </a:extLst>
          </a:blip>
          <a:srcRect l="12956" t="17118" r="44387" b="28719"/>
          <a:stretch>
            <a:fillRect/>
          </a:stretch>
        </p:blipFill>
        <p:spPr>
          <a:xfrm>
            <a:off x="7632391" y="-64298"/>
            <a:ext cx="1316522" cy="16716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700404" y="2871566"/>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11494" y="2285465"/>
            <a:ext cx="1168910" cy="646331"/>
            <a:chOff x="3102694" y="2391727"/>
            <a:chExt cx="1168910" cy="646331"/>
          </a:xfrm>
        </p:grpSpPr>
        <p:sp>
          <p:nvSpPr>
            <p:cNvPr id="7" name="TextBox 6"/>
            <p:cNvSpPr txBox="1"/>
            <p:nvPr/>
          </p:nvSpPr>
          <p:spPr>
            <a:xfrm>
              <a:off x="3133151" y="2391727"/>
              <a:ext cx="1107996" cy="646331"/>
            </a:xfrm>
            <a:prstGeom prst="rect">
              <a:avLst/>
            </a:prstGeom>
            <a:noFill/>
          </p:spPr>
          <p:txBody>
            <a:bodyPr wrap="none" rtlCol="0">
              <a:spAutoFit/>
            </a:bodyPr>
            <a:lstStyle/>
            <a:p>
              <a:r>
                <a:rPr lang="zh-CN" altLang="en-US" dirty="0" smtClean="0">
                  <a:solidFill>
                    <a:schemeClr val="bg1"/>
                  </a:solidFill>
                </a:rPr>
                <a:t>第一部分</a:t>
              </a:r>
              <a:endParaRPr lang="en-US" altLang="zh-CN" dirty="0" smtClean="0">
                <a:solidFill>
                  <a:schemeClr val="bg1"/>
                </a:solidFill>
              </a:endParaRPr>
            </a:p>
            <a:p>
              <a:endParaRPr lang="zh-CN" altLang="en-US" dirty="0"/>
            </a:p>
          </p:txBody>
        </p:sp>
        <p:sp>
          <p:nvSpPr>
            <p:cNvPr id="8" name="矩形 7"/>
            <p:cNvSpPr/>
            <p:nvPr/>
          </p:nvSpPr>
          <p:spPr>
            <a:xfrm>
              <a:off x="3102694" y="2751773"/>
              <a:ext cx="1168910" cy="261610"/>
            </a:xfrm>
            <a:prstGeom prst="rect">
              <a:avLst/>
            </a:prstGeom>
          </p:spPr>
          <p:txBody>
            <a:bodyPr wrap="none">
              <a:spAutoFit/>
            </a:bodyPr>
            <a:lstStyle/>
            <a:p>
              <a:r>
                <a:rPr lang="en-US" altLang="zh-CN" sz="1100" dirty="0" smtClean="0">
                  <a:solidFill>
                    <a:schemeClr val="bg1">
                      <a:lumMod val="85000"/>
                    </a:schemeClr>
                  </a:solidFill>
                </a:rPr>
                <a:t>THE FIRST PART</a:t>
              </a:r>
              <a:endParaRPr lang="zh-CN" altLang="en-US" sz="1100" dirty="0">
                <a:solidFill>
                  <a:schemeClr val="bg1">
                    <a:lumMod val="85000"/>
                  </a:schemeClr>
                </a:solidFill>
              </a:endParaRPr>
            </a:p>
          </p:txBody>
        </p:sp>
      </p:grpSp>
      <p:cxnSp>
        <p:nvCxnSpPr>
          <p:cNvPr id="19" name="直接连接符 18"/>
          <p:cNvCxnSpPr/>
          <p:nvPr/>
        </p:nvCxnSpPr>
        <p:spPr>
          <a:xfrm flipV="1">
            <a:off x="700276" y="1623449"/>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1" cstate="print">
            <a:extLst>
              <a:ext uri="{BEBA8EAE-BF5A-486C-A8C5-ECC9F3942E4B}">
                <a14:imgProps xmlns:a14="http://schemas.microsoft.com/office/drawing/2010/main">
                  <a14:imgLayer r:embed="rId2">
                    <a14:imgEffect>
                      <a14:backgroundRemoval t="2257" b="97743" l="9896" r="89931">
                        <a14:foregroundMark x1="30208" y1="80035" x2="30208" y2="80035"/>
                        <a14:foregroundMark x1="29861" y1="85417" x2="29861" y2="85417"/>
                      </a14:backgroundRemoval>
                    </a14:imgEffect>
                  </a14:imgLayer>
                </a14:imgProps>
              </a:ext>
              <a:ext uri="{28A0092B-C50C-407E-A947-70E740481C1C}">
                <a14:useLocalDpi xmlns:a14="http://schemas.microsoft.com/office/drawing/2010/main" val="0"/>
              </a:ext>
            </a:extLst>
          </a:blip>
          <a:stretch>
            <a:fillRect/>
          </a:stretch>
        </p:blipFill>
        <p:spPr>
          <a:xfrm>
            <a:off x="6641491" y="1400827"/>
            <a:ext cx="2251061" cy="2251061"/>
          </a:xfrm>
          <a:prstGeom prst="rect">
            <a:avLst/>
          </a:prstGeom>
        </p:spPr>
      </p:pic>
      <p:sp>
        <p:nvSpPr>
          <p:cNvPr id="21" name="TextBox 20"/>
          <p:cNvSpPr txBox="1"/>
          <p:nvPr/>
        </p:nvSpPr>
        <p:spPr>
          <a:xfrm>
            <a:off x="2520380" y="2096156"/>
            <a:ext cx="4031873" cy="1015663"/>
          </a:xfrm>
          <a:prstGeom prst="rect">
            <a:avLst/>
          </a:prstGeom>
          <a:noFill/>
        </p:spPr>
        <p:txBody>
          <a:bodyPr wrap="none" rtlCol="0">
            <a:spAutoFit/>
          </a:bodyPr>
          <a:lstStyle/>
          <a:p>
            <a:r>
              <a:rPr lang="zh-CN" altLang="en-US" sz="6000" b="1" dirty="0" smtClean="0">
                <a:solidFill>
                  <a:srgbClr val="A0F00C"/>
                </a:solidFill>
                <a:effectLst>
                  <a:outerShdw blurRad="38100" dist="38100" dir="2700000" algn="tl">
                    <a:srgbClr val="000000">
                      <a:alpha val="43137"/>
                    </a:srgbClr>
                  </a:outerShdw>
                </a:effectLst>
              </a:rPr>
              <a:t>什么是部落</a:t>
            </a:r>
            <a:endParaRPr lang="zh-CN" altLang="en-US" sz="6000" b="1" dirty="0">
              <a:solidFill>
                <a:srgbClr val="A0F00C"/>
              </a:solidFill>
              <a:effectLst>
                <a:outerShdw blurRad="38100" dist="38100" dir="2700000" algn="tl">
                  <a:srgbClr val="000000">
                    <a:alpha val="43137"/>
                  </a:srgbClr>
                </a:outerShdw>
              </a:effectLst>
            </a:endParaRPr>
          </a:p>
        </p:txBody>
      </p:sp>
      <p:grpSp>
        <p:nvGrpSpPr>
          <p:cNvPr id="25" name="组合 24"/>
          <p:cNvGrpSpPr/>
          <p:nvPr/>
        </p:nvGrpSpPr>
        <p:grpSpPr>
          <a:xfrm>
            <a:off x="569586" y="402188"/>
            <a:ext cx="1456477" cy="369332"/>
            <a:chOff x="4108131" y="586854"/>
            <a:chExt cx="1456477" cy="369332"/>
          </a:xfrm>
        </p:grpSpPr>
        <p:sp>
          <p:nvSpPr>
            <p:cNvPr id="23" name="平行四边形 22"/>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225780" y="586854"/>
              <a:ext cx="1338828" cy="369332"/>
            </a:xfrm>
            <a:prstGeom prst="rect">
              <a:avLst/>
            </a:prstGeom>
            <a:noFill/>
          </p:spPr>
          <p:txBody>
            <a:bodyPr wrap="none" rtlCol="0">
              <a:spAutoFit/>
            </a:bodyPr>
            <a:lstStyle/>
            <a:p>
              <a:r>
                <a:rPr lang="zh-CN" altLang="en-US" b="1" dirty="0" smtClean="0"/>
                <a:t>部落的力量</a:t>
              </a:r>
              <a:endParaRPr lang="zh-CN" altLang="en-US" b="1"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586" y="1671635"/>
            <a:ext cx="8034614" cy="3104079"/>
          </a:xfrm>
        </p:spPr>
        <p:txBody>
          <a:bodyPr>
            <a:noAutofit/>
          </a:bodyPr>
          <a:lstStyle/>
          <a:p>
            <a:pPr>
              <a:lnSpc>
                <a:spcPct val="150000"/>
              </a:lnSpc>
              <a:buFont typeface="Wingdings" panose="05000000000000000000" pitchFamily="2" charset="2"/>
              <a:buChar char="Ø"/>
            </a:pPr>
            <a:r>
              <a:rPr lang="zh-CN" altLang="en-US" sz="1600" dirty="0" smtClean="0">
                <a:solidFill>
                  <a:schemeClr val="bg1"/>
                </a:solidFill>
              </a:rPr>
              <a:t>他会开始使用</a:t>
            </a:r>
            <a:r>
              <a:rPr lang="en-US" altLang="zh-CN" sz="1600" dirty="0" smtClean="0">
                <a:solidFill>
                  <a:schemeClr val="bg1"/>
                </a:solidFill>
              </a:rPr>
              <a:t>“</a:t>
            </a:r>
            <a:r>
              <a:rPr lang="zh-CN" altLang="en-US" sz="1600" dirty="0" smtClean="0">
                <a:solidFill>
                  <a:schemeClr val="bg1"/>
                </a:solidFill>
              </a:rPr>
              <a:t>生命是伟大的</a:t>
            </a:r>
            <a:r>
              <a:rPr lang="en-US" altLang="zh-CN" sz="1600" dirty="0" smtClean="0">
                <a:solidFill>
                  <a:schemeClr val="bg1"/>
                </a:solidFill>
              </a:rPr>
              <a:t>”</a:t>
            </a:r>
            <a:r>
              <a:rPr lang="zh-CN" altLang="en-US" sz="1600" dirty="0" smtClean="0">
                <a:solidFill>
                  <a:schemeClr val="bg1"/>
                </a:solidFill>
              </a:rPr>
              <a:t>语言系统，而不是</a:t>
            </a:r>
            <a:r>
              <a:rPr lang="en-US" altLang="zh-CN" sz="1600" dirty="0" smtClean="0">
                <a:solidFill>
                  <a:schemeClr val="bg1"/>
                </a:solidFill>
              </a:rPr>
              <a:t>“</a:t>
            </a:r>
            <a:r>
              <a:rPr lang="zh-CN" altLang="en-US" sz="1600" dirty="0" smtClean="0">
                <a:solidFill>
                  <a:schemeClr val="bg1"/>
                </a:solidFill>
              </a:rPr>
              <a:t>我们很牛”（但他们不行）。</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他将寻找更具有挑战性的项目，并且他的关系网会包括各种类型的人，但其中大多数都是喜欢他的、曾经处于第三阶段然后离开的那些人。</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他在时间安排上会以部落核心价值观和终极事业目标为基准。</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他自己会变成部落战略，尤其是价值观的体现者。</a:t>
            </a:r>
            <a:endParaRPr lang="zh-CN" altLang="en-US" sz="1600" dirty="0">
              <a:solidFill>
                <a:schemeClr val="bg1"/>
              </a:solidFill>
            </a:endParaRPr>
          </a:p>
        </p:txBody>
      </p:sp>
      <p:sp>
        <p:nvSpPr>
          <p:cNvPr id="6" name="TextBox 5"/>
          <p:cNvSpPr txBox="1"/>
          <p:nvPr/>
        </p:nvSpPr>
        <p:spPr>
          <a:xfrm>
            <a:off x="1100491" y="402188"/>
            <a:ext cx="2031325" cy="369332"/>
          </a:xfrm>
          <a:prstGeom prst="rect">
            <a:avLst/>
          </a:prstGeom>
          <a:noFill/>
        </p:spPr>
        <p:txBody>
          <a:bodyPr wrap="none" rtlCol="0">
            <a:spAutoFit/>
          </a:bodyPr>
          <a:lstStyle/>
          <a:p>
            <a:r>
              <a:rPr lang="zh-CN" altLang="en-US" b="1" dirty="0" smtClean="0">
                <a:solidFill>
                  <a:srgbClr val="A0F00C"/>
                </a:solidFill>
              </a:rPr>
              <a:t>第四阶段成功标志</a:t>
            </a:r>
            <a:endParaRPr lang="zh-CN" altLang="en-US" b="1" dirty="0">
              <a:solidFill>
                <a:srgbClr val="A0F00C"/>
              </a:solidFill>
            </a:endParaRPr>
          </a:p>
        </p:txBody>
      </p:sp>
      <p:pic>
        <p:nvPicPr>
          <p:cNvPr id="7" name="图片 6"/>
          <p:cNvPicPr>
            <a:picLocks noChangeAspect="1"/>
          </p:cNvPicPr>
          <p:nvPr/>
        </p:nvPicPr>
        <p:blipFill>
          <a:blip r:embed="rId1" cstate="print">
            <a:biLevel thresh="25000"/>
            <a:extLst>
              <a:ext uri="{BEBA8EAE-BF5A-486C-A8C5-ECC9F3942E4B}">
                <a14:imgProps xmlns:a14="http://schemas.microsoft.com/office/drawing/2010/main">
                  <a14:imgLayer r:embed="rId2">
                    <a14:imgEffect>
                      <a14:brightnessContrast bright="9000" contrast="-100000"/>
                    </a14:imgEffect>
                    <a14:imgEffect>
                      <a14:colorTemperature colorTemp="7375"/>
                    </a14:imgEffect>
                    <a14:imgEffect>
                      <a14:saturation sat="205000"/>
                    </a14:imgEffect>
                  </a14:imgLayer>
                </a14:imgProps>
              </a:ext>
              <a:ext uri="{28A0092B-C50C-407E-A947-70E740481C1C}">
                <a14:useLocalDpi xmlns:a14="http://schemas.microsoft.com/office/drawing/2010/main" val="0"/>
              </a:ext>
            </a:extLst>
          </a:blip>
          <a:stretch>
            <a:fillRect/>
          </a:stretch>
        </p:blipFill>
        <p:spPr>
          <a:xfrm>
            <a:off x="625198" y="439219"/>
            <a:ext cx="295270" cy="295270"/>
          </a:xfrm>
          <a:prstGeom prst="rect">
            <a:avLst/>
          </a:prstGeom>
          <a:effectLst/>
        </p:spPr>
      </p:pic>
      <p:sp>
        <p:nvSpPr>
          <p:cNvPr id="11" name="平行四边形 10"/>
          <p:cNvSpPr/>
          <p:nvPr/>
        </p:nvSpPr>
        <p:spPr>
          <a:xfrm>
            <a:off x="1039907" y="402188"/>
            <a:ext cx="36000" cy="360046"/>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内容占位符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500" b="70750" l="13750" r="54500"/>
                    </a14:imgEffect>
                  </a14:imgLayer>
                </a14:imgProps>
              </a:ext>
              <a:ext uri="{28A0092B-C50C-407E-A947-70E740481C1C}">
                <a14:useLocalDpi xmlns:a14="http://schemas.microsoft.com/office/drawing/2010/main" val="0"/>
              </a:ext>
            </a:extLst>
          </a:blip>
          <a:srcRect l="12956" t="17118" r="44387" b="28719"/>
          <a:stretch>
            <a:fillRect/>
          </a:stretch>
        </p:blipFill>
        <p:spPr>
          <a:xfrm>
            <a:off x="7632391" y="-64298"/>
            <a:ext cx="1316522" cy="167163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700404" y="2871566"/>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11494" y="2285465"/>
            <a:ext cx="1440184" cy="646331"/>
            <a:chOff x="3102694" y="2391727"/>
            <a:chExt cx="1440184" cy="646331"/>
          </a:xfrm>
        </p:grpSpPr>
        <p:sp>
          <p:nvSpPr>
            <p:cNvPr id="7" name="TextBox 6"/>
            <p:cNvSpPr txBox="1"/>
            <p:nvPr/>
          </p:nvSpPr>
          <p:spPr>
            <a:xfrm>
              <a:off x="3133151" y="2391727"/>
              <a:ext cx="1107996" cy="646331"/>
            </a:xfrm>
            <a:prstGeom prst="rect">
              <a:avLst/>
            </a:prstGeom>
            <a:noFill/>
          </p:spPr>
          <p:txBody>
            <a:bodyPr wrap="none" rtlCol="0">
              <a:spAutoFit/>
            </a:bodyPr>
            <a:lstStyle/>
            <a:p>
              <a:r>
                <a:rPr lang="zh-CN" altLang="en-US" dirty="0" smtClean="0">
                  <a:solidFill>
                    <a:schemeClr val="bg1"/>
                  </a:solidFill>
                </a:rPr>
                <a:t>第五部分</a:t>
              </a:r>
              <a:endParaRPr lang="en-US" altLang="zh-CN" dirty="0" smtClean="0">
                <a:solidFill>
                  <a:schemeClr val="bg1"/>
                </a:solidFill>
              </a:endParaRPr>
            </a:p>
            <a:p>
              <a:endParaRPr lang="zh-CN" altLang="en-US" dirty="0"/>
            </a:p>
          </p:txBody>
        </p:sp>
        <p:sp>
          <p:nvSpPr>
            <p:cNvPr id="8" name="矩形 7"/>
            <p:cNvSpPr/>
            <p:nvPr/>
          </p:nvSpPr>
          <p:spPr>
            <a:xfrm>
              <a:off x="3102694" y="2751773"/>
              <a:ext cx="1440184" cy="261610"/>
            </a:xfrm>
            <a:prstGeom prst="rect">
              <a:avLst/>
            </a:prstGeom>
          </p:spPr>
          <p:txBody>
            <a:bodyPr wrap="square">
              <a:spAutoFit/>
            </a:bodyPr>
            <a:lstStyle/>
            <a:p>
              <a:r>
                <a:rPr lang="en-US" altLang="zh-CN" sz="1100" dirty="0" smtClean="0">
                  <a:solidFill>
                    <a:schemeClr val="bg1">
                      <a:lumMod val="85000"/>
                    </a:schemeClr>
                  </a:solidFill>
                </a:rPr>
                <a:t>THE FIFTH</a:t>
              </a:r>
              <a:r>
                <a:rPr lang="zh-CN" altLang="en-US" sz="1100" dirty="0" smtClean="0">
                  <a:solidFill>
                    <a:schemeClr val="bg1">
                      <a:lumMod val="85000"/>
                    </a:schemeClr>
                  </a:solidFill>
                </a:rPr>
                <a:t> </a:t>
              </a:r>
              <a:r>
                <a:rPr lang="en-US" altLang="zh-CN" sz="1100" dirty="0" smtClean="0">
                  <a:solidFill>
                    <a:schemeClr val="bg1">
                      <a:lumMod val="85000"/>
                    </a:schemeClr>
                  </a:solidFill>
                </a:rPr>
                <a:t>PART</a:t>
              </a:r>
              <a:endParaRPr lang="en-US" altLang="zh-CN" sz="1100" dirty="0">
                <a:solidFill>
                  <a:schemeClr val="bg1">
                    <a:lumMod val="85000"/>
                  </a:schemeClr>
                </a:solidFill>
              </a:endParaRPr>
            </a:p>
          </p:txBody>
        </p:sp>
      </p:grpSp>
      <p:cxnSp>
        <p:nvCxnSpPr>
          <p:cNvPr id="19" name="直接连接符 18"/>
          <p:cNvCxnSpPr/>
          <p:nvPr/>
        </p:nvCxnSpPr>
        <p:spPr>
          <a:xfrm flipV="1">
            <a:off x="700276" y="1623449"/>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34916" y="2096156"/>
            <a:ext cx="3262432" cy="1015663"/>
          </a:xfrm>
          <a:prstGeom prst="rect">
            <a:avLst/>
          </a:prstGeom>
          <a:noFill/>
        </p:spPr>
        <p:txBody>
          <a:bodyPr wrap="none" rtlCol="0">
            <a:spAutoFit/>
          </a:bodyPr>
          <a:lstStyle/>
          <a:p>
            <a:r>
              <a:rPr lang="zh-CN" altLang="en-US" sz="6000" b="1" dirty="0" smtClean="0">
                <a:solidFill>
                  <a:srgbClr val="A0F00C"/>
                </a:solidFill>
                <a:effectLst>
                  <a:outerShdw blurRad="38100" dist="38100" dir="2700000" algn="tl">
                    <a:srgbClr val="000000">
                      <a:alpha val="43137"/>
                    </a:srgbClr>
                  </a:outerShdw>
                </a:effectLst>
              </a:rPr>
              <a:t>无限可能</a:t>
            </a:r>
            <a:endParaRPr lang="zh-CN" altLang="en-US" sz="6000" b="1" dirty="0">
              <a:solidFill>
                <a:srgbClr val="A0F00C"/>
              </a:solidFill>
              <a:effectLst>
                <a:outerShdw blurRad="38100" dist="38100" dir="2700000" algn="tl">
                  <a:srgbClr val="000000">
                    <a:alpha val="43137"/>
                  </a:srgbClr>
                </a:outerShdw>
              </a:effectLst>
            </a:endParaRPr>
          </a:p>
        </p:txBody>
      </p:sp>
      <p:grpSp>
        <p:nvGrpSpPr>
          <p:cNvPr id="25" name="组合 24"/>
          <p:cNvGrpSpPr/>
          <p:nvPr/>
        </p:nvGrpSpPr>
        <p:grpSpPr>
          <a:xfrm>
            <a:off x="569586" y="402188"/>
            <a:ext cx="1456477" cy="369332"/>
            <a:chOff x="4108131" y="586854"/>
            <a:chExt cx="1456477" cy="369332"/>
          </a:xfrm>
        </p:grpSpPr>
        <p:sp>
          <p:nvSpPr>
            <p:cNvPr id="23" name="平行四边形 22"/>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225780" y="586854"/>
              <a:ext cx="1338828" cy="369332"/>
            </a:xfrm>
            <a:prstGeom prst="rect">
              <a:avLst/>
            </a:prstGeom>
            <a:noFill/>
          </p:spPr>
          <p:txBody>
            <a:bodyPr wrap="none" rtlCol="0">
              <a:spAutoFit/>
            </a:bodyPr>
            <a:lstStyle/>
            <a:p>
              <a:r>
                <a:rPr lang="zh-CN" altLang="en-US" b="1" dirty="0" smtClean="0"/>
                <a:t>部落的力量</a:t>
              </a:r>
              <a:endParaRPr lang="zh-CN" altLang="en-US" b="1" dirty="0"/>
            </a:p>
          </p:txBody>
        </p:sp>
      </p:grpSp>
      <p:sp>
        <p:nvSpPr>
          <p:cNvPr id="3" name="TextBox 2"/>
          <p:cNvSpPr txBox="1"/>
          <p:nvPr/>
        </p:nvSpPr>
        <p:spPr>
          <a:xfrm>
            <a:off x="2951793" y="3017908"/>
            <a:ext cx="2954655" cy="369332"/>
          </a:xfrm>
          <a:prstGeom prst="rect">
            <a:avLst/>
          </a:prstGeom>
          <a:noFill/>
        </p:spPr>
        <p:txBody>
          <a:bodyPr wrap="none" rtlCol="0">
            <a:spAutoFit/>
          </a:bodyPr>
          <a:lstStyle/>
          <a:p>
            <a:r>
              <a:rPr lang="zh-CN" altLang="en-US" b="1" dirty="0" smtClean="0"/>
              <a:t>从优秀走向卓越的团队文化</a:t>
            </a:r>
            <a:endParaRPr lang="zh-CN" altLang="en-US" b="1" dirty="0"/>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77638" b="55566"/>
          <a:stretch>
            <a:fillRect/>
          </a:stretch>
        </p:blipFill>
        <p:spPr>
          <a:xfrm>
            <a:off x="6724650" y="1728833"/>
            <a:ext cx="1741760" cy="228546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backgroundRemoval t="4491" b="96495" l="9961" r="89844"/>
                    </a14:imgEffect>
                  </a14:imgLayer>
                </a14:imgProps>
              </a:ext>
              <a:ext uri="{28A0092B-C50C-407E-A947-70E740481C1C}">
                <a14:useLocalDpi xmlns:a14="http://schemas.microsoft.com/office/drawing/2010/main" val="0"/>
              </a:ext>
            </a:extLst>
          </a:blip>
          <a:stretch>
            <a:fillRect/>
          </a:stretch>
        </p:blipFill>
        <p:spPr>
          <a:xfrm>
            <a:off x="251448" y="1595005"/>
            <a:ext cx="2524370" cy="2250732"/>
          </a:xfrm>
          <a:prstGeom prst="rect">
            <a:avLst/>
          </a:prstGeom>
        </p:spPr>
      </p:pic>
      <p:sp>
        <p:nvSpPr>
          <p:cNvPr id="3" name="内容占位符 2"/>
          <p:cNvSpPr>
            <a:spLocks noGrp="1"/>
          </p:cNvSpPr>
          <p:nvPr>
            <p:ph idx="1"/>
          </p:nvPr>
        </p:nvSpPr>
        <p:spPr>
          <a:xfrm>
            <a:off x="2771770" y="1131566"/>
            <a:ext cx="5940430" cy="3104079"/>
          </a:xfrm>
        </p:spPr>
        <p:txBody>
          <a:bodyPr>
            <a:noAutofit/>
          </a:bodyPr>
          <a:lstStyle/>
          <a:p>
            <a:pPr>
              <a:lnSpc>
                <a:spcPct val="150000"/>
              </a:lnSpc>
              <a:buFont typeface="Wingdings" panose="05000000000000000000" pitchFamily="2" charset="2"/>
              <a:buChar char="Ø"/>
            </a:pPr>
            <a:r>
              <a:rPr lang="zh-CN" altLang="en-US" sz="1600" smtClean="0">
                <a:solidFill>
                  <a:schemeClr val="bg1"/>
                </a:solidFill>
              </a:rPr>
              <a:t>部落领袖</a:t>
            </a:r>
            <a:r>
              <a:rPr lang="zh-CN" altLang="en-US" sz="1600" dirty="0" smtClean="0">
                <a:solidFill>
                  <a:schemeClr val="bg1"/>
                </a:solidFill>
              </a:rPr>
              <a:t>带领尽可能多的自己有意愿的人和团体前进到第四阶段，进入部落自豪区域。</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参与指标、工作满意度和对未来成功的期望同时增加。该部落还利用行业里的机会优势创造了历史，形成 一个临时的第五阶段文化。</a:t>
            </a:r>
            <a:endParaRPr lang="en-US" altLang="zh-CN" sz="1600" dirty="0" smtClean="0">
              <a:solidFill>
                <a:schemeClr val="bg1"/>
              </a:solidFill>
            </a:endParaRPr>
          </a:p>
          <a:p>
            <a:pPr>
              <a:lnSpc>
                <a:spcPct val="150000"/>
              </a:lnSpc>
              <a:buFont typeface="Wingdings" panose="05000000000000000000" pitchFamily="2" charset="2"/>
              <a:buChar char="Ø"/>
            </a:pPr>
            <a:r>
              <a:rPr lang="zh-CN" altLang="en-US" sz="1600" dirty="0" smtClean="0">
                <a:solidFill>
                  <a:schemeClr val="bg1"/>
                </a:solidFill>
              </a:rPr>
              <a:t>虽然部落领袖在做这一切的时候都是为了部落而不是他们自己，但他们收获了忠诚、拼搏、创新和协作。部落在更短的时间内以更高的质量完成工作。</a:t>
            </a:r>
            <a:endParaRPr lang="zh-CN" altLang="en-US" sz="1600" dirty="0">
              <a:solidFill>
                <a:schemeClr val="bg1"/>
              </a:solidFill>
            </a:endParaRPr>
          </a:p>
        </p:txBody>
      </p:sp>
      <p:sp>
        <p:nvSpPr>
          <p:cNvPr id="6" name="TextBox 5"/>
          <p:cNvSpPr txBox="1"/>
          <p:nvPr/>
        </p:nvSpPr>
        <p:spPr>
          <a:xfrm>
            <a:off x="1100491" y="402188"/>
            <a:ext cx="1800493" cy="369332"/>
          </a:xfrm>
          <a:prstGeom prst="rect">
            <a:avLst/>
          </a:prstGeom>
          <a:noFill/>
        </p:spPr>
        <p:txBody>
          <a:bodyPr wrap="none" rtlCol="0">
            <a:spAutoFit/>
          </a:bodyPr>
          <a:lstStyle/>
          <a:p>
            <a:r>
              <a:rPr lang="zh-CN" altLang="en-US" b="1" dirty="0" smtClean="0">
                <a:solidFill>
                  <a:srgbClr val="A0F00C"/>
                </a:solidFill>
              </a:rPr>
              <a:t>部落领导力目</a:t>
            </a:r>
            <a:r>
              <a:rPr lang="zh-CN" altLang="en-US" b="1" dirty="0">
                <a:solidFill>
                  <a:srgbClr val="A0F00C"/>
                </a:solidFill>
              </a:rPr>
              <a:t>标</a:t>
            </a:r>
            <a:endParaRPr lang="zh-CN" altLang="en-US" b="1" dirty="0">
              <a:solidFill>
                <a:srgbClr val="A0F00C"/>
              </a:solidFill>
            </a:endParaRPr>
          </a:p>
        </p:txBody>
      </p:sp>
      <p:sp>
        <p:nvSpPr>
          <p:cNvPr id="11" name="平行四边形 10"/>
          <p:cNvSpPr/>
          <p:nvPr/>
        </p:nvSpPr>
        <p:spPr>
          <a:xfrm>
            <a:off x="1039907" y="402188"/>
            <a:ext cx="36000" cy="360046"/>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1471" y="373138"/>
            <a:ext cx="458147" cy="45814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print">
            <a:extLst>
              <a:ext uri="{BEBA8EAE-BF5A-486C-A8C5-ECC9F3942E4B}">
                <a14:imgProps xmlns:a14="http://schemas.microsoft.com/office/drawing/2010/main">
                  <a14:imgLayer r:embed="rId2">
                    <a14:imgEffect>
                      <a14:artisticGlowEdges trans="15000"/>
                    </a14:imgEffect>
                  </a14:imgLayer>
                </a14:imgProps>
              </a:ext>
              <a:ext uri="{28A0092B-C50C-407E-A947-70E740481C1C}">
                <a14:useLocalDpi xmlns:a14="http://schemas.microsoft.com/office/drawing/2010/main" val="0"/>
              </a:ext>
            </a:extLst>
          </a:blip>
          <a:srcRect b="11321"/>
          <a:stretch>
            <a:fillRect/>
          </a:stretch>
        </p:blipFill>
        <p:spPr>
          <a:xfrm>
            <a:off x="0" y="0"/>
            <a:ext cx="9143999" cy="5143500"/>
          </a:xfrm>
          <a:prstGeom prst="rect">
            <a:avLst/>
          </a:prstGeom>
          <a:ln>
            <a:solidFill>
              <a:schemeClr val="bg1"/>
            </a:solidFill>
          </a:ln>
        </p:spPr>
      </p:pic>
      <p:grpSp>
        <p:nvGrpSpPr>
          <p:cNvPr id="3" name="Group 4"/>
          <p:cNvGrpSpPr>
            <a:grpSpLocks noChangeAspect="1"/>
          </p:cNvGrpSpPr>
          <p:nvPr/>
        </p:nvGrpSpPr>
        <p:grpSpPr bwMode="auto">
          <a:xfrm>
            <a:off x="1511609" y="2036765"/>
            <a:ext cx="778356" cy="1025573"/>
            <a:chOff x="747" y="939"/>
            <a:chExt cx="1124" cy="1481"/>
          </a:xfrm>
          <a:solidFill>
            <a:srgbClr val="A0F00C"/>
          </a:solidFill>
        </p:grpSpPr>
        <p:sp>
          <p:nvSpPr>
            <p:cNvPr id="4" name="Freeform 5"/>
            <p:cNvSpPr/>
            <p:nvPr/>
          </p:nvSpPr>
          <p:spPr bwMode="auto">
            <a:xfrm>
              <a:off x="1117" y="939"/>
              <a:ext cx="300" cy="299"/>
            </a:xfrm>
            <a:custGeom>
              <a:avLst/>
              <a:gdLst>
                <a:gd name="T0" fmla="*/ 18 w 43"/>
                <a:gd name="T1" fmla="*/ 3 h 43"/>
                <a:gd name="T2" fmla="*/ 40 w 43"/>
                <a:gd name="T3" fmla="*/ 23 h 43"/>
                <a:gd name="T4" fmla="*/ 8 w 43"/>
                <a:gd name="T5" fmla="*/ 31 h 43"/>
                <a:gd name="T6" fmla="*/ 18 w 43"/>
                <a:gd name="T7" fmla="*/ 3 h 43"/>
              </a:gdLst>
              <a:ahLst/>
              <a:cxnLst>
                <a:cxn ang="0">
                  <a:pos x="T0" y="T1"/>
                </a:cxn>
                <a:cxn ang="0">
                  <a:pos x="T2" y="T3"/>
                </a:cxn>
                <a:cxn ang="0">
                  <a:pos x="T4" y="T5"/>
                </a:cxn>
                <a:cxn ang="0">
                  <a:pos x="T6" y="T7"/>
                </a:cxn>
              </a:cxnLst>
              <a:rect l="0" t="0" r="r" b="b"/>
              <a:pathLst>
                <a:path w="43" h="43">
                  <a:moveTo>
                    <a:pt x="18" y="3"/>
                  </a:moveTo>
                  <a:cubicBezTo>
                    <a:pt x="30" y="0"/>
                    <a:pt x="43" y="11"/>
                    <a:pt x="40" y="23"/>
                  </a:cubicBezTo>
                  <a:cubicBezTo>
                    <a:pt x="39" y="39"/>
                    <a:pt x="16" y="43"/>
                    <a:pt x="8" y="31"/>
                  </a:cubicBezTo>
                  <a:cubicBezTo>
                    <a:pt x="0" y="22"/>
                    <a:pt x="6" y="5"/>
                    <a:pt x="1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747" y="995"/>
              <a:ext cx="1124" cy="1425"/>
            </a:xfrm>
            <a:custGeom>
              <a:avLst/>
              <a:gdLst>
                <a:gd name="T0" fmla="*/ 125 w 161"/>
                <a:gd name="T1" fmla="*/ 22 h 205"/>
                <a:gd name="T2" fmla="*/ 145 w 161"/>
                <a:gd name="T3" fmla="*/ 1 h 205"/>
                <a:gd name="T4" fmla="*/ 158 w 161"/>
                <a:gd name="T5" fmla="*/ 5 h 205"/>
                <a:gd name="T6" fmla="*/ 152 w 161"/>
                <a:gd name="T7" fmla="*/ 20 h 205"/>
                <a:gd name="T8" fmla="*/ 132 w 161"/>
                <a:gd name="T9" fmla="*/ 40 h 205"/>
                <a:gd name="T10" fmla="*/ 99 w 161"/>
                <a:gd name="T11" fmla="*/ 53 h 205"/>
                <a:gd name="T12" fmla="*/ 99 w 161"/>
                <a:gd name="T13" fmla="*/ 116 h 205"/>
                <a:gd name="T14" fmla="*/ 131 w 161"/>
                <a:gd name="T15" fmla="*/ 188 h 205"/>
                <a:gd name="T16" fmla="*/ 117 w 161"/>
                <a:gd name="T17" fmla="*/ 201 h 205"/>
                <a:gd name="T18" fmla="*/ 108 w 161"/>
                <a:gd name="T19" fmla="*/ 189 h 205"/>
                <a:gd name="T20" fmla="*/ 77 w 161"/>
                <a:gd name="T21" fmla="*/ 121 h 205"/>
                <a:gd name="T22" fmla="*/ 73 w 161"/>
                <a:gd name="T23" fmla="*/ 121 h 205"/>
                <a:gd name="T24" fmla="*/ 40 w 161"/>
                <a:gd name="T25" fmla="*/ 191 h 205"/>
                <a:gd name="T26" fmla="*/ 30 w 161"/>
                <a:gd name="T27" fmla="*/ 202 h 205"/>
                <a:gd name="T28" fmla="*/ 18 w 161"/>
                <a:gd name="T29" fmla="*/ 189 h 205"/>
                <a:gd name="T30" fmla="*/ 52 w 161"/>
                <a:gd name="T31" fmla="*/ 118 h 205"/>
                <a:gd name="T32" fmla="*/ 52 w 161"/>
                <a:gd name="T33" fmla="*/ 57 h 205"/>
                <a:gd name="T34" fmla="*/ 18 w 161"/>
                <a:gd name="T35" fmla="*/ 96 h 205"/>
                <a:gd name="T36" fmla="*/ 5 w 161"/>
                <a:gd name="T37" fmla="*/ 95 h 205"/>
                <a:gd name="T38" fmla="*/ 7 w 161"/>
                <a:gd name="T39" fmla="*/ 82 h 205"/>
                <a:gd name="T40" fmla="*/ 41 w 161"/>
                <a:gd name="T41" fmla="*/ 41 h 205"/>
                <a:gd name="T42" fmla="*/ 53 w 161"/>
                <a:gd name="T43" fmla="*/ 34 h 205"/>
                <a:gd name="T44" fmla="*/ 94 w 161"/>
                <a:gd name="T45" fmla="*/ 34 h 205"/>
                <a:gd name="T46" fmla="*/ 112 w 161"/>
                <a:gd name="T47" fmla="*/ 29 h 205"/>
                <a:gd name="T48" fmla="*/ 125 w 161"/>
                <a:gd name="T49" fmla="*/ 2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205">
                  <a:moveTo>
                    <a:pt x="125" y="22"/>
                  </a:moveTo>
                  <a:cubicBezTo>
                    <a:pt x="132" y="15"/>
                    <a:pt x="138" y="7"/>
                    <a:pt x="145" y="1"/>
                  </a:cubicBezTo>
                  <a:cubicBezTo>
                    <a:pt x="150" y="1"/>
                    <a:pt x="155" y="0"/>
                    <a:pt x="158" y="5"/>
                  </a:cubicBezTo>
                  <a:cubicBezTo>
                    <a:pt x="161" y="11"/>
                    <a:pt x="155" y="16"/>
                    <a:pt x="152" y="20"/>
                  </a:cubicBezTo>
                  <a:cubicBezTo>
                    <a:pt x="145" y="26"/>
                    <a:pt x="139" y="34"/>
                    <a:pt x="132" y="40"/>
                  </a:cubicBezTo>
                  <a:cubicBezTo>
                    <a:pt x="121" y="46"/>
                    <a:pt x="110" y="49"/>
                    <a:pt x="99" y="53"/>
                  </a:cubicBezTo>
                  <a:cubicBezTo>
                    <a:pt x="99" y="74"/>
                    <a:pt x="98" y="95"/>
                    <a:pt x="99" y="116"/>
                  </a:cubicBezTo>
                  <a:cubicBezTo>
                    <a:pt x="109" y="141"/>
                    <a:pt x="121" y="164"/>
                    <a:pt x="131" y="188"/>
                  </a:cubicBezTo>
                  <a:cubicBezTo>
                    <a:pt x="135" y="197"/>
                    <a:pt x="124" y="205"/>
                    <a:pt x="117" y="201"/>
                  </a:cubicBezTo>
                  <a:cubicBezTo>
                    <a:pt x="112" y="198"/>
                    <a:pt x="110" y="193"/>
                    <a:pt x="108" y="189"/>
                  </a:cubicBezTo>
                  <a:cubicBezTo>
                    <a:pt x="98" y="166"/>
                    <a:pt x="87" y="144"/>
                    <a:pt x="77" y="121"/>
                  </a:cubicBezTo>
                  <a:cubicBezTo>
                    <a:pt x="76" y="121"/>
                    <a:pt x="74" y="121"/>
                    <a:pt x="73" y="121"/>
                  </a:cubicBezTo>
                  <a:cubicBezTo>
                    <a:pt x="62" y="145"/>
                    <a:pt x="51" y="168"/>
                    <a:pt x="40" y="191"/>
                  </a:cubicBezTo>
                  <a:cubicBezTo>
                    <a:pt x="38" y="195"/>
                    <a:pt x="35" y="200"/>
                    <a:pt x="30" y="202"/>
                  </a:cubicBezTo>
                  <a:cubicBezTo>
                    <a:pt x="24" y="203"/>
                    <a:pt x="15" y="197"/>
                    <a:pt x="18" y="189"/>
                  </a:cubicBezTo>
                  <a:cubicBezTo>
                    <a:pt x="29" y="165"/>
                    <a:pt x="41" y="142"/>
                    <a:pt x="52" y="118"/>
                  </a:cubicBezTo>
                  <a:cubicBezTo>
                    <a:pt x="52" y="97"/>
                    <a:pt x="52" y="77"/>
                    <a:pt x="52" y="57"/>
                  </a:cubicBezTo>
                  <a:cubicBezTo>
                    <a:pt x="40" y="69"/>
                    <a:pt x="30" y="83"/>
                    <a:pt x="18" y="96"/>
                  </a:cubicBezTo>
                  <a:cubicBezTo>
                    <a:pt x="15" y="100"/>
                    <a:pt x="8" y="100"/>
                    <a:pt x="5" y="95"/>
                  </a:cubicBezTo>
                  <a:cubicBezTo>
                    <a:pt x="0" y="91"/>
                    <a:pt x="4" y="85"/>
                    <a:pt x="7" y="82"/>
                  </a:cubicBezTo>
                  <a:cubicBezTo>
                    <a:pt x="18" y="68"/>
                    <a:pt x="30" y="55"/>
                    <a:pt x="41" y="41"/>
                  </a:cubicBezTo>
                  <a:cubicBezTo>
                    <a:pt x="44" y="38"/>
                    <a:pt x="48" y="34"/>
                    <a:pt x="53" y="34"/>
                  </a:cubicBezTo>
                  <a:cubicBezTo>
                    <a:pt x="66" y="34"/>
                    <a:pt x="80" y="34"/>
                    <a:pt x="94" y="34"/>
                  </a:cubicBezTo>
                  <a:cubicBezTo>
                    <a:pt x="100" y="34"/>
                    <a:pt x="106" y="31"/>
                    <a:pt x="112" y="29"/>
                  </a:cubicBezTo>
                  <a:cubicBezTo>
                    <a:pt x="116" y="27"/>
                    <a:pt x="122" y="26"/>
                    <a:pt x="12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弧形 5"/>
          <p:cNvSpPr/>
          <p:nvPr/>
        </p:nvSpPr>
        <p:spPr>
          <a:xfrm rot="462014">
            <a:off x="2294938" y="243223"/>
            <a:ext cx="4146049" cy="3635458"/>
          </a:xfrm>
          <a:prstGeom prst="arc">
            <a:avLst>
              <a:gd name="adj1" fmla="val 10766642"/>
              <a:gd name="adj2" fmla="val 20484337"/>
            </a:avLst>
          </a:prstGeom>
          <a:noFill/>
          <a:ln>
            <a:solidFill>
              <a:schemeClr val="bg1"/>
            </a:solidFill>
          </a:ln>
        </p:spPr>
        <p:style>
          <a:lnRef idx="1">
            <a:schemeClr val="accent4"/>
          </a:lnRef>
          <a:fillRef idx="0">
            <a:schemeClr val="accent4"/>
          </a:fillRef>
          <a:effectRef idx="0">
            <a:schemeClr val="accent4"/>
          </a:effectRef>
          <a:fontRef idx="minor">
            <a:schemeClr val="tx1"/>
          </a:fontRef>
        </p:style>
        <p:txBody>
          <a:bodyPr lIns="68580" tIns="34290" rIns="68580" bIns="34290" rtlCol="0" anchor="ctr"/>
          <a:lstStyle/>
          <a:p>
            <a:pPr algn="ctr"/>
            <a:endParaRPr lang="zh-CN" altLang="en-US"/>
          </a:p>
        </p:txBody>
      </p:sp>
      <p:sp>
        <p:nvSpPr>
          <p:cNvPr id="2" name="文本框 1"/>
          <p:cNvSpPr txBox="1"/>
          <p:nvPr/>
        </p:nvSpPr>
        <p:spPr>
          <a:xfrm>
            <a:off x="1729617" y="3062338"/>
            <a:ext cx="5696111" cy="1669688"/>
          </a:xfrm>
          <a:prstGeom prst="rect">
            <a:avLst/>
          </a:prstGeom>
          <a:noFill/>
        </p:spPr>
        <p:txBody>
          <a:bodyPr wrap="none" lIns="68580" tIns="34290" rIns="68580" bIns="34290" rtlCol="0">
            <a:spAutoFit/>
          </a:bodyPr>
          <a:lstStyle/>
          <a:p>
            <a:r>
              <a:rPr lang="en-US" altLang="zh-CN" sz="10400" b="1" dirty="0">
                <a:solidFill>
                  <a:schemeClr val="bg1"/>
                </a:solidFill>
                <a:latin typeface="Aharoni" panose="02010803020104030203" pitchFamily="2" charset="-79"/>
                <a:ea typeface="微软雅黑" panose="020B0503020204020204" charset="-122"/>
                <a:cs typeface="Aharoni" panose="02010803020104030203" pitchFamily="2" charset="-79"/>
              </a:rPr>
              <a:t>THANKS</a:t>
            </a:r>
            <a:endParaRPr lang="zh-CN" altLang="en-US" sz="10400" b="1" dirty="0">
              <a:solidFill>
                <a:schemeClr val="bg1"/>
              </a:solidFill>
              <a:latin typeface="Aharoni" panose="02010803020104030203" pitchFamily="2" charset="-79"/>
              <a:ea typeface="微软雅黑" panose="020B0503020204020204" charset="-122"/>
              <a:cs typeface="Aharoni" panose="02010803020104030203" pitchFamily="2" charset="-79"/>
            </a:endParaRPr>
          </a:p>
        </p:txBody>
      </p:sp>
      <p:cxnSp>
        <p:nvCxnSpPr>
          <p:cNvPr id="19" name="直接连接符 18"/>
          <p:cNvCxnSpPr/>
          <p:nvPr/>
        </p:nvCxnSpPr>
        <p:spPr>
          <a:xfrm>
            <a:off x="1784167" y="4465124"/>
            <a:ext cx="5291048"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sp>
        <p:nvSpPr>
          <p:cNvPr id="20" name="TextBox 19"/>
          <p:cNvSpPr txBox="1"/>
          <p:nvPr/>
        </p:nvSpPr>
        <p:spPr>
          <a:xfrm>
            <a:off x="3491862" y="-615197"/>
            <a:ext cx="1702710" cy="2646878"/>
          </a:xfrm>
          <a:prstGeom prst="rect">
            <a:avLst/>
          </a:prstGeom>
          <a:noFill/>
        </p:spPr>
        <p:txBody>
          <a:bodyPr wrap="none" rtlCol="0">
            <a:spAutoFit/>
          </a:bodyPr>
          <a:lstStyle/>
          <a:p>
            <a:r>
              <a:rPr lang="zh-CN" altLang="en-US" sz="16600" b="1" dirty="0" smtClean="0">
                <a:solidFill>
                  <a:schemeClr val="bg1"/>
                </a:solidFill>
                <a:effectLst>
                  <a:outerShdw blurRad="38100" dist="38100" dir="2700000" algn="tl">
                    <a:srgbClr val="000000">
                      <a:alpha val="43137"/>
                    </a:srgbClr>
                  </a:outerShdw>
                </a:effectLst>
              </a:rPr>
              <a:t>∞</a:t>
            </a:r>
            <a:endParaRPr lang="zh-CN" altLang="en-US" sz="16600" b="1" dirty="0">
              <a:solidFill>
                <a:schemeClr val="bg1"/>
              </a:solidFill>
              <a:effectLst>
                <a:outerShdw blurRad="38100" dist="38100" dir="2700000" algn="tl">
                  <a:srgbClr val="000000">
                    <a:alpha val="43137"/>
                  </a:srgbClr>
                </a:outerShdw>
              </a:effectLst>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4415" r="13191"/>
          <a:stretch>
            <a:fillRect/>
          </a:stretch>
        </p:blipFill>
        <p:spPr>
          <a:xfrm rot="19598927">
            <a:off x="6219996" y="1784247"/>
            <a:ext cx="698832" cy="96533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91747" y="591497"/>
            <a:ext cx="6120782" cy="3376492"/>
          </a:xfrm>
        </p:spPr>
        <p:txBody>
          <a:bodyPr>
            <a:noAutofit/>
          </a:bodyPr>
          <a:lstStyle/>
          <a:p>
            <a:pPr>
              <a:lnSpc>
                <a:spcPct val="170000"/>
              </a:lnSpc>
              <a:buFont typeface="Wingdings" panose="05000000000000000000" pitchFamily="2" charset="2"/>
              <a:buChar char="Ø"/>
            </a:pPr>
            <a:r>
              <a:rPr lang="zh-CN" altLang="en-US" sz="1800" dirty="0" smtClean="0">
                <a:solidFill>
                  <a:schemeClr val="bg1"/>
                </a:solidFill>
              </a:rPr>
              <a:t>一个部落通常是由</a:t>
            </a:r>
            <a:r>
              <a:rPr lang="en-US" altLang="zh-CN" sz="1800" dirty="0" smtClean="0">
                <a:solidFill>
                  <a:schemeClr val="bg1"/>
                </a:solidFill>
              </a:rPr>
              <a:t>20-150</a:t>
            </a:r>
            <a:r>
              <a:rPr lang="zh-CN" altLang="en-US" sz="1800" dirty="0" smtClean="0">
                <a:solidFill>
                  <a:schemeClr val="bg1"/>
                </a:solidFill>
              </a:rPr>
              <a:t>人组成，这些人之间的熟悉程度至少要达到街上碰到时能停下来打声招呼。</a:t>
            </a:r>
            <a:endParaRPr lang="en-US" altLang="zh-CN" sz="1800" dirty="0" smtClean="0">
              <a:solidFill>
                <a:schemeClr val="bg1"/>
              </a:solidFill>
            </a:endParaRPr>
          </a:p>
          <a:p>
            <a:pPr>
              <a:lnSpc>
                <a:spcPct val="170000"/>
              </a:lnSpc>
              <a:buFont typeface="Wingdings" panose="05000000000000000000" pitchFamily="2" charset="2"/>
              <a:buChar char="Ø"/>
            </a:pPr>
            <a:r>
              <a:rPr lang="zh-CN" altLang="en-US" sz="1800" dirty="0" smtClean="0">
                <a:solidFill>
                  <a:schemeClr val="bg1"/>
                </a:solidFill>
              </a:rPr>
              <a:t>这些人通常在你的手机通信录里。</a:t>
            </a:r>
            <a:endParaRPr lang="en-US" altLang="zh-CN" sz="1800" dirty="0" smtClean="0">
              <a:solidFill>
                <a:schemeClr val="bg1"/>
              </a:solidFill>
            </a:endParaRPr>
          </a:p>
          <a:p>
            <a:pPr>
              <a:lnSpc>
                <a:spcPct val="170000"/>
              </a:lnSpc>
              <a:buFont typeface="Wingdings" panose="05000000000000000000" pitchFamily="2" charset="2"/>
              <a:buChar char="Ø"/>
            </a:pPr>
            <a:r>
              <a:rPr lang="zh-CN" altLang="en-US" sz="1800" dirty="0" smtClean="0">
                <a:solidFill>
                  <a:schemeClr val="bg1"/>
                </a:solidFill>
              </a:rPr>
              <a:t>一般小公司就是一个部落，而大公司往往由多个部落组成的部落群。</a:t>
            </a:r>
            <a:endParaRPr lang="en-US" altLang="zh-CN" sz="1800" dirty="0" smtClean="0">
              <a:solidFill>
                <a:schemeClr val="bg1"/>
              </a:solidFill>
            </a:endParaRPr>
          </a:p>
          <a:p>
            <a:pPr>
              <a:lnSpc>
                <a:spcPct val="170000"/>
              </a:lnSpc>
              <a:buFont typeface="Wingdings" panose="05000000000000000000" pitchFamily="2" charset="2"/>
              <a:buChar char="Ø"/>
            </a:pPr>
            <a:r>
              <a:rPr lang="zh-CN" altLang="en-US" sz="1800" dirty="0" smtClean="0">
                <a:solidFill>
                  <a:schemeClr val="bg1"/>
                </a:solidFill>
              </a:rPr>
              <a:t>企业文化能提升部落的效率。人们说话的方式和使用的词汇可以出现五个部落阶段不同的特点。</a:t>
            </a:r>
            <a:endParaRPr lang="en-US" altLang="zh-CN" sz="1800" dirty="0" smtClean="0">
              <a:solidFill>
                <a:schemeClr val="bg1"/>
              </a:solidFill>
            </a:endParaRPr>
          </a:p>
          <a:p>
            <a:pPr>
              <a:lnSpc>
                <a:spcPct val="170000"/>
              </a:lnSpc>
              <a:buFont typeface="Wingdings" panose="05000000000000000000" pitchFamily="2" charset="2"/>
              <a:buChar char="Ø"/>
            </a:pPr>
            <a:r>
              <a:rPr lang="zh-CN" altLang="en-US" sz="1800" dirty="0" smtClean="0">
                <a:solidFill>
                  <a:schemeClr val="bg1"/>
                </a:solidFill>
              </a:rPr>
              <a:t>中型或大型部落通常会同时拥有处于不同阶段的成员。</a:t>
            </a:r>
            <a:endParaRPr lang="en-US" altLang="zh-CN" sz="1800" dirty="0" smtClean="0">
              <a:solidFill>
                <a:schemeClr val="bg1"/>
              </a:solidFill>
            </a:endParaRPr>
          </a:p>
        </p:txBody>
      </p:sp>
      <p:grpSp>
        <p:nvGrpSpPr>
          <p:cNvPr id="4" name="组合 3"/>
          <p:cNvGrpSpPr/>
          <p:nvPr/>
        </p:nvGrpSpPr>
        <p:grpSpPr>
          <a:xfrm>
            <a:off x="569586" y="402188"/>
            <a:ext cx="1456477" cy="369332"/>
            <a:chOff x="4108131" y="586854"/>
            <a:chExt cx="1456477"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1338828" cy="369332"/>
            </a:xfrm>
            <a:prstGeom prst="rect">
              <a:avLst/>
            </a:prstGeom>
            <a:noFill/>
          </p:spPr>
          <p:txBody>
            <a:bodyPr wrap="none" rtlCol="0">
              <a:spAutoFit/>
            </a:bodyPr>
            <a:lstStyle/>
            <a:p>
              <a:r>
                <a:rPr lang="zh-CN" altLang="en-US" b="1" dirty="0" smtClean="0">
                  <a:solidFill>
                    <a:srgbClr val="A0F00C"/>
                  </a:solidFill>
                </a:rPr>
                <a:t>什么是部落</a:t>
              </a:r>
              <a:endParaRPr lang="zh-CN" altLang="en-US" b="1" dirty="0">
                <a:solidFill>
                  <a:srgbClr val="A0F00C"/>
                </a:solidFill>
              </a:endParaRPr>
            </a:p>
          </p:txBody>
        </p:sp>
      </p:grpSp>
      <p:pic>
        <p:nvPicPr>
          <p:cNvPr id="7" name="图片 6"/>
          <p:cNvPicPr>
            <a:picLocks noChangeAspect="1"/>
          </p:cNvPicPr>
          <p:nvPr/>
        </p:nvPicPr>
        <p:blipFill>
          <a:blip r:embed="rId1">
            <a:extLst>
              <a:ext uri="{BEBA8EAE-BF5A-486C-A8C5-ECC9F3942E4B}">
                <a14:imgProps xmlns:a14="http://schemas.microsoft.com/office/drawing/2010/main">
                  <a14:imgLayer r:embed="rId2">
                    <a14:imgEffect>
                      <a14:backgroundRemoval t="10000" b="90000" l="4955" r="100000">
                        <a14:foregroundMark x1="69369" y1="42941" x2="69369" y2="42941"/>
                        <a14:foregroundMark x1="75676" y1="60000" x2="75676" y2="60000"/>
                        <a14:foregroundMark x1="80631" y1="68235" x2="80631" y2="68235"/>
                      </a14:backgroundRemoval>
                    </a14:imgEffect>
                  </a14:imgLayer>
                </a14:imgProps>
              </a:ext>
              <a:ext uri="{28A0092B-C50C-407E-A947-70E740481C1C}">
                <a14:useLocalDpi xmlns:a14="http://schemas.microsoft.com/office/drawing/2010/main" val="0"/>
              </a:ext>
            </a:extLst>
          </a:blip>
          <a:stretch>
            <a:fillRect/>
          </a:stretch>
        </p:blipFill>
        <p:spPr>
          <a:xfrm>
            <a:off x="251448" y="1671635"/>
            <a:ext cx="2349639" cy="1980253"/>
          </a:xfrm>
          <a:prstGeom prst="rect">
            <a:avLst/>
          </a:prstGeom>
        </p:spPr>
      </p:pic>
      <p:cxnSp>
        <p:nvCxnSpPr>
          <p:cNvPr id="10" name="直接连接符 9"/>
          <p:cNvCxnSpPr/>
          <p:nvPr/>
        </p:nvCxnSpPr>
        <p:spPr>
          <a:xfrm>
            <a:off x="2413924" y="771520"/>
            <a:ext cx="0" cy="3600460"/>
          </a:xfrm>
          <a:prstGeom prst="line">
            <a:avLst/>
          </a:prstGeom>
          <a:ln w="12700">
            <a:gradFill flip="none" rotWithShape="1">
              <a:gsLst>
                <a:gs pos="0">
                  <a:srgbClr val="AE3737"/>
                </a:gs>
                <a:gs pos="50000">
                  <a:schemeClr val="tx1"/>
                </a:gs>
                <a:gs pos="100000">
                  <a:srgbClr val="AE3737"/>
                </a:gs>
              </a:gsLst>
              <a:lin ang="162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ackgroundRemoval t="9639" b="96386" l="9747" r="89892">
                        <a14:foregroundMark x1="83032" y1="23695" x2="83032" y2="23695"/>
                      </a14:backgroundRemoval>
                    </a14:imgEffect>
                  </a14:imgLayer>
                </a14:imgProps>
              </a:ext>
              <a:ext uri="{28A0092B-C50C-407E-A947-70E740481C1C}">
                <a14:useLocalDpi xmlns:a14="http://schemas.microsoft.com/office/drawing/2010/main" val="0"/>
              </a:ext>
            </a:extLst>
          </a:blip>
          <a:stretch>
            <a:fillRect/>
          </a:stretch>
        </p:blipFill>
        <p:spPr>
          <a:xfrm>
            <a:off x="112834" y="1475899"/>
            <a:ext cx="2438158" cy="2191702"/>
          </a:xfrm>
          <a:prstGeom prst="rect">
            <a:avLst/>
          </a:prstGeom>
        </p:spPr>
      </p:pic>
      <p:sp>
        <p:nvSpPr>
          <p:cNvPr id="3" name="内容占位符 2"/>
          <p:cNvSpPr>
            <a:spLocks noGrp="1"/>
          </p:cNvSpPr>
          <p:nvPr>
            <p:ph idx="1"/>
          </p:nvPr>
        </p:nvSpPr>
        <p:spPr>
          <a:xfrm>
            <a:off x="2591747" y="1535557"/>
            <a:ext cx="6120782" cy="3016446"/>
          </a:xfrm>
        </p:spPr>
        <p:txBody>
          <a:bodyPr>
            <a:normAutofit/>
          </a:bodyPr>
          <a:lstStyle/>
          <a:p>
            <a:pPr>
              <a:lnSpc>
                <a:spcPct val="150000"/>
              </a:lnSpc>
              <a:buFont typeface="Wingdings" panose="05000000000000000000" pitchFamily="2" charset="2"/>
              <a:buChar char="Ø"/>
            </a:pPr>
            <a:r>
              <a:rPr lang="zh-CN" altLang="en-US" sz="1800" dirty="0" smtClean="0">
                <a:solidFill>
                  <a:schemeClr val="bg1"/>
                </a:solidFill>
              </a:rPr>
              <a:t>部落领导力主要关注点是部落文化作用下的部落语言和行为。</a:t>
            </a:r>
            <a:endParaRPr lang="en-US" altLang="zh-CN" sz="1800" dirty="0" smtClean="0">
              <a:solidFill>
                <a:schemeClr val="bg1"/>
              </a:solidFill>
            </a:endParaRPr>
          </a:p>
          <a:p>
            <a:pPr>
              <a:lnSpc>
                <a:spcPct val="150000"/>
              </a:lnSpc>
              <a:buFont typeface="Wingdings" panose="05000000000000000000" pitchFamily="2" charset="2"/>
              <a:buChar char="Ø"/>
            </a:pPr>
            <a:r>
              <a:rPr lang="zh-CN" altLang="en-US" sz="1800" dirty="0" smtClean="0">
                <a:solidFill>
                  <a:schemeClr val="bg1"/>
                </a:solidFill>
              </a:rPr>
              <a:t>每个部落文化教育阶段都有独特的说话和行为方式，以及人际关系结构。</a:t>
            </a:r>
            <a:endParaRPr lang="en-US" altLang="zh-CN" sz="1800" dirty="0" smtClean="0">
              <a:solidFill>
                <a:schemeClr val="bg1"/>
              </a:solidFill>
            </a:endParaRPr>
          </a:p>
          <a:p>
            <a:pPr>
              <a:lnSpc>
                <a:spcPct val="150000"/>
              </a:lnSpc>
              <a:buFont typeface="Wingdings" panose="05000000000000000000" pitchFamily="2" charset="2"/>
              <a:buChar char="Ø"/>
            </a:pPr>
            <a:r>
              <a:rPr lang="zh-CN" altLang="en-US" sz="1800" dirty="0" smtClean="0">
                <a:solidFill>
                  <a:schemeClr val="bg1"/>
                </a:solidFill>
              </a:rPr>
              <a:t>部落领袖要做两件事：一、倾听并了解他们部落里有哪些文化；二、用独特的杠杆点提升他们的部落。</a:t>
            </a:r>
            <a:endParaRPr lang="zh-CN" altLang="en-US" sz="1800" dirty="0">
              <a:solidFill>
                <a:schemeClr val="bg1"/>
              </a:solidFill>
            </a:endParaRPr>
          </a:p>
        </p:txBody>
      </p:sp>
      <p:grpSp>
        <p:nvGrpSpPr>
          <p:cNvPr id="4" name="组合 3"/>
          <p:cNvGrpSpPr/>
          <p:nvPr/>
        </p:nvGrpSpPr>
        <p:grpSpPr>
          <a:xfrm>
            <a:off x="569586" y="402188"/>
            <a:ext cx="2148974" cy="369332"/>
            <a:chOff x="4108131" y="586854"/>
            <a:chExt cx="2148974"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2031325" cy="369332"/>
            </a:xfrm>
            <a:prstGeom prst="rect">
              <a:avLst/>
            </a:prstGeom>
            <a:noFill/>
          </p:spPr>
          <p:txBody>
            <a:bodyPr wrap="none" rtlCol="0">
              <a:spAutoFit/>
            </a:bodyPr>
            <a:lstStyle/>
            <a:p>
              <a:r>
                <a:rPr lang="zh-CN" altLang="en-US" b="1" dirty="0" smtClean="0">
                  <a:solidFill>
                    <a:srgbClr val="A0F00C"/>
                  </a:solidFill>
                </a:rPr>
                <a:t>什么是部落领导力</a:t>
              </a:r>
              <a:endParaRPr lang="zh-CN" altLang="en-US" b="1" dirty="0">
                <a:solidFill>
                  <a:srgbClr val="A0F00C"/>
                </a:solidFill>
              </a:endParaRPr>
            </a:p>
          </p:txBody>
        </p:sp>
      </p:grpSp>
      <p:cxnSp>
        <p:nvCxnSpPr>
          <p:cNvPr id="10" name="直接连接符 9"/>
          <p:cNvCxnSpPr/>
          <p:nvPr/>
        </p:nvCxnSpPr>
        <p:spPr>
          <a:xfrm>
            <a:off x="2413924" y="1640209"/>
            <a:ext cx="0" cy="1831656"/>
          </a:xfrm>
          <a:prstGeom prst="line">
            <a:avLst/>
          </a:prstGeom>
          <a:ln w="12700">
            <a:gradFill flip="none" rotWithShape="1">
              <a:gsLst>
                <a:gs pos="0">
                  <a:srgbClr val="AE3737"/>
                </a:gs>
                <a:gs pos="50000">
                  <a:schemeClr val="tx1"/>
                </a:gs>
                <a:gs pos="100000">
                  <a:srgbClr val="AE3737"/>
                </a:gs>
              </a:gsLst>
              <a:lin ang="162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700404" y="2871566"/>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11494" y="2285465"/>
            <a:ext cx="1332416" cy="646331"/>
            <a:chOff x="3102694" y="2391727"/>
            <a:chExt cx="1332416" cy="646331"/>
          </a:xfrm>
        </p:grpSpPr>
        <p:sp>
          <p:nvSpPr>
            <p:cNvPr id="7" name="TextBox 6"/>
            <p:cNvSpPr txBox="1"/>
            <p:nvPr/>
          </p:nvSpPr>
          <p:spPr>
            <a:xfrm>
              <a:off x="3133151" y="2391727"/>
              <a:ext cx="1107996" cy="646331"/>
            </a:xfrm>
            <a:prstGeom prst="rect">
              <a:avLst/>
            </a:prstGeom>
            <a:noFill/>
          </p:spPr>
          <p:txBody>
            <a:bodyPr wrap="none" rtlCol="0">
              <a:spAutoFit/>
            </a:bodyPr>
            <a:lstStyle/>
            <a:p>
              <a:r>
                <a:rPr lang="zh-CN" altLang="en-US" dirty="0" smtClean="0">
                  <a:solidFill>
                    <a:schemeClr val="bg1"/>
                  </a:solidFill>
                </a:rPr>
                <a:t>第二部分</a:t>
              </a:r>
              <a:endParaRPr lang="en-US" altLang="zh-CN" dirty="0" smtClean="0">
                <a:solidFill>
                  <a:schemeClr val="bg1"/>
                </a:solidFill>
              </a:endParaRPr>
            </a:p>
            <a:p>
              <a:endParaRPr lang="zh-CN" altLang="en-US" dirty="0"/>
            </a:p>
          </p:txBody>
        </p:sp>
        <p:sp>
          <p:nvSpPr>
            <p:cNvPr id="8" name="矩形 7"/>
            <p:cNvSpPr/>
            <p:nvPr/>
          </p:nvSpPr>
          <p:spPr>
            <a:xfrm>
              <a:off x="3102694" y="2751773"/>
              <a:ext cx="1332416" cy="261610"/>
            </a:xfrm>
            <a:prstGeom prst="rect">
              <a:avLst/>
            </a:prstGeom>
          </p:spPr>
          <p:txBody>
            <a:bodyPr wrap="none">
              <a:spAutoFit/>
            </a:bodyPr>
            <a:lstStyle/>
            <a:p>
              <a:r>
                <a:rPr lang="en-US" altLang="zh-CN" sz="1100" dirty="0" smtClean="0">
                  <a:solidFill>
                    <a:schemeClr val="bg1">
                      <a:lumMod val="85000"/>
                    </a:schemeClr>
                  </a:solidFill>
                </a:rPr>
                <a:t>THE SECOND PART</a:t>
              </a:r>
              <a:endParaRPr lang="zh-CN" altLang="en-US" sz="1100" dirty="0">
                <a:solidFill>
                  <a:schemeClr val="bg1">
                    <a:lumMod val="85000"/>
                  </a:schemeClr>
                </a:solidFill>
              </a:endParaRPr>
            </a:p>
          </p:txBody>
        </p:sp>
      </p:grpSp>
      <p:cxnSp>
        <p:nvCxnSpPr>
          <p:cNvPr id="19" name="直接连接符 18"/>
          <p:cNvCxnSpPr/>
          <p:nvPr/>
        </p:nvCxnSpPr>
        <p:spPr>
          <a:xfrm flipV="1">
            <a:off x="700276" y="1623449"/>
            <a:ext cx="1080000" cy="66201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29775" y="2096156"/>
            <a:ext cx="3262432" cy="1015663"/>
          </a:xfrm>
          <a:prstGeom prst="rect">
            <a:avLst/>
          </a:prstGeom>
          <a:noFill/>
        </p:spPr>
        <p:txBody>
          <a:bodyPr wrap="none" rtlCol="0">
            <a:spAutoFit/>
          </a:bodyPr>
          <a:lstStyle/>
          <a:p>
            <a:r>
              <a:rPr lang="zh-CN" altLang="en-US" sz="6000" b="1" dirty="0" smtClean="0">
                <a:solidFill>
                  <a:srgbClr val="A0F00C"/>
                </a:solidFill>
                <a:effectLst>
                  <a:outerShdw blurRad="38100" dist="38100" dir="2700000" algn="tl">
                    <a:srgbClr val="000000">
                      <a:alpha val="43137"/>
                    </a:srgbClr>
                  </a:outerShdw>
                </a:effectLst>
              </a:rPr>
              <a:t>进化之路</a:t>
            </a:r>
            <a:endParaRPr lang="zh-CN" altLang="en-US" sz="6000" b="1" dirty="0">
              <a:solidFill>
                <a:srgbClr val="A0F00C"/>
              </a:solidFill>
              <a:effectLst>
                <a:outerShdw blurRad="38100" dist="38100" dir="2700000" algn="tl">
                  <a:srgbClr val="000000">
                    <a:alpha val="43137"/>
                  </a:srgbClr>
                </a:outerShdw>
              </a:effectLst>
            </a:endParaRPr>
          </a:p>
        </p:txBody>
      </p:sp>
      <p:grpSp>
        <p:nvGrpSpPr>
          <p:cNvPr id="25" name="组合 24"/>
          <p:cNvGrpSpPr/>
          <p:nvPr/>
        </p:nvGrpSpPr>
        <p:grpSpPr>
          <a:xfrm>
            <a:off x="569586" y="402188"/>
            <a:ext cx="1456477" cy="369332"/>
            <a:chOff x="4108131" y="586854"/>
            <a:chExt cx="1456477" cy="369332"/>
          </a:xfrm>
        </p:grpSpPr>
        <p:sp>
          <p:nvSpPr>
            <p:cNvPr id="23" name="平行四边形 22"/>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4225780" y="586854"/>
              <a:ext cx="1338828" cy="369332"/>
            </a:xfrm>
            <a:prstGeom prst="rect">
              <a:avLst/>
            </a:prstGeom>
            <a:noFill/>
          </p:spPr>
          <p:txBody>
            <a:bodyPr wrap="none" rtlCol="0">
              <a:spAutoFit/>
            </a:bodyPr>
            <a:lstStyle/>
            <a:p>
              <a:r>
                <a:rPr lang="zh-CN" altLang="en-US" b="1" dirty="0" smtClean="0"/>
                <a:t>部落的力量</a:t>
              </a:r>
              <a:endParaRPr lang="zh-CN" altLang="en-US" b="1" dirty="0"/>
            </a:p>
          </p:txBody>
        </p:sp>
      </p:grpSp>
      <p:sp>
        <p:nvSpPr>
          <p:cNvPr id="3" name="TextBox 2"/>
          <p:cNvSpPr txBox="1"/>
          <p:nvPr/>
        </p:nvSpPr>
        <p:spPr>
          <a:xfrm>
            <a:off x="3006720" y="3111819"/>
            <a:ext cx="3185487" cy="369332"/>
          </a:xfrm>
          <a:prstGeom prst="rect">
            <a:avLst/>
          </a:prstGeom>
          <a:noFill/>
        </p:spPr>
        <p:txBody>
          <a:bodyPr wrap="none" rtlCol="0">
            <a:spAutoFit/>
          </a:bodyPr>
          <a:lstStyle/>
          <a:p>
            <a:r>
              <a:rPr lang="zh-CN" altLang="en-US" b="1" dirty="0" smtClean="0"/>
              <a:t>伟大就是让你身边的人更优秀</a:t>
            </a:r>
            <a:endParaRPr lang="zh-CN" altLang="en-US" b="1" dirty="0"/>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52253" y="1491612"/>
            <a:ext cx="2097806" cy="229965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71770" y="1793986"/>
            <a:ext cx="5940430" cy="2116331"/>
          </a:xfrm>
        </p:spPr>
        <p:txBody>
          <a:bodyPr>
            <a:normAutofit/>
          </a:bodyPr>
          <a:lstStyle/>
          <a:p>
            <a:pPr>
              <a:lnSpc>
                <a:spcPct val="150000"/>
              </a:lnSpc>
              <a:buFont typeface="Wingdings" panose="05000000000000000000" pitchFamily="2" charset="2"/>
              <a:buChar char="Ø"/>
            </a:pPr>
            <a:r>
              <a:rPr lang="zh-CN" altLang="en-US" sz="1800" dirty="0" smtClean="0">
                <a:solidFill>
                  <a:schemeClr val="bg1"/>
                </a:solidFill>
              </a:rPr>
              <a:t>处于第一阶段的人会与他人疏远，他们的观点是</a:t>
            </a:r>
            <a:r>
              <a:rPr lang="en-US" altLang="zh-CN" sz="1800" dirty="0" smtClean="0">
                <a:solidFill>
                  <a:schemeClr val="bg1"/>
                </a:solidFill>
              </a:rPr>
              <a:t>“</a:t>
            </a:r>
            <a:r>
              <a:rPr lang="zh-CN" altLang="en-US" sz="1800" dirty="0" smtClean="0">
                <a:solidFill>
                  <a:schemeClr val="bg1"/>
                </a:solidFill>
              </a:rPr>
              <a:t>生活糟透了</a:t>
            </a:r>
            <a:r>
              <a:rPr lang="en-US" altLang="zh-CN" sz="1800" dirty="0">
                <a:solidFill>
                  <a:schemeClr val="bg1"/>
                </a:solidFill>
              </a:rPr>
              <a:t>”</a:t>
            </a:r>
            <a:r>
              <a:rPr lang="en-US" altLang="zh-CN" sz="1800" dirty="0" smtClean="0">
                <a:solidFill>
                  <a:schemeClr val="bg1"/>
                </a:solidFill>
              </a:rPr>
              <a:t>。</a:t>
            </a:r>
            <a:endParaRPr lang="en-US" altLang="zh-CN" sz="1800" dirty="0" smtClean="0">
              <a:solidFill>
                <a:schemeClr val="bg1"/>
              </a:solidFill>
            </a:endParaRPr>
          </a:p>
          <a:p>
            <a:pPr>
              <a:lnSpc>
                <a:spcPct val="150000"/>
              </a:lnSpc>
              <a:buFont typeface="Wingdings" panose="05000000000000000000" pitchFamily="2" charset="2"/>
              <a:buChar char="Ø"/>
            </a:pPr>
            <a:r>
              <a:rPr lang="zh-CN" altLang="en-US" sz="1800" dirty="0" smtClean="0">
                <a:solidFill>
                  <a:schemeClr val="bg1"/>
                </a:solidFill>
              </a:rPr>
              <a:t>当这类人集中到一起时，他们的行为表现为绝望的敌意，比如黑帮团伙。</a:t>
            </a:r>
            <a:endParaRPr lang="zh-CN" altLang="en-US" sz="1800" dirty="0">
              <a:solidFill>
                <a:schemeClr val="bg1"/>
              </a:solidFill>
            </a:endParaRPr>
          </a:p>
        </p:txBody>
      </p:sp>
      <p:grpSp>
        <p:nvGrpSpPr>
          <p:cNvPr id="4" name="组合 3"/>
          <p:cNvGrpSpPr/>
          <p:nvPr/>
        </p:nvGrpSpPr>
        <p:grpSpPr>
          <a:xfrm>
            <a:off x="569586" y="402188"/>
            <a:ext cx="1456477" cy="369332"/>
            <a:chOff x="4108131" y="586854"/>
            <a:chExt cx="1456477"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1338828" cy="369332"/>
            </a:xfrm>
            <a:prstGeom prst="rect">
              <a:avLst/>
            </a:prstGeom>
            <a:noFill/>
          </p:spPr>
          <p:txBody>
            <a:bodyPr wrap="none" rtlCol="0">
              <a:spAutoFit/>
            </a:bodyPr>
            <a:lstStyle/>
            <a:p>
              <a:r>
                <a:rPr lang="zh-CN" altLang="en-US" b="1" dirty="0" smtClean="0">
                  <a:solidFill>
                    <a:srgbClr val="A0F00C"/>
                  </a:solidFill>
                </a:rPr>
                <a:t>生活即炼狱</a:t>
              </a:r>
              <a:endParaRPr lang="zh-CN" altLang="en-US" b="1" dirty="0">
                <a:solidFill>
                  <a:srgbClr val="A0F00C"/>
                </a:solidFill>
              </a:endParaRPr>
            </a:p>
          </p:txBody>
        </p:sp>
      </p:grpSp>
      <p:cxnSp>
        <p:nvCxnSpPr>
          <p:cNvPr id="10" name="直接连接符 9"/>
          <p:cNvCxnSpPr/>
          <p:nvPr/>
        </p:nvCxnSpPr>
        <p:spPr>
          <a:xfrm>
            <a:off x="2437073" y="1629874"/>
            <a:ext cx="0" cy="1380328"/>
          </a:xfrm>
          <a:prstGeom prst="line">
            <a:avLst/>
          </a:prstGeom>
          <a:ln w="12700">
            <a:gradFill flip="none" rotWithShape="1">
              <a:gsLst>
                <a:gs pos="0">
                  <a:srgbClr val="AE3737"/>
                </a:gs>
                <a:gs pos="50000">
                  <a:schemeClr val="tx1"/>
                </a:gs>
                <a:gs pos="100000">
                  <a:srgbClr val="AE3737"/>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770" y="1089805"/>
            <a:ext cx="2031325" cy="461665"/>
          </a:xfrm>
          <a:prstGeom prst="rect">
            <a:avLst/>
          </a:prstGeom>
          <a:noFill/>
        </p:spPr>
        <p:txBody>
          <a:bodyPr wrap="none" rtlCol="0">
            <a:spAutoFit/>
          </a:bodyPr>
          <a:lstStyle/>
          <a:p>
            <a:r>
              <a:rPr lang="zh-CN" altLang="en-US" sz="2400" b="1" dirty="0" smtClean="0">
                <a:solidFill>
                  <a:schemeClr val="bg1"/>
                </a:solidFill>
              </a:rPr>
              <a:t>第一阶段总结</a:t>
            </a:r>
            <a:endParaRPr lang="zh-CN" altLang="en-US" sz="2400" b="1" dirty="0">
              <a:solidFill>
                <a:schemeClr val="bg1"/>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26063" y="951543"/>
            <a:ext cx="9874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850" r="16650"/>
                    </a14:imgEffect>
                  </a14:imgLayer>
                </a14:imgProps>
              </a:ext>
              <a:ext uri="{28A0092B-C50C-407E-A947-70E740481C1C}">
                <a14:useLocalDpi xmlns:a14="http://schemas.microsoft.com/office/drawing/2010/main" val="0"/>
              </a:ext>
            </a:extLst>
          </a:blip>
          <a:srcRect r="81500"/>
          <a:stretch>
            <a:fillRect/>
          </a:stretch>
        </p:blipFill>
        <p:spPr>
          <a:xfrm>
            <a:off x="828014" y="1263486"/>
            <a:ext cx="1057270" cy="27241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71770" y="1855156"/>
            <a:ext cx="5940430" cy="2116331"/>
          </a:xfrm>
        </p:spPr>
        <p:txBody>
          <a:bodyPr>
            <a:normAutofit/>
          </a:bodyPr>
          <a:lstStyle/>
          <a:p>
            <a:pPr>
              <a:lnSpc>
                <a:spcPct val="150000"/>
              </a:lnSpc>
              <a:buFont typeface="Wingdings" panose="05000000000000000000" pitchFamily="2" charset="2"/>
              <a:buChar char="Ø"/>
            </a:pPr>
            <a:r>
              <a:rPr lang="zh-CN" altLang="en-US" sz="1800" dirty="0" smtClean="0">
                <a:solidFill>
                  <a:schemeClr val="bg1"/>
                </a:solidFill>
              </a:rPr>
              <a:t>处于第二阶段的人通常会被那些看上去拥有他们所缺乏的能力的人所包围。他们认为他人的生活是很好的。</a:t>
            </a:r>
            <a:endParaRPr lang="en-US" altLang="zh-CN" sz="1800" dirty="0" smtClean="0">
              <a:solidFill>
                <a:schemeClr val="bg1"/>
              </a:solidFill>
            </a:endParaRPr>
          </a:p>
          <a:p>
            <a:pPr>
              <a:lnSpc>
                <a:spcPct val="150000"/>
              </a:lnSpc>
              <a:buFont typeface="Wingdings" panose="05000000000000000000" pitchFamily="2" charset="2"/>
              <a:buChar char="Ø"/>
            </a:pPr>
            <a:r>
              <a:rPr lang="zh-CN" altLang="en-US" sz="1800" dirty="0" smtClean="0">
                <a:solidFill>
                  <a:schemeClr val="bg1"/>
                </a:solidFill>
              </a:rPr>
              <a:t>此阶段的人聚集在一起时，他们的行为显示出他们是</a:t>
            </a:r>
            <a:r>
              <a:rPr lang="en-US" altLang="zh-CN" sz="1800" dirty="0" smtClean="0">
                <a:solidFill>
                  <a:schemeClr val="bg1"/>
                </a:solidFill>
              </a:rPr>
              <a:t>“</a:t>
            </a:r>
            <a:r>
              <a:rPr lang="zh-CN" altLang="en-US" sz="1800" dirty="0" smtClean="0">
                <a:solidFill>
                  <a:schemeClr val="bg1"/>
                </a:solidFill>
              </a:rPr>
              <a:t>冷漠的受害者</a:t>
            </a:r>
            <a:r>
              <a:rPr lang="en-US" altLang="zh-CN" sz="1800" dirty="0" smtClean="0">
                <a:solidFill>
                  <a:schemeClr val="bg1"/>
                </a:solidFill>
              </a:rPr>
              <a:t>”</a:t>
            </a:r>
            <a:r>
              <a:rPr lang="zh-CN" altLang="en-US" sz="1800" dirty="0" smtClean="0">
                <a:solidFill>
                  <a:schemeClr val="bg1"/>
                </a:solidFill>
              </a:rPr>
              <a:t>的特征。</a:t>
            </a:r>
            <a:endParaRPr lang="zh-CN" altLang="en-US" sz="1800" dirty="0">
              <a:solidFill>
                <a:schemeClr val="bg1"/>
              </a:solidFill>
            </a:endParaRPr>
          </a:p>
        </p:txBody>
      </p:sp>
      <p:grpSp>
        <p:nvGrpSpPr>
          <p:cNvPr id="4" name="组合 3"/>
          <p:cNvGrpSpPr/>
          <p:nvPr/>
        </p:nvGrpSpPr>
        <p:grpSpPr>
          <a:xfrm>
            <a:off x="569586" y="402188"/>
            <a:ext cx="2379807" cy="369332"/>
            <a:chOff x="4108131" y="586854"/>
            <a:chExt cx="2379807"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2262158" cy="369332"/>
            </a:xfrm>
            <a:prstGeom prst="rect">
              <a:avLst/>
            </a:prstGeom>
            <a:noFill/>
          </p:spPr>
          <p:txBody>
            <a:bodyPr wrap="none" rtlCol="0">
              <a:spAutoFit/>
            </a:bodyPr>
            <a:lstStyle/>
            <a:p>
              <a:r>
                <a:rPr lang="zh-CN" altLang="en-US" b="1" dirty="0" smtClean="0">
                  <a:solidFill>
                    <a:srgbClr val="A0F00C"/>
                  </a:solidFill>
                </a:rPr>
                <a:t>推诿、抱怨者大联盟</a:t>
              </a:r>
              <a:endParaRPr lang="zh-CN" altLang="en-US" b="1" dirty="0">
                <a:solidFill>
                  <a:srgbClr val="A0F00C"/>
                </a:solidFill>
              </a:endParaRPr>
            </a:p>
          </p:txBody>
        </p:sp>
      </p:grpSp>
      <p:cxnSp>
        <p:nvCxnSpPr>
          <p:cNvPr id="10" name="直接连接符 9"/>
          <p:cNvCxnSpPr/>
          <p:nvPr/>
        </p:nvCxnSpPr>
        <p:spPr>
          <a:xfrm>
            <a:off x="2566398" y="1631188"/>
            <a:ext cx="25349" cy="1980253"/>
          </a:xfrm>
          <a:prstGeom prst="line">
            <a:avLst/>
          </a:prstGeom>
          <a:ln w="12700">
            <a:gradFill flip="none" rotWithShape="1">
              <a:gsLst>
                <a:gs pos="0">
                  <a:srgbClr val="AE3737"/>
                </a:gs>
                <a:gs pos="50000">
                  <a:schemeClr val="tx1"/>
                </a:gs>
                <a:gs pos="100000">
                  <a:srgbClr val="AE3737"/>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770" y="1091118"/>
            <a:ext cx="2031325" cy="461665"/>
          </a:xfrm>
          <a:prstGeom prst="rect">
            <a:avLst/>
          </a:prstGeom>
          <a:noFill/>
        </p:spPr>
        <p:txBody>
          <a:bodyPr wrap="none" rtlCol="0">
            <a:spAutoFit/>
          </a:bodyPr>
          <a:lstStyle/>
          <a:p>
            <a:r>
              <a:rPr lang="zh-CN" altLang="en-US" sz="2400" b="1" dirty="0" smtClean="0">
                <a:solidFill>
                  <a:schemeClr val="bg1"/>
                </a:solidFill>
              </a:rPr>
              <a:t>第二阶段总结</a:t>
            </a:r>
            <a:endParaRPr lang="zh-CN" altLang="en-US" sz="2400" b="1" dirty="0">
              <a:solidFill>
                <a:schemeClr val="bg1"/>
              </a:solidFill>
            </a:endParaRPr>
          </a:p>
        </p:txBody>
      </p:sp>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ackgroundRemoval t="6000" b="90000" l="10000" r="90000"/>
                    </a14:imgEffect>
                  </a14:imgLayer>
                </a14:imgProps>
              </a:ext>
              <a:ext uri="{28A0092B-C50C-407E-A947-70E740481C1C}">
                <a14:useLocalDpi xmlns:a14="http://schemas.microsoft.com/office/drawing/2010/main" val="0"/>
              </a:ext>
            </a:extLst>
          </a:blip>
          <a:stretch>
            <a:fillRect/>
          </a:stretch>
        </p:blipFill>
        <p:spPr>
          <a:xfrm>
            <a:off x="2051678" y="951543"/>
            <a:ext cx="987753" cy="740815"/>
          </a:xfrm>
          <a:prstGeom prst="rect">
            <a:avLst/>
          </a:prstGeom>
        </p:spPr>
      </p:pic>
      <p:pic>
        <p:nvPicPr>
          <p:cNvPr id="12" name="图片 1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6021" r="32151"/>
                    </a14:imgEffect>
                  </a14:imgLayer>
                </a14:imgProps>
              </a:ext>
              <a:ext uri="{28A0092B-C50C-407E-A947-70E740481C1C}">
                <a14:useLocalDpi xmlns:a14="http://schemas.microsoft.com/office/drawing/2010/main" val="0"/>
              </a:ext>
            </a:extLst>
          </a:blip>
          <a:srcRect l="14005" r="65833"/>
          <a:stretch>
            <a:fillRect/>
          </a:stretch>
        </p:blipFill>
        <p:spPr>
          <a:xfrm>
            <a:off x="687235" y="1321950"/>
            <a:ext cx="1152245" cy="2724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71770" y="1855156"/>
            <a:ext cx="5940430" cy="2116331"/>
          </a:xfrm>
        </p:spPr>
        <p:txBody>
          <a:bodyPr>
            <a:normAutofit/>
          </a:bodyPr>
          <a:lstStyle/>
          <a:p>
            <a:pPr>
              <a:lnSpc>
                <a:spcPct val="150000"/>
              </a:lnSpc>
              <a:buFont typeface="Wingdings" panose="05000000000000000000" pitchFamily="2" charset="2"/>
              <a:buChar char="Ø"/>
            </a:pPr>
            <a:r>
              <a:rPr lang="zh-CN" altLang="en-US" sz="1800" dirty="0" smtClean="0">
                <a:solidFill>
                  <a:schemeClr val="bg1"/>
                </a:solidFill>
              </a:rPr>
              <a:t>人与人建立双边关系。本阶段的语言表达为</a:t>
            </a:r>
            <a:r>
              <a:rPr lang="en-US" altLang="zh-CN" sz="1800" dirty="0" smtClean="0">
                <a:solidFill>
                  <a:schemeClr val="bg1"/>
                </a:solidFill>
              </a:rPr>
              <a:t>“</a:t>
            </a:r>
            <a:r>
              <a:rPr lang="zh-CN" altLang="en-US" sz="1800" dirty="0" smtClean="0">
                <a:solidFill>
                  <a:schemeClr val="bg1"/>
                </a:solidFill>
              </a:rPr>
              <a:t>我很牛</a:t>
            </a:r>
            <a:r>
              <a:rPr lang="en-US" altLang="zh-CN" sz="1800" dirty="0" smtClean="0">
                <a:solidFill>
                  <a:schemeClr val="bg1"/>
                </a:solidFill>
              </a:rPr>
              <a:t>”。</a:t>
            </a:r>
            <a:r>
              <a:rPr lang="zh-CN" altLang="en-US" sz="1800" dirty="0" smtClean="0">
                <a:solidFill>
                  <a:schemeClr val="bg1"/>
                </a:solidFill>
              </a:rPr>
              <a:t>其所隐藏含义是</a:t>
            </a:r>
            <a:r>
              <a:rPr lang="en-US" altLang="zh-CN" sz="1800" dirty="0" smtClean="0">
                <a:solidFill>
                  <a:schemeClr val="bg1"/>
                </a:solidFill>
              </a:rPr>
              <a:t>“</a:t>
            </a:r>
            <a:r>
              <a:rPr lang="zh-CN" altLang="en-US" sz="1800" dirty="0" smtClean="0">
                <a:solidFill>
                  <a:schemeClr val="bg1"/>
                </a:solidFill>
              </a:rPr>
              <a:t>但你不牛</a:t>
            </a:r>
            <a:r>
              <a:rPr lang="en-US" altLang="zh-CN" sz="1800" dirty="0" smtClean="0">
                <a:solidFill>
                  <a:schemeClr val="bg1"/>
                </a:solidFill>
              </a:rPr>
              <a:t>”。</a:t>
            </a:r>
            <a:endParaRPr lang="en-US" altLang="zh-CN" sz="1800" dirty="0" smtClean="0">
              <a:solidFill>
                <a:schemeClr val="bg1"/>
              </a:solidFill>
            </a:endParaRPr>
          </a:p>
          <a:p>
            <a:pPr>
              <a:lnSpc>
                <a:spcPct val="150000"/>
              </a:lnSpc>
              <a:buFont typeface="Wingdings" panose="05000000000000000000" pitchFamily="2" charset="2"/>
              <a:buChar char="Ø"/>
            </a:pPr>
            <a:r>
              <a:rPr lang="zh-CN" altLang="en-US" sz="1800" dirty="0" smtClean="0">
                <a:solidFill>
                  <a:schemeClr val="bg1"/>
                </a:solidFill>
              </a:rPr>
              <a:t>聚集时试图把别人比下去，贬低别人。个人行为表现为一种</a:t>
            </a:r>
            <a:r>
              <a:rPr lang="en-US" altLang="zh-CN" sz="1800" dirty="0" smtClean="0">
                <a:solidFill>
                  <a:schemeClr val="bg1"/>
                </a:solidFill>
              </a:rPr>
              <a:t>“</a:t>
            </a:r>
            <a:r>
              <a:rPr lang="zh-CN" altLang="en-US" sz="1800" b="1" dirty="0">
                <a:solidFill>
                  <a:srgbClr val="A0F00C"/>
                </a:solidFill>
              </a:rPr>
              <a:t>孤独</a:t>
            </a:r>
            <a:r>
              <a:rPr lang="zh-CN" altLang="en-US" sz="1800" b="1" dirty="0" smtClean="0">
                <a:solidFill>
                  <a:srgbClr val="A0F00C"/>
                </a:solidFill>
              </a:rPr>
              <a:t>勇士</a:t>
            </a:r>
            <a:r>
              <a:rPr lang="en-US" altLang="zh-CN" sz="1800" b="1" dirty="0" smtClean="0">
                <a:solidFill>
                  <a:schemeClr val="bg1"/>
                </a:solidFill>
              </a:rPr>
              <a:t>”</a:t>
            </a:r>
            <a:r>
              <a:rPr lang="zh-CN" altLang="en-US" sz="1800" dirty="0" smtClean="0">
                <a:solidFill>
                  <a:schemeClr val="bg1"/>
                </a:solidFill>
              </a:rPr>
              <a:t>的精神，形成了</a:t>
            </a:r>
            <a:r>
              <a:rPr lang="en-US" altLang="zh-CN" sz="1800" dirty="0" smtClean="0">
                <a:solidFill>
                  <a:schemeClr val="bg1"/>
                </a:solidFill>
              </a:rPr>
              <a:t>“</a:t>
            </a:r>
            <a:r>
              <a:rPr lang="zh-CN" altLang="en-US" sz="1800" dirty="0" smtClean="0">
                <a:solidFill>
                  <a:schemeClr val="bg1"/>
                </a:solidFill>
              </a:rPr>
              <a:t>西部荒原</a:t>
            </a:r>
            <a:r>
              <a:rPr lang="en-US" altLang="zh-CN" sz="1800" dirty="0" smtClean="0">
                <a:solidFill>
                  <a:schemeClr val="bg1"/>
                </a:solidFill>
              </a:rPr>
              <a:t>”</a:t>
            </a:r>
            <a:r>
              <a:rPr lang="zh-CN" altLang="en-US" sz="1800" dirty="0" smtClean="0">
                <a:solidFill>
                  <a:schemeClr val="bg1"/>
                </a:solidFill>
              </a:rPr>
              <a:t>文化。</a:t>
            </a:r>
            <a:endParaRPr lang="zh-CN" altLang="en-US" sz="1800" dirty="0">
              <a:solidFill>
                <a:schemeClr val="bg1"/>
              </a:solidFill>
            </a:endParaRPr>
          </a:p>
          <a:p>
            <a:pPr marL="0" indent="0">
              <a:lnSpc>
                <a:spcPct val="150000"/>
              </a:lnSpc>
              <a:buNone/>
            </a:pPr>
            <a:endParaRPr lang="zh-CN" altLang="en-US" sz="1800" dirty="0">
              <a:solidFill>
                <a:schemeClr val="bg1"/>
              </a:solidFill>
            </a:endParaRPr>
          </a:p>
        </p:txBody>
      </p:sp>
      <p:grpSp>
        <p:nvGrpSpPr>
          <p:cNvPr id="4" name="组合 3"/>
          <p:cNvGrpSpPr/>
          <p:nvPr/>
        </p:nvGrpSpPr>
        <p:grpSpPr>
          <a:xfrm>
            <a:off x="569586" y="402188"/>
            <a:ext cx="2379807" cy="369332"/>
            <a:chOff x="4108131" y="586854"/>
            <a:chExt cx="2379807"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2262158" cy="369332"/>
            </a:xfrm>
            <a:prstGeom prst="rect">
              <a:avLst/>
            </a:prstGeom>
            <a:noFill/>
          </p:spPr>
          <p:txBody>
            <a:bodyPr wrap="none" rtlCol="0">
              <a:spAutoFit/>
            </a:bodyPr>
            <a:lstStyle/>
            <a:p>
              <a:r>
                <a:rPr lang="zh-CN" altLang="en-US" b="1" dirty="0" smtClean="0">
                  <a:solidFill>
                    <a:srgbClr val="A0F00C"/>
                  </a:solidFill>
                </a:rPr>
                <a:t>目空一切的孤独勇士</a:t>
              </a:r>
              <a:endParaRPr lang="zh-CN" altLang="en-US" b="1" dirty="0">
                <a:solidFill>
                  <a:srgbClr val="A0F00C"/>
                </a:solidFill>
              </a:endParaRPr>
            </a:p>
          </p:txBody>
        </p:sp>
      </p:grpSp>
      <p:cxnSp>
        <p:nvCxnSpPr>
          <p:cNvPr id="10" name="直接连接符 9"/>
          <p:cNvCxnSpPr/>
          <p:nvPr/>
        </p:nvCxnSpPr>
        <p:spPr>
          <a:xfrm>
            <a:off x="2566398" y="1869963"/>
            <a:ext cx="25349" cy="1980253"/>
          </a:xfrm>
          <a:prstGeom prst="line">
            <a:avLst/>
          </a:prstGeom>
          <a:ln w="12700">
            <a:gradFill flip="none" rotWithShape="1">
              <a:gsLst>
                <a:gs pos="0">
                  <a:srgbClr val="AE3737"/>
                </a:gs>
                <a:gs pos="50000">
                  <a:schemeClr val="tx1"/>
                </a:gs>
                <a:gs pos="100000">
                  <a:srgbClr val="AE3737"/>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770" y="1091118"/>
            <a:ext cx="2031325" cy="461665"/>
          </a:xfrm>
          <a:prstGeom prst="rect">
            <a:avLst/>
          </a:prstGeom>
          <a:noFill/>
        </p:spPr>
        <p:txBody>
          <a:bodyPr wrap="none" rtlCol="0">
            <a:spAutoFit/>
          </a:bodyPr>
          <a:lstStyle/>
          <a:p>
            <a:r>
              <a:rPr lang="zh-CN" altLang="en-US" sz="2400" b="1" dirty="0" smtClean="0">
                <a:solidFill>
                  <a:schemeClr val="bg1"/>
                </a:solidFill>
              </a:rPr>
              <a:t>第三阶段总结</a:t>
            </a:r>
            <a:endParaRPr lang="zh-CN" altLang="en-US" sz="2400" b="1" dirty="0">
              <a:solidFill>
                <a:schemeClr val="bg1"/>
              </a:solidFill>
            </a:endParaRPr>
          </a:p>
        </p:txBody>
      </p:sp>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ackgroundRemoval t="6000" b="90000" l="10000" r="90000"/>
                    </a14:imgEffect>
                  </a14:imgLayer>
                </a14:imgProps>
              </a:ext>
              <a:ext uri="{28A0092B-C50C-407E-A947-70E740481C1C}">
                <a14:useLocalDpi xmlns:a14="http://schemas.microsoft.com/office/drawing/2010/main" val="0"/>
              </a:ext>
            </a:extLst>
          </a:blip>
          <a:stretch>
            <a:fillRect/>
          </a:stretch>
        </p:blipFill>
        <p:spPr>
          <a:xfrm>
            <a:off x="2051678" y="951543"/>
            <a:ext cx="987753" cy="740815"/>
          </a:xfrm>
          <a:prstGeom prst="rect">
            <a:avLst/>
          </a:prstGeom>
        </p:spPr>
      </p:pic>
      <p:pic>
        <p:nvPicPr>
          <p:cNvPr id="12" name="图片 1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2516" r="49984"/>
                    </a14:imgEffect>
                  </a14:imgLayer>
                </a14:imgProps>
              </a:ext>
              <a:ext uri="{28A0092B-C50C-407E-A947-70E740481C1C}">
                <a14:useLocalDpi xmlns:a14="http://schemas.microsoft.com/office/drawing/2010/main" val="0"/>
              </a:ext>
            </a:extLst>
          </a:blip>
          <a:srcRect l="30333" r="47833"/>
          <a:stretch>
            <a:fillRect/>
          </a:stretch>
        </p:blipFill>
        <p:spPr>
          <a:xfrm>
            <a:off x="647424" y="1498015"/>
            <a:ext cx="1247775" cy="27241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71770" y="2215202"/>
            <a:ext cx="5940430" cy="2116331"/>
          </a:xfrm>
        </p:spPr>
        <p:txBody>
          <a:bodyPr>
            <a:normAutofit lnSpcReduction="10000"/>
          </a:bodyPr>
          <a:lstStyle/>
          <a:p>
            <a:pPr>
              <a:lnSpc>
                <a:spcPct val="150000"/>
              </a:lnSpc>
              <a:buFont typeface="Wingdings" panose="05000000000000000000" pitchFamily="2" charset="2"/>
              <a:buChar char="Ø"/>
            </a:pPr>
            <a:r>
              <a:rPr lang="zh-CN" altLang="en-US" sz="1800" dirty="0" smtClean="0">
                <a:solidFill>
                  <a:schemeClr val="bg1"/>
                </a:solidFill>
              </a:rPr>
              <a:t>人与人形成</a:t>
            </a:r>
            <a:r>
              <a:rPr lang="en-US" altLang="zh-CN" sz="1800" dirty="0" smtClean="0">
                <a:solidFill>
                  <a:schemeClr val="bg1"/>
                </a:solidFill>
              </a:rPr>
              <a:t>“</a:t>
            </a:r>
            <a:r>
              <a:rPr lang="zh-CN" altLang="en-US" sz="1800" dirty="0" smtClean="0">
                <a:solidFill>
                  <a:schemeClr val="bg1"/>
                </a:solidFill>
              </a:rPr>
              <a:t>三边关系</a:t>
            </a:r>
            <a:r>
              <a:rPr lang="en-US" altLang="zh-CN" sz="1800" dirty="0" smtClean="0">
                <a:solidFill>
                  <a:schemeClr val="bg1"/>
                </a:solidFill>
              </a:rPr>
              <a:t>”</a:t>
            </a:r>
            <a:r>
              <a:rPr lang="zh-CN" altLang="en-US" sz="1800" dirty="0" smtClean="0">
                <a:solidFill>
                  <a:schemeClr val="bg1"/>
                </a:solidFill>
              </a:rPr>
              <a:t>结构，彼此建立基于价值观的关系。同时语言系统是</a:t>
            </a:r>
            <a:r>
              <a:rPr lang="en-US" altLang="zh-CN" sz="1800" dirty="0" smtClean="0">
                <a:solidFill>
                  <a:schemeClr val="bg1"/>
                </a:solidFill>
              </a:rPr>
              <a:t>“</a:t>
            </a:r>
            <a:r>
              <a:rPr lang="zh-CN" altLang="en-US" sz="1800" dirty="0" smtClean="0">
                <a:solidFill>
                  <a:schemeClr val="bg1"/>
                </a:solidFill>
              </a:rPr>
              <a:t>我们是伟大的</a:t>
            </a:r>
            <a:r>
              <a:rPr lang="en-US" altLang="zh-CN" sz="1800" dirty="0" smtClean="0">
                <a:solidFill>
                  <a:schemeClr val="bg1"/>
                </a:solidFill>
              </a:rPr>
              <a:t>”，</a:t>
            </a:r>
            <a:r>
              <a:rPr lang="zh-CN" altLang="en-US" sz="1800" dirty="0" smtClean="0">
                <a:solidFill>
                  <a:schemeClr val="bg1"/>
                </a:solidFill>
              </a:rPr>
              <a:t>潜台词是</a:t>
            </a:r>
            <a:r>
              <a:rPr lang="en-US" altLang="zh-CN" sz="1800" dirty="0" smtClean="0">
                <a:solidFill>
                  <a:schemeClr val="bg1"/>
                </a:solidFill>
              </a:rPr>
              <a:t>“</a:t>
            </a:r>
            <a:r>
              <a:rPr lang="zh-CN" altLang="en-US" sz="1800" dirty="0" smtClean="0">
                <a:solidFill>
                  <a:schemeClr val="bg1"/>
                </a:solidFill>
              </a:rPr>
              <a:t>但他们不行</a:t>
            </a:r>
            <a:r>
              <a:rPr lang="en-US" altLang="zh-CN" sz="1800" dirty="0" smtClean="0">
                <a:solidFill>
                  <a:schemeClr val="bg1"/>
                </a:solidFill>
              </a:rPr>
              <a:t>”。</a:t>
            </a:r>
            <a:endParaRPr lang="en-US" altLang="zh-CN" sz="1800" dirty="0" smtClean="0">
              <a:solidFill>
                <a:schemeClr val="bg1"/>
              </a:solidFill>
            </a:endParaRPr>
          </a:p>
          <a:p>
            <a:pPr>
              <a:lnSpc>
                <a:spcPct val="150000"/>
              </a:lnSpc>
              <a:buFont typeface="Wingdings" panose="05000000000000000000" pitchFamily="2" charset="2"/>
              <a:buChar char="Ø"/>
            </a:pPr>
            <a:r>
              <a:rPr lang="zh-CN" altLang="en-US" sz="1800" dirty="0" smtClean="0">
                <a:solidFill>
                  <a:schemeClr val="bg1"/>
                </a:solidFill>
              </a:rPr>
              <a:t>当此阶段的人聚集在一起时，他们会自然而然地产生部落荣耀感。 </a:t>
            </a:r>
            <a:endParaRPr lang="zh-CN" altLang="en-US" sz="1800" dirty="0">
              <a:solidFill>
                <a:schemeClr val="bg1"/>
              </a:solidFill>
            </a:endParaRPr>
          </a:p>
        </p:txBody>
      </p:sp>
      <p:grpSp>
        <p:nvGrpSpPr>
          <p:cNvPr id="4" name="组合 3"/>
          <p:cNvGrpSpPr/>
          <p:nvPr/>
        </p:nvGrpSpPr>
        <p:grpSpPr>
          <a:xfrm>
            <a:off x="569586" y="402188"/>
            <a:ext cx="1225645" cy="369332"/>
            <a:chOff x="4108131" y="586854"/>
            <a:chExt cx="1225645" cy="369332"/>
          </a:xfrm>
        </p:grpSpPr>
        <p:sp>
          <p:nvSpPr>
            <p:cNvPr id="5" name="平行四边形 4"/>
            <p:cNvSpPr/>
            <p:nvPr/>
          </p:nvSpPr>
          <p:spPr>
            <a:xfrm>
              <a:off x="4108131" y="591497"/>
              <a:ext cx="108000" cy="36004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25780" y="586854"/>
              <a:ext cx="1107996" cy="369332"/>
            </a:xfrm>
            <a:prstGeom prst="rect">
              <a:avLst/>
            </a:prstGeom>
            <a:noFill/>
          </p:spPr>
          <p:txBody>
            <a:bodyPr wrap="none" rtlCol="0">
              <a:spAutoFit/>
            </a:bodyPr>
            <a:lstStyle/>
            <a:p>
              <a:r>
                <a:rPr lang="zh-CN" altLang="en-US" b="1" dirty="0" smtClean="0">
                  <a:solidFill>
                    <a:srgbClr val="A0F00C"/>
                  </a:solidFill>
                </a:rPr>
                <a:t>我们很牛</a:t>
              </a:r>
              <a:endParaRPr lang="zh-CN" altLang="en-US" b="1" dirty="0">
                <a:solidFill>
                  <a:srgbClr val="A0F00C"/>
                </a:solidFill>
              </a:endParaRPr>
            </a:p>
          </p:txBody>
        </p:sp>
      </p:grpSp>
      <p:cxnSp>
        <p:nvCxnSpPr>
          <p:cNvPr id="10" name="直接连接符 9"/>
          <p:cNvCxnSpPr/>
          <p:nvPr/>
        </p:nvCxnSpPr>
        <p:spPr>
          <a:xfrm>
            <a:off x="2566398" y="1991234"/>
            <a:ext cx="25349" cy="1980253"/>
          </a:xfrm>
          <a:prstGeom prst="line">
            <a:avLst/>
          </a:prstGeom>
          <a:ln w="12700">
            <a:gradFill flip="none" rotWithShape="1">
              <a:gsLst>
                <a:gs pos="0">
                  <a:srgbClr val="AE3737"/>
                </a:gs>
                <a:gs pos="50000">
                  <a:schemeClr val="tx1"/>
                </a:gs>
                <a:gs pos="100000">
                  <a:srgbClr val="AE3737"/>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770" y="1451164"/>
            <a:ext cx="2031325" cy="461665"/>
          </a:xfrm>
          <a:prstGeom prst="rect">
            <a:avLst/>
          </a:prstGeom>
          <a:noFill/>
        </p:spPr>
        <p:txBody>
          <a:bodyPr wrap="none" rtlCol="0">
            <a:spAutoFit/>
          </a:bodyPr>
          <a:lstStyle/>
          <a:p>
            <a:r>
              <a:rPr lang="zh-CN" altLang="en-US" sz="2400" b="1" dirty="0" smtClean="0">
                <a:solidFill>
                  <a:schemeClr val="bg1"/>
                </a:solidFill>
              </a:rPr>
              <a:t>第四阶段总结</a:t>
            </a:r>
            <a:endParaRPr lang="zh-CN" altLang="en-US" sz="2400" b="1" dirty="0">
              <a:solidFill>
                <a:schemeClr val="bg1"/>
              </a:solidFill>
            </a:endParaRPr>
          </a:p>
        </p:txBody>
      </p:sp>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ackgroundRemoval t="6000" b="90000" l="10000" r="90000"/>
                    </a14:imgEffect>
                  </a14:imgLayer>
                </a14:imgProps>
              </a:ext>
              <a:ext uri="{28A0092B-C50C-407E-A947-70E740481C1C}">
                <a14:useLocalDpi xmlns:a14="http://schemas.microsoft.com/office/drawing/2010/main" val="0"/>
              </a:ext>
            </a:extLst>
          </a:blip>
          <a:stretch>
            <a:fillRect/>
          </a:stretch>
        </p:blipFill>
        <p:spPr>
          <a:xfrm>
            <a:off x="2051678" y="1311589"/>
            <a:ext cx="987753" cy="740815"/>
          </a:xfrm>
          <a:prstGeom prst="rect">
            <a:avLst/>
          </a:prstGeom>
        </p:spPr>
      </p:pic>
      <p:pic>
        <p:nvPicPr>
          <p:cNvPr id="12" name="图片 11"/>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89510" l="52167" r="72333"/>
                    </a14:imgEffect>
                  </a14:imgLayer>
                </a14:imgProps>
              </a:ext>
              <a:ext uri="{28A0092B-C50C-407E-A947-70E740481C1C}">
                <a14:useLocalDpi xmlns:a14="http://schemas.microsoft.com/office/drawing/2010/main" val="0"/>
              </a:ext>
            </a:extLst>
          </a:blip>
          <a:srcRect l="50000" r="26833"/>
          <a:stretch>
            <a:fillRect/>
          </a:stretch>
        </p:blipFill>
        <p:spPr>
          <a:xfrm>
            <a:off x="791517" y="1967429"/>
            <a:ext cx="1323975" cy="27241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网格">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2662</Words>
  <Application>WPS 演示</Application>
  <PresentationFormat>全屏显示(16:9)</PresentationFormat>
  <Paragraphs>178</Paragraphs>
  <Slides>23</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Franklin Gothic Medium</vt:lpstr>
      <vt:lpstr>微软雅黑</vt:lpstr>
      <vt:lpstr>Arial Unicode MS</vt:lpstr>
      <vt:lpstr>Calibri</vt:lpstr>
      <vt:lpstr>Aharoni</vt:lpstr>
      <vt:lpstr>Yu Gothic UI Semibold</vt:lpstr>
      <vt:lpstr>方正正中黑简体</vt:lpstr>
      <vt:lpstr>黑体</vt:lpstr>
      <vt:lpstr>方正正黑简体</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53</cp:revision>
  <dcterms:created xsi:type="dcterms:W3CDTF">2014-10-02T06:51:00Z</dcterms:created>
  <dcterms:modified xsi:type="dcterms:W3CDTF">2019-08-20T02:35:32Z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