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5" r:id="rId3"/>
    <p:sldId id="278" r:id="rId4"/>
    <p:sldId id="262" r:id="rId5"/>
    <p:sldId id="259" r:id="rId6"/>
    <p:sldId id="263" r:id="rId7"/>
    <p:sldId id="258" r:id="rId8"/>
    <p:sldId id="260" r:id="rId9"/>
    <p:sldId id="261" r:id="rId10"/>
    <p:sldId id="277" r:id="rId11"/>
    <p:sldId id="266" r:id="rId12"/>
    <p:sldId id="264" r:id="rId13"/>
    <p:sldId id="267" r:id="rId14"/>
    <p:sldId id="279" r:id="rId15"/>
  </p:sldIdLst>
  <p:sldSz cx="12192000" cy="6858000"/>
  <p:notesSz cx="6858000" cy="9144000"/>
  <p:embeddedFontLst>
    <p:embeddedFont>
      <p:font typeface="微软雅黑" panose="020B0503020204020204" pitchFamily="34" charset="-122"/>
      <p:regular r:id="rId18"/>
      <p:bold r:id="rId19"/>
    </p:embeddedFont>
    <p:embeddedFont>
      <p:font typeface="等线 Light" panose="02010600030101010101" pitchFamily="2" charset="-122"/>
      <p:regular r:id="rId20"/>
    </p:embeddedFont>
    <p:embeddedFont>
      <p:font typeface="等线" panose="02010600030101010101" pitchFamily="2" charset="-122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7A39"/>
    <a:srgbClr val="080403"/>
    <a:srgbClr val="7F0517"/>
    <a:srgbClr val="FFFFFF"/>
    <a:srgbClr val="1D1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6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39929-AD88-4459-8815-9B453A9D851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FE321-F03E-4CCF-B8D4-1E728B61BE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E321-F03E-4CCF-B8D4-1E728B61BE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E321-F03E-4CCF-B8D4-1E728B61BE2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E321-F03E-4CCF-B8D4-1E728B61BE2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E321-F03E-4CCF-B8D4-1E728B61BE2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E321-F03E-4CCF-B8D4-1E728B61BE2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E321-F03E-4CCF-B8D4-1E728B61BE2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E321-F03E-4CCF-B8D4-1E728B61BE2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E321-F03E-4CCF-B8D4-1E728B61BE2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E321-F03E-4CCF-B8D4-1E728B61BE2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E321-F03E-4CCF-B8D4-1E728B61BE2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E321-F03E-4CCF-B8D4-1E728B61BE2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E321-F03E-4CCF-B8D4-1E728B61BE2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E321-F03E-4CCF-B8D4-1E728B61BE2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E321-F03E-4CCF-B8D4-1E728B61BE2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0804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247650" y="215900"/>
            <a:ext cx="11722100" cy="643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0CEA-FE85-413E-92D1-607F887DFA74}" type="datetimeFigureOut">
              <a:rPr lang="zh-CN" altLang="en-US" smtClean="0"/>
              <a:t>2023-01-10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0CEA-FE85-413E-92D1-607F887DFA7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BFA3-544C-4543-80CE-CE211FF2D4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0CEA-FE85-413E-92D1-607F887DFA7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BFA3-544C-4543-80CE-CE211FF2D4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0CEA-FE85-413E-92D1-607F887DFA7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BFA3-544C-4543-80CE-CE211FF2D4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0CEA-FE85-413E-92D1-607F887DFA7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BFA3-544C-4543-80CE-CE211FF2D4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0CEA-FE85-413E-92D1-607F887DFA7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BFA3-544C-4543-80CE-CE211FF2D4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0CEA-FE85-413E-92D1-607F887DFA7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BFA3-544C-4543-80CE-CE211FF2D4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0CEA-FE85-413E-92D1-607F887DFA7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BFA3-544C-4543-80CE-CE211FF2D4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0CEA-FE85-413E-92D1-607F887DFA7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BFA3-544C-4543-80CE-CE211FF2D4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0CEA-FE85-413E-92D1-607F887DFA7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BFA3-544C-4543-80CE-CE211FF2D4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0CEA-FE85-413E-92D1-607F887DFA7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BFA3-544C-4543-80CE-CE211FF2D4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80CEA-FE85-413E-92D1-607F887DFA7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6BFA3-544C-4543-80CE-CE211FF2D4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760" y="2708898"/>
            <a:ext cx="4298053" cy="39322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5" t="78690" r="57850" b="12730"/>
          <a:stretch>
            <a:fillRect/>
          </a:stretch>
        </p:blipFill>
        <p:spPr>
          <a:xfrm>
            <a:off x="5346206" y="3859949"/>
            <a:ext cx="264366" cy="2866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029" y="211541"/>
            <a:ext cx="3820016" cy="19516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/>
          <a:srcRect b="3379"/>
          <a:stretch>
            <a:fillRect/>
          </a:stretch>
        </p:blipFill>
        <p:spPr>
          <a:xfrm>
            <a:off x="4309805" y="5076509"/>
            <a:ext cx="3505504" cy="156098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902363" y="1659630"/>
            <a:ext cx="14771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latin typeface="汉仪雪君体简" panose="02010600000101010101" pitchFamily="2" charset="-122"/>
                <a:ea typeface="汉仪雪君体简" panose="02010600000101010101" pitchFamily="2" charset="-122"/>
              </a:defRPr>
            </a:lvl1pPr>
          </a:lstStyle>
          <a:p>
            <a:r>
              <a:rPr lang="zh-CN" altLang="en-US" dirty="0">
                <a:solidFill>
                  <a:srgbClr val="1D1E2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清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529460" y="3540491"/>
            <a:ext cx="1477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latin typeface="汉仪雪君体简" panose="02010600000101010101" pitchFamily="2" charset="-122"/>
                <a:ea typeface="汉仪雪君体简" panose="02010600000101010101" pitchFamily="2" charset="-122"/>
              </a:defRPr>
            </a:lvl1pPr>
          </a:lstStyle>
          <a:p>
            <a:r>
              <a:rPr lang="zh-CN" altLang="en-US" sz="8800" dirty="0">
                <a:solidFill>
                  <a:srgbClr val="1D1E2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明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4" t="48022" r="36247" b="34321"/>
          <a:stretch>
            <a:fillRect/>
          </a:stretch>
        </p:blipFill>
        <p:spPr>
          <a:xfrm>
            <a:off x="6637541" y="2925739"/>
            <a:ext cx="225188" cy="589833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4835208" y="2075027"/>
            <a:ext cx="0" cy="2751992"/>
          </a:xfrm>
          <a:prstGeom prst="line">
            <a:avLst/>
          </a:prstGeom>
          <a:ln>
            <a:solidFill>
              <a:srgbClr val="A57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591954" y="2075027"/>
            <a:ext cx="0" cy="2751992"/>
          </a:xfrm>
          <a:prstGeom prst="line">
            <a:avLst/>
          </a:prstGeom>
          <a:ln>
            <a:solidFill>
              <a:srgbClr val="A57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348700" y="2075027"/>
            <a:ext cx="0" cy="2751992"/>
          </a:xfrm>
          <a:prstGeom prst="line">
            <a:avLst/>
          </a:prstGeom>
          <a:ln>
            <a:solidFill>
              <a:srgbClr val="A57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4298054" y="2075027"/>
            <a:ext cx="692497" cy="275199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雪入春分省见稀，半开桃李不胜威。应惭落地梅花识，却作漫天柳絮飞。</a:t>
            </a:r>
          </a:p>
        </p:txBody>
      </p:sp>
      <p:sp>
        <p:nvSpPr>
          <p:cNvPr id="2" name="矩形 1"/>
          <p:cNvSpPr/>
          <p:nvPr/>
        </p:nvSpPr>
        <p:spPr>
          <a:xfrm>
            <a:off x="4228463" y="5765864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清明节道德讲堂</a:t>
            </a:r>
            <a:r>
              <a:rPr lang="en-US" altLang="zh-CN" dirty="0" err="1"/>
              <a:t>ppt</a:t>
            </a:r>
            <a:r>
              <a:rPr lang="zh-CN" altLang="en-US" dirty="0"/>
              <a:t>模板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20749" t="21063" r="55399" b="46503"/>
          <a:stretch>
            <a:fillRect/>
          </a:stretch>
        </p:blipFill>
        <p:spPr>
          <a:xfrm>
            <a:off x="678822" y="1549727"/>
            <a:ext cx="1999398" cy="17400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rcRect l="69889" t="926" r="234" b="7751"/>
          <a:stretch>
            <a:fillRect/>
          </a:stretch>
        </p:blipFill>
        <p:spPr>
          <a:xfrm>
            <a:off x="9341893" y="218364"/>
            <a:ext cx="2627193" cy="51398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680857" y="1077021"/>
            <a:ext cx="694216" cy="887422"/>
            <a:chOff x="6979868" y="2124535"/>
            <a:chExt cx="694216" cy="887422"/>
          </a:xfrm>
        </p:grpSpPr>
        <p:sp>
          <p:nvSpPr>
            <p:cNvPr id="7" name="矩形 6"/>
            <p:cNvSpPr/>
            <p:nvPr/>
          </p:nvSpPr>
          <p:spPr>
            <a:xfrm>
              <a:off x="6979868" y="2124535"/>
              <a:ext cx="615553" cy="88742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spc="300" dirty="0">
                  <a:solidFill>
                    <a:srgbClr val="A57A39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清明</a:t>
              </a: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7458608" y="2768622"/>
              <a:ext cx="184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10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ngsana New" panose="02020603050405020304" pitchFamily="18" charset="-34"/>
                <a:sym typeface="Calibri" panose="020F050202020403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508366" y="1163751"/>
            <a:ext cx="1477328" cy="21189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7F0517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春分雨脚落声微</a:t>
            </a:r>
            <a:endParaRPr lang="en-US" altLang="zh-CN" sz="1400" dirty="0">
              <a:solidFill>
                <a:srgbClr val="7F0517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时令北方偏向晚</a:t>
            </a:r>
            <a:endParaRPr lang="en-US" altLang="zh-CN" sz="14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可知早有绿腰肥</a:t>
            </a:r>
          </a:p>
        </p:txBody>
      </p:sp>
      <p:sp>
        <p:nvSpPr>
          <p:cNvPr id="10" name="矩形 9"/>
          <p:cNvSpPr/>
          <p:nvPr/>
        </p:nvSpPr>
        <p:spPr>
          <a:xfrm>
            <a:off x="879924" y="3429000"/>
            <a:ext cx="5466112" cy="271461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endParaRPr lang="zh-CN" altLang="en-US" sz="11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zh-CN" altLang="en-US" sz="11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919268" y="342900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172252" y="342900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425236" y="342900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678220" y="342900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931204" y="342900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184188" y="342900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437172" y="342900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690156" y="342900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943140" y="342900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196124" y="342900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449108" y="342900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702092" y="342900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955076" y="342900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208060" y="342900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461044" y="342900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714028" y="342900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967012" y="342900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3824407" y="2428695"/>
            <a:ext cx="132289" cy="132289"/>
          </a:xfrm>
          <a:prstGeom prst="ellipse">
            <a:avLst/>
          </a:prstGeom>
          <a:noFill/>
          <a:ln>
            <a:solidFill>
              <a:srgbClr val="921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014874" y="218364"/>
            <a:ext cx="1691640" cy="6428096"/>
          </a:xfrm>
          <a:prstGeom prst="rect">
            <a:avLst/>
          </a:prstGeom>
          <a:solidFill>
            <a:srgbClr val="A57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444641" y="2140852"/>
            <a:ext cx="694216" cy="887422"/>
            <a:chOff x="6979868" y="2124535"/>
            <a:chExt cx="694216" cy="887422"/>
          </a:xfrm>
        </p:grpSpPr>
        <p:sp>
          <p:nvSpPr>
            <p:cNvPr id="31" name="矩形 30"/>
            <p:cNvSpPr/>
            <p:nvPr/>
          </p:nvSpPr>
          <p:spPr>
            <a:xfrm>
              <a:off x="6979868" y="2124535"/>
              <a:ext cx="615553" cy="88742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spc="3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清明</a:t>
              </a:r>
            </a:p>
          </p:txBody>
        </p:sp>
        <p:sp>
          <p:nvSpPr>
            <p:cNvPr id="32" name="矩形 31"/>
            <p:cNvSpPr/>
            <p:nvPr/>
          </p:nvSpPr>
          <p:spPr>
            <a:xfrm rot="5400000">
              <a:off x="7458608" y="2768622"/>
              <a:ext cx="184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ngsana New" panose="02020603050405020304" pitchFamily="18" charset="-34"/>
                <a:sym typeface="Calibri" panose="020F0502020204030204" pitchFamily="34" charset="0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122034" y="3891289"/>
            <a:ext cx="1477328" cy="21189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春分雨脚落声微</a:t>
            </a:r>
            <a:endParaRPr lang="en-US" altLang="zh-CN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时令北方偏向晚</a:t>
            </a:r>
            <a:endParaRPr lang="en-US" altLang="zh-CN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可知早有绿腰肥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11713640" y="1622847"/>
            <a:ext cx="353943" cy="491320"/>
            <a:chOff x="10922070" y="1862919"/>
            <a:chExt cx="353943" cy="491320"/>
          </a:xfrm>
        </p:grpSpPr>
        <p:sp>
          <p:nvSpPr>
            <p:cNvPr id="46" name="矩形: 圆角 45"/>
            <p:cNvSpPr/>
            <p:nvPr/>
          </p:nvSpPr>
          <p:spPr>
            <a:xfrm>
              <a:off x="11020567" y="1883391"/>
              <a:ext cx="156950" cy="341194"/>
            </a:xfrm>
            <a:prstGeom prst="roundRect">
              <a:avLst/>
            </a:prstGeom>
            <a:solidFill>
              <a:srgbClr val="7F05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0922070" y="1862919"/>
              <a:ext cx="353943" cy="4913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清明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72840" y="543609"/>
            <a:ext cx="705220" cy="279012"/>
            <a:chOff x="6564207" y="2467943"/>
            <a:chExt cx="705220" cy="279012"/>
          </a:xfrm>
        </p:grpSpPr>
        <p:grpSp>
          <p:nvGrpSpPr>
            <p:cNvPr id="49" name="组合 48"/>
            <p:cNvGrpSpPr/>
            <p:nvPr/>
          </p:nvGrpSpPr>
          <p:grpSpPr>
            <a:xfrm>
              <a:off x="6591869" y="2485345"/>
              <a:ext cx="593677" cy="251032"/>
              <a:chOff x="6591869" y="2415654"/>
              <a:chExt cx="758492" cy="320723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591869" y="2415654"/>
                <a:ext cx="320723" cy="320723"/>
              </a:xfrm>
              <a:prstGeom prst="ellipse">
                <a:avLst/>
              </a:prstGeom>
              <a:solidFill>
                <a:srgbClr val="A57A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7029638" y="2415654"/>
                <a:ext cx="320723" cy="320723"/>
              </a:xfrm>
              <a:prstGeom prst="ellipse">
                <a:avLst/>
              </a:prstGeom>
              <a:solidFill>
                <a:srgbClr val="A57A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50" name="矩形 49"/>
            <p:cNvSpPr/>
            <p:nvPr/>
          </p:nvSpPr>
          <p:spPr>
            <a:xfrm>
              <a:off x="6564207" y="2467943"/>
              <a:ext cx="364202" cy="26161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100" spc="3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6905225" y="2485345"/>
              <a:ext cx="3642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spc="3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明</a:t>
              </a:r>
              <a:endParaRPr lang="zh-CN" altLang="en-US" sz="1050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1211430" y="516403"/>
            <a:ext cx="1672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rgbClr val="9F754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风雷送暖入中春 桃柳着装日日新</a:t>
            </a:r>
          </a:p>
        </p:txBody>
      </p:sp>
      <p:sp>
        <p:nvSpPr>
          <p:cNvPr id="55" name="矩形 54"/>
          <p:cNvSpPr/>
          <p:nvPr/>
        </p:nvSpPr>
        <p:spPr>
          <a:xfrm>
            <a:off x="1211431" y="641072"/>
            <a:ext cx="1672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rgbClr val="9F754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风雷送暖入中春 桃柳着装日日新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1108" t="1002" r="64289" b="58639"/>
          <a:stretch>
            <a:fillRect/>
          </a:stretch>
        </p:blipFill>
        <p:spPr>
          <a:xfrm>
            <a:off x="245660" y="218364"/>
            <a:ext cx="2913797" cy="2183642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528549" y="2319038"/>
            <a:ext cx="3173105" cy="2691941"/>
          </a:xfrm>
          <a:prstGeom prst="rect">
            <a:avLst/>
          </a:prstGeom>
          <a:solidFill>
            <a:srgbClr val="A57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676291" y="2436126"/>
            <a:ext cx="2891880" cy="2458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7124" y="2695671"/>
            <a:ext cx="3377477" cy="39505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087937" y="2872373"/>
            <a:ext cx="694216" cy="887422"/>
            <a:chOff x="6979868" y="2124535"/>
            <a:chExt cx="694216" cy="887422"/>
          </a:xfrm>
        </p:grpSpPr>
        <p:sp>
          <p:nvSpPr>
            <p:cNvPr id="7" name="矩形 6"/>
            <p:cNvSpPr/>
            <p:nvPr/>
          </p:nvSpPr>
          <p:spPr>
            <a:xfrm>
              <a:off x="6979868" y="2124535"/>
              <a:ext cx="615553" cy="88742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spc="300" dirty="0">
                  <a:solidFill>
                    <a:srgbClr val="A57A39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清明</a:t>
              </a: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7458608" y="2768622"/>
              <a:ext cx="184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10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ngsana New" panose="02020603050405020304" pitchFamily="18" charset="-34"/>
                <a:sym typeface="Calibri" panose="020F050202020403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915470" y="2959103"/>
            <a:ext cx="1477328" cy="16743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春分雨脚落声微</a:t>
            </a:r>
            <a:endParaRPr lang="en-US" altLang="zh-CN" sz="1400" dirty="0">
              <a:solidFill>
                <a:srgbClr val="A57A39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时令北方偏向晚</a:t>
            </a:r>
            <a:endParaRPr lang="en-US" altLang="zh-CN" sz="1400" dirty="0">
              <a:solidFill>
                <a:srgbClr val="A57A39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可知早有绿腰肥</a:t>
            </a:r>
          </a:p>
        </p:txBody>
      </p:sp>
      <p:sp>
        <p:nvSpPr>
          <p:cNvPr id="10" name="矩形 9"/>
          <p:cNvSpPr/>
          <p:nvPr/>
        </p:nvSpPr>
        <p:spPr>
          <a:xfrm>
            <a:off x="4911441" y="2363438"/>
            <a:ext cx="5466112" cy="271461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08040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08040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08040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08040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08040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endParaRPr lang="zh-CN" altLang="en-US" sz="1100" dirty="0">
              <a:solidFill>
                <a:srgbClr val="080403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solidFill>
                <a:srgbClr val="080403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zh-CN" altLang="en-US" sz="1100" dirty="0">
              <a:solidFill>
                <a:srgbClr val="080403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950785" y="2363438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203769" y="2363438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456753" y="2363438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709737" y="2363438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962721" y="2363438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215705" y="2363438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468689" y="2363438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721673" y="2363438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974657" y="2363438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227641" y="2363438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8480625" y="2363438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733609" y="2363438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8986593" y="2363438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9239577" y="2363438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9492561" y="2363438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9745545" y="2363438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9998529" y="2363438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1761000" y="2491319"/>
            <a:ext cx="2722290" cy="2333165"/>
          </a:xfrm>
          <a:prstGeom prst="rect">
            <a:avLst/>
          </a:prstGeom>
          <a:noFill/>
          <a:ln w="9525">
            <a:solidFill>
              <a:srgbClr val="A57A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9635317" y="331634"/>
            <a:ext cx="705220" cy="279012"/>
            <a:chOff x="6564207" y="2467943"/>
            <a:chExt cx="705220" cy="279012"/>
          </a:xfrm>
        </p:grpSpPr>
        <p:grpSp>
          <p:nvGrpSpPr>
            <p:cNvPr id="32" name="组合 31"/>
            <p:cNvGrpSpPr/>
            <p:nvPr/>
          </p:nvGrpSpPr>
          <p:grpSpPr>
            <a:xfrm>
              <a:off x="6591869" y="2485345"/>
              <a:ext cx="593677" cy="251032"/>
              <a:chOff x="6591869" y="2415654"/>
              <a:chExt cx="758492" cy="320723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6591869" y="2415654"/>
                <a:ext cx="320723" cy="320723"/>
              </a:xfrm>
              <a:prstGeom prst="ellipse">
                <a:avLst/>
              </a:prstGeom>
              <a:solidFill>
                <a:srgbClr val="A57A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7029638" y="2415654"/>
                <a:ext cx="320723" cy="320723"/>
              </a:xfrm>
              <a:prstGeom prst="ellipse">
                <a:avLst/>
              </a:prstGeom>
              <a:solidFill>
                <a:srgbClr val="A57A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6564207" y="2467943"/>
              <a:ext cx="364202" cy="26161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100" spc="3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6905225" y="2485345"/>
              <a:ext cx="3642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spc="3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明</a:t>
              </a:r>
              <a:endParaRPr lang="zh-CN" altLang="en-US" sz="1050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10273907" y="304428"/>
            <a:ext cx="1672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rgbClr val="9F754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风雷送暖入中春 桃柳着装日日新</a:t>
            </a:r>
          </a:p>
        </p:txBody>
      </p:sp>
      <p:sp>
        <p:nvSpPr>
          <p:cNvPr id="38" name="矩形 37"/>
          <p:cNvSpPr/>
          <p:nvPr/>
        </p:nvSpPr>
        <p:spPr>
          <a:xfrm>
            <a:off x="10273908" y="429097"/>
            <a:ext cx="1672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rgbClr val="9F754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风雷送暖入中春 桃柳着装日日新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1713640" y="1622847"/>
            <a:ext cx="353943" cy="491320"/>
            <a:chOff x="10922070" y="1862919"/>
            <a:chExt cx="353943" cy="491320"/>
          </a:xfrm>
        </p:grpSpPr>
        <p:sp>
          <p:nvSpPr>
            <p:cNvPr id="40" name="矩形: 圆角 39"/>
            <p:cNvSpPr/>
            <p:nvPr/>
          </p:nvSpPr>
          <p:spPr>
            <a:xfrm>
              <a:off x="11020567" y="1883391"/>
              <a:ext cx="156950" cy="341194"/>
            </a:xfrm>
            <a:prstGeom prst="roundRect">
              <a:avLst/>
            </a:prstGeom>
            <a:solidFill>
              <a:srgbClr val="7F05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0922070" y="1862919"/>
              <a:ext cx="353943" cy="4913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清明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t="52495" r="52960"/>
          <a:stretch>
            <a:fillRect/>
          </a:stretch>
        </p:blipFill>
        <p:spPr>
          <a:xfrm>
            <a:off x="270716" y="3689022"/>
            <a:ext cx="4601535" cy="29599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74233" t="62304" r="3" b="11192"/>
          <a:stretch>
            <a:fillRect/>
          </a:stretch>
        </p:blipFill>
        <p:spPr>
          <a:xfrm>
            <a:off x="9449389" y="2758619"/>
            <a:ext cx="2520287" cy="1651379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3179097" y="1455587"/>
            <a:ext cx="486508" cy="1973413"/>
            <a:chOff x="8785413" y="1602300"/>
            <a:chExt cx="486508" cy="2751992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9271921" y="1602300"/>
              <a:ext cx="0" cy="2751992"/>
            </a:xfrm>
            <a:prstGeom prst="line">
              <a:avLst/>
            </a:prstGeom>
            <a:ln>
              <a:solidFill>
                <a:srgbClr val="A57A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9028667" y="1602300"/>
              <a:ext cx="0" cy="2751992"/>
            </a:xfrm>
            <a:prstGeom prst="line">
              <a:avLst/>
            </a:prstGeom>
            <a:ln>
              <a:solidFill>
                <a:srgbClr val="A57A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8785413" y="1602300"/>
              <a:ext cx="0" cy="2751992"/>
            </a:xfrm>
            <a:prstGeom prst="line">
              <a:avLst/>
            </a:prstGeom>
            <a:ln>
              <a:solidFill>
                <a:srgbClr val="A57A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矩形 67"/>
          <p:cNvSpPr/>
          <p:nvPr/>
        </p:nvSpPr>
        <p:spPr>
          <a:xfrm>
            <a:off x="2874535" y="1455587"/>
            <a:ext cx="946413" cy="197341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雪入春分省见稀，半开桃李不胜威。应惭落地梅花识，却作漫天柳絮飞。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2428921" y="1455587"/>
            <a:ext cx="486508" cy="1973413"/>
            <a:chOff x="8785413" y="1602300"/>
            <a:chExt cx="486508" cy="2751992"/>
          </a:xfrm>
        </p:grpSpPr>
        <p:cxnSp>
          <p:nvCxnSpPr>
            <p:cNvPr id="70" name="直接连接符 69"/>
            <p:cNvCxnSpPr/>
            <p:nvPr/>
          </p:nvCxnSpPr>
          <p:spPr>
            <a:xfrm>
              <a:off x="9271921" y="1602300"/>
              <a:ext cx="0" cy="2751992"/>
            </a:xfrm>
            <a:prstGeom prst="line">
              <a:avLst/>
            </a:prstGeom>
            <a:ln>
              <a:solidFill>
                <a:srgbClr val="A57A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9028667" y="1602300"/>
              <a:ext cx="0" cy="2751992"/>
            </a:xfrm>
            <a:prstGeom prst="line">
              <a:avLst/>
            </a:prstGeom>
            <a:ln>
              <a:solidFill>
                <a:srgbClr val="A57A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>
              <a:off x="8785413" y="1602300"/>
              <a:ext cx="0" cy="2751992"/>
            </a:xfrm>
            <a:prstGeom prst="line">
              <a:avLst/>
            </a:prstGeom>
            <a:ln>
              <a:solidFill>
                <a:srgbClr val="A57A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矩形 72"/>
          <p:cNvSpPr/>
          <p:nvPr/>
        </p:nvSpPr>
        <p:spPr>
          <a:xfrm>
            <a:off x="2124359" y="1455587"/>
            <a:ext cx="946413" cy="197341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雪入春分省见稀，半开桃李不胜威。应惭落地梅花识，却作漫天柳絮飞。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5807220" y="2516044"/>
            <a:ext cx="844061" cy="1841332"/>
            <a:chOff x="10401299" y="509954"/>
            <a:chExt cx="888024" cy="1937238"/>
          </a:xfrm>
        </p:grpSpPr>
        <p:grpSp>
          <p:nvGrpSpPr>
            <p:cNvPr id="75" name="组合 74"/>
            <p:cNvGrpSpPr/>
            <p:nvPr/>
          </p:nvGrpSpPr>
          <p:grpSpPr>
            <a:xfrm>
              <a:off x="10401300" y="509954"/>
              <a:ext cx="888023" cy="888023"/>
              <a:chOff x="8845062" y="562708"/>
              <a:chExt cx="888023" cy="888023"/>
            </a:xfrm>
          </p:grpSpPr>
          <p:sp>
            <p:nvSpPr>
              <p:cNvPr id="82" name="矩形 81"/>
              <p:cNvSpPr/>
              <p:nvPr/>
            </p:nvSpPr>
            <p:spPr>
              <a:xfrm>
                <a:off x="8845062" y="562708"/>
                <a:ext cx="888023" cy="888023"/>
              </a:xfrm>
              <a:prstGeom prst="rect">
                <a:avLst/>
              </a:prstGeom>
              <a:noFill/>
              <a:ln>
                <a:solidFill>
                  <a:srgbClr val="921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cxnSp>
            <p:nvCxnSpPr>
              <p:cNvPr id="83" name="直接连接符 82"/>
              <p:cNvCxnSpPr/>
              <p:nvPr/>
            </p:nvCxnSpPr>
            <p:spPr>
              <a:xfrm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 flipH="1"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>
                <a:stCxn id="82" idx="3"/>
                <a:endCxn id="82" idx="1"/>
              </p:cNvCxnSpPr>
              <p:nvPr/>
            </p:nvCxnSpPr>
            <p:spPr>
              <a:xfrm flipH="1">
                <a:off x="8845062" y="1006720"/>
                <a:ext cx="888023" cy="0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>
                <a:stCxn id="82" idx="0"/>
                <a:endCxn id="82" idx="2"/>
              </p:cNvCxnSpPr>
              <p:nvPr/>
            </p:nvCxnSpPr>
            <p:spPr>
              <a:xfrm>
                <a:off x="9289074" y="562708"/>
                <a:ext cx="0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组合 75"/>
            <p:cNvGrpSpPr/>
            <p:nvPr/>
          </p:nvGrpSpPr>
          <p:grpSpPr>
            <a:xfrm>
              <a:off x="10401299" y="1559169"/>
              <a:ext cx="888023" cy="888023"/>
              <a:chOff x="8845062" y="562708"/>
              <a:chExt cx="888023" cy="888023"/>
            </a:xfrm>
          </p:grpSpPr>
          <p:sp>
            <p:nvSpPr>
              <p:cNvPr id="77" name="矩形 76"/>
              <p:cNvSpPr/>
              <p:nvPr/>
            </p:nvSpPr>
            <p:spPr>
              <a:xfrm>
                <a:off x="8845062" y="562708"/>
                <a:ext cx="888023" cy="888023"/>
              </a:xfrm>
              <a:prstGeom prst="rect">
                <a:avLst/>
              </a:prstGeom>
              <a:noFill/>
              <a:ln>
                <a:solidFill>
                  <a:srgbClr val="921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cxnSp>
            <p:nvCxnSpPr>
              <p:cNvPr id="78" name="直接连接符 77"/>
              <p:cNvCxnSpPr/>
              <p:nvPr/>
            </p:nvCxnSpPr>
            <p:spPr>
              <a:xfrm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 flipH="1"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stCxn id="77" idx="3"/>
                <a:endCxn id="77" idx="1"/>
              </p:cNvCxnSpPr>
              <p:nvPr/>
            </p:nvCxnSpPr>
            <p:spPr>
              <a:xfrm flipH="1">
                <a:off x="8845062" y="1006720"/>
                <a:ext cx="888023" cy="0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>
                <a:stCxn id="77" idx="0"/>
                <a:endCxn id="77" idx="2"/>
              </p:cNvCxnSpPr>
              <p:nvPr/>
            </p:nvCxnSpPr>
            <p:spPr>
              <a:xfrm>
                <a:off x="9289074" y="562708"/>
                <a:ext cx="0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7" name="文本框 86"/>
          <p:cNvSpPr txBox="1"/>
          <p:nvPr/>
        </p:nvSpPr>
        <p:spPr>
          <a:xfrm>
            <a:off x="5675336" y="2265796"/>
            <a:ext cx="1521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清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5675336" y="3287990"/>
            <a:ext cx="1521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明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073310" y="2524836"/>
            <a:ext cx="1846659" cy="21189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921D2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</a:t>
            </a:r>
            <a:r>
              <a:rPr lang="zh-CN" altLang="en-US" dirty="0">
                <a:solidFill>
                  <a:srgbClr val="81786B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分雨脚落声微</a:t>
            </a:r>
            <a:endParaRPr lang="en-US" altLang="zh-CN" dirty="0">
              <a:solidFill>
                <a:srgbClr val="81786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81786B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81786B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时令北方偏向晚</a:t>
            </a:r>
            <a:endParaRPr lang="en-US" altLang="zh-CN" dirty="0">
              <a:solidFill>
                <a:srgbClr val="81786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81786B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可知早有绿腰</a:t>
            </a:r>
            <a:r>
              <a:rPr lang="zh-CN" altLang="en-US" dirty="0">
                <a:solidFill>
                  <a:srgbClr val="921D2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肥</a:t>
            </a:r>
          </a:p>
        </p:txBody>
      </p:sp>
      <p:sp>
        <p:nvSpPr>
          <p:cNvPr id="90" name="矩形 89"/>
          <p:cNvSpPr/>
          <p:nvPr/>
        </p:nvSpPr>
        <p:spPr>
          <a:xfrm>
            <a:off x="6714922" y="2489785"/>
            <a:ext cx="461665" cy="124649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>
                <a:solidFill>
                  <a:srgbClr val="9F754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仲春初四日</a:t>
            </a:r>
          </a:p>
        </p:txBody>
      </p:sp>
      <p:sp>
        <p:nvSpPr>
          <p:cNvPr id="91" name="椭圆 90"/>
          <p:cNvSpPr/>
          <p:nvPr/>
        </p:nvSpPr>
        <p:spPr>
          <a:xfrm>
            <a:off x="8709430" y="4165441"/>
            <a:ext cx="210539" cy="210539"/>
          </a:xfrm>
          <a:prstGeom prst="ellipse">
            <a:avLst/>
          </a:prstGeom>
          <a:noFill/>
          <a:ln>
            <a:solidFill>
              <a:srgbClr val="921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5559749" y="4572148"/>
            <a:ext cx="6054495" cy="9233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indent="252095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雪入春分省见稀，半开桃李不胜威。应惭落地梅花识，却作漫天柳絮飞。不分东君专节物，故将新巧发阴机。従今造物尤难料，更暖须留御腊衣。雪入春分省见稀，半开桃李不胜威。应惭落地梅花识，却作漫天柳絮飞。</a:t>
            </a:r>
          </a:p>
          <a:p>
            <a:pPr indent="252095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11713640" y="1622847"/>
            <a:ext cx="353943" cy="491320"/>
            <a:chOff x="10922070" y="1862919"/>
            <a:chExt cx="353943" cy="491320"/>
          </a:xfrm>
        </p:grpSpPr>
        <p:sp>
          <p:nvSpPr>
            <p:cNvPr id="45" name="矩形: 圆角 44"/>
            <p:cNvSpPr/>
            <p:nvPr/>
          </p:nvSpPr>
          <p:spPr>
            <a:xfrm>
              <a:off x="11020567" y="1883391"/>
              <a:ext cx="156950" cy="341194"/>
            </a:xfrm>
            <a:prstGeom prst="roundRect">
              <a:avLst/>
            </a:prstGeom>
            <a:solidFill>
              <a:srgbClr val="7F05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0922070" y="1862919"/>
              <a:ext cx="353943" cy="4913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清明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72840" y="543609"/>
            <a:ext cx="705220" cy="279012"/>
            <a:chOff x="6564207" y="2467943"/>
            <a:chExt cx="705220" cy="279012"/>
          </a:xfrm>
        </p:grpSpPr>
        <p:grpSp>
          <p:nvGrpSpPr>
            <p:cNvPr id="48" name="组合 47"/>
            <p:cNvGrpSpPr/>
            <p:nvPr/>
          </p:nvGrpSpPr>
          <p:grpSpPr>
            <a:xfrm>
              <a:off x="6591869" y="2485345"/>
              <a:ext cx="593677" cy="251032"/>
              <a:chOff x="6591869" y="2415654"/>
              <a:chExt cx="758492" cy="320723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6591869" y="2415654"/>
                <a:ext cx="320723" cy="320723"/>
              </a:xfrm>
              <a:prstGeom prst="ellipse">
                <a:avLst/>
              </a:prstGeom>
              <a:solidFill>
                <a:srgbClr val="A57A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7029638" y="2415654"/>
                <a:ext cx="320723" cy="320723"/>
              </a:xfrm>
              <a:prstGeom prst="ellipse">
                <a:avLst/>
              </a:prstGeom>
              <a:solidFill>
                <a:srgbClr val="A57A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49" name="矩形 48"/>
            <p:cNvSpPr/>
            <p:nvPr/>
          </p:nvSpPr>
          <p:spPr>
            <a:xfrm>
              <a:off x="6564207" y="2467943"/>
              <a:ext cx="364202" cy="26161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100" spc="3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6905225" y="2485345"/>
              <a:ext cx="3642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spc="3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明</a:t>
              </a:r>
              <a:endParaRPr lang="zh-CN" altLang="en-US" sz="1050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1211430" y="516403"/>
            <a:ext cx="1672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rgbClr val="9F754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风雷送暖入中春 桃柳着装日日新</a:t>
            </a:r>
          </a:p>
        </p:txBody>
      </p:sp>
      <p:sp>
        <p:nvSpPr>
          <p:cNvPr id="54" name="矩形 53"/>
          <p:cNvSpPr/>
          <p:nvPr/>
        </p:nvSpPr>
        <p:spPr>
          <a:xfrm>
            <a:off x="1211431" y="641072"/>
            <a:ext cx="1672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rgbClr val="9F754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风雷送暖入中春 桃柳着装日日新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97928" y="3319248"/>
            <a:ext cx="962167" cy="962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b="4999"/>
          <a:stretch>
            <a:fillRect/>
          </a:stretch>
        </p:blipFill>
        <p:spPr>
          <a:xfrm>
            <a:off x="8114055" y="3635851"/>
            <a:ext cx="3243353" cy="2542603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9580389" y="1363222"/>
            <a:ext cx="0" cy="2751992"/>
          </a:xfrm>
          <a:prstGeom prst="line">
            <a:avLst/>
          </a:prstGeom>
          <a:ln>
            <a:solidFill>
              <a:srgbClr val="A57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9337135" y="1363222"/>
            <a:ext cx="0" cy="2751992"/>
          </a:xfrm>
          <a:prstGeom prst="line">
            <a:avLst/>
          </a:prstGeom>
          <a:ln>
            <a:solidFill>
              <a:srgbClr val="A57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9093881" y="1363222"/>
            <a:ext cx="0" cy="2751992"/>
          </a:xfrm>
          <a:prstGeom prst="line">
            <a:avLst/>
          </a:prstGeom>
          <a:ln>
            <a:solidFill>
              <a:srgbClr val="A57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9043235" y="1363222"/>
            <a:ext cx="692497" cy="275199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雪入春分省见稀，半开桃李不胜威。应惭落地梅花识，却作漫天柳絮飞。</a:t>
            </a:r>
          </a:p>
        </p:txBody>
      </p:sp>
      <p:sp>
        <p:nvSpPr>
          <p:cNvPr id="25" name="矩形 24"/>
          <p:cNvSpPr/>
          <p:nvPr/>
        </p:nvSpPr>
        <p:spPr>
          <a:xfrm>
            <a:off x="1862286" y="1166431"/>
            <a:ext cx="5199184" cy="4703885"/>
          </a:xfrm>
          <a:prstGeom prst="rect">
            <a:avLst/>
          </a:prstGeom>
          <a:solidFill>
            <a:srgbClr val="F1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862286" y="1175224"/>
            <a:ext cx="5199184" cy="4699947"/>
            <a:chOff x="896816" y="1318847"/>
            <a:chExt cx="5199184" cy="4699947"/>
          </a:xfrm>
        </p:grpSpPr>
        <p:sp>
          <p:nvSpPr>
            <p:cNvPr id="27" name="矩形 26"/>
            <p:cNvSpPr/>
            <p:nvPr/>
          </p:nvSpPr>
          <p:spPr>
            <a:xfrm>
              <a:off x="896816" y="1318847"/>
              <a:ext cx="5199184" cy="4695092"/>
            </a:xfrm>
            <a:prstGeom prst="rect">
              <a:avLst/>
            </a:prstGeom>
            <a:noFill/>
            <a:ln w="19050">
              <a:solidFill>
                <a:srgbClr val="A57A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125415" y="1323702"/>
              <a:ext cx="1987062" cy="4695092"/>
            </a:xfrm>
            <a:prstGeom prst="rect">
              <a:avLst/>
            </a:prstGeom>
            <a:noFill/>
            <a:ln>
              <a:solidFill>
                <a:srgbClr val="A57A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4538349" y="1363222"/>
            <a:ext cx="2425279" cy="186060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风雨半春长，龙抬头日日丽光。邻塘睡莲预惊萍，涟漪。踏春不见卧盼蓠。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春分艳阳天，齿儿戏发发更藏。宜兰伴窗翠正好，笑扬。牵纤菜花青径香。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4886839" y="1363222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162332" y="1363222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5437825" y="1363222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5713318" y="1363222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988811" y="1363222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6264304" y="1363222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6539797" y="1363222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6815290" y="1363222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3174369" y="1390038"/>
            <a:ext cx="694216" cy="887422"/>
            <a:chOff x="6979868" y="2124535"/>
            <a:chExt cx="694216" cy="887422"/>
          </a:xfrm>
        </p:grpSpPr>
        <p:sp>
          <p:nvSpPr>
            <p:cNvPr id="40" name="矩形 39"/>
            <p:cNvSpPr/>
            <p:nvPr/>
          </p:nvSpPr>
          <p:spPr>
            <a:xfrm>
              <a:off x="6979868" y="2124535"/>
              <a:ext cx="615553" cy="88742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spc="300" dirty="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清明</a:t>
              </a:r>
            </a:p>
          </p:txBody>
        </p:sp>
        <p:sp>
          <p:nvSpPr>
            <p:cNvPr id="41" name="矩形 40"/>
            <p:cNvSpPr/>
            <p:nvPr/>
          </p:nvSpPr>
          <p:spPr>
            <a:xfrm rot="5400000">
              <a:off x="7458608" y="2768622"/>
              <a:ext cx="184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10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ngsana New" panose="02020603050405020304" pitchFamily="18" charset="-34"/>
                <a:sym typeface="Calibri" panose="020F0502020204030204" pitchFamily="34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435709" y="3812686"/>
            <a:ext cx="1477328" cy="21189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春分雨脚落声微</a:t>
            </a:r>
            <a:endParaRPr lang="en-US" altLang="zh-CN" sz="14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时令北方偏向晚</a:t>
            </a:r>
            <a:endParaRPr lang="en-US" altLang="zh-CN" sz="14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可知早有绿腰肥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583" y="3634169"/>
            <a:ext cx="2172656" cy="2158023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11713640" y="1622847"/>
            <a:ext cx="353943" cy="491320"/>
            <a:chOff x="10922070" y="1862919"/>
            <a:chExt cx="353943" cy="491320"/>
          </a:xfrm>
        </p:grpSpPr>
        <p:sp>
          <p:nvSpPr>
            <p:cNvPr id="55" name="矩形: 圆角 54"/>
            <p:cNvSpPr/>
            <p:nvPr/>
          </p:nvSpPr>
          <p:spPr>
            <a:xfrm>
              <a:off x="11020567" y="1883391"/>
              <a:ext cx="156950" cy="341194"/>
            </a:xfrm>
            <a:prstGeom prst="roundRect">
              <a:avLst/>
            </a:prstGeom>
            <a:solidFill>
              <a:srgbClr val="7F05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0922070" y="1862919"/>
              <a:ext cx="353943" cy="4913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清明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72840" y="543609"/>
            <a:ext cx="705220" cy="279012"/>
            <a:chOff x="6564207" y="2467943"/>
            <a:chExt cx="705220" cy="279012"/>
          </a:xfrm>
        </p:grpSpPr>
        <p:grpSp>
          <p:nvGrpSpPr>
            <p:cNvPr id="58" name="组合 57"/>
            <p:cNvGrpSpPr/>
            <p:nvPr/>
          </p:nvGrpSpPr>
          <p:grpSpPr>
            <a:xfrm>
              <a:off x="6591869" y="2485345"/>
              <a:ext cx="593677" cy="251032"/>
              <a:chOff x="6591869" y="2415654"/>
              <a:chExt cx="758492" cy="320723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6591869" y="2415654"/>
                <a:ext cx="320723" cy="320723"/>
              </a:xfrm>
              <a:prstGeom prst="ellipse">
                <a:avLst/>
              </a:prstGeom>
              <a:solidFill>
                <a:srgbClr val="A57A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7029638" y="2415654"/>
                <a:ext cx="320723" cy="320723"/>
              </a:xfrm>
              <a:prstGeom prst="ellipse">
                <a:avLst/>
              </a:prstGeom>
              <a:solidFill>
                <a:srgbClr val="A57A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59" name="矩形 58"/>
            <p:cNvSpPr/>
            <p:nvPr/>
          </p:nvSpPr>
          <p:spPr>
            <a:xfrm>
              <a:off x="6564207" y="2467943"/>
              <a:ext cx="364202" cy="26161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100" spc="3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6905225" y="2485345"/>
              <a:ext cx="3642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spc="3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明</a:t>
              </a:r>
              <a:endParaRPr lang="zh-CN" altLang="en-US" sz="1050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1211430" y="516403"/>
            <a:ext cx="1672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rgbClr val="9F754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风雷送暖入中春 桃柳着装日日新</a:t>
            </a:r>
          </a:p>
        </p:txBody>
      </p:sp>
      <p:sp>
        <p:nvSpPr>
          <p:cNvPr id="64" name="矩形 63"/>
          <p:cNvSpPr/>
          <p:nvPr/>
        </p:nvSpPr>
        <p:spPr>
          <a:xfrm>
            <a:off x="1211431" y="641072"/>
            <a:ext cx="1672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rgbClr val="9F754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风雷送暖入中春 桃柳着装日日新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760" y="2708898"/>
            <a:ext cx="4298053" cy="39322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5" t="78690" r="57850" b="12730"/>
          <a:stretch>
            <a:fillRect/>
          </a:stretch>
        </p:blipFill>
        <p:spPr>
          <a:xfrm>
            <a:off x="5346206" y="3859949"/>
            <a:ext cx="264366" cy="2866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029" y="211541"/>
            <a:ext cx="3820016" cy="19516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/>
          <a:srcRect b="3379"/>
          <a:stretch>
            <a:fillRect/>
          </a:stretch>
        </p:blipFill>
        <p:spPr>
          <a:xfrm>
            <a:off x="4309805" y="5076509"/>
            <a:ext cx="3505504" cy="156098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902363" y="1659630"/>
            <a:ext cx="14771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latin typeface="汉仪雪君体简" panose="02010600000101010101" pitchFamily="2" charset="-122"/>
                <a:ea typeface="汉仪雪君体简" panose="02010600000101010101" pitchFamily="2" charset="-122"/>
              </a:defRPr>
            </a:lvl1pPr>
          </a:lstStyle>
          <a:p>
            <a:r>
              <a:rPr lang="zh-CN" altLang="en-US" dirty="0">
                <a:solidFill>
                  <a:srgbClr val="1D1E2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529460" y="3540491"/>
            <a:ext cx="1477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latin typeface="汉仪雪君体简" panose="02010600000101010101" pitchFamily="2" charset="-122"/>
                <a:ea typeface="汉仪雪君体简" panose="02010600000101010101" pitchFamily="2" charset="-122"/>
              </a:defRPr>
            </a:lvl1pPr>
          </a:lstStyle>
          <a:p>
            <a:r>
              <a:rPr lang="zh-CN" altLang="en-US" sz="8800" dirty="0">
                <a:solidFill>
                  <a:srgbClr val="1D1E2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谢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4" t="48022" r="36247" b="34321"/>
          <a:stretch>
            <a:fillRect/>
          </a:stretch>
        </p:blipFill>
        <p:spPr>
          <a:xfrm>
            <a:off x="6637541" y="2925739"/>
            <a:ext cx="225188" cy="589833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4835208" y="2075027"/>
            <a:ext cx="0" cy="2751992"/>
          </a:xfrm>
          <a:prstGeom prst="line">
            <a:avLst/>
          </a:prstGeom>
          <a:ln>
            <a:solidFill>
              <a:srgbClr val="A57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591954" y="2075027"/>
            <a:ext cx="0" cy="2751992"/>
          </a:xfrm>
          <a:prstGeom prst="line">
            <a:avLst/>
          </a:prstGeom>
          <a:ln>
            <a:solidFill>
              <a:srgbClr val="A57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348700" y="2075027"/>
            <a:ext cx="0" cy="2751992"/>
          </a:xfrm>
          <a:prstGeom prst="line">
            <a:avLst/>
          </a:prstGeom>
          <a:ln>
            <a:solidFill>
              <a:srgbClr val="A57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4298054" y="2075027"/>
            <a:ext cx="692497" cy="275199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雪入春分省见稀，半开桃李不胜威。应惭落地梅花识，却作漫天柳絮飞。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1713640" y="1622847"/>
            <a:ext cx="353943" cy="491320"/>
            <a:chOff x="10922070" y="1862919"/>
            <a:chExt cx="353943" cy="491320"/>
          </a:xfrm>
        </p:grpSpPr>
        <p:sp>
          <p:nvSpPr>
            <p:cNvPr id="21" name="矩形: 圆角 20"/>
            <p:cNvSpPr/>
            <p:nvPr/>
          </p:nvSpPr>
          <p:spPr>
            <a:xfrm>
              <a:off x="11020567" y="1883391"/>
              <a:ext cx="156950" cy="341194"/>
            </a:xfrm>
            <a:prstGeom prst="roundRect">
              <a:avLst/>
            </a:prstGeom>
            <a:solidFill>
              <a:srgbClr val="7F05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922070" y="1862919"/>
              <a:ext cx="353943" cy="4913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清明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839" y="231786"/>
            <a:ext cx="3350346" cy="32046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8602" y="5187408"/>
            <a:ext cx="2118544" cy="115072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4237628" y="3241342"/>
            <a:ext cx="443553" cy="443553"/>
          </a:xfrm>
          <a:prstGeom prst="ellipse">
            <a:avLst/>
          </a:prstGeom>
          <a:solidFill>
            <a:srgbClr val="A57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壹</a:t>
            </a:r>
          </a:p>
        </p:txBody>
      </p:sp>
      <p:sp>
        <p:nvSpPr>
          <p:cNvPr id="8" name="椭圆 7"/>
          <p:cNvSpPr/>
          <p:nvPr/>
        </p:nvSpPr>
        <p:spPr>
          <a:xfrm>
            <a:off x="5243013" y="3241342"/>
            <a:ext cx="443553" cy="443553"/>
          </a:xfrm>
          <a:prstGeom prst="ellipse">
            <a:avLst/>
          </a:prstGeom>
          <a:solidFill>
            <a:srgbClr val="A57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贰</a:t>
            </a:r>
          </a:p>
        </p:txBody>
      </p:sp>
      <p:sp>
        <p:nvSpPr>
          <p:cNvPr id="9" name="椭圆 8"/>
          <p:cNvSpPr/>
          <p:nvPr/>
        </p:nvSpPr>
        <p:spPr>
          <a:xfrm>
            <a:off x="6248398" y="3241342"/>
            <a:ext cx="443553" cy="443553"/>
          </a:xfrm>
          <a:prstGeom prst="ellipse">
            <a:avLst/>
          </a:prstGeom>
          <a:solidFill>
            <a:srgbClr val="A57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叁</a:t>
            </a:r>
          </a:p>
        </p:txBody>
      </p:sp>
      <p:sp>
        <p:nvSpPr>
          <p:cNvPr id="10" name="椭圆 9"/>
          <p:cNvSpPr/>
          <p:nvPr/>
        </p:nvSpPr>
        <p:spPr>
          <a:xfrm>
            <a:off x="7253783" y="3241342"/>
            <a:ext cx="443553" cy="443553"/>
          </a:xfrm>
          <a:prstGeom prst="ellipse">
            <a:avLst/>
          </a:prstGeom>
          <a:solidFill>
            <a:srgbClr val="A57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肆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115704" y="1992911"/>
            <a:ext cx="537071" cy="697854"/>
            <a:chOff x="7102989" y="2124535"/>
            <a:chExt cx="537071" cy="697854"/>
          </a:xfrm>
        </p:grpSpPr>
        <p:sp>
          <p:nvSpPr>
            <p:cNvPr id="12" name="矩形 11"/>
            <p:cNvSpPr/>
            <p:nvPr/>
          </p:nvSpPr>
          <p:spPr>
            <a:xfrm>
              <a:off x="7102989" y="2124535"/>
              <a:ext cx="492443" cy="68223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000" spc="300" dirty="0">
                  <a:solidFill>
                    <a:srgbClr val="A57A39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清明</a:t>
              </a:r>
            </a:p>
          </p:txBody>
        </p:sp>
        <p:sp>
          <p:nvSpPr>
            <p:cNvPr id="13" name="矩形 12"/>
            <p:cNvSpPr/>
            <p:nvPr/>
          </p:nvSpPr>
          <p:spPr>
            <a:xfrm rot="5400000">
              <a:off x="7439972" y="2622302"/>
              <a:ext cx="18473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8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ngsana New" panose="02020603050405020304" pitchFamily="18" charset="-34"/>
                <a:sym typeface="Calibri" panose="020F050202020403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132149" y="1992911"/>
            <a:ext cx="537074" cy="697854"/>
            <a:chOff x="7102986" y="2124535"/>
            <a:chExt cx="537074" cy="697854"/>
          </a:xfrm>
        </p:grpSpPr>
        <p:sp>
          <p:nvSpPr>
            <p:cNvPr id="15" name="矩形 14"/>
            <p:cNvSpPr/>
            <p:nvPr/>
          </p:nvSpPr>
          <p:spPr>
            <a:xfrm>
              <a:off x="7102986" y="2124535"/>
              <a:ext cx="492443" cy="68223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000" spc="300" dirty="0">
                  <a:solidFill>
                    <a:srgbClr val="A57A39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清明</a:t>
              </a:r>
            </a:p>
          </p:txBody>
        </p:sp>
        <p:sp>
          <p:nvSpPr>
            <p:cNvPr id="16" name="矩形 15"/>
            <p:cNvSpPr/>
            <p:nvPr/>
          </p:nvSpPr>
          <p:spPr>
            <a:xfrm rot="5400000">
              <a:off x="7439972" y="2622302"/>
              <a:ext cx="18473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8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ngsana New" panose="02020603050405020304" pitchFamily="18" charset="-34"/>
                <a:sym typeface="Calibri" panose="020F050202020403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136680" y="1992911"/>
            <a:ext cx="537074" cy="697854"/>
            <a:chOff x="7102986" y="2124535"/>
            <a:chExt cx="537074" cy="697854"/>
          </a:xfrm>
        </p:grpSpPr>
        <p:sp>
          <p:nvSpPr>
            <p:cNvPr id="18" name="矩形 17"/>
            <p:cNvSpPr/>
            <p:nvPr/>
          </p:nvSpPr>
          <p:spPr>
            <a:xfrm>
              <a:off x="7102986" y="2124535"/>
              <a:ext cx="492443" cy="68223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000" spc="300" dirty="0">
                  <a:solidFill>
                    <a:srgbClr val="A57A39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清明</a:t>
              </a:r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7439972" y="2622302"/>
              <a:ext cx="18473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8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ngsana New" panose="02020603050405020304" pitchFamily="18" charset="-34"/>
                <a:sym typeface="Calibri" panose="020F050202020403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140138" y="1992911"/>
            <a:ext cx="537074" cy="697854"/>
            <a:chOff x="7102986" y="2124535"/>
            <a:chExt cx="537074" cy="697854"/>
          </a:xfrm>
        </p:grpSpPr>
        <p:sp>
          <p:nvSpPr>
            <p:cNvPr id="21" name="矩形 20"/>
            <p:cNvSpPr/>
            <p:nvPr/>
          </p:nvSpPr>
          <p:spPr>
            <a:xfrm>
              <a:off x="7102986" y="2124535"/>
              <a:ext cx="492443" cy="68223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000" spc="300" dirty="0">
                  <a:solidFill>
                    <a:srgbClr val="A57A39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清明</a:t>
              </a:r>
            </a:p>
          </p:txBody>
        </p:sp>
        <p:sp>
          <p:nvSpPr>
            <p:cNvPr id="22" name="矩形 21"/>
            <p:cNvSpPr/>
            <p:nvPr/>
          </p:nvSpPr>
          <p:spPr>
            <a:xfrm rot="5400000">
              <a:off x="7439972" y="2622302"/>
              <a:ext cx="18473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8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ngsana New" panose="02020603050405020304" pitchFamily="18" charset="-34"/>
                <a:sym typeface="Calibri" panose="020F0502020204030204" pitchFamily="34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4175720" y="3913917"/>
            <a:ext cx="523220" cy="111184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风雷送暖入中春 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桃柳着装日日新</a:t>
            </a:r>
          </a:p>
        </p:txBody>
      </p:sp>
      <p:sp>
        <p:nvSpPr>
          <p:cNvPr id="24" name="矩形 23"/>
          <p:cNvSpPr/>
          <p:nvPr/>
        </p:nvSpPr>
        <p:spPr>
          <a:xfrm>
            <a:off x="5179881" y="3913917"/>
            <a:ext cx="523220" cy="111184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风雷送暖入中春 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桃柳着装日日新</a:t>
            </a:r>
          </a:p>
        </p:txBody>
      </p:sp>
      <p:sp>
        <p:nvSpPr>
          <p:cNvPr id="25" name="矩形 24"/>
          <p:cNvSpPr/>
          <p:nvPr/>
        </p:nvSpPr>
        <p:spPr>
          <a:xfrm>
            <a:off x="6201464" y="3913917"/>
            <a:ext cx="523220" cy="111184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风雷送暖入中春 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桃柳着装日日新</a:t>
            </a:r>
          </a:p>
        </p:txBody>
      </p:sp>
      <p:sp>
        <p:nvSpPr>
          <p:cNvPr id="26" name="矩形 25"/>
          <p:cNvSpPr/>
          <p:nvPr/>
        </p:nvSpPr>
        <p:spPr>
          <a:xfrm>
            <a:off x="7213949" y="3913917"/>
            <a:ext cx="523220" cy="111184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风雷送暖入中春 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桃柳着装日日新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9635317" y="331634"/>
            <a:ext cx="705220" cy="279012"/>
            <a:chOff x="6564207" y="2467943"/>
            <a:chExt cx="705220" cy="279012"/>
          </a:xfrm>
        </p:grpSpPr>
        <p:grpSp>
          <p:nvGrpSpPr>
            <p:cNvPr id="28" name="组合 27"/>
            <p:cNvGrpSpPr/>
            <p:nvPr/>
          </p:nvGrpSpPr>
          <p:grpSpPr>
            <a:xfrm>
              <a:off x="6591869" y="2485345"/>
              <a:ext cx="593677" cy="251032"/>
              <a:chOff x="6591869" y="2415654"/>
              <a:chExt cx="758492" cy="320723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6591869" y="2415654"/>
                <a:ext cx="320723" cy="320723"/>
              </a:xfrm>
              <a:prstGeom prst="ellipse">
                <a:avLst/>
              </a:prstGeom>
              <a:solidFill>
                <a:srgbClr val="A57A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7029638" y="2415654"/>
                <a:ext cx="320723" cy="320723"/>
              </a:xfrm>
              <a:prstGeom prst="ellipse">
                <a:avLst/>
              </a:prstGeom>
              <a:solidFill>
                <a:srgbClr val="A57A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6564207" y="2467943"/>
              <a:ext cx="364202" cy="26161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100" spc="3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6905225" y="2485345"/>
              <a:ext cx="3642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spc="3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明</a:t>
              </a:r>
              <a:endParaRPr lang="zh-CN" altLang="en-US" sz="1050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10273907" y="304428"/>
            <a:ext cx="1672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rgbClr val="9F754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风雷送暖入中春 桃柳着装日日新</a:t>
            </a:r>
          </a:p>
        </p:txBody>
      </p:sp>
      <p:sp>
        <p:nvSpPr>
          <p:cNvPr id="34" name="矩形 33"/>
          <p:cNvSpPr/>
          <p:nvPr/>
        </p:nvSpPr>
        <p:spPr>
          <a:xfrm>
            <a:off x="10273908" y="429097"/>
            <a:ext cx="1672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rgbClr val="9F754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风雷送暖入中春 桃柳着装日日新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11713640" y="1622847"/>
            <a:ext cx="353943" cy="491320"/>
            <a:chOff x="10922070" y="1862919"/>
            <a:chExt cx="353943" cy="491320"/>
          </a:xfrm>
        </p:grpSpPr>
        <p:sp>
          <p:nvSpPr>
            <p:cNvPr id="36" name="矩形: 圆角 35"/>
            <p:cNvSpPr/>
            <p:nvPr/>
          </p:nvSpPr>
          <p:spPr>
            <a:xfrm>
              <a:off x="11020567" y="1883391"/>
              <a:ext cx="156950" cy="341194"/>
            </a:xfrm>
            <a:prstGeom prst="roundRect">
              <a:avLst/>
            </a:prstGeom>
            <a:solidFill>
              <a:srgbClr val="7F05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0922070" y="1862919"/>
              <a:ext cx="353943" cy="4913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清明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950" y="2372562"/>
            <a:ext cx="4383404" cy="339576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437950" y="2114170"/>
            <a:ext cx="1625060" cy="186060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风雨半春长，龙抬头日日丽光。邻塘睡莲预惊萍，涟漪。踏春不见卧盼蓠。</a:t>
            </a: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春分艳阳天，齿儿戏发发更藏。宜兰伴窗翠正好，笑扬。牵纤菜花青径香。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2003769" y="2114167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244621" y="2114167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479692" y="2114167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693770" y="2114167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941968" y="2114167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760384" y="2114167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r="5298"/>
          <a:stretch>
            <a:fillRect/>
          </a:stretch>
        </p:blipFill>
        <p:spPr>
          <a:xfrm>
            <a:off x="10106167" y="3694468"/>
            <a:ext cx="1862920" cy="2926052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6498048" y="2092999"/>
            <a:ext cx="537508" cy="1172581"/>
            <a:chOff x="10401299" y="509954"/>
            <a:chExt cx="888024" cy="1937238"/>
          </a:xfrm>
        </p:grpSpPr>
        <p:grpSp>
          <p:nvGrpSpPr>
            <p:cNvPr id="31" name="组合 30"/>
            <p:cNvGrpSpPr/>
            <p:nvPr/>
          </p:nvGrpSpPr>
          <p:grpSpPr>
            <a:xfrm>
              <a:off x="10401300" y="509954"/>
              <a:ext cx="888023" cy="888023"/>
              <a:chOff x="8845062" y="562708"/>
              <a:chExt cx="888023" cy="888023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8845062" y="562708"/>
                <a:ext cx="888023" cy="888023"/>
              </a:xfrm>
              <a:prstGeom prst="rect">
                <a:avLst/>
              </a:prstGeom>
              <a:noFill/>
              <a:ln>
                <a:solidFill>
                  <a:srgbClr val="921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H="1"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>
                <a:stCxn id="38" idx="3"/>
                <a:endCxn id="38" idx="1"/>
              </p:cNvCxnSpPr>
              <p:nvPr/>
            </p:nvCxnSpPr>
            <p:spPr>
              <a:xfrm flipH="1">
                <a:off x="8845062" y="1006720"/>
                <a:ext cx="888023" cy="0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>
                <a:stCxn id="38" idx="0"/>
                <a:endCxn id="38" idx="2"/>
              </p:cNvCxnSpPr>
              <p:nvPr/>
            </p:nvCxnSpPr>
            <p:spPr>
              <a:xfrm>
                <a:off x="9289074" y="562708"/>
                <a:ext cx="0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组合 31"/>
            <p:cNvGrpSpPr/>
            <p:nvPr/>
          </p:nvGrpSpPr>
          <p:grpSpPr>
            <a:xfrm>
              <a:off x="10401299" y="1559169"/>
              <a:ext cx="888023" cy="888023"/>
              <a:chOff x="8845062" y="562708"/>
              <a:chExt cx="888023" cy="888023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8845062" y="562708"/>
                <a:ext cx="888023" cy="888023"/>
              </a:xfrm>
              <a:prstGeom prst="rect">
                <a:avLst/>
              </a:prstGeom>
              <a:noFill/>
              <a:ln>
                <a:solidFill>
                  <a:srgbClr val="921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H="1"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>
                <a:stCxn id="33" idx="3"/>
                <a:endCxn id="33" idx="1"/>
              </p:cNvCxnSpPr>
              <p:nvPr/>
            </p:nvCxnSpPr>
            <p:spPr>
              <a:xfrm flipH="1">
                <a:off x="8845062" y="1006720"/>
                <a:ext cx="888023" cy="0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>
                <a:stCxn id="33" idx="0"/>
                <a:endCxn id="33" idx="2"/>
              </p:cNvCxnSpPr>
              <p:nvPr/>
            </p:nvCxnSpPr>
            <p:spPr>
              <a:xfrm>
                <a:off x="9289074" y="562708"/>
                <a:ext cx="0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文本框 42"/>
          <p:cNvSpPr txBox="1"/>
          <p:nvPr/>
        </p:nvSpPr>
        <p:spPr>
          <a:xfrm>
            <a:off x="6394118" y="1920483"/>
            <a:ext cx="775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清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394118" y="2572791"/>
            <a:ext cx="952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明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346663" y="2053688"/>
            <a:ext cx="1292662" cy="13095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921D2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</a:t>
            </a:r>
            <a:r>
              <a:rPr lang="zh-CN" altLang="en-US" sz="1200" dirty="0">
                <a:solidFill>
                  <a:srgbClr val="81786B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分雨脚落声微</a:t>
            </a:r>
            <a:endParaRPr lang="en-US" altLang="zh-CN" sz="1200" dirty="0">
              <a:solidFill>
                <a:srgbClr val="81786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81786B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81786B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时令北方偏向晚</a:t>
            </a:r>
            <a:endParaRPr lang="en-US" altLang="zh-CN" sz="1200" dirty="0">
              <a:solidFill>
                <a:srgbClr val="81786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81786B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可知早有绿腰</a:t>
            </a:r>
            <a:r>
              <a:rPr lang="zh-CN" altLang="en-US" sz="1200" dirty="0">
                <a:solidFill>
                  <a:srgbClr val="921D2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肥</a:t>
            </a:r>
          </a:p>
        </p:txBody>
      </p:sp>
      <p:sp>
        <p:nvSpPr>
          <p:cNvPr id="46" name="矩形 45"/>
          <p:cNvSpPr/>
          <p:nvPr/>
        </p:nvSpPr>
        <p:spPr>
          <a:xfrm>
            <a:off x="7003192" y="2019085"/>
            <a:ext cx="461665" cy="124649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>
                <a:solidFill>
                  <a:srgbClr val="9F754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仲春初四日</a:t>
            </a:r>
          </a:p>
        </p:txBody>
      </p:sp>
      <p:sp>
        <p:nvSpPr>
          <p:cNvPr id="47" name="矩形 46"/>
          <p:cNvSpPr/>
          <p:nvPr/>
        </p:nvSpPr>
        <p:spPr>
          <a:xfrm>
            <a:off x="6288584" y="3429000"/>
            <a:ext cx="4738808" cy="113107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indent="252095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雪入春分省见稀，半开桃李不胜威。应惭落地梅花识，却作漫天柳絮飞。不分东君专节物，故将新巧发阴机。従今造物尤难料，更暖须留御腊衣。雪入春分省见稀，半开桃李不胜威。应惭落地梅花识，却作漫天柳絮飞。</a:t>
            </a:r>
          </a:p>
          <a:p>
            <a:pPr indent="252095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11713640" y="1622847"/>
            <a:ext cx="353943" cy="491320"/>
            <a:chOff x="10922070" y="1862919"/>
            <a:chExt cx="353943" cy="491320"/>
          </a:xfrm>
        </p:grpSpPr>
        <p:sp>
          <p:nvSpPr>
            <p:cNvPr id="52" name="矩形: 圆角 51"/>
            <p:cNvSpPr/>
            <p:nvPr/>
          </p:nvSpPr>
          <p:spPr>
            <a:xfrm>
              <a:off x="11020567" y="1883391"/>
              <a:ext cx="156950" cy="341194"/>
            </a:xfrm>
            <a:prstGeom prst="roundRect">
              <a:avLst/>
            </a:prstGeom>
            <a:solidFill>
              <a:srgbClr val="7F05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0922070" y="1862919"/>
              <a:ext cx="353943" cy="4913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清明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72840" y="543609"/>
            <a:ext cx="705220" cy="279012"/>
            <a:chOff x="6564207" y="2467943"/>
            <a:chExt cx="705220" cy="279012"/>
          </a:xfrm>
        </p:grpSpPr>
        <p:grpSp>
          <p:nvGrpSpPr>
            <p:cNvPr id="55" name="组合 54"/>
            <p:cNvGrpSpPr/>
            <p:nvPr/>
          </p:nvGrpSpPr>
          <p:grpSpPr>
            <a:xfrm>
              <a:off x="6591869" y="2485345"/>
              <a:ext cx="593677" cy="251032"/>
              <a:chOff x="6591869" y="2415654"/>
              <a:chExt cx="758492" cy="320723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6591869" y="2415654"/>
                <a:ext cx="320723" cy="320723"/>
              </a:xfrm>
              <a:prstGeom prst="ellipse">
                <a:avLst/>
              </a:prstGeom>
              <a:solidFill>
                <a:srgbClr val="A57A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7029638" y="2415654"/>
                <a:ext cx="320723" cy="320723"/>
              </a:xfrm>
              <a:prstGeom prst="ellipse">
                <a:avLst/>
              </a:prstGeom>
              <a:solidFill>
                <a:srgbClr val="A57A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6564207" y="2467943"/>
              <a:ext cx="364202" cy="26161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100" spc="3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6905225" y="2485345"/>
              <a:ext cx="3642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spc="3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明</a:t>
              </a:r>
              <a:endParaRPr lang="zh-CN" altLang="en-US" sz="1050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60" name="矩形 59"/>
          <p:cNvSpPr/>
          <p:nvPr/>
        </p:nvSpPr>
        <p:spPr>
          <a:xfrm>
            <a:off x="1211430" y="516403"/>
            <a:ext cx="1672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rgbClr val="9F754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风雷送暖入中春 桃柳着装日日新</a:t>
            </a:r>
          </a:p>
        </p:txBody>
      </p:sp>
      <p:sp>
        <p:nvSpPr>
          <p:cNvPr id="61" name="矩形 60"/>
          <p:cNvSpPr/>
          <p:nvPr/>
        </p:nvSpPr>
        <p:spPr>
          <a:xfrm>
            <a:off x="1211431" y="641072"/>
            <a:ext cx="1672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rgbClr val="9F754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风雷送暖入中春 桃柳着装日日新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727743" y="3077570"/>
            <a:ext cx="1112293" cy="2067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314" y="2074460"/>
            <a:ext cx="4387982" cy="456379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8819533" y="3077570"/>
            <a:ext cx="486508" cy="1973413"/>
            <a:chOff x="8785413" y="1602300"/>
            <a:chExt cx="486508" cy="275199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9271921" y="1602300"/>
              <a:ext cx="0" cy="2751992"/>
            </a:xfrm>
            <a:prstGeom prst="line">
              <a:avLst/>
            </a:prstGeom>
            <a:ln>
              <a:solidFill>
                <a:srgbClr val="A57A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9028667" y="1602300"/>
              <a:ext cx="0" cy="2751992"/>
            </a:xfrm>
            <a:prstGeom prst="line">
              <a:avLst/>
            </a:prstGeom>
            <a:ln>
              <a:solidFill>
                <a:srgbClr val="A57A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8785413" y="1602300"/>
              <a:ext cx="0" cy="2751992"/>
            </a:xfrm>
            <a:prstGeom prst="line">
              <a:avLst/>
            </a:prstGeom>
            <a:ln>
              <a:solidFill>
                <a:srgbClr val="A57A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/>
        </p:nvSpPr>
        <p:spPr>
          <a:xfrm>
            <a:off x="8514971" y="3077570"/>
            <a:ext cx="946413" cy="197341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雪入春分省见稀，半开桃李不胜威。应惭落地梅花识，却作漫天柳絮飞。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069357" y="3077570"/>
            <a:ext cx="486508" cy="1973413"/>
            <a:chOff x="8785413" y="1602300"/>
            <a:chExt cx="486508" cy="275199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9271921" y="1602300"/>
              <a:ext cx="0" cy="2751992"/>
            </a:xfrm>
            <a:prstGeom prst="line">
              <a:avLst/>
            </a:prstGeom>
            <a:ln>
              <a:solidFill>
                <a:srgbClr val="A57A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9028667" y="1602300"/>
              <a:ext cx="0" cy="2751992"/>
            </a:xfrm>
            <a:prstGeom prst="line">
              <a:avLst/>
            </a:prstGeom>
            <a:ln>
              <a:solidFill>
                <a:srgbClr val="A57A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8785413" y="1602300"/>
              <a:ext cx="0" cy="2751992"/>
            </a:xfrm>
            <a:prstGeom prst="line">
              <a:avLst/>
            </a:prstGeom>
            <a:ln>
              <a:solidFill>
                <a:srgbClr val="A57A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/>
          <p:nvPr/>
        </p:nvSpPr>
        <p:spPr>
          <a:xfrm>
            <a:off x="7764795" y="3077570"/>
            <a:ext cx="946413" cy="197341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雪入春分省见稀，半开桃李不胜威。应惭落地梅花识，却作漫天柳絮飞。</a:t>
            </a:r>
          </a:p>
        </p:txBody>
      </p:sp>
      <p:sp>
        <p:nvSpPr>
          <p:cNvPr id="16" name="矩形 15"/>
          <p:cNvSpPr/>
          <p:nvPr/>
        </p:nvSpPr>
        <p:spPr>
          <a:xfrm>
            <a:off x="2656360" y="3330054"/>
            <a:ext cx="1934238" cy="491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713" y="964721"/>
            <a:ext cx="3505504" cy="2566638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858707" y="3420704"/>
            <a:ext cx="340932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风雷送暖入中春，桃柳着装日日新。</a:t>
            </a: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赤道金阳直射面，白天黑夜两均分。</a:t>
            </a:r>
          </a:p>
        </p:txBody>
      </p:sp>
      <p:sp>
        <p:nvSpPr>
          <p:cNvPr id="19" name="矩形 18"/>
          <p:cNvSpPr/>
          <p:nvPr/>
        </p:nvSpPr>
        <p:spPr>
          <a:xfrm>
            <a:off x="796680" y="4064276"/>
            <a:ext cx="5109835" cy="113107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indent="252095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雪入春分省见稀，半开桃李不胜威。应惭落地梅花识，却作漫天柳絮飞。不分东君专节物，故将新巧发阴机。従今造物尤难料，更暖须留御腊衣。雪入春分省见稀，半开桃李不胜威。应惭落地梅花识，却作漫天柳絮飞。</a:t>
            </a:r>
          </a:p>
          <a:p>
            <a:pPr indent="252095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11713640" y="1622847"/>
            <a:ext cx="353943" cy="491320"/>
            <a:chOff x="10922070" y="1862919"/>
            <a:chExt cx="353943" cy="491320"/>
          </a:xfrm>
        </p:grpSpPr>
        <p:sp>
          <p:nvSpPr>
            <p:cNvPr id="46" name="矩形: 圆角 45"/>
            <p:cNvSpPr/>
            <p:nvPr/>
          </p:nvSpPr>
          <p:spPr>
            <a:xfrm>
              <a:off x="11020567" y="1883391"/>
              <a:ext cx="156950" cy="341194"/>
            </a:xfrm>
            <a:prstGeom prst="roundRect">
              <a:avLst/>
            </a:prstGeom>
            <a:solidFill>
              <a:srgbClr val="7F05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0922070" y="1862919"/>
              <a:ext cx="353943" cy="4913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清明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72840" y="543609"/>
            <a:ext cx="705220" cy="279012"/>
            <a:chOff x="6564207" y="2467943"/>
            <a:chExt cx="705220" cy="279012"/>
          </a:xfrm>
        </p:grpSpPr>
        <p:grpSp>
          <p:nvGrpSpPr>
            <p:cNvPr id="49" name="组合 48"/>
            <p:cNvGrpSpPr/>
            <p:nvPr/>
          </p:nvGrpSpPr>
          <p:grpSpPr>
            <a:xfrm>
              <a:off x="6591869" y="2485345"/>
              <a:ext cx="593677" cy="251032"/>
              <a:chOff x="6591869" y="2415654"/>
              <a:chExt cx="758492" cy="320723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591869" y="2415654"/>
                <a:ext cx="320723" cy="320723"/>
              </a:xfrm>
              <a:prstGeom prst="ellipse">
                <a:avLst/>
              </a:prstGeom>
              <a:solidFill>
                <a:srgbClr val="A57A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7029638" y="2415654"/>
                <a:ext cx="320723" cy="320723"/>
              </a:xfrm>
              <a:prstGeom prst="ellipse">
                <a:avLst/>
              </a:prstGeom>
              <a:solidFill>
                <a:srgbClr val="A57A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50" name="矩形 49"/>
            <p:cNvSpPr/>
            <p:nvPr/>
          </p:nvSpPr>
          <p:spPr>
            <a:xfrm>
              <a:off x="6564207" y="2467943"/>
              <a:ext cx="364202" cy="26161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100" spc="3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6905225" y="2485345"/>
              <a:ext cx="3642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spc="3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明</a:t>
              </a:r>
              <a:endParaRPr lang="zh-CN" altLang="en-US" sz="1050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1211430" y="516403"/>
            <a:ext cx="1672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rgbClr val="9F754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风雷送暖入中春 桃柳着装日日新</a:t>
            </a:r>
          </a:p>
        </p:txBody>
      </p:sp>
      <p:sp>
        <p:nvSpPr>
          <p:cNvPr id="55" name="矩形 54"/>
          <p:cNvSpPr/>
          <p:nvPr/>
        </p:nvSpPr>
        <p:spPr>
          <a:xfrm>
            <a:off x="1211431" y="641072"/>
            <a:ext cx="1672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rgbClr val="9F754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风雷送暖入中春 桃柳着装日日新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23565" t="37581" r="66765" b="43232"/>
          <a:stretch>
            <a:fillRect/>
          </a:stretch>
        </p:blipFill>
        <p:spPr>
          <a:xfrm>
            <a:off x="1203664" y="1296537"/>
            <a:ext cx="812041" cy="102358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1841" y="1165293"/>
            <a:ext cx="2775382" cy="282554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0662802" y="3248734"/>
            <a:ext cx="0" cy="2751992"/>
          </a:xfrm>
          <a:prstGeom prst="line">
            <a:avLst/>
          </a:prstGeom>
          <a:ln>
            <a:solidFill>
              <a:srgbClr val="A57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0419548" y="3248734"/>
            <a:ext cx="0" cy="2751992"/>
          </a:xfrm>
          <a:prstGeom prst="line">
            <a:avLst/>
          </a:prstGeom>
          <a:ln>
            <a:solidFill>
              <a:srgbClr val="A57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0176294" y="3248734"/>
            <a:ext cx="0" cy="2751992"/>
          </a:xfrm>
          <a:prstGeom prst="line">
            <a:avLst/>
          </a:prstGeom>
          <a:ln>
            <a:solidFill>
              <a:srgbClr val="A57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0125648" y="3248734"/>
            <a:ext cx="692497" cy="275199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雪入春分省见稀，半开桃李不胜威。应惭落地梅花识，却作漫天柳絮飞。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23565" t="37581" r="66765" b="43232"/>
          <a:stretch>
            <a:fillRect/>
          </a:stretch>
        </p:blipFill>
        <p:spPr>
          <a:xfrm>
            <a:off x="2930367" y="2477068"/>
            <a:ext cx="812041" cy="102358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203664" y="2361063"/>
            <a:ext cx="846992" cy="1340550"/>
            <a:chOff x="1732084" y="3499339"/>
            <a:chExt cx="846992" cy="967154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1732084" y="3499339"/>
              <a:ext cx="0" cy="967154"/>
            </a:xfrm>
            <a:prstGeom prst="line">
              <a:avLst/>
            </a:prstGeom>
            <a:ln>
              <a:solidFill>
                <a:srgbClr val="A57A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2579076" y="3499339"/>
              <a:ext cx="0" cy="967154"/>
            </a:xfrm>
            <a:prstGeom prst="line">
              <a:avLst/>
            </a:prstGeom>
            <a:ln>
              <a:solidFill>
                <a:srgbClr val="A57A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/>
        </p:nvSpPr>
        <p:spPr>
          <a:xfrm>
            <a:off x="1203665" y="2182769"/>
            <a:ext cx="846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清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03665" y="2842275"/>
            <a:ext cx="846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明</a:t>
            </a:r>
          </a:p>
        </p:txBody>
      </p:sp>
      <p:sp>
        <p:nvSpPr>
          <p:cNvPr id="15" name="矩形 14"/>
          <p:cNvSpPr/>
          <p:nvPr/>
        </p:nvSpPr>
        <p:spPr>
          <a:xfrm>
            <a:off x="1091630" y="3879907"/>
            <a:ext cx="1071062" cy="120841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08040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雪入春分省见稀半开桃李不胜威　　</a:t>
            </a: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08040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应惭落地梅花识却作漫天柳絮飞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767601" y="3320558"/>
            <a:ext cx="846992" cy="1340550"/>
            <a:chOff x="1732084" y="3499339"/>
            <a:chExt cx="846992" cy="967154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1732084" y="3499339"/>
              <a:ext cx="0" cy="967154"/>
            </a:xfrm>
            <a:prstGeom prst="line">
              <a:avLst/>
            </a:prstGeom>
            <a:ln>
              <a:solidFill>
                <a:srgbClr val="A57A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2579076" y="3499339"/>
              <a:ext cx="0" cy="967154"/>
            </a:xfrm>
            <a:prstGeom prst="line">
              <a:avLst/>
            </a:prstGeom>
            <a:ln>
              <a:solidFill>
                <a:srgbClr val="A57A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2767602" y="3142264"/>
            <a:ext cx="846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清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767602" y="3801770"/>
            <a:ext cx="846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明</a:t>
            </a:r>
          </a:p>
        </p:txBody>
      </p:sp>
      <p:sp>
        <p:nvSpPr>
          <p:cNvPr id="21" name="矩形 20"/>
          <p:cNvSpPr/>
          <p:nvPr/>
        </p:nvSpPr>
        <p:spPr>
          <a:xfrm>
            <a:off x="2655567" y="4839402"/>
            <a:ext cx="1071062" cy="120841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08040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雪入春分省见稀半开桃李不胜威　　</a:t>
            </a: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08040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应惭落地梅花识却作漫天柳絮飞</a:t>
            </a:r>
          </a:p>
        </p:txBody>
      </p:sp>
      <p:sp>
        <p:nvSpPr>
          <p:cNvPr id="27" name="矩形 26"/>
          <p:cNvSpPr/>
          <p:nvPr/>
        </p:nvSpPr>
        <p:spPr>
          <a:xfrm>
            <a:off x="4169476" y="3879907"/>
            <a:ext cx="1071062" cy="120841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08040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雪入春分省见稀半开桃李不胜威　　</a:t>
            </a: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08040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应惭落地梅花识却作漫天柳絮飞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/>
          <a:srcRect l="23565" t="37581" r="66765" b="43232"/>
          <a:stretch>
            <a:fillRect/>
          </a:stretch>
        </p:blipFill>
        <p:spPr>
          <a:xfrm>
            <a:off x="4441177" y="1628499"/>
            <a:ext cx="812041" cy="1023582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278411" y="2471989"/>
            <a:ext cx="846992" cy="1340550"/>
            <a:chOff x="1732084" y="3499339"/>
            <a:chExt cx="846992" cy="967154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1732084" y="3499339"/>
              <a:ext cx="0" cy="967154"/>
            </a:xfrm>
            <a:prstGeom prst="line">
              <a:avLst/>
            </a:prstGeom>
            <a:ln>
              <a:solidFill>
                <a:srgbClr val="A57A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2579076" y="3499339"/>
              <a:ext cx="0" cy="967154"/>
            </a:xfrm>
            <a:prstGeom prst="line">
              <a:avLst/>
            </a:prstGeom>
            <a:ln>
              <a:solidFill>
                <a:srgbClr val="A57A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31"/>
          <p:cNvSpPr txBox="1"/>
          <p:nvPr/>
        </p:nvSpPr>
        <p:spPr>
          <a:xfrm>
            <a:off x="4278412" y="2293695"/>
            <a:ext cx="846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清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278412" y="2953201"/>
            <a:ext cx="846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明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11713640" y="1622847"/>
            <a:ext cx="353943" cy="491320"/>
            <a:chOff x="10922070" y="1862919"/>
            <a:chExt cx="353943" cy="491320"/>
          </a:xfrm>
        </p:grpSpPr>
        <p:sp>
          <p:nvSpPr>
            <p:cNvPr id="56" name="矩形: 圆角 55"/>
            <p:cNvSpPr/>
            <p:nvPr/>
          </p:nvSpPr>
          <p:spPr>
            <a:xfrm>
              <a:off x="11020567" y="1883391"/>
              <a:ext cx="156950" cy="341194"/>
            </a:xfrm>
            <a:prstGeom prst="roundRect">
              <a:avLst/>
            </a:prstGeom>
            <a:solidFill>
              <a:srgbClr val="7F05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0922070" y="1862919"/>
              <a:ext cx="353943" cy="4913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清明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72840" y="543609"/>
            <a:ext cx="705220" cy="279012"/>
            <a:chOff x="6564207" y="2467943"/>
            <a:chExt cx="705220" cy="279012"/>
          </a:xfrm>
        </p:grpSpPr>
        <p:grpSp>
          <p:nvGrpSpPr>
            <p:cNvPr id="59" name="组合 58"/>
            <p:cNvGrpSpPr/>
            <p:nvPr/>
          </p:nvGrpSpPr>
          <p:grpSpPr>
            <a:xfrm>
              <a:off x="6591869" y="2485345"/>
              <a:ext cx="593677" cy="251032"/>
              <a:chOff x="6591869" y="2415654"/>
              <a:chExt cx="758492" cy="320723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6591869" y="2415654"/>
                <a:ext cx="320723" cy="320723"/>
              </a:xfrm>
              <a:prstGeom prst="ellipse">
                <a:avLst/>
              </a:prstGeom>
              <a:solidFill>
                <a:srgbClr val="A57A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7029638" y="2415654"/>
                <a:ext cx="320723" cy="320723"/>
              </a:xfrm>
              <a:prstGeom prst="ellipse">
                <a:avLst/>
              </a:prstGeom>
              <a:solidFill>
                <a:srgbClr val="A57A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60" name="矩形 59"/>
            <p:cNvSpPr/>
            <p:nvPr/>
          </p:nvSpPr>
          <p:spPr>
            <a:xfrm>
              <a:off x="6564207" y="2467943"/>
              <a:ext cx="364202" cy="26161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100" spc="3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6905225" y="2485345"/>
              <a:ext cx="3642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spc="3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明</a:t>
              </a:r>
              <a:endParaRPr lang="zh-CN" altLang="en-US" sz="1050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64" name="矩形 63"/>
          <p:cNvSpPr/>
          <p:nvPr/>
        </p:nvSpPr>
        <p:spPr>
          <a:xfrm>
            <a:off x="1211430" y="516403"/>
            <a:ext cx="1672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rgbClr val="9F754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风雷送暖入中春 桃柳着装日日新</a:t>
            </a:r>
          </a:p>
        </p:txBody>
      </p:sp>
      <p:sp>
        <p:nvSpPr>
          <p:cNvPr id="65" name="矩形 64"/>
          <p:cNvSpPr/>
          <p:nvPr/>
        </p:nvSpPr>
        <p:spPr>
          <a:xfrm>
            <a:off x="1211431" y="641072"/>
            <a:ext cx="1672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rgbClr val="9F754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风雷送暖入中春 桃柳着装日日新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76434" t="21522" r="3550" b="39169"/>
          <a:stretch>
            <a:fillRect/>
          </a:stretch>
        </p:blipFill>
        <p:spPr>
          <a:xfrm>
            <a:off x="10052933" y="1653604"/>
            <a:ext cx="1676400" cy="210589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28" y="2323774"/>
            <a:ext cx="4779678" cy="431634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0258626" y="3714747"/>
            <a:ext cx="694216" cy="887422"/>
            <a:chOff x="6979868" y="2124535"/>
            <a:chExt cx="694216" cy="887422"/>
          </a:xfrm>
        </p:grpSpPr>
        <p:sp>
          <p:nvSpPr>
            <p:cNvPr id="8" name="矩形 7"/>
            <p:cNvSpPr/>
            <p:nvPr/>
          </p:nvSpPr>
          <p:spPr>
            <a:xfrm>
              <a:off x="6979868" y="2124535"/>
              <a:ext cx="615553" cy="88742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spc="300" dirty="0">
                  <a:solidFill>
                    <a:srgbClr val="A57A39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清明</a:t>
              </a:r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7458608" y="2768622"/>
              <a:ext cx="184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10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ngsana New" panose="02020603050405020304" pitchFamily="18" charset="-34"/>
                <a:sym typeface="Calibri" panose="020F0502020204030204" pitchFamily="34" charset="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5102792" y="1987177"/>
            <a:ext cx="4838248" cy="33354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8040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8040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8040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8040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8040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080403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080403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rgbClr val="080403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9829289" y="1987177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9533282" y="1987177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254860" y="1987177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8976438" y="1987177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698016" y="1987177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8419594" y="1987177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8141172" y="1987177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862750" y="1987177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584328" y="1987177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305906" y="1987177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027484" y="1987177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749062" y="1987177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488225" y="1987177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218595" y="1987177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913796" y="1987177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2851551" y="2389786"/>
            <a:ext cx="486508" cy="1973413"/>
            <a:chOff x="8785413" y="1602300"/>
            <a:chExt cx="486508" cy="2751992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9271921" y="1602300"/>
              <a:ext cx="0" cy="2751992"/>
            </a:xfrm>
            <a:prstGeom prst="line">
              <a:avLst/>
            </a:prstGeom>
            <a:ln>
              <a:solidFill>
                <a:srgbClr val="A57A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9028667" y="1602300"/>
              <a:ext cx="0" cy="2751992"/>
            </a:xfrm>
            <a:prstGeom prst="line">
              <a:avLst/>
            </a:prstGeom>
            <a:ln>
              <a:solidFill>
                <a:srgbClr val="A57A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8785413" y="1602300"/>
              <a:ext cx="0" cy="2751992"/>
            </a:xfrm>
            <a:prstGeom prst="line">
              <a:avLst/>
            </a:prstGeom>
            <a:ln>
              <a:solidFill>
                <a:srgbClr val="A57A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矩形 30"/>
          <p:cNvSpPr/>
          <p:nvPr/>
        </p:nvSpPr>
        <p:spPr>
          <a:xfrm>
            <a:off x="2546989" y="2389786"/>
            <a:ext cx="946413" cy="197341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雪入春分省见稀，半开桃李不胜威。应惭落地梅花识，却作漫天柳絮飞。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2101375" y="2389786"/>
            <a:ext cx="486508" cy="1973413"/>
            <a:chOff x="8785413" y="1602300"/>
            <a:chExt cx="486508" cy="275199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9271921" y="1602300"/>
              <a:ext cx="0" cy="2751992"/>
            </a:xfrm>
            <a:prstGeom prst="line">
              <a:avLst/>
            </a:prstGeom>
            <a:ln>
              <a:solidFill>
                <a:srgbClr val="A57A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9028667" y="1602300"/>
              <a:ext cx="0" cy="2751992"/>
            </a:xfrm>
            <a:prstGeom prst="line">
              <a:avLst/>
            </a:prstGeom>
            <a:ln>
              <a:solidFill>
                <a:srgbClr val="A57A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785413" y="1602300"/>
              <a:ext cx="0" cy="2751992"/>
            </a:xfrm>
            <a:prstGeom prst="line">
              <a:avLst/>
            </a:prstGeom>
            <a:ln>
              <a:solidFill>
                <a:srgbClr val="A57A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 35"/>
          <p:cNvSpPr/>
          <p:nvPr/>
        </p:nvSpPr>
        <p:spPr>
          <a:xfrm>
            <a:off x="1796813" y="2389786"/>
            <a:ext cx="946413" cy="197341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雪入春分省见稀，半开桃李不胜威。应惭落地梅花识，却作漫天柳絮飞。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11713640" y="1622847"/>
            <a:ext cx="353943" cy="491320"/>
            <a:chOff x="10922070" y="1862919"/>
            <a:chExt cx="353943" cy="491320"/>
          </a:xfrm>
        </p:grpSpPr>
        <p:sp>
          <p:nvSpPr>
            <p:cNvPr id="61" name="矩形: 圆角 60"/>
            <p:cNvSpPr/>
            <p:nvPr/>
          </p:nvSpPr>
          <p:spPr>
            <a:xfrm>
              <a:off x="11020567" y="1883391"/>
              <a:ext cx="156950" cy="341194"/>
            </a:xfrm>
            <a:prstGeom prst="roundRect">
              <a:avLst/>
            </a:prstGeom>
            <a:solidFill>
              <a:srgbClr val="7F05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0922070" y="1862919"/>
              <a:ext cx="353943" cy="4913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清明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72840" y="543609"/>
            <a:ext cx="705220" cy="279012"/>
            <a:chOff x="6564207" y="2467943"/>
            <a:chExt cx="705220" cy="279012"/>
          </a:xfrm>
        </p:grpSpPr>
        <p:grpSp>
          <p:nvGrpSpPr>
            <p:cNvPr id="64" name="组合 63"/>
            <p:cNvGrpSpPr/>
            <p:nvPr/>
          </p:nvGrpSpPr>
          <p:grpSpPr>
            <a:xfrm>
              <a:off x="6591869" y="2485345"/>
              <a:ext cx="593677" cy="251032"/>
              <a:chOff x="6591869" y="2415654"/>
              <a:chExt cx="758492" cy="320723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6591869" y="2415654"/>
                <a:ext cx="320723" cy="320723"/>
              </a:xfrm>
              <a:prstGeom prst="ellipse">
                <a:avLst/>
              </a:prstGeom>
              <a:solidFill>
                <a:srgbClr val="A57A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7029638" y="2415654"/>
                <a:ext cx="320723" cy="320723"/>
              </a:xfrm>
              <a:prstGeom prst="ellipse">
                <a:avLst/>
              </a:prstGeom>
              <a:solidFill>
                <a:srgbClr val="A57A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65" name="矩形 64"/>
            <p:cNvSpPr/>
            <p:nvPr/>
          </p:nvSpPr>
          <p:spPr>
            <a:xfrm>
              <a:off x="6564207" y="2467943"/>
              <a:ext cx="364202" cy="26161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100" spc="3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6905225" y="2485345"/>
              <a:ext cx="3642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spc="3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明</a:t>
              </a:r>
              <a:endParaRPr lang="zh-CN" altLang="en-US" sz="1050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1211430" y="516403"/>
            <a:ext cx="1672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rgbClr val="9F754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风雷送暖入中春 桃柳着装日日新</a:t>
            </a:r>
          </a:p>
        </p:txBody>
      </p:sp>
      <p:sp>
        <p:nvSpPr>
          <p:cNvPr id="70" name="矩形 69"/>
          <p:cNvSpPr/>
          <p:nvPr/>
        </p:nvSpPr>
        <p:spPr>
          <a:xfrm>
            <a:off x="1211431" y="641072"/>
            <a:ext cx="1672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rgbClr val="9F754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风雷送暖入中春 桃柳着装日日新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24086" t="31441" r="56621" b="48023"/>
          <a:stretch>
            <a:fillRect/>
          </a:stretch>
        </p:blipFill>
        <p:spPr>
          <a:xfrm>
            <a:off x="2893326" y="2330355"/>
            <a:ext cx="1617260" cy="10986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72332" b="62097"/>
          <a:stretch>
            <a:fillRect/>
          </a:stretch>
        </p:blipFill>
        <p:spPr>
          <a:xfrm>
            <a:off x="9041642" y="210513"/>
            <a:ext cx="2926669" cy="255868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410098" y="2912460"/>
            <a:ext cx="537507" cy="537507"/>
            <a:chOff x="8845062" y="562708"/>
            <a:chExt cx="888023" cy="888023"/>
          </a:xfrm>
        </p:grpSpPr>
        <p:sp>
          <p:nvSpPr>
            <p:cNvPr id="13" name="矩形 12"/>
            <p:cNvSpPr/>
            <p:nvPr/>
          </p:nvSpPr>
          <p:spPr>
            <a:xfrm>
              <a:off x="8845062" y="562708"/>
              <a:ext cx="888023" cy="888023"/>
            </a:xfrm>
            <a:prstGeom prst="rect">
              <a:avLst/>
            </a:prstGeom>
            <a:noFill/>
            <a:ln>
              <a:solidFill>
                <a:srgbClr val="921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8845062" y="562708"/>
              <a:ext cx="888023" cy="888023"/>
            </a:xfrm>
            <a:prstGeom prst="line">
              <a:avLst/>
            </a:prstGeom>
            <a:ln>
              <a:solidFill>
                <a:srgbClr val="921D2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8845062" y="562708"/>
              <a:ext cx="888023" cy="888023"/>
            </a:xfrm>
            <a:prstGeom prst="line">
              <a:avLst/>
            </a:prstGeom>
            <a:ln>
              <a:solidFill>
                <a:srgbClr val="921D2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13" idx="3"/>
              <a:endCxn id="13" idx="1"/>
            </p:cNvCxnSpPr>
            <p:nvPr/>
          </p:nvCxnSpPr>
          <p:spPr>
            <a:xfrm flipH="1">
              <a:off x="8845062" y="1006720"/>
              <a:ext cx="888023" cy="0"/>
            </a:xfrm>
            <a:prstGeom prst="line">
              <a:avLst/>
            </a:prstGeom>
            <a:ln>
              <a:solidFill>
                <a:srgbClr val="921D2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13" idx="0"/>
              <a:endCxn id="13" idx="2"/>
            </p:cNvCxnSpPr>
            <p:nvPr/>
          </p:nvCxnSpPr>
          <p:spPr>
            <a:xfrm>
              <a:off x="9289074" y="562708"/>
              <a:ext cx="0" cy="888023"/>
            </a:xfrm>
            <a:prstGeom prst="line">
              <a:avLst/>
            </a:prstGeom>
            <a:ln>
              <a:solidFill>
                <a:srgbClr val="921D2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2050118" y="2912460"/>
            <a:ext cx="537507" cy="537507"/>
            <a:chOff x="8845062" y="562708"/>
            <a:chExt cx="888023" cy="888023"/>
          </a:xfrm>
        </p:grpSpPr>
        <p:sp>
          <p:nvSpPr>
            <p:cNvPr id="8" name="矩形 7"/>
            <p:cNvSpPr/>
            <p:nvPr/>
          </p:nvSpPr>
          <p:spPr>
            <a:xfrm>
              <a:off x="8845062" y="562708"/>
              <a:ext cx="888023" cy="888023"/>
            </a:xfrm>
            <a:prstGeom prst="rect">
              <a:avLst/>
            </a:prstGeom>
            <a:noFill/>
            <a:ln>
              <a:solidFill>
                <a:srgbClr val="921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8845062" y="562708"/>
              <a:ext cx="888023" cy="888023"/>
            </a:xfrm>
            <a:prstGeom prst="line">
              <a:avLst/>
            </a:prstGeom>
            <a:ln>
              <a:solidFill>
                <a:srgbClr val="921D2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8845062" y="562708"/>
              <a:ext cx="888023" cy="888023"/>
            </a:xfrm>
            <a:prstGeom prst="line">
              <a:avLst/>
            </a:prstGeom>
            <a:ln>
              <a:solidFill>
                <a:srgbClr val="921D2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8" idx="3"/>
              <a:endCxn id="8" idx="1"/>
            </p:cNvCxnSpPr>
            <p:nvPr/>
          </p:nvCxnSpPr>
          <p:spPr>
            <a:xfrm flipH="1">
              <a:off x="8845062" y="1006720"/>
              <a:ext cx="888023" cy="0"/>
            </a:xfrm>
            <a:prstGeom prst="line">
              <a:avLst/>
            </a:prstGeom>
            <a:ln>
              <a:solidFill>
                <a:srgbClr val="921D2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stCxn id="8" idx="0"/>
              <a:endCxn id="8" idx="2"/>
            </p:cNvCxnSpPr>
            <p:nvPr/>
          </p:nvCxnSpPr>
          <p:spPr>
            <a:xfrm>
              <a:off x="9289074" y="562708"/>
              <a:ext cx="0" cy="888023"/>
            </a:xfrm>
            <a:prstGeom prst="line">
              <a:avLst/>
            </a:prstGeom>
            <a:ln>
              <a:solidFill>
                <a:srgbClr val="921D2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1300270" y="2757621"/>
            <a:ext cx="775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清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940781" y="2769196"/>
            <a:ext cx="952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明</a:t>
            </a:r>
          </a:p>
        </p:txBody>
      </p:sp>
      <p:sp>
        <p:nvSpPr>
          <p:cNvPr id="20" name="矩形 19"/>
          <p:cNvSpPr/>
          <p:nvPr/>
        </p:nvSpPr>
        <p:spPr>
          <a:xfrm>
            <a:off x="7385464" y="3606421"/>
            <a:ext cx="2492990" cy="242398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9761136" y="3606413"/>
            <a:ext cx="0" cy="2423983"/>
          </a:xfrm>
          <a:prstGeom prst="line">
            <a:avLst/>
          </a:prstGeom>
          <a:ln>
            <a:solidFill>
              <a:srgbClr val="7F0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9524575" y="3606413"/>
            <a:ext cx="0" cy="2423983"/>
          </a:xfrm>
          <a:prstGeom prst="line">
            <a:avLst/>
          </a:prstGeom>
          <a:ln>
            <a:solidFill>
              <a:srgbClr val="7F0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9301662" y="3606413"/>
            <a:ext cx="0" cy="2423983"/>
          </a:xfrm>
          <a:prstGeom prst="line">
            <a:avLst/>
          </a:prstGeom>
          <a:ln>
            <a:solidFill>
              <a:srgbClr val="7F0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9071925" y="3606413"/>
            <a:ext cx="0" cy="2423983"/>
          </a:xfrm>
          <a:prstGeom prst="line">
            <a:avLst/>
          </a:prstGeom>
          <a:ln>
            <a:solidFill>
              <a:srgbClr val="7F0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8842188" y="3606413"/>
            <a:ext cx="0" cy="2423983"/>
          </a:xfrm>
          <a:prstGeom prst="line">
            <a:avLst/>
          </a:prstGeom>
          <a:ln>
            <a:solidFill>
              <a:srgbClr val="7F0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8612451" y="3606413"/>
            <a:ext cx="0" cy="2423983"/>
          </a:xfrm>
          <a:prstGeom prst="line">
            <a:avLst/>
          </a:prstGeom>
          <a:ln>
            <a:solidFill>
              <a:srgbClr val="7F0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8382714" y="3606413"/>
            <a:ext cx="0" cy="2423983"/>
          </a:xfrm>
          <a:prstGeom prst="line">
            <a:avLst/>
          </a:prstGeom>
          <a:ln>
            <a:solidFill>
              <a:srgbClr val="7F0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8152977" y="3606413"/>
            <a:ext cx="0" cy="2423983"/>
          </a:xfrm>
          <a:prstGeom prst="line">
            <a:avLst/>
          </a:prstGeom>
          <a:ln>
            <a:solidFill>
              <a:srgbClr val="7F0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923240" y="3606413"/>
            <a:ext cx="0" cy="2423983"/>
          </a:xfrm>
          <a:prstGeom prst="line">
            <a:avLst/>
          </a:prstGeom>
          <a:ln>
            <a:solidFill>
              <a:srgbClr val="7F0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693503" y="3606413"/>
            <a:ext cx="0" cy="2423983"/>
          </a:xfrm>
          <a:prstGeom prst="line">
            <a:avLst/>
          </a:prstGeom>
          <a:ln>
            <a:solidFill>
              <a:srgbClr val="7F0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1305255" y="3718721"/>
            <a:ext cx="4267959" cy="113107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indent="252095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雪入春分省见稀，半开桃李不胜威。应惭落地梅花识，却作漫天柳絮飞。不分东君专节物，故将新巧发阴机。従今造物尤难料，更暖须留御腊衣。雪入春分省见稀，半开桃李不胜威。应惭落地梅花识，却作漫天柳絮飞。</a:t>
            </a:r>
          </a:p>
          <a:p>
            <a:pPr indent="252095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9142347" y="1717184"/>
            <a:ext cx="694216" cy="887422"/>
            <a:chOff x="6979868" y="2124535"/>
            <a:chExt cx="694216" cy="887422"/>
          </a:xfrm>
        </p:grpSpPr>
        <p:sp>
          <p:nvSpPr>
            <p:cNvPr id="54" name="矩形 53"/>
            <p:cNvSpPr/>
            <p:nvPr/>
          </p:nvSpPr>
          <p:spPr>
            <a:xfrm>
              <a:off x="6979868" y="2124535"/>
              <a:ext cx="615553" cy="88742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spc="300" dirty="0">
                  <a:solidFill>
                    <a:srgbClr val="080403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春分</a:t>
              </a:r>
            </a:p>
          </p:txBody>
        </p:sp>
        <p:sp>
          <p:nvSpPr>
            <p:cNvPr id="55" name="矩形 54"/>
            <p:cNvSpPr/>
            <p:nvPr/>
          </p:nvSpPr>
          <p:spPr>
            <a:xfrm rot="5400000">
              <a:off x="7458608" y="2768622"/>
              <a:ext cx="184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1000" dirty="0">
                <a:solidFill>
                  <a:srgbClr val="080403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ngsana New" panose="02020603050405020304" pitchFamily="18" charset="-34"/>
                <a:sym typeface="Calibri" panose="020F0502020204030204" pitchFamily="34" charset="0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1713640" y="1622847"/>
            <a:ext cx="353943" cy="491320"/>
            <a:chOff x="10922070" y="1862919"/>
            <a:chExt cx="353943" cy="491320"/>
          </a:xfrm>
        </p:grpSpPr>
        <p:sp>
          <p:nvSpPr>
            <p:cNvPr id="71" name="矩形: 圆角 70"/>
            <p:cNvSpPr/>
            <p:nvPr/>
          </p:nvSpPr>
          <p:spPr>
            <a:xfrm>
              <a:off x="11020567" y="1883391"/>
              <a:ext cx="156950" cy="341194"/>
            </a:xfrm>
            <a:prstGeom prst="roundRect">
              <a:avLst/>
            </a:prstGeom>
            <a:solidFill>
              <a:srgbClr val="7F05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0922070" y="1862919"/>
              <a:ext cx="353943" cy="4913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清明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72840" y="543609"/>
            <a:ext cx="705220" cy="279012"/>
            <a:chOff x="6564207" y="2467943"/>
            <a:chExt cx="705220" cy="279012"/>
          </a:xfrm>
        </p:grpSpPr>
        <p:grpSp>
          <p:nvGrpSpPr>
            <p:cNvPr id="74" name="组合 73"/>
            <p:cNvGrpSpPr/>
            <p:nvPr/>
          </p:nvGrpSpPr>
          <p:grpSpPr>
            <a:xfrm>
              <a:off x="6591869" y="2485345"/>
              <a:ext cx="593677" cy="251032"/>
              <a:chOff x="6591869" y="2415654"/>
              <a:chExt cx="758492" cy="320723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6591869" y="2415654"/>
                <a:ext cx="320723" cy="320723"/>
              </a:xfrm>
              <a:prstGeom prst="ellipse">
                <a:avLst/>
              </a:prstGeom>
              <a:solidFill>
                <a:srgbClr val="A57A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7029638" y="2415654"/>
                <a:ext cx="320723" cy="320723"/>
              </a:xfrm>
              <a:prstGeom prst="ellipse">
                <a:avLst/>
              </a:prstGeom>
              <a:solidFill>
                <a:srgbClr val="A57A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6564207" y="2467943"/>
              <a:ext cx="364202" cy="26161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100" spc="3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</a:t>
              </a:r>
            </a:p>
          </p:txBody>
        </p:sp>
        <p:sp>
          <p:nvSpPr>
            <p:cNvPr id="76" name="矩形 75"/>
            <p:cNvSpPr/>
            <p:nvPr/>
          </p:nvSpPr>
          <p:spPr>
            <a:xfrm>
              <a:off x="6905225" y="2485345"/>
              <a:ext cx="3642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spc="3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明</a:t>
              </a:r>
              <a:endParaRPr lang="zh-CN" altLang="en-US" sz="1050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79" name="矩形 78"/>
          <p:cNvSpPr/>
          <p:nvPr/>
        </p:nvSpPr>
        <p:spPr>
          <a:xfrm>
            <a:off x="1211430" y="516403"/>
            <a:ext cx="1672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rgbClr val="9F754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风雷送暖入中春 桃柳着装日日新</a:t>
            </a:r>
          </a:p>
        </p:txBody>
      </p:sp>
      <p:sp>
        <p:nvSpPr>
          <p:cNvPr id="80" name="矩形 79"/>
          <p:cNvSpPr/>
          <p:nvPr/>
        </p:nvSpPr>
        <p:spPr>
          <a:xfrm>
            <a:off x="1211431" y="641072"/>
            <a:ext cx="1672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rgbClr val="9F754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风雷送暖入中春 桃柳着装日日新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rcRect l="73938" t="31823" r="721"/>
          <a:stretch>
            <a:fillRect/>
          </a:stretch>
        </p:blipFill>
        <p:spPr>
          <a:xfrm>
            <a:off x="9546609" y="2506274"/>
            <a:ext cx="2422479" cy="41366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/>
          <a:srcRect l="19359" t="23355" r="55300" b="42118"/>
          <a:stretch>
            <a:fillRect/>
          </a:stretch>
        </p:blipFill>
        <p:spPr>
          <a:xfrm>
            <a:off x="3342177" y="1746912"/>
            <a:ext cx="2422479" cy="209493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53076" y="2041285"/>
            <a:ext cx="1477328" cy="21189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春分雨脚落声微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时令北方偏向晚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可知早有绿腰肥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626905" y="1838204"/>
            <a:ext cx="759981" cy="1809161"/>
            <a:chOff x="5397080" y="4161870"/>
            <a:chExt cx="759981" cy="1809161"/>
          </a:xfrm>
        </p:grpSpPr>
        <p:sp>
          <p:nvSpPr>
            <p:cNvPr id="13" name="矩形 12"/>
            <p:cNvSpPr/>
            <p:nvPr/>
          </p:nvSpPr>
          <p:spPr>
            <a:xfrm>
              <a:off x="5435696" y="4207591"/>
              <a:ext cx="676656" cy="1728000"/>
            </a:xfrm>
            <a:prstGeom prst="rect">
              <a:avLst/>
            </a:prstGeom>
            <a:solidFill>
              <a:srgbClr val="A57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397080" y="4161870"/>
              <a:ext cx="759981" cy="1809161"/>
            </a:xfrm>
            <a:prstGeom prst="rect">
              <a:avLst/>
            </a:prstGeom>
            <a:noFill/>
            <a:ln>
              <a:solidFill>
                <a:srgbClr val="A57A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594187" y="1975586"/>
            <a:ext cx="694216" cy="887422"/>
            <a:chOff x="6979868" y="2124535"/>
            <a:chExt cx="694216" cy="887422"/>
          </a:xfrm>
        </p:grpSpPr>
        <p:sp>
          <p:nvSpPr>
            <p:cNvPr id="16" name="矩形 15"/>
            <p:cNvSpPr/>
            <p:nvPr/>
          </p:nvSpPr>
          <p:spPr>
            <a:xfrm>
              <a:off x="6979868" y="2124535"/>
              <a:ext cx="615553" cy="88742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spc="3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清明</a:t>
              </a:r>
            </a:p>
          </p:txBody>
        </p:sp>
        <p:sp>
          <p:nvSpPr>
            <p:cNvPr id="17" name="矩形 16"/>
            <p:cNvSpPr/>
            <p:nvPr/>
          </p:nvSpPr>
          <p:spPr>
            <a:xfrm rot="5400000">
              <a:off x="7458608" y="2768622"/>
              <a:ext cx="184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ngsana New" panose="02020603050405020304" pitchFamily="18" charset="-34"/>
                <a:sym typeface="Calibri" panose="020F0502020204030204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7559383" y="1357952"/>
            <a:ext cx="1590435" cy="313269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20000"/>
              </a:lnSpc>
            </a:pPr>
            <a:endParaRPr lang="zh-CN" altLang="en-US" sz="1050" dirty="0">
              <a:solidFill>
                <a:srgbClr val="A57A39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7832305" y="1357952"/>
            <a:ext cx="1169156" cy="3132693"/>
            <a:chOff x="7524019" y="4107976"/>
            <a:chExt cx="1169156" cy="226606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8693175" y="4107976"/>
              <a:ext cx="0" cy="226606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8477086" y="4107976"/>
              <a:ext cx="0" cy="226606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8233702" y="4107976"/>
              <a:ext cx="0" cy="226606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7997141" y="4107976"/>
              <a:ext cx="0" cy="226606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760580" y="4107976"/>
              <a:ext cx="0" cy="226606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7524019" y="4107976"/>
              <a:ext cx="0" cy="226606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2" name="图片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089" y="4404554"/>
            <a:ext cx="1988992" cy="1585097"/>
          </a:xfrm>
          <a:prstGeom prst="rect">
            <a:avLst/>
          </a:prstGeom>
        </p:spPr>
      </p:pic>
      <p:grpSp>
        <p:nvGrpSpPr>
          <p:cNvPr id="86" name="组合 85"/>
          <p:cNvGrpSpPr/>
          <p:nvPr/>
        </p:nvGrpSpPr>
        <p:grpSpPr>
          <a:xfrm>
            <a:off x="2629929" y="4160231"/>
            <a:ext cx="759981" cy="1809161"/>
            <a:chOff x="5397080" y="4161870"/>
            <a:chExt cx="759981" cy="1809161"/>
          </a:xfrm>
        </p:grpSpPr>
        <p:sp>
          <p:nvSpPr>
            <p:cNvPr id="87" name="矩形 86"/>
            <p:cNvSpPr/>
            <p:nvPr/>
          </p:nvSpPr>
          <p:spPr>
            <a:xfrm>
              <a:off x="5435696" y="4207591"/>
              <a:ext cx="676656" cy="1728000"/>
            </a:xfrm>
            <a:prstGeom prst="rect">
              <a:avLst/>
            </a:prstGeom>
            <a:solidFill>
              <a:srgbClr val="A57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5397080" y="4161870"/>
              <a:ext cx="759981" cy="1809161"/>
            </a:xfrm>
            <a:prstGeom prst="rect">
              <a:avLst/>
            </a:prstGeom>
            <a:noFill/>
            <a:ln>
              <a:solidFill>
                <a:srgbClr val="A57A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2597211" y="4297613"/>
            <a:ext cx="694216" cy="887422"/>
            <a:chOff x="6979868" y="2124535"/>
            <a:chExt cx="694216" cy="887422"/>
          </a:xfrm>
        </p:grpSpPr>
        <p:sp>
          <p:nvSpPr>
            <p:cNvPr id="90" name="矩形 89"/>
            <p:cNvSpPr/>
            <p:nvPr/>
          </p:nvSpPr>
          <p:spPr>
            <a:xfrm>
              <a:off x="6979868" y="2124535"/>
              <a:ext cx="615553" cy="88742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spc="3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清明</a:t>
              </a:r>
            </a:p>
          </p:txBody>
        </p:sp>
        <p:sp>
          <p:nvSpPr>
            <p:cNvPr id="91" name="矩形 90"/>
            <p:cNvSpPr/>
            <p:nvPr/>
          </p:nvSpPr>
          <p:spPr>
            <a:xfrm rot="5400000">
              <a:off x="7458608" y="2768622"/>
              <a:ext cx="184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ngsana New" panose="02020603050405020304" pitchFamily="18" charset="-34"/>
                <a:sym typeface="Calibri" panose="020F0502020204030204" pitchFamily="34" charset="0"/>
              </a:endParaRPr>
            </a:p>
          </p:txBody>
        </p:sp>
      </p:grpSp>
      <p:sp>
        <p:nvSpPr>
          <p:cNvPr id="92" name="文本框 91"/>
          <p:cNvSpPr txBox="1"/>
          <p:nvPr/>
        </p:nvSpPr>
        <p:spPr>
          <a:xfrm>
            <a:off x="3534815" y="4205952"/>
            <a:ext cx="1477328" cy="21189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春分雨脚落声微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时令北方偏向晚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可知早有绿腰肥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11713640" y="1622847"/>
            <a:ext cx="353943" cy="491320"/>
            <a:chOff x="10922070" y="1862919"/>
            <a:chExt cx="353943" cy="491320"/>
          </a:xfrm>
        </p:grpSpPr>
        <p:sp>
          <p:nvSpPr>
            <p:cNvPr id="71" name="矩形: 圆角 70"/>
            <p:cNvSpPr/>
            <p:nvPr/>
          </p:nvSpPr>
          <p:spPr>
            <a:xfrm>
              <a:off x="11020567" y="1883391"/>
              <a:ext cx="156950" cy="341194"/>
            </a:xfrm>
            <a:prstGeom prst="roundRect">
              <a:avLst/>
            </a:prstGeom>
            <a:solidFill>
              <a:srgbClr val="7F05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0922070" y="1862919"/>
              <a:ext cx="353943" cy="4913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清明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72840" y="543609"/>
            <a:ext cx="705220" cy="279012"/>
            <a:chOff x="6564207" y="2467943"/>
            <a:chExt cx="705220" cy="279012"/>
          </a:xfrm>
        </p:grpSpPr>
        <p:grpSp>
          <p:nvGrpSpPr>
            <p:cNvPr id="74" name="组合 73"/>
            <p:cNvGrpSpPr/>
            <p:nvPr/>
          </p:nvGrpSpPr>
          <p:grpSpPr>
            <a:xfrm>
              <a:off x="6591869" y="2485345"/>
              <a:ext cx="593677" cy="251032"/>
              <a:chOff x="6591869" y="2415654"/>
              <a:chExt cx="758492" cy="320723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6591869" y="2415654"/>
                <a:ext cx="320723" cy="320723"/>
              </a:xfrm>
              <a:prstGeom prst="ellipse">
                <a:avLst/>
              </a:prstGeom>
              <a:solidFill>
                <a:srgbClr val="A57A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7029638" y="2415654"/>
                <a:ext cx="320723" cy="320723"/>
              </a:xfrm>
              <a:prstGeom prst="ellipse">
                <a:avLst/>
              </a:prstGeom>
              <a:solidFill>
                <a:srgbClr val="A57A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6564207" y="2467943"/>
              <a:ext cx="364202" cy="26161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100" spc="3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</a:t>
              </a:r>
            </a:p>
          </p:txBody>
        </p:sp>
        <p:sp>
          <p:nvSpPr>
            <p:cNvPr id="76" name="矩形 75"/>
            <p:cNvSpPr/>
            <p:nvPr/>
          </p:nvSpPr>
          <p:spPr>
            <a:xfrm>
              <a:off x="6905225" y="2485345"/>
              <a:ext cx="3642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spc="3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明</a:t>
              </a:r>
              <a:endParaRPr lang="zh-CN" altLang="en-US" sz="1050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79" name="矩形 78"/>
          <p:cNvSpPr/>
          <p:nvPr/>
        </p:nvSpPr>
        <p:spPr>
          <a:xfrm>
            <a:off x="1211430" y="516403"/>
            <a:ext cx="1672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rgbClr val="9F754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风雷送暖入中春 桃柳着装日日新</a:t>
            </a:r>
          </a:p>
        </p:txBody>
      </p:sp>
      <p:sp>
        <p:nvSpPr>
          <p:cNvPr id="81" name="矩形 80"/>
          <p:cNvSpPr/>
          <p:nvPr/>
        </p:nvSpPr>
        <p:spPr>
          <a:xfrm>
            <a:off x="1211431" y="641072"/>
            <a:ext cx="1672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rgbClr val="9F754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风雷送暖入中春 桃柳着装日日新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66388" t="65263" r="15960" b="15113"/>
          <a:stretch>
            <a:fillRect/>
          </a:stretch>
        </p:blipFill>
        <p:spPr>
          <a:xfrm>
            <a:off x="7755772" y="4469414"/>
            <a:ext cx="2396583" cy="16991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8706" y="1479714"/>
            <a:ext cx="2179356" cy="256775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39894" y="2597965"/>
            <a:ext cx="537508" cy="1172581"/>
            <a:chOff x="10401299" y="509954"/>
            <a:chExt cx="888024" cy="1937238"/>
          </a:xfrm>
        </p:grpSpPr>
        <p:grpSp>
          <p:nvGrpSpPr>
            <p:cNvPr id="8" name="组合 7"/>
            <p:cNvGrpSpPr/>
            <p:nvPr/>
          </p:nvGrpSpPr>
          <p:grpSpPr>
            <a:xfrm>
              <a:off x="10401300" y="509954"/>
              <a:ext cx="888023" cy="888023"/>
              <a:chOff x="8845062" y="562708"/>
              <a:chExt cx="888023" cy="888023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8845062" y="562708"/>
                <a:ext cx="888023" cy="888023"/>
              </a:xfrm>
              <a:prstGeom prst="rect">
                <a:avLst/>
              </a:prstGeom>
              <a:noFill/>
              <a:ln>
                <a:solidFill>
                  <a:srgbClr val="921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>
                <a:stCxn id="15" idx="3"/>
                <a:endCxn id="15" idx="1"/>
              </p:cNvCxnSpPr>
              <p:nvPr/>
            </p:nvCxnSpPr>
            <p:spPr>
              <a:xfrm flipH="1">
                <a:off x="8845062" y="1006720"/>
                <a:ext cx="888023" cy="0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>
                <a:stCxn id="15" idx="0"/>
                <a:endCxn id="15" idx="2"/>
              </p:cNvCxnSpPr>
              <p:nvPr/>
            </p:nvCxnSpPr>
            <p:spPr>
              <a:xfrm>
                <a:off x="9289074" y="562708"/>
                <a:ext cx="0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>
              <a:off x="10401299" y="1559169"/>
              <a:ext cx="888023" cy="888023"/>
              <a:chOff x="8845062" y="562708"/>
              <a:chExt cx="888023" cy="888023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8845062" y="562708"/>
                <a:ext cx="888023" cy="888023"/>
              </a:xfrm>
              <a:prstGeom prst="rect">
                <a:avLst/>
              </a:prstGeom>
              <a:noFill/>
              <a:ln>
                <a:solidFill>
                  <a:srgbClr val="921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H="1"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>
                <a:stCxn id="10" idx="3"/>
                <a:endCxn id="10" idx="1"/>
              </p:cNvCxnSpPr>
              <p:nvPr/>
            </p:nvCxnSpPr>
            <p:spPr>
              <a:xfrm flipH="1">
                <a:off x="8845062" y="1006720"/>
                <a:ext cx="888023" cy="0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>
                <a:stCxn id="10" idx="0"/>
                <a:endCxn id="10" idx="2"/>
              </p:cNvCxnSpPr>
              <p:nvPr/>
            </p:nvCxnSpPr>
            <p:spPr>
              <a:xfrm>
                <a:off x="9289074" y="562708"/>
                <a:ext cx="0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文本框 19"/>
          <p:cNvSpPr txBox="1"/>
          <p:nvPr/>
        </p:nvSpPr>
        <p:spPr>
          <a:xfrm>
            <a:off x="1235964" y="2425449"/>
            <a:ext cx="775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清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235964" y="3077757"/>
            <a:ext cx="952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明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188509" y="2558654"/>
            <a:ext cx="1292662" cy="13095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921D2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</a:t>
            </a:r>
            <a:r>
              <a:rPr lang="zh-CN" altLang="en-US" sz="1200" dirty="0">
                <a:solidFill>
                  <a:srgbClr val="81786B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分雨脚落声微</a:t>
            </a:r>
            <a:endParaRPr lang="en-US" altLang="zh-CN" sz="1200" dirty="0">
              <a:solidFill>
                <a:srgbClr val="81786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81786B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81786B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时令北方偏向晚</a:t>
            </a:r>
            <a:endParaRPr lang="en-US" altLang="zh-CN" sz="1200" dirty="0">
              <a:solidFill>
                <a:srgbClr val="81786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81786B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可知早有绿腰</a:t>
            </a:r>
            <a:r>
              <a:rPr lang="zh-CN" altLang="en-US" sz="1200" dirty="0">
                <a:solidFill>
                  <a:srgbClr val="921D2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肥</a:t>
            </a:r>
          </a:p>
        </p:txBody>
      </p:sp>
      <p:sp>
        <p:nvSpPr>
          <p:cNvPr id="23" name="矩形 22"/>
          <p:cNvSpPr/>
          <p:nvPr/>
        </p:nvSpPr>
        <p:spPr>
          <a:xfrm>
            <a:off x="1845038" y="2524051"/>
            <a:ext cx="461665" cy="124649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>
                <a:solidFill>
                  <a:srgbClr val="9F754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仲春初四日</a:t>
            </a:r>
          </a:p>
        </p:txBody>
      </p:sp>
      <p:sp>
        <p:nvSpPr>
          <p:cNvPr id="24" name="矩形 23"/>
          <p:cNvSpPr/>
          <p:nvPr/>
        </p:nvSpPr>
        <p:spPr>
          <a:xfrm>
            <a:off x="1189295" y="4110544"/>
            <a:ext cx="4583751" cy="113107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indent="252095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雪入春分省见稀，半开桃李不胜威。应惭落地梅花识，却作漫天柳絮飞。不分东君专节物，故将新巧发阴机。従今造物尤难料，更暖须留御腊衣。雪入春分省见稀，半开桃李不胜威。应惭落地梅花识，却作漫天柳絮飞。</a:t>
            </a:r>
          </a:p>
          <a:p>
            <a:pPr indent="252095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336366" y="1402880"/>
            <a:ext cx="846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清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336366" y="2062386"/>
            <a:ext cx="846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明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9271921" y="1602300"/>
            <a:ext cx="0" cy="2751992"/>
          </a:xfrm>
          <a:prstGeom prst="line">
            <a:avLst/>
          </a:prstGeom>
          <a:ln>
            <a:solidFill>
              <a:srgbClr val="A57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9028667" y="1602300"/>
            <a:ext cx="0" cy="2751992"/>
          </a:xfrm>
          <a:prstGeom prst="line">
            <a:avLst/>
          </a:prstGeom>
          <a:ln>
            <a:solidFill>
              <a:srgbClr val="A57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8785413" y="1602300"/>
            <a:ext cx="0" cy="2751992"/>
          </a:xfrm>
          <a:prstGeom prst="line">
            <a:avLst/>
          </a:prstGeom>
          <a:ln>
            <a:solidFill>
              <a:srgbClr val="A57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8734767" y="1602300"/>
            <a:ext cx="692497" cy="275199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A57A39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雪入春分省见稀，半开桃李不胜威。应惭落地梅花识，却作漫天柳絮飞。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1713640" y="1622847"/>
            <a:ext cx="353943" cy="491320"/>
            <a:chOff x="10922070" y="1862919"/>
            <a:chExt cx="353943" cy="491320"/>
          </a:xfrm>
        </p:grpSpPr>
        <p:sp>
          <p:nvSpPr>
            <p:cNvPr id="37" name="矩形: 圆角 36"/>
            <p:cNvSpPr/>
            <p:nvPr/>
          </p:nvSpPr>
          <p:spPr>
            <a:xfrm>
              <a:off x="11020567" y="1883391"/>
              <a:ext cx="156950" cy="341194"/>
            </a:xfrm>
            <a:prstGeom prst="roundRect">
              <a:avLst/>
            </a:prstGeom>
            <a:solidFill>
              <a:srgbClr val="7F05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0922070" y="1862919"/>
              <a:ext cx="353943" cy="4913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清明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72840" y="543609"/>
            <a:ext cx="705220" cy="279012"/>
            <a:chOff x="6564207" y="2467943"/>
            <a:chExt cx="705220" cy="279012"/>
          </a:xfrm>
        </p:grpSpPr>
        <p:grpSp>
          <p:nvGrpSpPr>
            <p:cNvPr id="40" name="组合 39"/>
            <p:cNvGrpSpPr/>
            <p:nvPr/>
          </p:nvGrpSpPr>
          <p:grpSpPr>
            <a:xfrm>
              <a:off x="6591869" y="2485345"/>
              <a:ext cx="593677" cy="251032"/>
              <a:chOff x="6591869" y="2415654"/>
              <a:chExt cx="758492" cy="320723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6591869" y="2415654"/>
                <a:ext cx="320723" cy="320723"/>
              </a:xfrm>
              <a:prstGeom prst="ellipse">
                <a:avLst/>
              </a:prstGeom>
              <a:solidFill>
                <a:srgbClr val="A57A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7029638" y="2415654"/>
                <a:ext cx="320723" cy="320723"/>
              </a:xfrm>
              <a:prstGeom prst="ellipse">
                <a:avLst/>
              </a:prstGeom>
              <a:solidFill>
                <a:srgbClr val="A57A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6564207" y="2467943"/>
              <a:ext cx="364202" cy="26161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100" spc="3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6905225" y="2485345"/>
              <a:ext cx="36420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spc="3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明</a:t>
              </a:r>
              <a:endParaRPr lang="zh-CN" altLang="en-US" sz="1050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1211430" y="516403"/>
            <a:ext cx="1672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rgbClr val="9F754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风雷送暖入中春 桃柳着装日日新</a:t>
            </a:r>
          </a:p>
        </p:txBody>
      </p:sp>
      <p:sp>
        <p:nvSpPr>
          <p:cNvPr id="54" name="矩形 53"/>
          <p:cNvSpPr/>
          <p:nvPr/>
        </p:nvSpPr>
        <p:spPr>
          <a:xfrm>
            <a:off x="1211431" y="641072"/>
            <a:ext cx="1672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rgbClr val="9F7543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风雷送暖入中春 桃柳着装日日新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熊猫办公PPT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2519</Words>
  <Application>Microsoft Office PowerPoint</Application>
  <PresentationFormat>宽屏</PresentationFormat>
  <Paragraphs>215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微软雅黑</vt:lpstr>
      <vt:lpstr>等线 Light</vt:lpstr>
      <vt:lpstr>Arial</vt:lpstr>
      <vt:lpstr>宋体</vt:lpstr>
      <vt:lpstr>等线</vt:lpstr>
      <vt:lpstr>Calibri</vt:lpstr>
      <vt:lpstr>Angsana New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2018-03-10T02:06:00Z</dcterms:created>
  <dcterms:modified xsi:type="dcterms:W3CDTF">2023-01-10T06:18:57Z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3505314B54694755A0AE8F45295733E6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