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8A6F28B-9CA8-4DB2-9B39-085096A1B988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30F9E35-82C2-4BBB-8A2D-B9AC5CC69D31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350B80-D4D1-473C-B474-A92834DD2D46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BC1C068-6EF6-4F09-8140-AACA41D836D6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75E1650-F011-4FF8-A34E-E189689D393C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73F9881-26AC-4135-8AD1-A015E2FF6000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9E27710-78E4-4D32-A78D-6225D48B7E97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5"/>
          <p:cNvSpPr>
            <a:spLocks noChangeArrowheads="1"/>
          </p:cNvSpPr>
          <p:nvPr/>
        </p:nvSpPr>
        <p:spPr bwMode="auto">
          <a:xfrm>
            <a:off x="0" y="1470260"/>
            <a:ext cx="9144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We </a:t>
            </a: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should obey the rules.</a:t>
            </a:r>
            <a:endParaRPr lang="zh-CN" altLang="en-US" sz="13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98127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4771" y="3600450"/>
            <a:ext cx="1050396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2" y="642938"/>
            <a:ext cx="1320271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0751" y="1058466"/>
            <a:ext cx="2143125" cy="625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65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四会短语：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6220" y="1071563"/>
            <a:ext cx="1547813" cy="559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 home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3094" y="1071563"/>
            <a:ext cx="2678906" cy="559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housework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6219" y="1660922"/>
            <a:ext cx="1726406" cy="559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 up 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3094" y="1660922"/>
            <a:ext cx="1726406" cy="559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 to bed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0282" y="2357438"/>
            <a:ext cx="5119688" cy="625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65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如何表达应该和不应该做某事？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9813" y="2946797"/>
            <a:ext cx="2917032" cy="559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should…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813" y="3482579"/>
            <a:ext cx="2917032" cy="5594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shouldn’t…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097727" y="1410412"/>
            <a:ext cx="490669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Thank you.</a:t>
            </a:r>
            <a:endParaRPr lang="zh-CN" altLang="en-US" sz="4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332179" y="1113235"/>
            <a:ext cx="179916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内容占位符 1"/>
          <p:cNvSpPr txBox="1"/>
          <p:nvPr/>
        </p:nvSpPr>
        <p:spPr bwMode="auto">
          <a:xfrm>
            <a:off x="1586178" y="651272"/>
            <a:ext cx="179519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 dirty="0">
                <a:solidFill>
                  <a:srgbClr val="000000"/>
                </a:solidFill>
                <a:ea typeface="幼圆" panose="02010509060101010101" pitchFamily="49" charset="-122"/>
              </a:rPr>
              <a:t>Review</a:t>
            </a:r>
            <a:endParaRPr kumimoji="0" lang="zh-CN" altLang="en-US" sz="2665" dirty="0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pic>
        <p:nvPicPr>
          <p:cNvPr id="11" name="Picture 6" descr="C:\Users\Administrator\Desktop\人教新版\五年级\U3 We should obey the rules\Lesson15 教学课件\GETUP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00430" y="3202047"/>
            <a:ext cx="240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7" descr="C:\Users\Administrator\Desktop\人教新版\五年级\U3 We should obey the rules\Lesson15 教学课件\GOTOBE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24837" y="3189402"/>
            <a:ext cx="240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C:\Users\Administrator\Desktop\人教新版\五年级\U3 We should obey the rules\Lesson15 教学课件\DOHOUSE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1259535"/>
            <a:ext cx="240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625274" y="611751"/>
            <a:ext cx="3036093" cy="625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housework</a:t>
            </a: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500" y="2518172"/>
            <a:ext cx="1428750" cy="625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get up</a:t>
            </a: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0282" y="2518172"/>
            <a:ext cx="1905000" cy="6254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 to bed</a:t>
            </a: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332178" y="1113236"/>
            <a:ext cx="2346854" cy="119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Administrator\Desktop\人教新版\五年级\U3\KEEPYOU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36217" y="2274352"/>
            <a:ext cx="2799999" cy="189000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Administrator\Desktop\人教新版\五年级\U3\DOHOUSEW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48253" y="2289105"/>
            <a:ext cx="2800000" cy="189000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7" name="内容占位符 1"/>
          <p:cNvSpPr txBox="1"/>
          <p:nvPr/>
        </p:nvSpPr>
        <p:spPr bwMode="auto">
          <a:xfrm>
            <a:off x="1586178" y="651272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 dirty="0">
                <a:solidFill>
                  <a:srgbClr val="000000"/>
                </a:solidFill>
                <a:ea typeface="幼圆" panose="02010509060101010101" pitchFamily="49" charset="-122"/>
              </a:rPr>
              <a:t>Just practice</a:t>
            </a:r>
            <a:endParaRPr kumimoji="0" lang="zh-CN" altLang="en-US" sz="2665" dirty="0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4970" y="1327548"/>
            <a:ext cx="5476875" cy="1158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You should…/You shouldn’t…</a:t>
            </a: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istrator\Desktop\人教新版\五年级\U3\GOHOMEL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747" y="2318610"/>
            <a:ext cx="2800000" cy="1890000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C:\Users\Administrator\Desktop\人教新版\五年级\U3\PRACTIS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32064" y="2342684"/>
            <a:ext cx="2814178" cy="183642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1332178" y="1113236"/>
            <a:ext cx="2346854" cy="119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1" name="内容占位符 1"/>
          <p:cNvSpPr txBox="1"/>
          <p:nvPr/>
        </p:nvSpPr>
        <p:spPr bwMode="auto">
          <a:xfrm>
            <a:off x="1586178" y="651272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>
                <a:solidFill>
                  <a:srgbClr val="000000"/>
                </a:solidFill>
                <a:ea typeface="幼圆" panose="02010509060101010101" pitchFamily="49" charset="-122"/>
              </a:rPr>
              <a:t>Just practice</a:t>
            </a:r>
            <a:endParaRPr kumimoji="0" lang="zh-CN" altLang="en-US" sz="2665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4970" y="1327548"/>
            <a:ext cx="5476875" cy="1158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You should…/You shouldn’t…</a:t>
            </a: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zh-CN" altLang="en-US" sz="2665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330083" y="806062"/>
            <a:ext cx="2287323" cy="119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4207" y="398869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085850"/>
            <a:ext cx="5343829" cy="3364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5" name="内容占位符 1"/>
          <p:cNvSpPr txBox="1"/>
          <p:nvPr/>
        </p:nvSpPr>
        <p:spPr bwMode="auto">
          <a:xfrm>
            <a:off x="1584082" y="344099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>
                <a:solidFill>
                  <a:srgbClr val="000000"/>
                </a:solidFill>
                <a:ea typeface="幼圆" panose="02010509060101010101" pitchFamily="49" charset="-122"/>
              </a:rPr>
              <a:t>Just practice</a:t>
            </a:r>
            <a:endParaRPr kumimoji="0" lang="zh-CN" altLang="en-US" sz="2665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c:\users\administrator\appdata\roaming\360se6\User Data\temp\234811-140312160441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0" y="2831307"/>
            <a:ext cx="3116792" cy="21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654970" y="1553767"/>
            <a:ext cx="15215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 home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4969" y="2411017"/>
            <a:ext cx="23535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housework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4970" y="3161110"/>
            <a:ext cx="11368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get up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54970" y="3911204"/>
            <a:ext cx="16177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 to bed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云形标注 13"/>
          <p:cNvSpPr/>
          <p:nvPr/>
        </p:nvSpPr>
        <p:spPr>
          <a:xfrm>
            <a:off x="4869658" y="964407"/>
            <a:ext cx="3036093" cy="1232297"/>
          </a:xfrm>
          <a:prstGeom prst="cloudCallout">
            <a:avLst>
              <a:gd name="adj1" fmla="val 33281"/>
              <a:gd name="adj2" fmla="val 827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</a:rPr>
              <a:t>Can you write them?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416845" y="1113235"/>
            <a:ext cx="179916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2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内容占位符 1"/>
          <p:cNvSpPr txBox="1"/>
          <p:nvPr/>
        </p:nvSpPr>
        <p:spPr bwMode="auto">
          <a:xfrm>
            <a:off x="1586178" y="651272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>
                <a:solidFill>
                  <a:srgbClr val="000000"/>
                </a:solidFill>
                <a:ea typeface="幼圆" panose="02010509060101010101" pitchFamily="49" charset="-122"/>
              </a:rPr>
              <a:t>Just write</a:t>
            </a:r>
            <a:endParaRPr kumimoji="0" lang="zh-CN" altLang="en-US" sz="2665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1553516" y="1474074"/>
            <a:ext cx="1680638" cy="670372"/>
            <a:chOff x="893168" y="1857364"/>
            <a:chExt cx="2107176" cy="1108181"/>
          </a:xfrm>
        </p:grpSpPr>
        <p:pic>
          <p:nvPicPr>
            <p:cNvPr id="28695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928794" y="1866703"/>
              <a:ext cx="1071550" cy="109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893168" y="1857364"/>
              <a:ext cx="1035626" cy="1062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4"/>
          <p:cNvGrpSpPr/>
          <p:nvPr/>
        </p:nvGrpSpPr>
        <p:grpSpPr bwMode="auto">
          <a:xfrm>
            <a:off x="1488659" y="2287868"/>
            <a:ext cx="2488028" cy="648667"/>
            <a:chOff x="1037818" y="2966993"/>
            <a:chExt cx="3207163" cy="1112549"/>
          </a:xfrm>
        </p:grpSpPr>
        <p:pic>
          <p:nvPicPr>
            <p:cNvPr id="28692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143108" y="2980681"/>
              <a:ext cx="1071570" cy="109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1037818" y="2966993"/>
              <a:ext cx="1105290" cy="10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flipH="1">
              <a:off x="3214678" y="3005831"/>
              <a:ext cx="1030303" cy="105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5"/>
          <p:cNvGrpSpPr/>
          <p:nvPr/>
        </p:nvGrpSpPr>
        <p:grpSpPr bwMode="auto">
          <a:xfrm>
            <a:off x="1416844" y="3052096"/>
            <a:ext cx="1845468" cy="627377"/>
            <a:chOff x="785813" y="3857652"/>
            <a:chExt cx="2214550" cy="1214438"/>
          </a:xfrm>
        </p:grpSpPr>
        <p:pic>
          <p:nvPicPr>
            <p:cNvPr id="28690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85813" y="3857652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 flipH="1">
              <a:off x="1928793" y="3892205"/>
              <a:ext cx="1071570" cy="1179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27"/>
          <p:cNvGrpSpPr/>
          <p:nvPr/>
        </p:nvGrpSpPr>
        <p:grpSpPr bwMode="auto">
          <a:xfrm>
            <a:off x="1561256" y="3788487"/>
            <a:ext cx="1760589" cy="788286"/>
            <a:chOff x="1096161" y="4844541"/>
            <a:chExt cx="2428892" cy="1214438"/>
          </a:xfrm>
        </p:grpSpPr>
        <p:pic>
          <p:nvPicPr>
            <p:cNvPr id="28688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1096161" y="4844541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 flipH="1">
              <a:off x="2280436" y="4850874"/>
              <a:ext cx="1244617" cy="120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416845" y="1113235"/>
            <a:ext cx="179916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内容占位符 1"/>
          <p:cNvSpPr txBox="1"/>
          <p:nvPr/>
        </p:nvSpPr>
        <p:spPr bwMode="auto">
          <a:xfrm>
            <a:off x="1586178" y="651272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 dirty="0">
                <a:solidFill>
                  <a:srgbClr val="000000"/>
                </a:solidFill>
                <a:ea typeface="幼圆" panose="02010509060101010101" pitchFamily="49" charset="-122"/>
              </a:rPr>
              <a:t>Let’s talk</a:t>
            </a:r>
            <a:endParaRPr kumimoji="0" lang="zh-CN" altLang="en-US" sz="2665" dirty="0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9" y="2143120"/>
            <a:ext cx="2415285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圆角矩形标注 8"/>
          <p:cNvSpPr/>
          <p:nvPr/>
        </p:nvSpPr>
        <p:spPr>
          <a:xfrm>
            <a:off x="1000126" y="1446610"/>
            <a:ext cx="3155157" cy="857250"/>
          </a:xfrm>
          <a:prstGeom prst="wedgeRoundRectCallout">
            <a:avLst>
              <a:gd name="adj1" fmla="val 35857"/>
              <a:gd name="adj2" fmla="val 689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</a:rPr>
              <a:t>We should keep our classroom clean.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703094" y="1178719"/>
            <a:ext cx="2202656" cy="857250"/>
          </a:xfrm>
          <a:prstGeom prst="wedgeRoundRectCallout">
            <a:avLst>
              <a:gd name="adj1" fmla="val -42767"/>
              <a:gd name="adj2" fmla="val 7987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</a:rPr>
              <a:t>We shouldn’t go home late.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416845" y="3696892"/>
            <a:ext cx="2083593" cy="642938"/>
          </a:xfrm>
          <a:prstGeom prst="wedgeRoundRectCallout">
            <a:avLst>
              <a:gd name="adj1" fmla="val 47493"/>
              <a:gd name="adj2" fmla="val -826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</a:rPr>
              <a:t>We should…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405438" y="4018360"/>
            <a:ext cx="2440782" cy="696515"/>
          </a:xfrm>
          <a:prstGeom prst="wedgeRoundRectCallout">
            <a:avLst>
              <a:gd name="adj1" fmla="val -36704"/>
              <a:gd name="adj2" fmla="val -7520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335" dirty="0">
                <a:solidFill>
                  <a:srgbClr val="000000"/>
                </a:solidFill>
                <a:latin typeface="Times New Roman" panose="02020603050405020304" pitchFamily="18" charset="0"/>
              </a:rPr>
              <a:t>We shouldn’t…</a:t>
            </a:r>
            <a:endParaRPr lang="zh-CN" altLang="en-US" sz="233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c:\users\administrator\appdata\roaming\360se6\User Data\temp\6608733_100542067387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4058" y="1227705"/>
            <a:ext cx="6066896" cy="37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矩形 8"/>
          <p:cNvSpPr>
            <a:spLocks noChangeArrowheads="1"/>
          </p:cNvSpPr>
          <p:nvPr/>
        </p:nvSpPr>
        <p:spPr bwMode="auto">
          <a:xfrm>
            <a:off x="3556001" y="1885950"/>
            <a:ext cx="1531253" cy="4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35" dirty="0">
                <a:solidFill>
                  <a:srgbClr val="000000"/>
                </a:solidFill>
                <a:ea typeface="黑体" panose="02010609060101010101" pitchFamily="49" charset="-122"/>
              </a:rPr>
              <a:t>We should: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0725" name="矩形 9"/>
          <p:cNvSpPr>
            <a:spLocks noChangeArrowheads="1"/>
          </p:cNvSpPr>
          <p:nvPr/>
        </p:nvSpPr>
        <p:spPr bwMode="auto">
          <a:xfrm>
            <a:off x="3556000" y="3278982"/>
            <a:ext cx="1857688" cy="45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35">
                <a:solidFill>
                  <a:srgbClr val="000000"/>
                </a:solidFill>
                <a:ea typeface="黑体" panose="02010609060101010101" pitchFamily="49" charset="-122"/>
              </a:rPr>
              <a:t>We shouldn’t:</a:t>
            </a: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30726" name="矩形 10"/>
          <p:cNvSpPr>
            <a:spLocks noChangeArrowheads="1"/>
          </p:cNvSpPr>
          <p:nvPr/>
        </p:nvSpPr>
        <p:spPr bwMode="auto">
          <a:xfrm>
            <a:off x="2648479" y="2260996"/>
            <a:ext cx="3466013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35" dirty="0">
                <a:solidFill>
                  <a:srgbClr val="000000"/>
                </a:solidFill>
                <a:ea typeface="黑体" panose="02010609060101010101" pitchFamily="49" charset="-122"/>
              </a:rPr>
              <a:t>1. ____________________</a:t>
            </a:r>
          </a:p>
          <a:p>
            <a:r>
              <a:rPr lang="en-US" altLang="zh-CN" sz="2335" dirty="0">
                <a:solidFill>
                  <a:srgbClr val="000000"/>
                </a:solidFill>
                <a:ea typeface="黑体" panose="02010609060101010101" pitchFamily="49" charset="-122"/>
              </a:rPr>
              <a:t>2. ____________________</a:t>
            </a:r>
          </a:p>
          <a:p>
            <a:r>
              <a:rPr lang="en-US" altLang="zh-CN" sz="2335" dirty="0">
                <a:solidFill>
                  <a:srgbClr val="000000"/>
                </a:solidFill>
                <a:ea typeface="黑体" panose="02010609060101010101" pitchFamily="49" charset="-122"/>
              </a:rPr>
              <a:t>3. ____________________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0727" name="矩形 11"/>
          <p:cNvSpPr>
            <a:spLocks noChangeArrowheads="1"/>
          </p:cNvSpPr>
          <p:nvPr/>
        </p:nvSpPr>
        <p:spPr bwMode="auto">
          <a:xfrm>
            <a:off x="2648479" y="3600450"/>
            <a:ext cx="3466013" cy="11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335">
                <a:solidFill>
                  <a:srgbClr val="000000"/>
                </a:solidFill>
                <a:ea typeface="黑体" panose="02010609060101010101" pitchFamily="49" charset="-122"/>
              </a:rPr>
              <a:t>1. ____________________</a:t>
            </a:r>
          </a:p>
          <a:p>
            <a:r>
              <a:rPr lang="en-US" altLang="zh-CN" sz="2335">
                <a:solidFill>
                  <a:srgbClr val="000000"/>
                </a:solidFill>
                <a:ea typeface="黑体" panose="02010609060101010101" pitchFamily="49" charset="-122"/>
              </a:rPr>
              <a:t>2. ____________________</a:t>
            </a:r>
          </a:p>
          <a:p>
            <a:r>
              <a:rPr lang="en-US" altLang="zh-CN" sz="2335">
                <a:solidFill>
                  <a:srgbClr val="000000"/>
                </a:solidFill>
                <a:ea typeface="黑体" panose="02010609060101010101" pitchFamily="49" charset="-122"/>
              </a:rPr>
              <a:t>3. ____________________</a:t>
            </a:r>
            <a:endParaRPr lang="zh-CN" altLang="en-US" sz="2000">
              <a:solidFill>
                <a:srgbClr val="00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16845" y="1113235"/>
            <a:ext cx="179916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1"/>
          <p:cNvSpPr txBox="1"/>
          <p:nvPr/>
        </p:nvSpPr>
        <p:spPr bwMode="auto">
          <a:xfrm>
            <a:off x="1586178" y="651272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 dirty="0">
                <a:solidFill>
                  <a:srgbClr val="000000"/>
                </a:solidFill>
                <a:ea typeface="幼圆" panose="02010509060101010101" pitchFamily="49" charset="-122"/>
              </a:rPr>
              <a:t>Let’s talk</a:t>
            </a:r>
            <a:endParaRPr kumimoji="0" lang="zh-CN" altLang="en-US" sz="2665" dirty="0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332178" y="1113236"/>
            <a:ext cx="2168260" cy="11906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8" name="图片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6304" y="706041"/>
            <a:ext cx="391583" cy="35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32000" y="1301354"/>
            <a:ext cx="5099856" cy="3215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751" name="内容占位符 1"/>
          <p:cNvSpPr txBox="1"/>
          <p:nvPr/>
        </p:nvSpPr>
        <p:spPr bwMode="auto">
          <a:xfrm>
            <a:off x="1586178" y="651272"/>
            <a:ext cx="239051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2665">
                <a:solidFill>
                  <a:srgbClr val="000000"/>
                </a:solidFill>
                <a:ea typeface="幼圆" panose="02010509060101010101" pitchFamily="49" charset="-122"/>
              </a:rPr>
              <a:t>Let’s chant</a:t>
            </a:r>
            <a:endParaRPr kumimoji="0" lang="zh-CN" altLang="en-US" sz="2665">
              <a:solidFill>
                <a:srgbClr val="000000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全屏显示(16:9)</PresentationFormat>
  <Paragraphs>48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32BC646F61264E7F903B0FA596FB33D2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