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57" r:id="rId2"/>
    <p:sldId id="259" r:id="rId3"/>
    <p:sldId id="260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1" r:id="rId13"/>
    <p:sldId id="272" r:id="rId14"/>
    <p:sldId id="273" r:id="rId15"/>
    <p:sldId id="274" r:id="rId16"/>
    <p:sldId id="275" r:id="rId17"/>
    <p:sldId id="277" r:id="rId18"/>
    <p:sldId id="278" r:id="rId19"/>
    <p:sldId id="279" r:id="rId20"/>
    <p:sldId id="280" r:id="rId21"/>
    <p:sldId id="281" r:id="rId22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6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8" d="100"/>
        <a:sy n="168" d="100"/>
      </p:scale>
      <p:origin x="0" y="1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1AF903-68E0-486A-97DD-6CC285FFB21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E865EE-1D82-4F03-8F42-B397AF87BDC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4B791-78DA-472B-AEB7-A59839C86041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4B791-78DA-472B-AEB7-A59839C86041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4B791-78DA-472B-AEB7-A59839C86041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4B791-78DA-472B-AEB7-A59839C86041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4B791-78DA-472B-AEB7-A59839C86041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4B791-78DA-472B-AEB7-A59839C86041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4B791-78DA-472B-AEB7-A59839C86041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4B791-78DA-472B-AEB7-A59839C86041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4B791-78DA-472B-AEB7-A59839C86041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4B791-78DA-472B-AEB7-A59839C86041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4B791-78DA-472B-AEB7-A59839C86041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4B791-78DA-472B-AEB7-A59839C86041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4B791-78DA-472B-AEB7-A59839C86041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4B791-78DA-472B-AEB7-A59839C86041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4B791-78DA-472B-AEB7-A59839C86041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4B791-78DA-472B-AEB7-A59839C86041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4B791-78DA-472B-AEB7-A59839C86041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4B791-78DA-472B-AEB7-A59839C86041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4B791-78DA-472B-AEB7-A59839C86041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4B791-78DA-472B-AEB7-A59839C86041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4B791-78DA-472B-AEB7-A59839C86041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2"/>
          <p:cNvSpPr>
            <a:spLocks noGrp="1"/>
          </p:cNvSpPr>
          <p:nvPr>
            <p:ph idx="1" hasCustomPrompt="1"/>
          </p:nvPr>
        </p:nvSpPr>
        <p:spPr bwMode="auto">
          <a:xfrm>
            <a:off x="1292139" y="2602141"/>
            <a:ext cx="6333104" cy="580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2800">
                <a:latin typeface="+mj-lt"/>
              </a:defRPr>
            </a:lvl1pPr>
          </a:lstStyle>
          <a:p>
            <a:pPr lvl="0"/>
            <a:r>
              <a:rPr lang="en-US" altLang="zh-CN" dirty="0" smtClean="0"/>
              <a:t>A</a:t>
            </a:r>
            <a:endParaRPr lang="zh-CN" altLang="en-US" dirty="0" smtClean="0"/>
          </a:p>
        </p:txBody>
      </p:sp>
      <p:sp>
        <p:nvSpPr>
          <p:cNvPr id="23" name="标题 22"/>
          <p:cNvSpPr>
            <a:spLocks noGrp="1"/>
          </p:cNvSpPr>
          <p:nvPr>
            <p:ph type="title" hasCustomPrompt="1"/>
          </p:nvPr>
        </p:nvSpPr>
        <p:spPr>
          <a:xfrm>
            <a:off x="685903" y="1288435"/>
            <a:ext cx="7545579" cy="99441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altLang="zh-CN" dirty="0" smtClean="0"/>
              <a:t>A</a:t>
            </a:r>
            <a:endParaRPr lang="zh-CN" altLang="en-US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checke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293231" y="720623"/>
            <a:ext cx="6063164" cy="994410"/>
          </a:xfrm>
          <a:prstGeom prst="rect">
            <a:avLst/>
          </a:prstGeom>
        </p:spPr>
        <p:txBody>
          <a:bodyPr/>
          <a:lstStyle>
            <a:lvl1pPr>
              <a:defRPr sz="2800" b="1">
                <a:latin typeface="+mj-lt"/>
              </a:defRPr>
            </a:lvl1pPr>
          </a:lstStyle>
          <a:p>
            <a:r>
              <a:rPr lang="en-US" altLang="zh-CN" dirty="0" smtClean="0"/>
              <a:t>A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2094365" y="1823145"/>
            <a:ext cx="4785293" cy="617220"/>
          </a:xfrm>
          <a:prstGeom prst="rect">
            <a:avLst/>
          </a:prstGeom>
        </p:spPr>
        <p:txBody>
          <a:bodyPr/>
          <a:lstStyle>
            <a:lvl1pPr algn="l">
              <a:defRPr sz="2400">
                <a:latin typeface="+mj-lt"/>
                <a:ea typeface="楷体" panose="02010609060101010101" pitchFamily="49" charset="-122"/>
              </a:defRPr>
            </a:lvl1pPr>
            <a:lvl2pPr algn="l">
              <a:defRPr sz="1800">
                <a:latin typeface="楷体" panose="02010609060101010101" pitchFamily="49" charset="-122"/>
                <a:ea typeface="楷体" panose="02010609060101010101" pitchFamily="49" charset="-122"/>
              </a:defRPr>
            </a:lvl2pPr>
            <a:lvl3pPr algn="l">
              <a:defRPr sz="1800">
                <a:latin typeface="楷体" panose="02010609060101010101" pitchFamily="49" charset="-122"/>
                <a:ea typeface="楷体" panose="02010609060101010101" pitchFamily="49" charset="-122"/>
              </a:defRPr>
            </a:lvl3pPr>
            <a:lvl4pPr algn="l">
              <a:defRPr sz="1800">
                <a:latin typeface="楷体" panose="02010609060101010101" pitchFamily="49" charset="-122"/>
                <a:ea typeface="楷体" panose="02010609060101010101" pitchFamily="49" charset="-122"/>
              </a:defRPr>
            </a:lvl4pPr>
            <a:lvl5pPr algn="l">
              <a:defRPr sz="1800">
                <a:latin typeface="楷体" panose="02010609060101010101" pitchFamily="49" charset="-122"/>
                <a:ea typeface="楷体" panose="02010609060101010101" pitchFamily="49" charset="-122"/>
              </a:defRPr>
            </a:lvl5pPr>
          </a:lstStyle>
          <a:p>
            <a:pPr lvl="0"/>
            <a:r>
              <a:rPr lang="en-US" altLang="zh-CN" dirty="0" smtClean="0"/>
              <a:t>A</a:t>
            </a:r>
            <a:endParaRPr lang="zh-CN" altLang="en-US" dirty="0" smtClean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尾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 hasCustomPrompt="1"/>
          </p:nvPr>
        </p:nvSpPr>
        <p:spPr>
          <a:xfrm>
            <a:off x="2180564" y="2000265"/>
            <a:ext cx="5181600" cy="1257300"/>
          </a:xfrm>
          <a:prstGeom prst="rect">
            <a:avLst/>
          </a:prstGeom>
        </p:spPr>
        <p:txBody>
          <a:bodyPr/>
          <a:lstStyle>
            <a:lvl1pPr>
              <a:defRPr sz="4400">
                <a:latin typeface="+mj-lt"/>
              </a:defRPr>
            </a:lvl1pPr>
          </a:lstStyle>
          <a:p>
            <a:pPr lvl="0"/>
            <a:r>
              <a:rPr lang="en-US" altLang="zh-CN" dirty="0" smtClean="0"/>
              <a:t>Thank You.</a:t>
            </a:r>
            <a:endParaRPr lang="zh-CN" altLang="en-US" dirty="0"/>
          </a:p>
        </p:txBody>
      </p:sp>
    </p:spTree>
  </p:cSld>
  <p:clrMapOvr>
    <a:masterClrMapping/>
  </p:clrMapOvr>
  <p:transition>
    <p:checke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transition>
    <p:checke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checke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ransition>
    <p:checker dir="vert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楷体" panose="02010609060101010101" pitchFamily="49" charset="-122"/>
          <a:cs typeface="+mj-cs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</a:defRPr>
      </a:lvl5pPr>
      <a:lvl6pPr marL="41148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82296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23444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64592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algn="ctr" rtl="0" eaLnBrk="1" fontAlgn="base" hangingPunct="1">
        <a:lnSpc>
          <a:spcPct val="90000"/>
        </a:lnSpc>
        <a:spcBef>
          <a:spcPts val="900"/>
        </a:spcBef>
        <a:spcAft>
          <a:spcPct val="0"/>
        </a:spcAft>
        <a:buFont typeface="Arial" panose="020B0604020202020204" pitchFamily="34" charset="0"/>
        <a:defRPr sz="2800" kern="1200">
          <a:solidFill>
            <a:schemeClr val="tx1"/>
          </a:solidFill>
          <a:latin typeface="+mj-lt"/>
          <a:ea typeface="楷体" panose="02010609060101010101" pitchFamily="49" charset="-122"/>
          <a:cs typeface="+mn-cs"/>
        </a:defRPr>
      </a:lvl1pPr>
      <a:lvl2pPr marL="617220" indent="-205740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9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59632" y="2067694"/>
            <a:ext cx="6333104" cy="580184"/>
          </a:xfrm>
        </p:spPr>
        <p:txBody>
          <a:bodyPr/>
          <a:lstStyle/>
          <a:p>
            <a:r>
              <a:rPr lang="en-US" altLang="zh-CN" sz="4400" b="1" dirty="0"/>
              <a:t>What’s wrong with </a:t>
            </a:r>
            <a:r>
              <a:rPr lang="en-US" altLang="zh-CN" sz="4400" b="1" dirty="0" smtClean="0"/>
              <a:t>you?</a:t>
            </a:r>
            <a:endParaRPr lang="zh-CN" altLang="en-US" sz="4400" dirty="0"/>
          </a:p>
        </p:txBody>
      </p:sp>
      <p:sp>
        <p:nvSpPr>
          <p:cNvPr id="10" name="标题 9"/>
          <p:cNvSpPr>
            <a:spLocks noGrp="1"/>
          </p:cNvSpPr>
          <p:nvPr>
            <p:ph type="title"/>
          </p:nvPr>
        </p:nvSpPr>
        <p:spPr>
          <a:xfrm>
            <a:off x="683568" y="771550"/>
            <a:ext cx="7545579" cy="994410"/>
          </a:xfrm>
        </p:spPr>
        <p:txBody>
          <a:bodyPr/>
          <a:lstStyle/>
          <a:p>
            <a:r>
              <a:rPr lang="en-US" sz="3600" dirty="0" smtClean="0"/>
              <a:t>Unit 3 Health</a:t>
            </a:r>
            <a:endParaRPr lang="zh-CN" altLang="en-US" sz="3600" dirty="0"/>
          </a:p>
        </p:txBody>
      </p:sp>
      <p:sp>
        <p:nvSpPr>
          <p:cNvPr id="4" name="矩形 3"/>
          <p:cNvSpPr/>
          <p:nvPr/>
        </p:nvSpPr>
        <p:spPr>
          <a:xfrm>
            <a:off x="-1965" y="4083918"/>
            <a:ext cx="9145965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25563" y="2085976"/>
            <a:ext cx="5376862" cy="3003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492500" y="186929"/>
            <a:ext cx="5183188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rgbClr val="3366FF"/>
                </a:solidFill>
                <a:latin typeface="+mn-lt"/>
                <a:cs typeface="Times New Roman" panose="02020603050405020304" pitchFamily="18" charset="0"/>
              </a:rPr>
              <a:t>At last, what did the doctor say?</a:t>
            </a:r>
            <a:endParaRPr lang="zh-CN" altLang="en-US" sz="2800" b="1">
              <a:solidFill>
                <a:srgbClr val="3366FF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5497" y="48147"/>
            <a:ext cx="3260828" cy="707886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ysDot"/>
          </a:ln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b="1" i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Times New Roman" panose="02020603050405020304" pitchFamily="18" charset="0"/>
              </a:rPr>
              <a:t>Read and find</a:t>
            </a:r>
            <a:endParaRPr lang="zh-CN" altLang="en-US" sz="4000" b="1" i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圆角矩形标注 1"/>
          <p:cNvSpPr/>
          <p:nvPr/>
        </p:nvSpPr>
        <p:spPr>
          <a:xfrm>
            <a:off x="2924176" y="1296591"/>
            <a:ext cx="6143625" cy="808434"/>
          </a:xfrm>
          <a:prstGeom prst="wedgeRoundRectCallout">
            <a:avLst>
              <a:gd name="adj1" fmla="val -8237"/>
              <a:gd name="adj2" fmla="val 85757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924176" y="1277541"/>
            <a:ext cx="6143625" cy="10772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200" b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Don’t worry. Take some </a:t>
            </a:r>
            <a:r>
              <a:rPr lang="en-US" altLang="zh-CN" sz="3200" b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medicine</a:t>
            </a:r>
            <a:r>
              <a:rPr lang="en-US" altLang="zh-CN" sz="3200" b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. You’ll be all right.</a:t>
            </a:r>
            <a:endParaRPr lang="zh-CN" altLang="en-US" sz="3200" b="1">
              <a:latin typeface="+mn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 animBg="1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286117" y="589346"/>
            <a:ext cx="2447925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40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medicine</a:t>
            </a:r>
            <a:endParaRPr lang="zh-CN" altLang="en-US" sz="4000" b="1" dirty="0">
              <a:solidFill>
                <a:srgbClr val="FF000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214282" y="2571750"/>
            <a:ext cx="3313112" cy="2080022"/>
          </a:xfrm>
          <a:prstGeom prst="ellipse">
            <a:avLst/>
          </a:prstGeom>
          <a:blipFill dpi="0" rotWithShape="1">
            <a:blip r:embed="rId3" cstate="email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5500695" y="2571750"/>
            <a:ext cx="3167063" cy="1997869"/>
          </a:xfrm>
          <a:prstGeom prst="ellipse">
            <a:avLst/>
          </a:prstGeom>
          <a:blipFill dpi="0" rotWithShape="1">
            <a:blip r:embed="rId4" cstate="email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14612" y="1339445"/>
            <a:ext cx="3643338" cy="1607355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4" name="Picture 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314608">
            <a:off x="1600200" y="51197"/>
            <a:ext cx="5975350" cy="1508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5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38314" y="2085976"/>
            <a:ext cx="1296987" cy="1098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6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02075" y="2085976"/>
            <a:ext cx="1339850" cy="1098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7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84888" y="2085976"/>
            <a:ext cx="1008062" cy="1098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86916"/>
            <a:ext cx="8942388" cy="1999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38" name="TextBox 1"/>
          <p:cNvSpPr txBox="1">
            <a:spLocks noChangeArrowheads="1"/>
          </p:cNvSpPr>
          <p:nvPr/>
        </p:nvSpPr>
        <p:spPr bwMode="auto">
          <a:xfrm>
            <a:off x="755651" y="2470547"/>
            <a:ext cx="5040313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A: What’s wrong with you?</a:t>
            </a:r>
            <a:endParaRPr lang="zh-CN" alt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539" name="TextBox 3"/>
          <p:cNvSpPr txBox="1">
            <a:spLocks noChangeArrowheads="1"/>
          </p:cNvSpPr>
          <p:nvPr/>
        </p:nvSpPr>
        <p:spPr bwMode="auto">
          <a:xfrm>
            <a:off x="720726" y="3598069"/>
            <a:ext cx="5857875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A: Go and see the doctor, please.</a:t>
            </a:r>
            <a:endParaRPr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540" name="TextBox 4"/>
          <p:cNvSpPr txBox="1">
            <a:spLocks noChangeArrowheads="1"/>
          </p:cNvSpPr>
          <p:nvPr/>
        </p:nvSpPr>
        <p:spPr bwMode="auto">
          <a:xfrm>
            <a:off x="750889" y="3057525"/>
            <a:ext cx="3316287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B: I __________.</a:t>
            </a:r>
            <a:endParaRPr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541" name="TextBox 5"/>
          <p:cNvSpPr txBox="1">
            <a:spLocks noChangeArrowheads="1"/>
          </p:cNvSpPr>
          <p:nvPr/>
        </p:nvSpPr>
        <p:spPr bwMode="auto">
          <a:xfrm>
            <a:off x="720725" y="4137423"/>
            <a:ext cx="1422400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B: OK.</a:t>
            </a:r>
            <a:endParaRPr lang="zh-CN" alt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855663" y="2016919"/>
            <a:ext cx="1052512" cy="52322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cough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543" name="TextBox 7"/>
          <p:cNvSpPr txBox="1">
            <a:spLocks noChangeArrowheads="1"/>
          </p:cNvSpPr>
          <p:nvPr/>
        </p:nvSpPr>
        <p:spPr bwMode="auto">
          <a:xfrm>
            <a:off x="2916239" y="2007394"/>
            <a:ext cx="1800225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have a fever</a:t>
            </a:r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544" name="TextBox 8"/>
          <p:cNvSpPr txBox="1">
            <a:spLocks noChangeArrowheads="1"/>
          </p:cNvSpPr>
          <p:nvPr/>
        </p:nvSpPr>
        <p:spPr bwMode="auto">
          <a:xfrm>
            <a:off x="5292725" y="2007394"/>
            <a:ext cx="2232025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have a headache</a:t>
            </a:r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545" name="TextBox 9"/>
          <p:cNvSpPr txBox="1">
            <a:spLocks noChangeArrowheads="1"/>
          </p:cNvSpPr>
          <p:nvPr/>
        </p:nvSpPr>
        <p:spPr bwMode="auto">
          <a:xfrm>
            <a:off x="7745414" y="2007394"/>
            <a:ext cx="1260475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feel cold</a:t>
            </a:r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00555E-6 L 0.12847 0.2060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24" y="102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内容占位符 10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5120" y="141922"/>
            <a:ext cx="8760460" cy="4841558"/>
          </a:xfrm>
          <a:prstGeom prst="rect">
            <a:avLst/>
          </a:prstGeom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560" y="250031"/>
            <a:ext cx="8989060" cy="4859655"/>
          </a:xfrm>
          <a:prstGeom prst="rect">
            <a:avLst/>
          </a:prstGeom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475740" y="141447"/>
            <a:ext cx="6257290" cy="3909536"/>
          </a:xfrm>
          <a:prstGeom prst="rect">
            <a:avLst/>
          </a:prstGeom>
        </p:spPr>
      </p:pic>
      <p:sp>
        <p:nvSpPr>
          <p:cNvPr id="65539" name="TextBox 3"/>
          <p:cNvSpPr txBox="1">
            <a:spLocks noChangeArrowheads="1"/>
          </p:cNvSpPr>
          <p:nvPr/>
        </p:nvSpPr>
        <p:spPr bwMode="auto">
          <a:xfrm>
            <a:off x="612141" y="4191953"/>
            <a:ext cx="5857875" cy="10772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200" b="1" dirty="0">
                <a:latin typeface="+mn-lt"/>
                <a:cs typeface="Times New Roman" panose="02020603050405020304" pitchFamily="18" charset="0"/>
              </a:rPr>
              <a:t>Do you _____?</a:t>
            </a:r>
          </a:p>
          <a:p>
            <a:r>
              <a:rPr lang="en-US" altLang="zh-CN" sz="3200" b="1" dirty="0">
                <a:latin typeface="+mn-lt"/>
                <a:cs typeface="Times New Roman" panose="02020603050405020304" pitchFamily="18" charset="0"/>
              </a:rPr>
              <a:t>Yes, I do</a:t>
            </a:r>
            <a:r>
              <a:rPr lang="en-US" altLang="zh-CN" sz="3200" b="1" dirty="0" smtClean="0">
                <a:latin typeface="+mn-lt"/>
                <a:cs typeface="Times New Roman" panose="02020603050405020304" pitchFamily="18" charset="0"/>
              </a:rPr>
              <a:t>/ No</a:t>
            </a:r>
            <a:r>
              <a:rPr lang="en-US" altLang="zh-CN" sz="3200" b="1" dirty="0">
                <a:latin typeface="+mn-lt"/>
                <a:cs typeface="Times New Roman" panose="02020603050405020304" pitchFamily="18" charset="0"/>
              </a:rPr>
              <a:t>, I </a:t>
            </a:r>
            <a:r>
              <a:rPr lang="en-US" altLang="zh-CN" sz="3200" b="1" dirty="0" smtClean="0">
                <a:latin typeface="+mn-lt"/>
                <a:cs typeface="Times New Roman" panose="02020603050405020304" pitchFamily="18" charset="0"/>
              </a:rPr>
              <a:t>don’t</a:t>
            </a:r>
            <a:r>
              <a:rPr lang="en-US" altLang="zh-CN" sz="3200" b="1" dirty="0">
                <a:latin typeface="+mn-lt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4428491" y="2139315"/>
          <a:ext cx="819785" cy="7362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r:id="rId5" imgW="819150" imgH="981075" progId="PBrush">
                  <p:embed/>
                </p:oleObj>
              </mc:Choice>
              <mc:Fallback>
                <p:oleObj r:id="rId5" imgW="819150" imgH="981075" progId="PBrush">
                  <p:embed/>
                  <p:pic>
                    <p:nvPicPr>
                      <p:cNvPr id="0" name="图片 40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8491" y="2139315"/>
                        <a:ext cx="819785" cy="73628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图片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86117" y="4286262"/>
            <a:ext cx="4779203" cy="321471"/>
          </a:xfrm>
          <a:prstGeom prst="rect">
            <a:avLst/>
          </a:prstGeom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395288" y="897731"/>
            <a:ext cx="7993062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600" dirty="0">
                <a:solidFill>
                  <a:srgbClr val="0000FF"/>
                </a:solidFill>
                <a:latin typeface="+mn-lt"/>
              </a:rPr>
              <a:t>What’s wrong with </a:t>
            </a:r>
            <a:r>
              <a:rPr lang="en-US" altLang="zh-CN" sz="3600" dirty="0" smtClean="0">
                <a:solidFill>
                  <a:srgbClr val="0000FF"/>
                </a:solidFill>
                <a:latin typeface="+mn-lt"/>
              </a:rPr>
              <a:t>you?</a:t>
            </a:r>
            <a:endParaRPr lang="en-US" altLang="zh-CN" sz="3600" dirty="0">
              <a:solidFill>
                <a:srgbClr val="0000FF"/>
              </a:solidFill>
              <a:latin typeface="+mn-lt"/>
            </a:endParaRPr>
          </a:p>
          <a:p>
            <a:r>
              <a:rPr lang="en-US" altLang="zh-CN" sz="3600" dirty="0">
                <a:latin typeface="+mn-lt"/>
              </a:rPr>
              <a:t>I cough.</a:t>
            </a:r>
          </a:p>
          <a:p>
            <a:r>
              <a:rPr lang="en-US" altLang="zh-CN" sz="3600" dirty="0">
                <a:solidFill>
                  <a:srgbClr val="0000FF"/>
                </a:solidFill>
                <a:latin typeface="+mn-lt"/>
              </a:rPr>
              <a:t>Go and see the doctor, please.</a:t>
            </a:r>
          </a:p>
          <a:p>
            <a:r>
              <a:rPr lang="en-US" altLang="zh-CN" sz="3600" dirty="0">
                <a:latin typeface="+mn-lt"/>
              </a:rPr>
              <a:t>OK.</a:t>
            </a: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214282" y="160718"/>
            <a:ext cx="1892282" cy="62746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zh-CN" sz="3600" dirty="0" smtClean="0">
                <a:latin typeface="+mn-lt"/>
              </a:rPr>
              <a:t>Let’s talk.</a:t>
            </a:r>
            <a:endParaRPr lang="en-US" altLang="zh-CN" sz="3600" dirty="0">
              <a:latin typeface="+mn-lt"/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7764" y="141685"/>
            <a:ext cx="2592387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3381160"/>
            <a:ext cx="2454275" cy="1754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63939" y="3274219"/>
            <a:ext cx="2187575" cy="1693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16689" y="3046810"/>
            <a:ext cx="2306637" cy="2096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10163" y="2825353"/>
            <a:ext cx="4033837" cy="2318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250826" y="303610"/>
            <a:ext cx="889317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dirty="0">
                <a:latin typeface="Times New Roman" panose="02020603050405020304" pitchFamily="18" charset="0"/>
              </a:rPr>
              <a:t>What’s </a:t>
            </a:r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wrong</a:t>
            </a:r>
            <a:r>
              <a:rPr lang="en-US" altLang="zh-CN" sz="4000" dirty="0">
                <a:latin typeface="Times New Roman" panose="02020603050405020304" pitchFamily="18" charset="0"/>
              </a:rPr>
              <a:t> with you, Wang Hong?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2124076" y="1059657"/>
            <a:ext cx="889317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dirty="0">
                <a:latin typeface="Times New Roman" panose="02020603050405020304" pitchFamily="18" charset="0"/>
              </a:rPr>
              <a:t>I cough and feel cold.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2124076" y="1707357"/>
            <a:ext cx="889317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>
                <a:latin typeface="Times New Roman" panose="02020603050405020304" pitchFamily="18" charset="0"/>
              </a:rPr>
              <a:t>I have a very bad headache.</a:t>
            </a: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2124075" y="2356248"/>
            <a:ext cx="424815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>
                <a:latin typeface="Times New Roman" panose="02020603050405020304" pitchFamily="18" charset="0"/>
              </a:rPr>
              <a:t>I have a bad cold.</a:t>
            </a:r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951" y="1545432"/>
            <a:ext cx="1584325" cy="854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/>
      <p:bldP spid="4103" grpId="0"/>
      <p:bldP spid="410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772966"/>
            <a:ext cx="4176713" cy="2370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0826" y="303609"/>
            <a:ext cx="809625" cy="909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1331914" y="195263"/>
            <a:ext cx="597693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>
                <a:latin typeface="+mn-lt"/>
              </a:rPr>
              <a:t>Don’t worry.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1403350" y="844154"/>
            <a:ext cx="597693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>
                <a:latin typeface="+mn-lt"/>
              </a:rPr>
              <a:t>Take some medicine.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1476375" y="1491854"/>
            <a:ext cx="597693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>
                <a:latin typeface="+mn-lt"/>
              </a:rPr>
              <a:t>Drink some water.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1476375" y="2139554"/>
            <a:ext cx="597693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>
                <a:latin typeface="+mn-lt"/>
              </a:rPr>
              <a:t>Sleep a lot.</a:t>
            </a: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6443664" y="897732"/>
            <a:ext cx="2376487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>
                <a:latin typeface="+mn-lt"/>
              </a:rPr>
              <a:t>You’ll be all right.</a:t>
            </a:r>
          </a:p>
        </p:txBody>
      </p:sp>
      <p:sp>
        <p:nvSpPr>
          <p:cNvPr id="5132" name="AutoShape 12"/>
          <p:cNvSpPr/>
          <p:nvPr/>
        </p:nvSpPr>
        <p:spPr bwMode="auto">
          <a:xfrm>
            <a:off x="5867401" y="195263"/>
            <a:ext cx="504825" cy="2484835"/>
          </a:xfrm>
          <a:prstGeom prst="rightBrace">
            <a:avLst>
              <a:gd name="adj1" fmla="val 54691"/>
              <a:gd name="adj2" fmla="val 50000"/>
            </a:avLst>
          </a:prstGeom>
          <a:noFill/>
          <a:ln w="3810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+mn-lt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/>
      <p:bldP spid="5127" grpId="0"/>
      <p:bldP spid="5128" grpId="0"/>
      <p:bldP spid="5129" grpId="0"/>
      <p:bldP spid="5130" grpId="0"/>
      <p:bldP spid="513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91865" y="1545670"/>
            <a:ext cx="8229600" cy="857250"/>
          </a:xfrm>
        </p:spPr>
        <p:txBody>
          <a:bodyPr/>
          <a:lstStyle/>
          <a:p>
            <a:r>
              <a:rPr lang="en-US" altLang="zh-CN" sz="540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sad</a:t>
            </a: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32989" y="0"/>
            <a:ext cx="5963920" cy="278463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44" y="2670216"/>
            <a:ext cx="5871210" cy="2478405"/>
          </a:xfrm>
          <a:prstGeom prst="rect">
            <a:avLst/>
          </a:prstGeom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图片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83688" cy="5325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6" name="Rectangle 7"/>
          <p:cNvSpPr>
            <a:spLocks noChangeArrowheads="1"/>
          </p:cNvSpPr>
          <p:nvPr/>
        </p:nvSpPr>
        <p:spPr bwMode="auto">
          <a:xfrm>
            <a:off x="2771776" y="1933308"/>
            <a:ext cx="518477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pPr defTabSz="0" eaLnBrk="0" hangingPunct="0">
              <a:tabLst>
                <a:tab pos="228600" algn="l"/>
              </a:tabLst>
            </a:pPr>
            <a:endParaRPr lang="zh-CN" altLang="zh-CN" sz="2800" b="1">
              <a:solidFill>
                <a:srgbClr val="FFFFFF"/>
              </a:solidFill>
              <a:latin typeface="+mn-lt"/>
            </a:endParaRPr>
          </a:p>
        </p:txBody>
      </p:sp>
      <p:sp>
        <p:nvSpPr>
          <p:cNvPr id="67587" name="WordArt 5"/>
          <p:cNvSpPr>
            <a:spLocks noChangeArrowheads="1" noChangeShapeType="1" noTextEdit="1"/>
          </p:cNvSpPr>
          <p:nvPr/>
        </p:nvSpPr>
        <p:spPr bwMode="auto">
          <a:xfrm>
            <a:off x="2700339" y="789385"/>
            <a:ext cx="2181225" cy="285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 dirty="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+mn-lt"/>
                <a:ea typeface="+mn-lt"/>
                <a:cs typeface="+mn-lt"/>
              </a:rPr>
              <a:t>Homework:</a:t>
            </a:r>
            <a:endParaRPr lang="zh-CN" altLang="en-US" sz="3600" b="1" kern="10" dirty="0">
              <a:ln w="9525">
                <a:solidFill>
                  <a:srgbClr val="CC99FF"/>
                </a:solidFill>
                <a:rou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+mn-lt"/>
              <a:ea typeface="+mn-lt"/>
              <a:cs typeface="+mn-lt"/>
            </a:endParaRPr>
          </a:p>
        </p:txBody>
      </p:sp>
      <p:sp>
        <p:nvSpPr>
          <p:cNvPr id="67588" name="TextBox 2"/>
          <p:cNvSpPr txBox="1">
            <a:spLocks noChangeArrowheads="1"/>
          </p:cNvSpPr>
          <p:nvPr/>
        </p:nvSpPr>
        <p:spPr bwMode="auto">
          <a:xfrm>
            <a:off x="2627314" y="1307307"/>
            <a:ext cx="5400675" cy="153888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514350" indent="-514350">
              <a:spcAft>
                <a:spcPts val="600"/>
              </a:spcAft>
              <a:buFontTx/>
              <a:buAutoNum type="arabicPeriod"/>
            </a:pPr>
            <a:r>
              <a:rPr lang="zh-CN" altLang="en-US" sz="2800" b="1" dirty="0" smtClean="0">
                <a:solidFill>
                  <a:srgbClr val="FFFFFF"/>
                </a:solidFill>
                <a:latin typeface="+mn-lt"/>
              </a:rPr>
              <a:t>读</a:t>
            </a:r>
            <a:r>
              <a:rPr lang="zh-CN" altLang="en-US" sz="2800" b="1" dirty="0">
                <a:solidFill>
                  <a:srgbClr val="FFFFFF"/>
                </a:solidFill>
                <a:latin typeface="+mn-lt"/>
              </a:rPr>
              <a:t>熟签字。</a:t>
            </a:r>
          </a:p>
          <a:p>
            <a:pPr marL="514350" indent="-514350">
              <a:spcAft>
                <a:spcPts val="600"/>
              </a:spcAft>
              <a:buFontTx/>
              <a:buAutoNum type="arabicPeriod"/>
            </a:pPr>
            <a:r>
              <a:rPr lang="en-US" altLang="zh-CN" sz="2800" b="1" dirty="0">
                <a:solidFill>
                  <a:srgbClr val="FFFFFF"/>
                </a:solidFill>
                <a:latin typeface="+mn-lt"/>
              </a:rPr>
              <a:t>L1</a:t>
            </a:r>
            <a:r>
              <a:rPr lang="zh-CN" altLang="en-US" sz="2800" b="1" dirty="0">
                <a:solidFill>
                  <a:srgbClr val="FFFFFF"/>
                </a:solidFill>
                <a:latin typeface="+mn-lt"/>
              </a:rPr>
              <a:t>新单词</a:t>
            </a:r>
            <a:r>
              <a:rPr lang="en-US" altLang="zh-CN" sz="2800" b="1" dirty="0">
                <a:solidFill>
                  <a:srgbClr val="FFFFFF"/>
                </a:solidFill>
                <a:latin typeface="+mn-lt"/>
              </a:rPr>
              <a:t>3</a:t>
            </a:r>
            <a:r>
              <a:rPr lang="zh-CN" altLang="en-US" sz="2800" b="1" dirty="0">
                <a:solidFill>
                  <a:srgbClr val="FFFFFF"/>
                </a:solidFill>
                <a:latin typeface="+mn-lt"/>
              </a:rPr>
              <a:t>，重点句型</a:t>
            </a:r>
            <a:r>
              <a:rPr lang="en-US" altLang="zh-CN" sz="2800" b="1" dirty="0">
                <a:solidFill>
                  <a:srgbClr val="FFFFFF"/>
                </a:solidFill>
                <a:latin typeface="+mn-lt"/>
              </a:rPr>
              <a:t>1</a:t>
            </a:r>
            <a:r>
              <a:rPr lang="zh-CN" altLang="en-US" sz="2800" b="1" dirty="0">
                <a:solidFill>
                  <a:srgbClr val="FFFFFF"/>
                </a:solidFill>
                <a:latin typeface="+mn-lt"/>
              </a:rPr>
              <a:t>，汉。</a:t>
            </a:r>
            <a:endParaRPr lang="en-US" altLang="zh-CN" sz="2800" b="1" dirty="0">
              <a:solidFill>
                <a:srgbClr val="FFFFFF"/>
              </a:solidFill>
              <a:latin typeface="+mn-lt"/>
            </a:endParaRPr>
          </a:p>
          <a:p>
            <a:pPr marL="514350" indent="-514350">
              <a:spcAft>
                <a:spcPts val="600"/>
              </a:spcAft>
              <a:buFontTx/>
              <a:buAutoNum type="arabicPeriod"/>
            </a:pPr>
            <a:r>
              <a:rPr lang="zh-CN" altLang="en-US" sz="2800" b="1" dirty="0">
                <a:solidFill>
                  <a:srgbClr val="FFFFFF"/>
                </a:solidFill>
                <a:latin typeface="+mn-lt"/>
              </a:rPr>
              <a:t>预习</a:t>
            </a:r>
            <a:r>
              <a:rPr lang="en-US" altLang="zh-CN" sz="2800" b="1" dirty="0">
                <a:solidFill>
                  <a:srgbClr val="FFFFFF"/>
                </a:solidFill>
                <a:latin typeface="+mn-lt"/>
              </a:rPr>
              <a:t>L2</a:t>
            </a:r>
            <a:r>
              <a:rPr lang="zh-CN" altLang="en-US" sz="2800" b="1" dirty="0" smtClean="0">
                <a:solidFill>
                  <a:srgbClr val="FFFFFF"/>
                </a:solidFill>
                <a:latin typeface="+mn-lt"/>
              </a:rPr>
              <a:t>。</a:t>
            </a:r>
            <a:endParaRPr lang="zh-CN" altLang="en-US" sz="2800" b="1" dirty="0">
              <a:solidFill>
                <a:srgbClr val="FFFFFF"/>
              </a:solidFill>
              <a:latin typeface="+mn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zh-CN" dirty="0" smtClean="0"/>
              <a:t>Thank You</a:t>
            </a:r>
            <a:endParaRPr lang="zh-CN" altLang="en-US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47814" y="1707357"/>
            <a:ext cx="5932487" cy="327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503364" y="636079"/>
            <a:ext cx="5976937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200" b="1" dirty="0">
                <a:latin typeface="+mn-lt"/>
                <a:cs typeface="Times New Roman" panose="02020603050405020304" pitchFamily="18" charset="0"/>
              </a:rPr>
              <a:t>What’s </a:t>
            </a:r>
            <a:r>
              <a:rPr lang="en-US" altLang="zh-CN" sz="32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wrong</a:t>
            </a:r>
            <a:r>
              <a:rPr lang="en-US" altLang="zh-CN" sz="3200" b="1" dirty="0">
                <a:latin typeface="+mn-lt"/>
                <a:cs typeface="Times New Roman" panose="02020603050405020304" pitchFamily="18" charset="0"/>
              </a:rPr>
              <a:t> with Wang Hong?</a:t>
            </a:r>
            <a:endParaRPr lang="zh-CN" altLang="en-US" sz="32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908175" y="1221582"/>
            <a:ext cx="19431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 dirty="0">
                <a:latin typeface="+mn-lt"/>
              </a:rPr>
              <a:t>（怎么啦？）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130041" y="682467"/>
            <a:ext cx="5006975" cy="417671"/>
          </a:xfrm>
        </p:spPr>
        <p:txBody>
          <a:bodyPr/>
          <a:lstStyle/>
          <a:p>
            <a:r>
              <a:rPr lang="en-US" altLang="zh-CN" sz="2800" dirty="0">
                <a:solidFill>
                  <a:srgbClr val="FF0000"/>
                </a:solidFill>
                <a:latin typeface="+mn-lt"/>
              </a:rPr>
              <a:t>1.</a:t>
            </a:r>
            <a:r>
              <a:rPr lang="zh-CN" altLang="en-US" sz="2800" dirty="0">
                <a:solidFill>
                  <a:srgbClr val="FF0000"/>
                </a:solidFill>
                <a:latin typeface="+mn-lt"/>
              </a:rPr>
              <a:t>读课文划出</a:t>
            </a:r>
            <a:r>
              <a:rPr lang="en-US" altLang="zh-CN" sz="2800" dirty="0" err="1">
                <a:solidFill>
                  <a:srgbClr val="FF0000"/>
                </a:solidFill>
                <a:latin typeface="+mn-lt"/>
              </a:rPr>
              <a:t>Wanghong</a:t>
            </a:r>
            <a:r>
              <a:rPr lang="zh-CN" altLang="en-US" sz="2800" dirty="0">
                <a:solidFill>
                  <a:srgbClr val="FF0000"/>
                </a:solidFill>
                <a:latin typeface="+mn-lt"/>
              </a:rPr>
              <a:t>的病症</a:t>
            </a: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107951" y="303372"/>
            <a:ext cx="3933825" cy="4078129"/>
          </a:xfrm>
          <a:prstGeom prst="rect">
            <a:avLst/>
          </a:prstGeom>
        </p:spPr>
      </p:pic>
      <p:sp>
        <p:nvSpPr>
          <p:cNvPr id="5" name="标题 1"/>
          <p:cNvSpPr>
            <a:spLocks noGrp="1"/>
          </p:cNvSpPr>
          <p:nvPr/>
        </p:nvSpPr>
        <p:spPr>
          <a:xfrm>
            <a:off x="3996055" y="2085499"/>
            <a:ext cx="5006975" cy="41767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dirty="0">
                <a:solidFill>
                  <a:srgbClr val="FF0000"/>
                </a:solidFill>
                <a:latin typeface="+mn-lt"/>
              </a:rPr>
              <a:t>2.</a:t>
            </a:r>
            <a:r>
              <a:rPr lang="zh-CN" altLang="en-US" sz="2800" dirty="0">
                <a:solidFill>
                  <a:srgbClr val="FF0000"/>
                </a:solidFill>
                <a:latin typeface="+mn-lt"/>
              </a:rPr>
              <a:t>试着读出这些病症的</a:t>
            </a:r>
            <a:r>
              <a:rPr lang="zh-CN" altLang="en-US" sz="2800" dirty="0" smtClean="0">
                <a:solidFill>
                  <a:srgbClr val="FF0000"/>
                </a:solidFill>
                <a:latin typeface="+mn-lt"/>
              </a:rPr>
              <a:t>句子。</a:t>
            </a:r>
            <a:endParaRPr lang="en-US" altLang="zh-CN" sz="28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" name="标题 1"/>
          <p:cNvSpPr>
            <a:spLocks noGrp="1"/>
          </p:cNvSpPr>
          <p:nvPr/>
        </p:nvSpPr>
        <p:spPr>
          <a:xfrm>
            <a:off x="3708401" y="3489484"/>
            <a:ext cx="5006975" cy="41767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dirty="0">
                <a:solidFill>
                  <a:srgbClr val="FF0000"/>
                </a:solidFill>
                <a:latin typeface="+mn-lt"/>
              </a:rPr>
              <a:t>3.</a:t>
            </a:r>
            <a:r>
              <a:rPr lang="zh-CN" altLang="en-US" sz="2800" dirty="0">
                <a:solidFill>
                  <a:srgbClr val="FF0000"/>
                </a:solidFill>
                <a:latin typeface="+mn-lt"/>
              </a:rPr>
              <a:t>尝试完整地读出</a:t>
            </a:r>
            <a:r>
              <a:rPr lang="zh-CN" altLang="en-US" sz="2800" dirty="0" smtClean="0">
                <a:solidFill>
                  <a:srgbClr val="FF0000"/>
                </a:solidFill>
                <a:latin typeface="+mn-lt"/>
              </a:rPr>
              <a:t>课文。</a:t>
            </a:r>
            <a:endParaRPr lang="en-US" altLang="zh-CN" sz="28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7" name="左箭头 6">
            <a:hlinkClick r:id="" action="ppaction://hlinkshowjump?jump=previousslide"/>
          </p:cNvPr>
          <p:cNvSpPr/>
          <p:nvPr/>
        </p:nvSpPr>
        <p:spPr>
          <a:xfrm>
            <a:off x="1332230" y="4677728"/>
            <a:ext cx="359410" cy="16192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39964" y="1762126"/>
            <a:ext cx="5932487" cy="327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圆角矩形标注 1"/>
          <p:cNvSpPr/>
          <p:nvPr/>
        </p:nvSpPr>
        <p:spPr>
          <a:xfrm>
            <a:off x="4271964" y="1329929"/>
            <a:ext cx="3767137" cy="715565"/>
          </a:xfrm>
          <a:prstGeom prst="wedgeRoundRectCallout">
            <a:avLst>
              <a:gd name="adj1" fmla="val -23323"/>
              <a:gd name="adj2" fmla="val 74787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262438" y="1309687"/>
            <a:ext cx="3765550" cy="9541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b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I don’t ____ well, mum. I feel cold.</a:t>
            </a:r>
            <a:endParaRPr lang="zh-CN" altLang="en-US" sz="28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圆角矩形标注 2"/>
          <p:cNvSpPr/>
          <p:nvPr/>
        </p:nvSpPr>
        <p:spPr>
          <a:xfrm>
            <a:off x="34925" y="2031206"/>
            <a:ext cx="3544888" cy="1033463"/>
          </a:xfrm>
          <a:prstGeom prst="wedgeRoundRectCallout">
            <a:avLst>
              <a:gd name="adj1" fmla="val 57226"/>
              <a:gd name="adj2" fmla="val 1906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4925" y="2025254"/>
            <a:ext cx="3544888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b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Oh, you have a _____.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429251" y="1315642"/>
            <a:ext cx="75882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feel</a:t>
            </a:r>
            <a:endParaRPr lang="zh-CN" altLang="en-US" sz="2800" b="1">
              <a:solidFill>
                <a:srgbClr val="FF000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484438" y="2016919"/>
            <a:ext cx="1008062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fever</a:t>
            </a:r>
            <a:endParaRPr lang="zh-CN" altLang="en-US" sz="2800" b="1">
              <a:solidFill>
                <a:srgbClr val="FF0000"/>
              </a:solidFill>
              <a:latin typeface="+mn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3" grpId="0" animBg="1"/>
      <p:bldP spid="8" grpId="0"/>
      <p:bldP spid="11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268539" y="1553766"/>
            <a:ext cx="1406525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4000" b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fever </a:t>
            </a:r>
            <a:endParaRPr lang="zh-CN" altLang="en-US" sz="4000" b="1">
              <a:solidFill>
                <a:srgbClr val="FF000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107950" y="2193131"/>
            <a:ext cx="4679950" cy="2538413"/>
          </a:xfrm>
          <a:prstGeom prst="roundRect">
            <a:avLst/>
          </a:prstGeom>
          <a:blipFill dpi="0" rotWithShape="1">
            <a:blip r:embed="rId3" cstate="email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4227514" y="878682"/>
            <a:ext cx="4752975" cy="2484835"/>
          </a:xfrm>
          <a:prstGeom prst="roundRect">
            <a:avLst/>
          </a:prstGeom>
          <a:blipFill dpi="0" rotWithShape="1">
            <a:blip r:embed="rId4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5300" name="TextBox 6"/>
          <p:cNvSpPr txBox="1">
            <a:spLocks noChangeArrowheads="1"/>
          </p:cNvSpPr>
          <p:nvPr/>
        </p:nvSpPr>
        <p:spPr bwMode="auto">
          <a:xfrm>
            <a:off x="428597" y="1607337"/>
            <a:ext cx="3527425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600" b="1" dirty="0">
                <a:latin typeface="+mn-lt"/>
                <a:cs typeface="Times New Roman" panose="02020603050405020304" pitchFamily="18" charset="0"/>
              </a:rPr>
              <a:t>I have  a _____.</a:t>
            </a:r>
            <a:endParaRPr lang="zh-CN" altLang="en-US" sz="36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787901" y="303610"/>
            <a:ext cx="3529013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600" b="1" dirty="0">
                <a:latin typeface="+mn-lt"/>
                <a:cs typeface="Times New Roman" panose="02020603050405020304" pitchFamily="18" charset="0"/>
              </a:rPr>
              <a:t>I have  a _____.</a:t>
            </a:r>
            <a:endParaRPr lang="zh-CN" altLang="en-US" sz="36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572265" y="267875"/>
            <a:ext cx="1406525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40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fever </a:t>
            </a:r>
            <a:endParaRPr lang="zh-CN" altLang="en-US" sz="4000" b="1" dirty="0">
              <a:solidFill>
                <a:srgbClr val="FF000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" name="TextBox 6"/>
          <p:cNvSpPr txBox="1">
            <a:spLocks noChangeArrowheads="1"/>
          </p:cNvSpPr>
          <p:nvPr/>
        </p:nvSpPr>
        <p:spPr bwMode="auto">
          <a:xfrm>
            <a:off x="539750" y="4677728"/>
            <a:ext cx="7733030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Let’s </a:t>
            </a:r>
            <a:r>
              <a:rPr lang="en-US" sz="36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go and see the doctor.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5497" y="48147"/>
            <a:ext cx="3260828" cy="707886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ysDot"/>
          </a:ln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b="1" i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Times New Roman" panose="02020603050405020304" pitchFamily="18" charset="0"/>
              </a:rPr>
              <a:t>Read and find</a:t>
            </a:r>
            <a:endParaRPr lang="zh-CN" altLang="en-US" sz="4000" b="1" i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087563" y="897731"/>
            <a:ext cx="5281612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b="1" dirty="0">
                <a:solidFill>
                  <a:srgbClr val="3366FF"/>
                </a:solidFill>
                <a:latin typeface="+mn-lt"/>
                <a:cs typeface="Times New Roman" panose="02020603050405020304" pitchFamily="18" charset="0"/>
              </a:rPr>
              <a:t>Doctor </a:t>
            </a:r>
            <a:r>
              <a:rPr lang="zh-CN" altLang="en-US" sz="2800" b="1" dirty="0">
                <a:solidFill>
                  <a:srgbClr val="3366FF"/>
                </a:solidFill>
                <a:latin typeface="+mn-lt"/>
                <a:cs typeface="Times New Roman" panose="02020603050405020304" pitchFamily="18" charset="0"/>
              </a:rPr>
              <a:t>是怎么询问王红病情</a:t>
            </a:r>
            <a:r>
              <a:rPr lang="zh-CN" altLang="en-US" sz="2800" b="1" dirty="0" smtClean="0">
                <a:solidFill>
                  <a:srgbClr val="3366FF"/>
                </a:solidFill>
                <a:latin typeface="+mn-lt"/>
                <a:cs typeface="Times New Roman" panose="02020603050405020304" pitchFamily="18" charset="0"/>
              </a:rPr>
              <a:t>的？</a:t>
            </a:r>
            <a:endParaRPr lang="zh-CN" altLang="en-US" sz="2800" b="1" dirty="0">
              <a:solidFill>
                <a:srgbClr val="3366FF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57347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684735"/>
            <a:ext cx="4176713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圆角矩形标注 2"/>
          <p:cNvSpPr/>
          <p:nvPr/>
        </p:nvSpPr>
        <p:spPr>
          <a:xfrm>
            <a:off x="4284028" y="1761411"/>
            <a:ext cx="4457700" cy="540544"/>
          </a:xfrm>
          <a:prstGeom prst="wedgeRoundRectCallout">
            <a:avLst>
              <a:gd name="adj1" fmla="val -45842"/>
              <a:gd name="adj2" fmla="val 79895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211638" y="1815227"/>
            <a:ext cx="4464050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200" b="1" dirty="0">
                <a:latin typeface="+mn-lt"/>
                <a:cs typeface="Times New Roman" panose="02020603050405020304" pitchFamily="18" charset="0"/>
              </a:rPr>
              <a:t>What’s wrong with you?</a:t>
            </a:r>
            <a:endParaRPr lang="zh-CN" altLang="en-US" sz="32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" name="圆角矩形标注 3"/>
          <p:cNvSpPr/>
          <p:nvPr/>
        </p:nvSpPr>
        <p:spPr>
          <a:xfrm>
            <a:off x="4254500" y="2857500"/>
            <a:ext cx="4565650" cy="510779"/>
          </a:xfrm>
          <a:prstGeom prst="wedgeRoundRectCallout">
            <a:avLst>
              <a:gd name="adj1" fmla="val -59234"/>
              <a:gd name="adj2" fmla="val -68195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233864" y="2857500"/>
            <a:ext cx="4586287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200" b="1" dirty="0">
                <a:latin typeface="+mn-lt"/>
                <a:cs typeface="Times New Roman" panose="02020603050405020304" pitchFamily="18" charset="0"/>
              </a:rPr>
              <a:t>Do you have a headache?</a:t>
            </a:r>
            <a:endParaRPr lang="zh-CN" altLang="en-US" sz="32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" name="圆角矩形标注 6"/>
          <p:cNvSpPr/>
          <p:nvPr/>
        </p:nvSpPr>
        <p:spPr>
          <a:xfrm flipV="1">
            <a:off x="2059305" y="3660934"/>
            <a:ext cx="4271010" cy="684371"/>
          </a:xfrm>
          <a:prstGeom prst="wedgeRoundRectCallout">
            <a:avLst>
              <a:gd name="adj1" fmla="val -45842"/>
              <a:gd name="adj2" fmla="val 79895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TextBox 12"/>
          <p:cNvSpPr txBox="1">
            <a:spLocks noChangeArrowheads="1"/>
          </p:cNvSpPr>
          <p:nvPr/>
        </p:nvSpPr>
        <p:spPr bwMode="auto">
          <a:xfrm>
            <a:off x="2339659" y="3651647"/>
            <a:ext cx="3889375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200" b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I </a:t>
            </a:r>
            <a:r>
              <a:rPr lang="en-US" altLang="zh-CN" sz="32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cough</a:t>
            </a:r>
            <a:r>
              <a:rPr lang="en-US" altLang="zh-CN" sz="3200" b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and feel cold.</a:t>
            </a:r>
            <a:endParaRPr lang="zh-CN" altLang="en-US" sz="32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0" name="圆角矩形标注 9"/>
          <p:cNvSpPr/>
          <p:nvPr/>
        </p:nvSpPr>
        <p:spPr>
          <a:xfrm flipV="1">
            <a:off x="1188085" y="4299586"/>
            <a:ext cx="6198870" cy="684371"/>
          </a:xfrm>
          <a:prstGeom prst="wedgeRoundRectCallout">
            <a:avLst>
              <a:gd name="adj1" fmla="val -44570"/>
              <a:gd name="adj2" fmla="val 10880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TextBox 11"/>
          <p:cNvSpPr txBox="1">
            <a:spLocks noChangeArrowheads="1"/>
          </p:cNvSpPr>
          <p:nvPr/>
        </p:nvSpPr>
        <p:spPr bwMode="auto">
          <a:xfrm>
            <a:off x="1188721" y="4515803"/>
            <a:ext cx="6393815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Yes</a:t>
            </a:r>
            <a:r>
              <a:rPr lang="en-US" altLang="zh-CN" sz="3200" b="1" dirty="0" smtClean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, I </a:t>
            </a:r>
            <a:r>
              <a:rPr lang="en-US" altLang="zh-CN" sz="3200" b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have a very </a:t>
            </a:r>
            <a:r>
              <a:rPr lang="en-US" altLang="zh-CN" sz="32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bad</a:t>
            </a:r>
            <a:r>
              <a:rPr lang="en-US" altLang="zh-CN" sz="3200" b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zh-CN" sz="32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headache</a:t>
            </a:r>
            <a:r>
              <a:rPr lang="en-US" altLang="zh-CN" sz="3200" b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.</a:t>
            </a:r>
            <a:endParaRPr lang="zh-CN" altLang="en-US" sz="3200" b="1" dirty="0">
              <a:latin typeface="+mn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/>
      <p:bldP spid="4" grpId="0" animBg="1"/>
      <p:bldP spid="12" grpId="0"/>
      <p:bldP spid="7" grpId="0" animBg="1"/>
      <p:bldP spid="5" grpId="0"/>
      <p:bldP spid="10" grpId="0" animBg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9924" y="33468"/>
            <a:ext cx="3196708" cy="707886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ysDot"/>
          </a:ln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b="1" i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Times New Roman" panose="02020603050405020304" pitchFamily="18" charset="0"/>
              </a:rPr>
              <a:t>Read in roles.</a:t>
            </a:r>
            <a:endParaRPr lang="zh-CN" altLang="en-US" sz="4000" b="1" i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9394" name="TextBox 13"/>
          <p:cNvSpPr txBox="1">
            <a:spLocks noChangeArrowheads="1"/>
          </p:cNvSpPr>
          <p:nvPr/>
        </p:nvSpPr>
        <p:spPr bwMode="auto">
          <a:xfrm>
            <a:off x="1065213" y="2499123"/>
            <a:ext cx="4464050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200" b="1">
                <a:latin typeface="+mn-lt"/>
                <a:cs typeface="Times New Roman" panose="02020603050405020304" pitchFamily="18" charset="0"/>
              </a:rPr>
              <a:t>What’s wrong with you?</a:t>
            </a:r>
            <a:endParaRPr lang="zh-CN" altLang="en-US" sz="3200" b="1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9395" name="TextBox 14"/>
          <p:cNvSpPr txBox="1">
            <a:spLocks noChangeArrowheads="1"/>
          </p:cNvSpPr>
          <p:nvPr/>
        </p:nvSpPr>
        <p:spPr bwMode="auto">
          <a:xfrm>
            <a:off x="2674939" y="2951560"/>
            <a:ext cx="3887787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200" b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I </a:t>
            </a:r>
            <a:r>
              <a:rPr lang="en-US" altLang="zh-CN" sz="3200" b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cough</a:t>
            </a:r>
            <a:r>
              <a:rPr lang="en-US" altLang="zh-CN" sz="3200" b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and feel cold.</a:t>
            </a:r>
            <a:endParaRPr lang="zh-CN" altLang="en-US" sz="3200" b="1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9396" name="TextBox 16"/>
          <p:cNvSpPr txBox="1">
            <a:spLocks noChangeArrowheads="1"/>
          </p:cNvSpPr>
          <p:nvPr/>
        </p:nvSpPr>
        <p:spPr bwMode="auto">
          <a:xfrm>
            <a:off x="1019175" y="3436144"/>
            <a:ext cx="4586288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200" b="1">
                <a:latin typeface="+mn-lt"/>
                <a:cs typeface="Times New Roman" panose="02020603050405020304" pitchFamily="18" charset="0"/>
              </a:rPr>
              <a:t>Do you have a headache?</a:t>
            </a:r>
            <a:endParaRPr lang="zh-CN" altLang="en-US" sz="3200" b="1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9397" name="TextBox 17"/>
          <p:cNvSpPr txBox="1">
            <a:spLocks noChangeArrowheads="1"/>
          </p:cNvSpPr>
          <p:nvPr/>
        </p:nvSpPr>
        <p:spPr bwMode="auto">
          <a:xfrm>
            <a:off x="2090739" y="3946923"/>
            <a:ext cx="5856287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200" b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Yes. I have a very </a:t>
            </a:r>
            <a:r>
              <a:rPr lang="en-US" altLang="zh-CN" sz="3200" b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bad</a:t>
            </a:r>
            <a:r>
              <a:rPr lang="en-US" altLang="zh-CN" sz="3200" b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zh-CN" sz="3200" b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headache</a:t>
            </a:r>
            <a:r>
              <a:rPr lang="en-US" altLang="zh-CN" sz="3200" b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.</a:t>
            </a:r>
            <a:endParaRPr lang="zh-CN" altLang="en-US" sz="3200" b="1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59398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9875" y="2382441"/>
            <a:ext cx="795338" cy="672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圆角矩形 7"/>
          <p:cNvSpPr/>
          <p:nvPr/>
        </p:nvSpPr>
        <p:spPr>
          <a:xfrm>
            <a:off x="2674939" y="681038"/>
            <a:ext cx="3552825" cy="1784747"/>
          </a:xfrm>
          <a:prstGeom prst="roundRect">
            <a:avLst/>
          </a:prstGeom>
          <a:blipFill dpi="0" rotWithShape="1">
            <a:blip r:embed="rId4" cstate="email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59400" name="Picture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562726" y="2718197"/>
            <a:ext cx="936625" cy="770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01" name="Picture 7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30188" y="3339704"/>
            <a:ext cx="817562" cy="631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02" name="Picture 8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812088" y="3715942"/>
            <a:ext cx="933450" cy="772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403" name="TextBox 24"/>
          <p:cNvSpPr txBox="1">
            <a:spLocks noChangeArrowheads="1"/>
          </p:cNvSpPr>
          <p:nvPr/>
        </p:nvSpPr>
        <p:spPr bwMode="auto">
          <a:xfrm>
            <a:off x="1087438" y="4386263"/>
            <a:ext cx="3587750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200" b="1">
                <a:latin typeface="+mn-lt"/>
                <a:cs typeface="Times New Roman" panose="02020603050405020304" pitchFamily="18" charset="0"/>
              </a:rPr>
              <a:t>Let me have a look.</a:t>
            </a:r>
            <a:endParaRPr lang="zh-CN" altLang="en-US" sz="3200" b="1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59404" name="Picture 9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73051" y="4289823"/>
            <a:ext cx="817563" cy="631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35150" y="2139554"/>
            <a:ext cx="5181600" cy="2894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491548" y="195263"/>
            <a:ext cx="4716462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rgbClr val="3366FF"/>
                </a:solidFill>
                <a:latin typeface="+mn-lt"/>
                <a:cs typeface="Times New Roman" panose="02020603050405020304" pitchFamily="18" charset="0"/>
              </a:rPr>
              <a:t>Doctor </a:t>
            </a:r>
            <a:r>
              <a:rPr lang="zh-CN" altLang="en-US" sz="2800" b="1">
                <a:solidFill>
                  <a:srgbClr val="3366FF"/>
                </a:solidFill>
                <a:latin typeface="+mn-lt"/>
                <a:cs typeface="Times New Roman" panose="02020603050405020304" pitchFamily="18" charset="0"/>
              </a:rPr>
              <a:t>诊断的结果是什么？</a:t>
            </a:r>
          </a:p>
        </p:txBody>
      </p:sp>
      <p:sp>
        <p:nvSpPr>
          <p:cNvPr id="10" name="矩形 9"/>
          <p:cNvSpPr/>
          <p:nvPr/>
        </p:nvSpPr>
        <p:spPr>
          <a:xfrm>
            <a:off x="35497" y="48147"/>
            <a:ext cx="3260828" cy="707886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ysDot"/>
          </a:ln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b="1" i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Times New Roman" panose="02020603050405020304" pitchFamily="18" charset="0"/>
              </a:rPr>
              <a:t>Read and find</a:t>
            </a:r>
            <a:endParaRPr lang="zh-CN" altLang="en-US" sz="4000" b="1" i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339975" y="1549004"/>
            <a:ext cx="3887788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200" b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You have a bad </a:t>
            </a:r>
            <a:r>
              <a:rPr lang="en-US" altLang="zh-CN" sz="3200" b="1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cold</a:t>
            </a:r>
            <a:r>
              <a:rPr lang="en-US" altLang="zh-CN" sz="3200" b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.</a:t>
            </a:r>
            <a:endParaRPr lang="zh-CN" altLang="en-US" sz="3200" b="1">
              <a:latin typeface="+mn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Times New Roman"/>
        <a:ea typeface="楷体"/>
        <a:cs typeface=""/>
      </a:majorFont>
      <a:minorFont>
        <a:latin typeface="Times New Roman"/>
        <a:ea typeface="楷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Unit 3 Health Lesson 1_课件1</Template>
  <TotalTime>0</TotalTime>
  <Words>357</Words>
  <Application>Microsoft Office PowerPoint</Application>
  <PresentationFormat>全屏显示(16:9)</PresentationFormat>
  <Paragraphs>87</Paragraphs>
  <Slides>21</Slides>
  <Notes>21</Notes>
  <HiddenSlides>1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0</vt:i4>
      </vt:variant>
      <vt:variant>
        <vt:lpstr>幻灯片标题</vt:lpstr>
      </vt:variant>
      <vt:variant>
        <vt:i4>21</vt:i4>
      </vt:variant>
    </vt:vector>
  </HeadingPairs>
  <TitlesOfParts>
    <vt:vector size="29" baseType="lpstr">
      <vt:lpstr>楷体</vt:lpstr>
      <vt:lpstr>宋体</vt:lpstr>
      <vt:lpstr>微软雅黑</vt:lpstr>
      <vt:lpstr>Arial</vt:lpstr>
      <vt:lpstr>Calibri</vt:lpstr>
      <vt:lpstr>Calibri Light</vt:lpstr>
      <vt:lpstr>Times New Roman</vt:lpstr>
      <vt:lpstr>WWW.2PPT.COM
</vt:lpstr>
      <vt:lpstr>Unit 3 Health</vt:lpstr>
      <vt:lpstr>sad</vt:lpstr>
      <vt:lpstr>PowerPoint 演示文稿</vt:lpstr>
      <vt:lpstr>1.读课文划出Wanghong的病症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2020-06-20T01:42:00Z</dcterms:created>
  <dcterms:modified xsi:type="dcterms:W3CDTF">2023-01-16T21:03:15Z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A2356A1245654ADDA5E07B3ECD60F730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