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529" r:id="rId2"/>
    <p:sldId id="536" r:id="rId3"/>
    <p:sldId id="602" r:id="rId4"/>
    <p:sldId id="843" r:id="rId5"/>
    <p:sldId id="895" r:id="rId6"/>
    <p:sldId id="861" r:id="rId7"/>
    <p:sldId id="896" r:id="rId8"/>
    <p:sldId id="847" r:id="rId9"/>
    <p:sldId id="897" r:id="rId10"/>
    <p:sldId id="557" r:id="rId11"/>
    <p:sldId id="868" r:id="rId12"/>
    <p:sldId id="910" r:id="rId13"/>
    <p:sldId id="892" r:id="rId14"/>
    <p:sldId id="911" r:id="rId15"/>
    <p:sldId id="893" r:id="rId16"/>
    <p:sldId id="898" r:id="rId17"/>
    <p:sldId id="899" r:id="rId18"/>
    <p:sldId id="900" r:id="rId19"/>
    <p:sldId id="894" r:id="rId20"/>
    <p:sldId id="864" r:id="rId21"/>
    <p:sldId id="865" r:id="rId22"/>
    <p:sldId id="901" r:id="rId23"/>
    <p:sldId id="866" r:id="rId24"/>
    <p:sldId id="902" r:id="rId25"/>
    <p:sldId id="867" r:id="rId26"/>
    <p:sldId id="903" r:id="rId27"/>
    <p:sldId id="874" r:id="rId28"/>
    <p:sldId id="875" r:id="rId29"/>
    <p:sldId id="876" r:id="rId30"/>
    <p:sldId id="885" r:id="rId31"/>
    <p:sldId id="904" r:id="rId32"/>
    <p:sldId id="905" r:id="rId33"/>
    <p:sldId id="906" r:id="rId34"/>
    <p:sldId id="878" r:id="rId35"/>
    <p:sldId id="907" r:id="rId36"/>
    <p:sldId id="879" r:id="rId37"/>
    <p:sldId id="908" r:id="rId38"/>
    <p:sldId id="912" r:id="rId39"/>
    <p:sldId id="913" r:id="rId40"/>
    <p:sldId id="880" r:id="rId41"/>
    <p:sldId id="909" r:id="rId4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62585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725805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88390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451610" algn="l" rtl="0" fontAlgn="base">
      <a:spcBef>
        <a:spcPct val="0"/>
      </a:spcBef>
      <a:spcAft>
        <a:spcPct val="0"/>
      </a:spcAft>
      <a:buFont typeface="Arial" panose="020B0604020202020204" pitchFamily="34" charset="0"/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814195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176780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540000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902585" algn="l" defTabSz="725805" rtl="0" eaLnBrk="1" latinLnBrk="0" hangingPunct="1">
      <a:defRPr sz="25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6">
          <p15:clr>
            <a:srgbClr val="A4A3A4"/>
          </p15:clr>
        </p15:guide>
        <p15:guide id="2" pos="28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D5A"/>
    <a:srgbClr val="339966"/>
    <a:srgbClr val="5F5F5F"/>
    <a:srgbClr val="D60093"/>
    <a:srgbClr val="993366"/>
    <a:srgbClr val="FF3399"/>
    <a:srgbClr val="DDDDD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68" autoAdjust="0"/>
    <p:restoredTop sz="94660" autoAdjust="0"/>
  </p:normalViewPr>
  <p:slideViewPr>
    <p:cSldViewPr>
      <p:cViewPr>
        <p:scale>
          <a:sx n="110" d="100"/>
          <a:sy n="110" d="100"/>
        </p:scale>
        <p:origin x="-1644" y="-804"/>
      </p:cViewPr>
      <p:guideLst>
        <p:guide orient="horz" pos="1616"/>
        <p:guide pos="28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144018" cy="14401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D8327A6-C828-47BC-ABA9-DC13316D082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EA83F6B4-9D8C-4B0D-A6C6-FF4F8EC2E65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58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80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3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61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78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58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 lIns="72567" tIns="36283" rIns="72567" bIns="36283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261139" y="122854"/>
            <a:ext cx="1632767" cy="2612072"/>
          </a:xfrm>
        </p:spPr>
        <p:txBody>
          <a:bodyPr vert="eaVert"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62837" y="122854"/>
            <a:ext cx="4777356" cy="2612072"/>
          </a:xfrm>
        </p:spPr>
        <p:txBody>
          <a:bodyPr vert="eaVert" lIns="72567" tIns="36283" rIns="72567" bIns="36283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lIns="72567" tIns="36283" rIns="72567" bIns="36283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3233" y="2623413"/>
            <a:ext cx="6168231" cy="810838"/>
          </a:xfrm>
        </p:spPr>
        <p:txBody>
          <a:bodyPr lIns="72567" tIns="36283" rIns="72567" bIns="36283" anchor="t"/>
          <a:lstStyle>
            <a:lvl1pPr algn="l">
              <a:defRPr sz="32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73233" y="1730356"/>
            <a:ext cx="6168231" cy="893056"/>
          </a:xfrm>
        </p:spPr>
        <p:txBody>
          <a:bodyPr lIns="72567" tIns="36283" rIns="72567" bIns="36283"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25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58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83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5161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141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67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400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0258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62837" y="714445"/>
            <a:ext cx="3205061" cy="2020481"/>
          </a:xfrm>
        </p:spPr>
        <p:txBody>
          <a:bodyPr lIns="72567" tIns="36283" rIns="72567" bIns="36283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88845" y="714445"/>
            <a:ext cx="3205061" cy="2020481"/>
          </a:xfrm>
        </p:spPr>
        <p:txBody>
          <a:bodyPr lIns="72567" tIns="36283" rIns="72567" bIns="36283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2837" y="163491"/>
            <a:ext cx="6531069" cy="680424"/>
          </a:xfrm>
        </p:spPr>
        <p:txBody>
          <a:bodyPr lIns="72567" tIns="36283" rIns="72567" bIns="36283"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62837" y="913848"/>
            <a:ext cx="3206322" cy="380848"/>
          </a:xfrm>
        </p:spPr>
        <p:txBody>
          <a:bodyPr lIns="72567" tIns="36283" rIns="72567" bIns="36283" anchor="b"/>
          <a:lstStyle>
            <a:lvl1pPr marL="0" indent="0">
              <a:buNone/>
              <a:defRPr sz="1900" b="1"/>
            </a:lvl1pPr>
            <a:lvl2pPr marL="362585" indent="0">
              <a:buNone/>
              <a:defRPr sz="1600" b="1"/>
            </a:lvl2pPr>
            <a:lvl3pPr marL="725805" indent="0">
              <a:buNone/>
              <a:defRPr sz="1400" b="1"/>
            </a:lvl3pPr>
            <a:lvl4pPr marL="1088390" indent="0">
              <a:buNone/>
              <a:defRPr sz="1300" b="1"/>
            </a:lvl4pPr>
            <a:lvl5pPr marL="1451610" indent="0">
              <a:buNone/>
              <a:defRPr sz="1300" b="1"/>
            </a:lvl5pPr>
            <a:lvl6pPr marL="1814195" indent="0">
              <a:buNone/>
              <a:defRPr sz="1300" b="1"/>
            </a:lvl6pPr>
            <a:lvl7pPr marL="2176780" indent="0">
              <a:buNone/>
              <a:defRPr sz="1300" b="1"/>
            </a:lvl7pPr>
            <a:lvl8pPr marL="2540000" indent="0">
              <a:buNone/>
              <a:defRPr sz="1300" b="1"/>
            </a:lvl8pPr>
            <a:lvl9pPr marL="2902585" indent="0">
              <a:buNone/>
              <a:defRPr sz="13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2837" y="1294695"/>
            <a:ext cx="3206322" cy="2352188"/>
          </a:xfrm>
        </p:spPr>
        <p:txBody>
          <a:bodyPr lIns="72567" tIns="36283" rIns="72567" bIns="36283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686326" y="913848"/>
            <a:ext cx="3207581" cy="380848"/>
          </a:xfrm>
        </p:spPr>
        <p:txBody>
          <a:bodyPr lIns="72567" tIns="36283" rIns="72567" bIns="36283" anchor="b"/>
          <a:lstStyle>
            <a:lvl1pPr marL="0" indent="0">
              <a:buNone/>
              <a:defRPr sz="1900" b="1"/>
            </a:lvl1pPr>
            <a:lvl2pPr marL="362585" indent="0">
              <a:buNone/>
              <a:defRPr sz="1600" b="1"/>
            </a:lvl2pPr>
            <a:lvl3pPr marL="725805" indent="0">
              <a:buNone/>
              <a:defRPr sz="1400" b="1"/>
            </a:lvl3pPr>
            <a:lvl4pPr marL="1088390" indent="0">
              <a:buNone/>
              <a:defRPr sz="1300" b="1"/>
            </a:lvl4pPr>
            <a:lvl5pPr marL="1451610" indent="0">
              <a:buNone/>
              <a:defRPr sz="1300" b="1"/>
            </a:lvl5pPr>
            <a:lvl6pPr marL="1814195" indent="0">
              <a:buNone/>
              <a:defRPr sz="1300" b="1"/>
            </a:lvl6pPr>
            <a:lvl7pPr marL="2176780" indent="0">
              <a:buNone/>
              <a:defRPr sz="1300" b="1"/>
            </a:lvl7pPr>
            <a:lvl8pPr marL="2540000" indent="0">
              <a:buNone/>
              <a:defRPr sz="1300" b="1"/>
            </a:lvl8pPr>
            <a:lvl9pPr marL="2902585" indent="0">
              <a:buNone/>
              <a:defRPr sz="13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686326" y="1294695"/>
            <a:ext cx="3207581" cy="2352188"/>
          </a:xfrm>
        </p:spPr>
        <p:txBody>
          <a:bodyPr lIns="72567" tIns="36283" rIns="72567" bIns="36283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2839" y="162545"/>
            <a:ext cx="2387418" cy="691765"/>
          </a:xfrm>
        </p:spPr>
        <p:txBody>
          <a:bodyPr lIns="72567" tIns="36283" rIns="72567" bIns="36283" anchor="b"/>
          <a:lstStyle>
            <a:lvl1pPr algn="l">
              <a:defRPr sz="16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37185" y="162547"/>
            <a:ext cx="4056721" cy="3484337"/>
          </a:xfrm>
        </p:spPr>
        <p:txBody>
          <a:bodyPr lIns="72567" tIns="36283" rIns="72567" bIns="36283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2839" y="854311"/>
            <a:ext cx="2387418" cy="2792573"/>
          </a:xfrm>
        </p:spPr>
        <p:txBody>
          <a:bodyPr lIns="72567" tIns="36283" rIns="72567" bIns="36283"/>
          <a:lstStyle>
            <a:lvl1pPr marL="0" indent="0">
              <a:buNone/>
              <a:defRPr sz="1100"/>
            </a:lvl1pPr>
            <a:lvl2pPr marL="362585" indent="0">
              <a:buNone/>
              <a:defRPr sz="1000"/>
            </a:lvl2pPr>
            <a:lvl3pPr marL="725805" indent="0">
              <a:buNone/>
              <a:defRPr sz="800"/>
            </a:lvl3pPr>
            <a:lvl4pPr marL="1088390" indent="0">
              <a:buNone/>
              <a:defRPr sz="700"/>
            </a:lvl4pPr>
            <a:lvl5pPr marL="1451610" indent="0">
              <a:buNone/>
              <a:defRPr sz="700"/>
            </a:lvl5pPr>
            <a:lvl6pPr marL="1814195" indent="0">
              <a:buNone/>
              <a:defRPr sz="700"/>
            </a:lvl6pPr>
            <a:lvl7pPr marL="2176780" indent="0">
              <a:buNone/>
              <a:defRPr sz="700"/>
            </a:lvl7pPr>
            <a:lvl8pPr marL="2540000" indent="0">
              <a:buNone/>
              <a:defRPr sz="700"/>
            </a:lvl8pPr>
            <a:lvl9pPr marL="2902585" indent="0">
              <a:buNone/>
              <a:defRPr sz="7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2372" y="2857780"/>
            <a:ext cx="4354046" cy="337378"/>
          </a:xfrm>
        </p:spPr>
        <p:txBody>
          <a:bodyPr lIns="72567" tIns="36283" rIns="72567" bIns="36283" anchor="b"/>
          <a:lstStyle>
            <a:lvl1pPr algn="l">
              <a:defRPr sz="16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22372" y="364782"/>
            <a:ext cx="4354046" cy="2449526"/>
          </a:xfrm>
        </p:spPr>
        <p:txBody>
          <a:bodyPr vert="horz" lIns="72567" tIns="36283" rIns="72567" bIns="36283" rtlCol="0">
            <a:normAutofit/>
          </a:bodyPr>
          <a:lstStyle>
            <a:lvl1pPr marL="0" indent="0">
              <a:buNone/>
              <a:defRPr sz="2500"/>
            </a:lvl1pPr>
            <a:lvl2pPr marL="362585" indent="0">
              <a:buNone/>
              <a:defRPr sz="2200"/>
            </a:lvl2pPr>
            <a:lvl3pPr marL="725805" indent="0">
              <a:buNone/>
              <a:defRPr sz="1900"/>
            </a:lvl3pPr>
            <a:lvl4pPr marL="1088390" indent="0">
              <a:buNone/>
              <a:defRPr sz="1600"/>
            </a:lvl4pPr>
            <a:lvl5pPr marL="1451610" indent="0">
              <a:buNone/>
              <a:defRPr sz="1600"/>
            </a:lvl5pPr>
            <a:lvl6pPr marL="1814195" indent="0">
              <a:buNone/>
              <a:defRPr sz="1600"/>
            </a:lvl6pPr>
            <a:lvl7pPr marL="2176780" indent="0">
              <a:buNone/>
              <a:defRPr sz="1600"/>
            </a:lvl7pPr>
            <a:lvl8pPr marL="2540000" indent="0">
              <a:buNone/>
              <a:defRPr sz="1600"/>
            </a:lvl8pPr>
            <a:lvl9pPr marL="2902585" indent="0">
              <a:buNone/>
              <a:defRPr sz="16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22372" y="3195157"/>
            <a:ext cx="4354046" cy="479132"/>
          </a:xfrm>
        </p:spPr>
        <p:txBody>
          <a:bodyPr lIns="72567" tIns="36283" rIns="72567" bIns="36283"/>
          <a:lstStyle>
            <a:lvl1pPr marL="0" indent="0">
              <a:buNone/>
              <a:defRPr sz="1100"/>
            </a:lvl1pPr>
            <a:lvl2pPr marL="362585" indent="0">
              <a:buNone/>
              <a:defRPr sz="1000"/>
            </a:lvl2pPr>
            <a:lvl3pPr marL="725805" indent="0">
              <a:buNone/>
              <a:defRPr sz="800"/>
            </a:lvl3pPr>
            <a:lvl4pPr marL="1088390" indent="0">
              <a:buNone/>
              <a:defRPr sz="700"/>
            </a:lvl4pPr>
            <a:lvl5pPr marL="1451610" indent="0">
              <a:buNone/>
              <a:defRPr sz="700"/>
            </a:lvl5pPr>
            <a:lvl6pPr marL="1814195" indent="0">
              <a:buNone/>
              <a:defRPr sz="700"/>
            </a:lvl6pPr>
            <a:lvl7pPr marL="2176780" indent="0">
              <a:buNone/>
              <a:defRPr sz="700"/>
            </a:lvl7pPr>
            <a:lvl8pPr marL="2540000" indent="0">
              <a:buNone/>
              <a:defRPr sz="700"/>
            </a:lvl8pPr>
            <a:lvl9pPr marL="2902585" indent="0">
              <a:buNone/>
              <a:defRPr sz="7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362585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725805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088390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451610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272415" indent="-27241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9915" indent="-22669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6780" indent="-18161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161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indent="-18161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7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7.xml"/><Relationship Id="rId4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80" y="0"/>
            <a:ext cx="912762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0" y="2106601"/>
            <a:ext cx="9144000" cy="51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/>
          <a:p>
            <a:pPr algn="ctr"/>
            <a:r>
              <a:rPr lang="en-US" altLang="zh-CN" sz="29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1   I hope that you can join us one day.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536" y="857082"/>
            <a:ext cx="9122385" cy="51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567" tIns="36283" rIns="72567" bIns="36283">
            <a:spAutoFit/>
          </a:bodyPr>
          <a:lstStyle/>
          <a:p>
            <a:pPr algn="ctr"/>
            <a:r>
              <a:rPr lang="en-US" altLang="zh-CN" sz="29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Module 10  On the radio</a:t>
            </a:r>
          </a:p>
        </p:txBody>
      </p:sp>
      <p:sp>
        <p:nvSpPr>
          <p:cNvPr id="7" name="矩形 6"/>
          <p:cNvSpPr/>
          <p:nvPr/>
        </p:nvSpPr>
        <p:spPr>
          <a:xfrm>
            <a:off x="3190245" y="3579876"/>
            <a:ext cx="27597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圆角矩形 3"/>
          <p:cNvSpPr>
            <a:spLocks noChangeArrowheads="1"/>
          </p:cNvSpPr>
          <p:nvPr/>
        </p:nvSpPr>
        <p:spPr bwMode="auto">
          <a:xfrm>
            <a:off x="2857343" y="399434"/>
            <a:ext cx="3314669" cy="4233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72567" tIns="36283" rIns="72567" bIns="36283" anchor="ctr"/>
          <a:lstStyle/>
          <a:p>
            <a:pPr algn="ctr" defTabSz="362585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堂 导 学</a:t>
            </a:r>
          </a:p>
        </p:txBody>
      </p:sp>
      <p:sp>
        <p:nvSpPr>
          <p:cNvPr id="13314" name="矩形 30"/>
          <p:cNvSpPr>
            <a:spLocks noChangeArrowheads="1"/>
          </p:cNvSpPr>
          <p:nvPr/>
        </p:nvSpPr>
        <p:spPr bwMode="auto">
          <a:xfrm>
            <a:off x="191497" y="1296586"/>
            <a:ext cx="8723210" cy="241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1.Thank you for showing us around.</a:t>
            </a:r>
            <a:r>
              <a:rPr lang="zh-CN" altLang="zh-CN" dirty="0">
                <a:solidFill>
                  <a:srgbClr val="000000"/>
                </a:solidFill>
              </a:rPr>
              <a:t>感谢您带我们参观。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show </a:t>
            </a:r>
            <a:r>
              <a:rPr lang="en-US" altLang="zh-CN" dirty="0" err="1">
                <a:solidFill>
                  <a:srgbClr val="000000"/>
                </a:solidFill>
              </a:rPr>
              <a:t>sb.around</a:t>
            </a:r>
            <a:r>
              <a:rPr lang="en-US" altLang="zh-CN" dirty="0">
                <a:solidFill>
                  <a:srgbClr val="000000"/>
                </a:solidFill>
              </a:rPr>
              <a:t>“</a:t>
            </a:r>
            <a:r>
              <a:rPr lang="zh-CN" altLang="zh-CN" dirty="0">
                <a:solidFill>
                  <a:srgbClr val="000000"/>
                </a:solidFill>
              </a:rPr>
              <a:t>带某人四处参观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zh-CN" dirty="0">
                <a:solidFill>
                  <a:srgbClr val="000000"/>
                </a:solidFill>
              </a:rPr>
              <a:t>给某人做向导</a:t>
            </a:r>
            <a:r>
              <a:rPr lang="en-US" altLang="zh-CN" dirty="0">
                <a:solidFill>
                  <a:srgbClr val="000000"/>
                </a:solidFill>
              </a:rPr>
              <a:t>”</a:t>
            </a:r>
            <a:r>
              <a:rPr lang="zh-CN" altLang="zh-CN" dirty="0">
                <a:solidFill>
                  <a:srgbClr val="000000"/>
                </a:solidFill>
              </a:rPr>
              <a:t>。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show </a:t>
            </a:r>
            <a:r>
              <a:rPr lang="en-US" altLang="zh-CN" dirty="0" err="1">
                <a:solidFill>
                  <a:srgbClr val="000000"/>
                </a:solidFill>
              </a:rPr>
              <a:t>sb.around</a:t>
            </a:r>
            <a:r>
              <a:rPr lang="zh-CN" altLang="zh-CN" dirty="0">
                <a:solidFill>
                  <a:srgbClr val="000000"/>
                </a:solidFill>
              </a:rPr>
              <a:t>相当于</a:t>
            </a:r>
            <a:r>
              <a:rPr lang="en-US" altLang="zh-CN" dirty="0">
                <a:solidFill>
                  <a:srgbClr val="000000"/>
                </a:solidFill>
              </a:rPr>
              <a:t> take </a:t>
            </a:r>
            <a:r>
              <a:rPr lang="en-US" altLang="zh-CN" dirty="0" err="1">
                <a:solidFill>
                  <a:srgbClr val="000000"/>
                </a:solidFill>
              </a:rPr>
              <a:t>sb.around</a:t>
            </a:r>
            <a:r>
              <a:rPr lang="en-US" altLang="zh-CN" dirty="0">
                <a:solidFill>
                  <a:srgbClr val="000000"/>
                </a:solidFill>
              </a:rPr>
              <a:t>, around </a:t>
            </a:r>
            <a:r>
              <a:rPr lang="zh-CN" altLang="zh-CN" dirty="0">
                <a:solidFill>
                  <a:srgbClr val="000000"/>
                </a:solidFill>
              </a:rPr>
              <a:t>在此作副词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意为</a:t>
            </a:r>
            <a:r>
              <a:rPr lang="en-US" altLang="zh-CN" dirty="0">
                <a:solidFill>
                  <a:srgbClr val="000000"/>
                </a:solidFill>
              </a:rPr>
              <a:t>“</a:t>
            </a:r>
            <a:r>
              <a:rPr lang="zh-CN" altLang="zh-CN" dirty="0">
                <a:solidFill>
                  <a:srgbClr val="000000"/>
                </a:solidFill>
              </a:rPr>
              <a:t>到处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zh-CN" dirty="0">
                <a:solidFill>
                  <a:srgbClr val="000000"/>
                </a:solidFill>
              </a:rPr>
              <a:t>向各处</a:t>
            </a:r>
            <a:r>
              <a:rPr lang="en-US" altLang="zh-CN" dirty="0">
                <a:solidFill>
                  <a:srgbClr val="000000"/>
                </a:solidFill>
              </a:rPr>
              <a:t>”</a:t>
            </a:r>
            <a:r>
              <a:rPr lang="zh-CN" altLang="zh-CN" dirty="0">
                <a:solidFill>
                  <a:srgbClr val="000000"/>
                </a:solidFill>
              </a:rPr>
              <a:t>。</a:t>
            </a:r>
            <a:r>
              <a:rPr lang="en-US" altLang="zh-CN" dirty="0">
                <a:solidFill>
                  <a:srgbClr val="000000"/>
                </a:solidFill>
              </a:rPr>
              <a:t>around </a:t>
            </a:r>
            <a:r>
              <a:rPr lang="zh-CN" altLang="zh-CN" dirty="0">
                <a:solidFill>
                  <a:srgbClr val="000000"/>
                </a:solidFill>
              </a:rPr>
              <a:t>也可作介词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其后要接宾语。如</a:t>
            </a:r>
            <a:r>
              <a:rPr lang="en-US" altLang="zh-CN" dirty="0">
                <a:solidFill>
                  <a:srgbClr val="000000"/>
                </a:solidFill>
              </a:rPr>
              <a:t>: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30"/>
          <p:cNvSpPr>
            <a:spLocks noChangeArrowheads="1"/>
          </p:cNvSpPr>
          <p:nvPr/>
        </p:nvSpPr>
        <p:spPr bwMode="auto">
          <a:xfrm>
            <a:off x="191497" y="762327"/>
            <a:ext cx="8723210" cy="598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(1)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她领着我四处看了看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并把我介绍给了每个人。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She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and introduced me to everyone. (around 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作副词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(2)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你能带我们参观你的学校吗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Could you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your school?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(around 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作介词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32606" y="1413431"/>
            <a:ext cx="2857343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/>
              <a:t>showed me around</a:t>
            </a:r>
            <a:endParaRPr lang="zh-CN" alt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76552" y="3167751"/>
            <a:ext cx="2410095" cy="54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/>
              <a:t>show us around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30"/>
          <p:cNvSpPr>
            <a:spLocks noChangeArrowheads="1"/>
          </p:cNvSpPr>
          <p:nvPr/>
        </p:nvSpPr>
        <p:spPr bwMode="auto">
          <a:xfrm>
            <a:off x="191497" y="824069"/>
            <a:ext cx="8723210" cy="3005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2.When it’s </a:t>
            </a:r>
            <a:r>
              <a:rPr lang="en-US" altLang="zh-CN" dirty="0" err="1">
                <a:solidFill>
                  <a:srgbClr val="000000"/>
                </a:solidFill>
              </a:rPr>
              <a:t>on,it</a:t>
            </a:r>
            <a:r>
              <a:rPr lang="en-US" altLang="zh-CN" dirty="0">
                <a:solidFill>
                  <a:srgbClr val="000000"/>
                </a:solidFill>
              </a:rPr>
              <a:t> means we’re on air.</a:t>
            </a:r>
            <a:r>
              <a:rPr lang="zh-CN" altLang="zh-CN" dirty="0">
                <a:solidFill>
                  <a:srgbClr val="000000"/>
                </a:solidFill>
              </a:rPr>
              <a:t>当它亮时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表示我们正在播音。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on air</a:t>
            </a:r>
            <a:r>
              <a:rPr lang="zh-CN" altLang="zh-CN" dirty="0">
                <a:solidFill>
                  <a:srgbClr val="000000"/>
                </a:solidFill>
              </a:rPr>
              <a:t>意为</a:t>
            </a:r>
            <a:r>
              <a:rPr lang="en-US" altLang="zh-CN" dirty="0">
                <a:solidFill>
                  <a:srgbClr val="000000"/>
                </a:solidFill>
              </a:rPr>
              <a:t>“(</a:t>
            </a:r>
            <a:r>
              <a:rPr lang="zh-CN" altLang="zh-CN" dirty="0">
                <a:solidFill>
                  <a:srgbClr val="000000"/>
                </a:solidFill>
              </a:rPr>
              <a:t>广播或电视</a:t>
            </a:r>
            <a:r>
              <a:rPr lang="en-US" altLang="zh-CN" dirty="0">
                <a:solidFill>
                  <a:srgbClr val="000000"/>
                </a:solidFill>
              </a:rPr>
              <a:t>)</a:t>
            </a:r>
            <a:r>
              <a:rPr lang="zh-CN" altLang="zh-CN" dirty="0">
                <a:solidFill>
                  <a:srgbClr val="000000"/>
                </a:solidFill>
              </a:rPr>
              <a:t>正在播出</a:t>
            </a:r>
            <a:r>
              <a:rPr lang="en-US" altLang="zh-CN" dirty="0">
                <a:solidFill>
                  <a:srgbClr val="000000"/>
                </a:solidFill>
              </a:rPr>
              <a:t>”</a:t>
            </a:r>
            <a:r>
              <a:rPr lang="zh-CN" altLang="zh-CN" dirty="0">
                <a:solidFill>
                  <a:srgbClr val="000000"/>
                </a:solidFill>
              </a:rPr>
              <a:t>。如</a:t>
            </a:r>
            <a:r>
              <a:rPr lang="en-US" altLang="zh-CN" dirty="0">
                <a:solidFill>
                  <a:srgbClr val="000000"/>
                </a:solidFill>
              </a:rPr>
              <a:t>: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我们将在大约五分钟后开始广播。</a:t>
            </a:r>
            <a:endParaRPr lang="en-US" altLang="zh-CN" dirty="0">
              <a:solidFill>
                <a:srgbClr val="000000"/>
              </a:solidFill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We will be on air in about five minutes.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30"/>
          <p:cNvSpPr>
            <a:spLocks noChangeArrowheads="1"/>
          </p:cNvSpPr>
          <p:nvPr/>
        </p:nvSpPr>
        <p:spPr bwMode="auto">
          <a:xfrm>
            <a:off x="191497" y="762327"/>
            <a:ext cx="8723210" cy="359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3.And we should avoid making any noise in the background!</a:t>
            </a:r>
            <a:r>
              <a:rPr lang="zh-CN" altLang="zh-CN" dirty="0">
                <a:solidFill>
                  <a:srgbClr val="000000"/>
                </a:solidFill>
              </a:rPr>
              <a:t>而且我们应该尽量避免在后台制造噪音</a:t>
            </a:r>
            <a:r>
              <a:rPr lang="en-US" altLang="zh-CN" dirty="0">
                <a:solidFill>
                  <a:srgbClr val="000000"/>
                </a:solidFill>
              </a:rPr>
              <a:t>!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avoid</a:t>
            </a:r>
            <a:r>
              <a:rPr lang="zh-CN" altLang="zh-CN" dirty="0">
                <a:solidFill>
                  <a:srgbClr val="000000"/>
                </a:solidFill>
              </a:rPr>
              <a:t>为及物动词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意为</a:t>
            </a:r>
            <a:r>
              <a:rPr lang="zh-CN" altLang="zh-CN" dirty="0">
                <a:solidFill>
                  <a:srgbClr val="000000"/>
                </a:solidFill>
                <a:latin typeface="NEU-BZ-S92"/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“</a:t>
            </a:r>
            <a:r>
              <a:rPr lang="zh-CN" altLang="zh-CN" dirty="0">
                <a:solidFill>
                  <a:srgbClr val="000000"/>
                </a:solidFill>
              </a:rPr>
              <a:t>避免</a:t>
            </a:r>
            <a:r>
              <a:rPr lang="en-US" altLang="zh-CN" dirty="0">
                <a:solidFill>
                  <a:srgbClr val="000000"/>
                </a:solidFill>
              </a:rPr>
              <a:t>”,</a:t>
            </a:r>
            <a:r>
              <a:rPr lang="zh-CN" altLang="zh-CN" dirty="0">
                <a:solidFill>
                  <a:srgbClr val="000000"/>
                </a:solidFill>
              </a:rPr>
              <a:t>后接名词、代词或动名词作宾语。如</a:t>
            </a:r>
            <a:r>
              <a:rPr lang="en-US" altLang="zh-CN" dirty="0">
                <a:solidFill>
                  <a:srgbClr val="000000"/>
                </a:solidFill>
              </a:rPr>
              <a:t>: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你应该避免犯相同的错误。</a:t>
            </a:r>
            <a:endParaRPr lang="en-US" altLang="zh-CN" dirty="0">
              <a:solidFill>
                <a:srgbClr val="000000"/>
              </a:solidFill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You should avoid making the same mistakes.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30"/>
          <p:cNvSpPr>
            <a:spLocks noChangeArrowheads="1"/>
          </p:cNvSpPr>
          <p:nvPr/>
        </p:nvSpPr>
        <p:spPr bwMode="auto">
          <a:xfrm>
            <a:off x="191497" y="1121439"/>
            <a:ext cx="8723210" cy="376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【学以致用】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Jerry often cleans his room just to avoid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his homework.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A.not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do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B.not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to do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C.to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do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D.doing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256422" y="1835885"/>
            <a:ext cx="457326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30"/>
          <p:cNvSpPr>
            <a:spLocks noChangeArrowheads="1"/>
          </p:cNvSpPr>
          <p:nvPr/>
        </p:nvSpPr>
        <p:spPr bwMode="auto">
          <a:xfrm>
            <a:off x="191497" y="711926"/>
            <a:ext cx="8723210" cy="359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4.And it is where we do interviews with the big sports stars.</a:t>
            </a:r>
            <a:r>
              <a:rPr lang="zh-CN" altLang="zh-CN" dirty="0">
                <a:solidFill>
                  <a:srgbClr val="000000"/>
                </a:solidFill>
              </a:rPr>
              <a:t>那是我们采访体育明星大腕的地方。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(1)interview</a:t>
            </a:r>
            <a:r>
              <a:rPr lang="zh-CN" altLang="zh-CN" dirty="0">
                <a:solidFill>
                  <a:srgbClr val="000000"/>
                </a:solidFill>
              </a:rPr>
              <a:t>此处用作可数名词</a:t>
            </a:r>
            <a:r>
              <a:rPr lang="en-US" altLang="zh-CN" dirty="0">
                <a:solidFill>
                  <a:srgbClr val="000000"/>
                </a:solidFill>
              </a:rPr>
              <a:t>,</a:t>
            </a:r>
            <a:r>
              <a:rPr lang="zh-CN" altLang="zh-CN" dirty="0">
                <a:solidFill>
                  <a:srgbClr val="000000"/>
                </a:solidFill>
              </a:rPr>
              <a:t>意为</a:t>
            </a:r>
            <a:r>
              <a:rPr lang="zh-CN" altLang="zh-CN" dirty="0">
                <a:solidFill>
                  <a:srgbClr val="000000"/>
                </a:solidFill>
                <a:latin typeface="NEU-BZ-S92"/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“</a:t>
            </a:r>
            <a:r>
              <a:rPr lang="zh-CN" altLang="zh-CN" dirty="0">
                <a:solidFill>
                  <a:srgbClr val="000000"/>
                </a:solidFill>
              </a:rPr>
              <a:t>采访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zh-CN" dirty="0">
                <a:solidFill>
                  <a:srgbClr val="000000"/>
                </a:solidFill>
              </a:rPr>
              <a:t>访谈</a:t>
            </a:r>
            <a:r>
              <a:rPr lang="en-US" altLang="zh-CN" dirty="0">
                <a:solidFill>
                  <a:srgbClr val="000000"/>
                </a:solidFill>
              </a:rPr>
              <a:t>”,do interviews/an interview with sb.</a:t>
            </a:r>
            <a:r>
              <a:rPr lang="zh-CN" altLang="zh-CN" dirty="0">
                <a:solidFill>
                  <a:srgbClr val="000000"/>
                </a:solidFill>
              </a:rPr>
              <a:t>意为</a:t>
            </a:r>
            <a:r>
              <a:rPr lang="zh-CN" altLang="zh-CN" dirty="0">
                <a:solidFill>
                  <a:srgbClr val="000000"/>
                </a:solidFill>
                <a:latin typeface="NEU-BZ-S92"/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“</a:t>
            </a:r>
            <a:r>
              <a:rPr lang="zh-CN" altLang="zh-CN" dirty="0">
                <a:solidFill>
                  <a:srgbClr val="000000"/>
                </a:solidFill>
              </a:rPr>
              <a:t>采访某人</a:t>
            </a:r>
            <a:r>
              <a:rPr lang="en-US" altLang="zh-CN" dirty="0">
                <a:solidFill>
                  <a:srgbClr val="000000"/>
                </a:solidFill>
              </a:rPr>
              <a:t>”</a:t>
            </a:r>
            <a:r>
              <a:rPr lang="zh-CN" altLang="zh-CN" dirty="0">
                <a:solidFill>
                  <a:srgbClr val="000000"/>
                </a:solidFill>
              </a:rPr>
              <a:t>。如</a:t>
            </a:r>
            <a:r>
              <a:rPr lang="en-US" altLang="zh-CN" dirty="0">
                <a:solidFill>
                  <a:srgbClr val="000000"/>
                </a:solidFill>
              </a:rPr>
              <a:t>: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 dirty="0">
                <a:solidFill>
                  <a:srgbClr val="000000"/>
                </a:solidFill>
              </a:rPr>
              <a:t>他经常采访电影明星。</a:t>
            </a:r>
            <a:endParaRPr lang="en-US" altLang="zh-CN" dirty="0">
              <a:solidFill>
                <a:srgbClr val="000000"/>
              </a:solidFill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 dirty="0">
                <a:solidFill>
                  <a:srgbClr val="000000"/>
                </a:solidFill>
              </a:rPr>
              <a:t>He often does interviews with film stars.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30"/>
          <p:cNvSpPr>
            <a:spLocks noChangeArrowheads="1"/>
          </p:cNvSpPr>
          <p:nvPr/>
        </p:nvSpPr>
        <p:spPr bwMode="auto">
          <a:xfrm>
            <a:off x="191497" y="544339"/>
            <a:ext cx="8723210" cy="417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  <a:latin typeface="NEU-BZ-S92"/>
                <a:ea typeface="NEU-BZ-S92"/>
                <a:cs typeface="NEU-BZ-S92"/>
              </a:rPr>
              <a:t>★</a:t>
            </a:r>
            <a:r>
              <a:rPr lang="en-US" altLang="zh-CN">
                <a:solidFill>
                  <a:srgbClr val="000000"/>
                </a:solidFill>
              </a:rPr>
              <a:t>give an interview(to sb.)</a:t>
            </a:r>
            <a:r>
              <a:rPr lang="zh-CN" altLang="zh-CN">
                <a:solidFill>
                  <a:srgbClr val="000000"/>
                </a:solidFill>
              </a:rPr>
              <a:t>意为</a:t>
            </a:r>
            <a:r>
              <a:rPr lang="en-US" altLang="zh-CN">
                <a:solidFill>
                  <a:srgbClr val="000000"/>
                </a:solidFill>
              </a:rPr>
              <a:t>“</a:t>
            </a:r>
            <a:r>
              <a:rPr lang="zh-CN" altLang="zh-CN">
                <a:solidFill>
                  <a:srgbClr val="000000"/>
                </a:solidFill>
              </a:rPr>
              <a:t>接受采访</a:t>
            </a:r>
            <a:r>
              <a:rPr lang="en-US" altLang="zh-CN">
                <a:solidFill>
                  <a:srgbClr val="000000"/>
                </a:solidFill>
              </a:rPr>
              <a:t>”</a:t>
            </a:r>
            <a:r>
              <a:rPr lang="zh-CN" altLang="zh-CN">
                <a:solidFill>
                  <a:srgbClr val="000000"/>
                </a:solidFill>
              </a:rPr>
              <a:t>。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The famous singer gave an interview in the studio.</a:t>
            </a:r>
            <a:r>
              <a:rPr lang="zh-CN" altLang="zh-CN">
                <a:solidFill>
                  <a:srgbClr val="000000"/>
                </a:solidFill>
              </a:rPr>
              <a:t>那个著名歌手昨天在演播室接受了采访。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(2)interview</a:t>
            </a:r>
            <a:r>
              <a:rPr lang="zh-CN" altLang="zh-CN">
                <a:solidFill>
                  <a:srgbClr val="000000"/>
                </a:solidFill>
              </a:rPr>
              <a:t>还可作及物动词</a:t>
            </a:r>
            <a:r>
              <a:rPr lang="en-US" altLang="zh-CN">
                <a:solidFill>
                  <a:srgbClr val="000000"/>
                </a:solidFill>
              </a:rPr>
              <a:t>, “</a:t>
            </a:r>
            <a:r>
              <a:rPr lang="zh-CN" altLang="zh-CN">
                <a:solidFill>
                  <a:srgbClr val="000000"/>
                </a:solidFill>
              </a:rPr>
              <a:t>采访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</a:rPr>
              <a:t>访问</a:t>
            </a:r>
            <a:r>
              <a:rPr lang="en-US" altLang="zh-CN">
                <a:solidFill>
                  <a:srgbClr val="000000"/>
                </a:solidFill>
              </a:rPr>
              <a:t>”,</a:t>
            </a:r>
            <a:r>
              <a:rPr lang="zh-CN" altLang="zh-CN">
                <a:solidFill>
                  <a:srgbClr val="000000"/>
                </a:solidFill>
              </a:rPr>
              <a:t>可以直接说</a:t>
            </a:r>
            <a:r>
              <a:rPr lang="en-US" altLang="zh-CN">
                <a:solidFill>
                  <a:srgbClr val="000000"/>
                </a:solidFill>
              </a:rPr>
              <a:t>interview sb.</a:t>
            </a:r>
            <a:r>
              <a:rPr lang="zh-CN" altLang="zh-CN">
                <a:solidFill>
                  <a:srgbClr val="000000"/>
                </a:solidFill>
              </a:rPr>
              <a:t>。如</a:t>
            </a:r>
            <a:r>
              <a:rPr lang="en-US" altLang="zh-CN">
                <a:solidFill>
                  <a:srgbClr val="000000"/>
                </a:solidFill>
              </a:rPr>
              <a:t>: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>
                <a:solidFill>
                  <a:srgbClr val="000000"/>
                </a:solidFill>
              </a:rPr>
              <a:t>主持人正在采访电影明星成龙。</a:t>
            </a:r>
            <a:endParaRPr lang="en-US" altLang="zh-CN">
              <a:solidFill>
                <a:srgbClr val="000000"/>
              </a:solidFill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The presenter is interviewing the film star Jackie Chan.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30"/>
          <p:cNvSpPr>
            <a:spLocks noChangeArrowheads="1"/>
          </p:cNvSpPr>
          <p:nvPr/>
        </p:nvSpPr>
        <p:spPr bwMode="auto">
          <a:xfrm>
            <a:off x="191497" y="876991"/>
            <a:ext cx="8723210" cy="293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5.Remember what I said: we need to keep quiet if the red light is on.</a:t>
            </a:r>
            <a:r>
              <a:rPr lang="zh-CN" altLang="zh-CN">
                <a:solidFill>
                  <a:srgbClr val="000000"/>
                </a:solidFill>
              </a:rPr>
              <a:t>记住我所说的</a:t>
            </a:r>
            <a:r>
              <a:rPr lang="en-US" altLang="zh-CN">
                <a:solidFill>
                  <a:srgbClr val="000000"/>
                </a:solidFill>
              </a:rPr>
              <a:t>:</a:t>
            </a:r>
            <a:r>
              <a:rPr lang="zh-CN" altLang="zh-CN">
                <a:solidFill>
                  <a:srgbClr val="000000"/>
                </a:solidFill>
              </a:rPr>
              <a:t>如果红灯亮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</a:rPr>
              <a:t>我们需要保持安静。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if </a:t>
            </a:r>
            <a:r>
              <a:rPr lang="zh-CN" altLang="zh-CN">
                <a:solidFill>
                  <a:srgbClr val="000000"/>
                </a:solidFill>
              </a:rPr>
              <a:t>连词</a:t>
            </a:r>
            <a:r>
              <a:rPr lang="en-US" altLang="zh-CN">
                <a:solidFill>
                  <a:srgbClr val="000000"/>
                </a:solidFill>
              </a:rPr>
              <a:t>, “</a:t>
            </a:r>
            <a:r>
              <a:rPr lang="zh-CN" altLang="zh-CN">
                <a:solidFill>
                  <a:srgbClr val="000000"/>
                </a:solidFill>
              </a:rPr>
              <a:t>如果</a:t>
            </a:r>
            <a:r>
              <a:rPr lang="en-US" altLang="zh-CN">
                <a:solidFill>
                  <a:srgbClr val="000000"/>
                </a:solidFill>
              </a:rPr>
              <a:t>”,</a:t>
            </a:r>
            <a:r>
              <a:rPr lang="zh-CN" altLang="zh-CN">
                <a:solidFill>
                  <a:srgbClr val="000000"/>
                </a:solidFill>
              </a:rPr>
              <a:t>引导条件状语从句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</a:rPr>
              <a:t>它引导的从句可以放在主句前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</a:rPr>
              <a:t>也可放在主句后。如果</a:t>
            </a:r>
            <a:r>
              <a:rPr lang="en-US" altLang="zh-CN">
                <a:solidFill>
                  <a:srgbClr val="000000"/>
                </a:solidFill>
              </a:rPr>
              <a:t> if</a:t>
            </a:r>
            <a:r>
              <a:rPr lang="zh-CN" altLang="zh-CN">
                <a:solidFill>
                  <a:srgbClr val="000000"/>
                </a:solidFill>
              </a:rPr>
              <a:t>从句放在主句前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</a:rPr>
              <a:t>从句要用逗号与主句隔开。</a:t>
            </a:r>
            <a:r>
              <a:rPr lang="en-US" altLang="zh-CN">
                <a:solidFill>
                  <a:srgbClr val="000000"/>
                </a:solidFill>
              </a:rPr>
              <a:t>(if</a:t>
            </a:r>
            <a:r>
              <a:rPr lang="zh-CN" altLang="zh-CN">
                <a:solidFill>
                  <a:srgbClr val="000000"/>
                </a:solidFill>
              </a:rPr>
              <a:t>引导主从复合句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</a:rPr>
              <a:t>要主将从现</a:t>
            </a:r>
            <a:r>
              <a:rPr lang="en-US" altLang="zh-CN">
                <a:solidFill>
                  <a:srgbClr val="000000"/>
                </a:solidFill>
              </a:rPr>
              <a:t>)</a:t>
            </a:r>
            <a:r>
              <a:rPr lang="zh-CN" altLang="zh-CN">
                <a:solidFill>
                  <a:srgbClr val="000000"/>
                </a:solidFill>
              </a:rPr>
              <a:t>如</a:t>
            </a:r>
            <a:r>
              <a:rPr lang="en-US" altLang="zh-CN">
                <a:solidFill>
                  <a:srgbClr val="000000"/>
                </a:solidFill>
              </a:rPr>
              <a:t>: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30"/>
          <p:cNvSpPr>
            <a:spLocks noChangeArrowheads="1"/>
          </p:cNvSpPr>
          <p:nvPr/>
        </p:nvSpPr>
        <p:spPr bwMode="auto">
          <a:xfrm>
            <a:off x="191497" y="846749"/>
            <a:ext cx="8723210" cy="524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(1)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如果明天下雨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我就不坐飞机去。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 won’t go by plane if it rains tomorrow.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=If it rains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tomorrow,I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won’t go by plane.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(2)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如果你带你的狗狗去参加玛丽的聚会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她会很开心的。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If you take your dog to Mary’s party,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5675630" y="3257215"/>
            <a:ext cx="2507775" cy="53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567" tIns="36283" rIns="72567" bIns="36283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she will be happy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30"/>
          <p:cNvSpPr>
            <a:spLocks noChangeArrowheads="1"/>
          </p:cNvSpPr>
          <p:nvPr/>
        </p:nvSpPr>
        <p:spPr bwMode="auto">
          <a:xfrm>
            <a:off x="191497" y="1181922"/>
            <a:ext cx="8723210" cy="4505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【学以致用】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(3)You’d better travel around Nanjing with a local tour guide 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you want to know more about its culture.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dirty="0" err="1" smtClean="0">
                <a:solidFill>
                  <a:srgbClr val="000000"/>
                </a:solidFill>
              </a:rPr>
              <a:t>A.unless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</a:rPr>
              <a:t>B.until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</a:rPr>
              <a:t>C.although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</a:rPr>
              <a:t>D.if</a:t>
            </a:r>
            <a:endParaRPr lang="zh-CN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1973" y="2449526"/>
            <a:ext cx="457326" cy="46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629310" y="856830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00333" y="918573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7"/>
          <p:cNvGrpSpPr/>
          <p:nvPr/>
        </p:nvGrpSpPr>
        <p:grpSpPr bwMode="auto">
          <a:xfrm>
            <a:off x="3225219" y="856829"/>
            <a:ext cx="3362543" cy="670524"/>
            <a:chOff x="3369875" y="1633364"/>
            <a:chExt cx="3362365" cy="506413"/>
          </a:xfrm>
        </p:grpSpPr>
        <p:sp>
          <p:nvSpPr>
            <p:cNvPr id="5124" name="矩形 8"/>
            <p:cNvSpPr>
              <a:spLocks noChangeArrowheads="1"/>
            </p:cNvSpPr>
            <p:nvPr/>
          </p:nvSpPr>
          <p:spPr bwMode="auto">
            <a:xfrm>
              <a:off x="3369875" y="163336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914400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25" name="TextBox 9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1679995"/>
              <a:ext cx="2239519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 前 预 习</a:t>
              </a:r>
            </a:p>
          </p:txBody>
        </p:sp>
      </p:grp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629310" y="1772883"/>
            <a:ext cx="514019" cy="57080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00333" y="1833365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12"/>
          <p:cNvGrpSpPr/>
          <p:nvPr/>
        </p:nvGrpSpPr>
        <p:grpSpPr bwMode="auto">
          <a:xfrm>
            <a:off x="3225219" y="1771621"/>
            <a:ext cx="3362543" cy="670524"/>
            <a:chOff x="3369875" y="2263434"/>
            <a:chExt cx="3362365" cy="507531"/>
          </a:xfrm>
        </p:grpSpPr>
        <p:sp>
          <p:nvSpPr>
            <p:cNvPr id="5129" name="矩形 13"/>
            <p:cNvSpPr>
              <a:spLocks noChangeArrowheads="1"/>
            </p:cNvSpPr>
            <p:nvPr/>
          </p:nvSpPr>
          <p:spPr bwMode="auto">
            <a:xfrm>
              <a:off x="3369875" y="226343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914400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30" name="TextBox 14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310168"/>
              <a:ext cx="2239519" cy="46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 堂 导 学</a:t>
              </a:r>
            </a:p>
          </p:txBody>
        </p:sp>
      </p:grp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629310" y="2799818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00333" y="2861561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17"/>
          <p:cNvGrpSpPr/>
          <p:nvPr/>
        </p:nvGrpSpPr>
        <p:grpSpPr bwMode="auto">
          <a:xfrm>
            <a:off x="3225219" y="2799817"/>
            <a:ext cx="3362543" cy="670524"/>
            <a:chOff x="3369875" y="2893504"/>
            <a:chExt cx="3362365" cy="506413"/>
          </a:xfrm>
        </p:grpSpPr>
        <p:sp>
          <p:nvSpPr>
            <p:cNvPr id="5134" name="矩形 18"/>
            <p:cNvSpPr>
              <a:spLocks noChangeArrowheads="1"/>
            </p:cNvSpPr>
            <p:nvPr/>
          </p:nvSpPr>
          <p:spPr bwMode="auto">
            <a:xfrm>
              <a:off x="3369875" y="289350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914400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35" name="TextBox 1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940135"/>
              <a:ext cx="2239519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 文 理 解</a:t>
              </a:r>
            </a:p>
          </p:txBody>
        </p:sp>
      </p:grpSp>
      <p:sp>
        <p:nvSpPr>
          <p:cNvPr id="31" name="五边形 30"/>
          <p:cNvSpPr>
            <a:spLocks noChangeArrowheads="1"/>
          </p:cNvSpPr>
          <p:nvPr/>
        </p:nvSpPr>
        <p:spPr bwMode="auto">
          <a:xfrm>
            <a:off x="0" y="194047"/>
            <a:ext cx="372916" cy="430935"/>
          </a:xfrm>
          <a:prstGeom prst="homePlate">
            <a:avLst>
              <a:gd name="adj" fmla="val 50000"/>
            </a:avLst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sz="18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17012" y="170106"/>
            <a:ext cx="1507132" cy="461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48301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目录导航 </a:t>
            </a:r>
            <a:endParaRPr lang="en-US" altLang="zh-CN" sz="2400">
              <a:solidFill>
                <a:srgbClr val="48301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620491" y="3714610"/>
            <a:ext cx="514019" cy="57206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4" tIns="45717" rIns="91434" bIns="45717" anchor="ctr"/>
          <a:lstStyle/>
          <a:p>
            <a:pPr algn="ctr" defTabSz="914400"/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591515" y="3776353"/>
            <a:ext cx="665555" cy="58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4" tIns="45717" rIns="91434" bIns="45717">
            <a:spAutoFit/>
          </a:bodyPr>
          <a:lstStyle>
            <a:lvl1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1152525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1152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17"/>
          <p:cNvGrpSpPr/>
          <p:nvPr/>
        </p:nvGrpSpPr>
        <p:grpSpPr bwMode="auto">
          <a:xfrm>
            <a:off x="3216401" y="3714609"/>
            <a:ext cx="3362542" cy="670524"/>
            <a:chOff x="3369875" y="2893504"/>
            <a:chExt cx="3362365" cy="506413"/>
          </a:xfrm>
        </p:grpSpPr>
        <p:sp>
          <p:nvSpPr>
            <p:cNvPr id="5141" name="矩形 18"/>
            <p:cNvSpPr>
              <a:spLocks noChangeArrowheads="1"/>
            </p:cNvSpPr>
            <p:nvPr/>
          </p:nvSpPr>
          <p:spPr bwMode="auto">
            <a:xfrm>
              <a:off x="3369875" y="289350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5214" tIns="57607" rIns="115214" bIns="57607" anchor="ctr"/>
            <a:lstStyle/>
            <a:p>
              <a:pPr algn="ctr" defTabSz="914400"/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42" name="TextBox 19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113" y="2940135"/>
              <a:ext cx="2239520" cy="459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15214" tIns="57607" rIns="115214" bIns="57607">
              <a:spAutoFit/>
            </a:bodyPr>
            <a:lstStyle>
              <a:lvl1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1152525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defTabSz="115252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巩 固 提 升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 animBg="1"/>
      <p:bldP spid="12" grpId="0"/>
      <p:bldP spid="16" grpId="0" animBg="1"/>
      <p:bldP spid="17" grpId="0"/>
      <p:bldP spid="31" grpId="0" animBg="1"/>
      <p:bldP spid="32" grpId="0"/>
      <p:bldP spid="19" grpId="0" animBg="1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30"/>
          <p:cNvSpPr>
            <a:spLocks noChangeArrowheads="1"/>
          </p:cNvSpPr>
          <p:nvPr/>
        </p:nvSpPr>
        <p:spPr bwMode="auto">
          <a:xfrm>
            <a:off x="191497" y="856830"/>
            <a:ext cx="8723210" cy="359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一、听对话。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>
                <a:solidFill>
                  <a:srgbClr val="000000"/>
                </a:solidFill>
              </a:rPr>
              <a:t>听</a:t>
            </a:r>
            <a:r>
              <a:rPr lang="en-US" altLang="zh-CN">
                <a:solidFill>
                  <a:srgbClr val="000000"/>
                </a:solidFill>
              </a:rPr>
              <a:t> Unit 1 Act.3</a:t>
            </a:r>
            <a:r>
              <a:rPr lang="zh-CN" altLang="zh-CN">
                <a:solidFill>
                  <a:srgbClr val="000000"/>
                </a:solidFill>
              </a:rPr>
              <a:t>对话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</a:rPr>
              <a:t>回答第</a:t>
            </a:r>
            <a:r>
              <a:rPr lang="en-US" altLang="zh-CN">
                <a:solidFill>
                  <a:srgbClr val="000000"/>
                </a:solidFill>
              </a:rPr>
              <a:t> 1~5</a:t>
            </a:r>
            <a:r>
              <a:rPr lang="zh-CN" altLang="zh-CN">
                <a:solidFill>
                  <a:srgbClr val="000000"/>
                </a:solidFill>
              </a:rPr>
              <a:t>小题。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)1.Where are they?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 A.At Beijing TV.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</a:t>
            </a: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B.At Radio Beijing.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</a:t>
            </a: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C.In a museum.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87563" y="2124434"/>
            <a:ext cx="342680" cy="46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B</a:t>
            </a:r>
            <a:endParaRPr lang="zh-CN" altLang="en-US"/>
          </a:p>
        </p:txBody>
      </p:sp>
      <p:sp>
        <p:nvSpPr>
          <p:cNvPr id="23555" name="圆角矩形 3"/>
          <p:cNvSpPr>
            <a:spLocks noChangeArrowheads="1"/>
          </p:cNvSpPr>
          <p:nvPr/>
        </p:nvSpPr>
        <p:spPr bwMode="auto">
          <a:xfrm>
            <a:off x="2857343" y="399434"/>
            <a:ext cx="3314669" cy="4233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72567" tIns="36283" rIns="72567" bIns="36283" anchor="ctr"/>
          <a:lstStyle/>
          <a:p>
            <a:pPr algn="ctr" defTabSz="362585"/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文 理 解</a:t>
            </a:r>
          </a:p>
        </p:txBody>
      </p:sp>
      <p:pic>
        <p:nvPicPr>
          <p:cNvPr id="23556" name="图片 5" descr="E:\成书资料\2019\同步\WY\七下外研方正（终）\七下外研方正\耳机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71984" y="971494"/>
            <a:ext cx="478743" cy="428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30"/>
          <p:cNvSpPr>
            <a:spLocks noChangeArrowheads="1"/>
          </p:cNvSpPr>
          <p:nvPr/>
        </p:nvSpPr>
        <p:spPr bwMode="auto">
          <a:xfrm>
            <a:off x="191497" y="711926"/>
            <a:ext cx="8723210" cy="359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)2.What does it mean when the red light is on?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 A.They’re on air.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</a:t>
            </a: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B.Someone is sleeping.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</a:t>
            </a: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C.The program is over.</a:t>
            </a: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)3.What should you do in the background?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A.Keep quiet.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B.Keep studying.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C.Keep sleeping.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97641" y="829109"/>
            <a:ext cx="342680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97641" y="3163971"/>
            <a:ext cx="342680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30"/>
          <p:cNvSpPr>
            <a:spLocks noChangeArrowheads="1"/>
          </p:cNvSpPr>
          <p:nvPr/>
        </p:nvSpPr>
        <p:spPr bwMode="auto">
          <a:xfrm>
            <a:off x="191497" y="701845"/>
            <a:ext cx="8723210" cy="359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)4.What can we do in the newsroom?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A.Collect the latest national and international news.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B.Do interviews with the big sports stars.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C.Make noises and play with others.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)5.Which team won the football match?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 A.Germany.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B.England.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C.America.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7720" y="819029"/>
            <a:ext cx="342680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7720" y="3161451"/>
            <a:ext cx="342680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矩形 30"/>
          <p:cNvSpPr>
            <a:spLocks noChangeArrowheads="1"/>
          </p:cNvSpPr>
          <p:nvPr/>
        </p:nvSpPr>
        <p:spPr bwMode="auto">
          <a:xfrm>
            <a:off x="191497" y="1304146"/>
            <a:ext cx="8723210" cy="1832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二、听填信息。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zh-CN" altLang="zh-CN">
                <a:solidFill>
                  <a:srgbClr val="000000"/>
                </a:solidFill>
              </a:rPr>
              <a:t>听</a:t>
            </a:r>
            <a:r>
              <a:rPr lang="en-US" altLang="zh-CN">
                <a:solidFill>
                  <a:srgbClr val="000000"/>
                </a:solidFill>
              </a:rPr>
              <a:t> Unit 1 Act.3</a:t>
            </a:r>
            <a:r>
              <a:rPr lang="zh-CN" altLang="zh-CN">
                <a:solidFill>
                  <a:srgbClr val="000000"/>
                </a:solidFill>
              </a:rPr>
              <a:t>对话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</a:rPr>
              <a:t>根据所听内容</a:t>
            </a:r>
            <a:r>
              <a:rPr lang="en-US" altLang="zh-CN">
                <a:solidFill>
                  <a:srgbClr val="000000"/>
                </a:solidFill>
              </a:rPr>
              <a:t>,</a:t>
            </a:r>
            <a:r>
              <a:rPr lang="zh-CN" altLang="zh-CN">
                <a:solidFill>
                  <a:srgbClr val="000000"/>
                </a:solidFill>
              </a:rPr>
              <a:t>完成下列信息卡。对话听两遍。 </a:t>
            </a:r>
            <a:endParaRPr lang="zh-CN" altLang="en-US"/>
          </a:p>
        </p:txBody>
      </p:sp>
      <p:pic>
        <p:nvPicPr>
          <p:cNvPr id="26626" name="图片 3" descr="E:\成书资料\2019\同步\WY\七下外研方正（终）\七下外研方正\耳机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93246" y="1418810"/>
            <a:ext cx="478743" cy="428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40315" y="648923"/>
            <a:ext cx="9070929" cy="38254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72567" tIns="36283" rIns="72567" bIns="36283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Radio Beijing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●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When the red light is </a:t>
            </a:r>
            <a:r>
              <a:rPr lang="en-US" altLang="zh-CN" dirty="0" err="1">
                <a:solidFill>
                  <a:srgbClr val="000000"/>
                </a:solidFill>
                <a:cs typeface="Times New Roman" panose="02020603050405020304" pitchFamily="18" charset="0"/>
              </a:rPr>
              <a:t>on,we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should avoid 1.</a:t>
            </a:r>
            <a:r>
              <a:rPr lang="zh-CN" altLang="zh-CN" u="sng" dirty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any noise.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●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It gets 2.</a:t>
            </a:r>
            <a:r>
              <a:rPr lang="zh-CN" altLang="zh-CN" u="sng" dirty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   </a:t>
            </a:r>
            <a:r>
              <a:rPr lang="zh-CN" altLang="zh-CN" u="sng" dirty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in the newsroom before the </a:t>
            </a:r>
            <a:r>
              <a:rPr lang="en-US" altLang="zh-CN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programme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begins.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●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You should 3.</a:t>
            </a:r>
            <a:r>
              <a:rPr lang="zh-CN" altLang="zh-CN" u="sng" dirty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really well if you want to be a presenter.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●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We can also do 4.</a:t>
            </a:r>
            <a:r>
              <a:rPr lang="zh-CN" altLang="zh-CN" u="sng" dirty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with the big sports stars in the sports newsroom.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zh-CN" dirty="0">
                <a:solidFill>
                  <a:srgbClr val="000000"/>
                </a:solidFill>
                <a:cs typeface="宋体" panose="02010600030101010101" pitchFamily="2" charset="-122"/>
              </a:rPr>
              <a:t>●</a:t>
            </a:r>
            <a:r>
              <a:rPr lang="en-US" altLang="zh-CN" dirty="0">
                <a:solidFill>
                  <a:srgbClr val="000000"/>
                </a:solidFill>
              </a:rPr>
              <a:t>The six o’clock news is about the 5.</a:t>
            </a:r>
            <a:r>
              <a:rPr lang="zh-CN" altLang="zh-CN" u="sng" dirty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</a:t>
            </a:r>
            <a:r>
              <a:rPr lang="en-US" altLang="zh-CN" dirty="0">
                <a:solidFill>
                  <a:srgbClr val="000000"/>
                </a:solidFill>
              </a:rPr>
              <a:t> match. </a:t>
            </a:r>
            <a:endParaRPr lang="zh-CN" altLang="en-US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6316894" y="1156721"/>
            <a:ext cx="1305206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making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600012" y="1617897"/>
            <a:ext cx="941109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crazy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400017" y="2061432"/>
            <a:ext cx="2086314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speak English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086636" y="3008986"/>
            <a:ext cx="1600011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interviews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685709" y="3947719"/>
            <a:ext cx="1286308" cy="464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football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30"/>
          <p:cNvSpPr>
            <a:spLocks noChangeArrowheads="1"/>
          </p:cNvSpPr>
          <p:nvPr/>
        </p:nvSpPr>
        <p:spPr bwMode="auto">
          <a:xfrm>
            <a:off x="191497" y="554420"/>
            <a:ext cx="8723210" cy="672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三、根据课本</a:t>
            </a:r>
            <a:r>
              <a:rPr lang="zh-CN" altLang="zh-CN" dirty="0" smtClean="0">
                <a:solidFill>
                  <a:srgbClr val="000000"/>
                </a:solidFill>
                <a:latin typeface="NEU-BZ-S92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Act.3</a:t>
            </a:r>
            <a:r>
              <a:rPr lang="zh-CN" altLang="zh-CN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对话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zh-CN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完成下列短文填空。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11455"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Chen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Huan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is the news director at Radio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Beijing.He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is showing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Lingling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and her friends 1.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.Chen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Huan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tells them when the red light is 2.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it means they’re on 3.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.And they should 4.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making any noise in the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background.In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newsroom, they collect the      5.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national and international news and write reports.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83345" y="1839665"/>
            <a:ext cx="1256071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around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98146" y="2423065"/>
            <a:ext cx="578272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on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61900" y="2997646"/>
            <a:ext cx="577012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air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476574" y="3012766"/>
            <a:ext cx="913392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avoid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96698" y="4172007"/>
            <a:ext cx="913392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latest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30"/>
          <p:cNvSpPr>
            <a:spLocks noChangeArrowheads="1"/>
          </p:cNvSpPr>
          <p:nvPr/>
        </p:nvSpPr>
        <p:spPr bwMode="auto">
          <a:xfrm>
            <a:off x="191497" y="588441"/>
            <a:ext cx="8723210" cy="598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But it gets crazy in here before the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programme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6.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If you want to become a 7.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you need to speak English really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well.So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keep studying, and you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can8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Radio Beijing one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day.In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sports news room, they do           9.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with the big sports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stars.They’ve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just heard that Germany has won the football match, 2-1 10.__________ England. </a:t>
            </a:r>
            <a:endParaRPr lang="en-US" altLang="zh-CN" b="0" dirty="0" smtClean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68553" y="701845"/>
            <a:ext cx="1029299" cy="464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begins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00028" y="1289026"/>
            <a:ext cx="1487884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presenter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386508" y="1843445"/>
            <a:ext cx="801265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join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85360" y="3049307"/>
            <a:ext cx="1601271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interviews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225248" y="3617587"/>
            <a:ext cx="1145204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against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30"/>
          <p:cNvSpPr>
            <a:spLocks noChangeArrowheads="1"/>
          </p:cNvSpPr>
          <p:nvPr/>
        </p:nvSpPr>
        <p:spPr bwMode="auto">
          <a:xfrm>
            <a:off x="191497" y="856830"/>
            <a:ext cx="8723210" cy="598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一、根据句意或汉语提示填写单词。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1.When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you cross the road, be careful enough to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traffic accidents.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2.Our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school is big and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beautiful.Let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me show you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</a:t>
            </a:r>
            <a:r>
              <a:rPr lang="en-US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  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campus.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3.As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we know, Zhang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Yimou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is one of the most famous 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in China.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73277" y="1578836"/>
            <a:ext cx="1007881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avoid</a:t>
            </a:r>
          </a:p>
        </p:txBody>
      </p:sp>
      <p:sp>
        <p:nvSpPr>
          <p:cNvPr id="30723" name="圆角矩形 3"/>
          <p:cNvSpPr>
            <a:spLocks noChangeArrowheads="1"/>
          </p:cNvSpPr>
          <p:nvPr/>
        </p:nvSpPr>
        <p:spPr bwMode="auto">
          <a:xfrm>
            <a:off x="2857343" y="399434"/>
            <a:ext cx="3314669" cy="4233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72567" tIns="36283" rIns="72567" bIns="36283" anchor="ctr"/>
          <a:lstStyle/>
          <a:p>
            <a:pPr algn="ctr" defTabSz="362585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提 升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81152" y="2734296"/>
            <a:ext cx="1225836" cy="46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around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27091" y="4461817"/>
            <a:ext cx="1393395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directors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30"/>
          <p:cNvSpPr>
            <a:spLocks noChangeArrowheads="1"/>
          </p:cNvSpPr>
          <p:nvPr/>
        </p:nvSpPr>
        <p:spPr bwMode="auto">
          <a:xfrm>
            <a:off x="191497" y="565760"/>
            <a:ext cx="8723210" cy="672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4.We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usually have seven days off on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Day because it is a public holiday.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5.We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took some photos of ourselves sitting by the lake with the house in the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背景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6.Could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you give me some advice for this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面试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)?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7.More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and more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国际的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)students are coming to China to learn Chinese.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56416" y="680424"/>
            <a:ext cx="1384576" cy="46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National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83483" y="2426845"/>
            <a:ext cx="1834343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background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027128" y="3007726"/>
            <a:ext cx="1486624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interview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868682" y="3572226"/>
            <a:ext cx="2045998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international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30"/>
          <p:cNvSpPr>
            <a:spLocks noChangeArrowheads="1"/>
          </p:cNvSpPr>
          <p:nvPr/>
        </p:nvSpPr>
        <p:spPr bwMode="auto">
          <a:xfrm>
            <a:off x="191497" y="534259"/>
            <a:ext cx="8723210" cy="745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二、单项填空。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1.Wu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Jing is not only an excellent actor but also a great 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.His film </a:t>
            </a:r>
            <a:r>
              <a:rPr lang="en-US" altLang="zh-CN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Wolf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Warrior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II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is really wonderful.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A.artist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B.director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C.presenter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D.reporter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2.The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radio is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air, and we can hear the news now.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A.in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        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B.on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  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C.to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         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D.by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7799" y="1241144"/>
            <a:ext cx="342680" cy="464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B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7799" y="2998905"/>
            <a:ext cx="342680" cy="46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B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30"/>
          <p:cNvSpPr>
            <a:spLocks noChangeArrowheads="1"/>
          </p:cNvSpPr>
          <p:nvPr/>
        </p:nvSpPr>
        <p:spPr bwMode="auto">
          <a:xfrm>
            <a:off x="191497" y="2154676"/>
            <a:ext cx="8723210" cy="2289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导演</a:t>
            </a:r>
            <a:r>
              <a:rPr lang="en-US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主管</a:t>
            </a:r>
            <a:r>
              <a:rPr lang="en-US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经理</a:t>
            </a:r>
            <a:r>
              <a:rPr lang="zh-CN" altLang="zh-CN" b="0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 </a:t>
            </a:r>
            <a:r>
              <a:rPr lang="en-US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2.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背景</a:t>
            </a:r>
            <a:r>
              <a:rPr lang="en-US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后景</a:t>
            </a:r>
            <a:r>
              <a:rPr lang="zh-CN" altLang="zh-CN" b="0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 </a:t>
            </a:r>
            <a:endParaRPr lang="zh-CN" altLang="zh-CN" b="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b="0" dirty="0" smtClean="0">
                <a:solidFill>
                  <a:srgbClr val="000000"/>
                </a:solidFill>
              </a:rPr>
              <a:t>3.</a:t>
            </a:r>
            <a:r>
              <a:rPr lang="zh-CN" altLang="zh-CN" b="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主持人</a:t>
            </a:r>
            <a:r>
              <a:rPr lang="zh-CN" altLang="zh-CN" b="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zh-CN" altLang="zh-CN" b="0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b="0" u="sng" dirty="0" smtClean="0">
                <a:uFill>
                  <a:solidFill>
                    <a:srgbClr val="000000"/>
                  </a:solidFill>
                </a:uFill>
              </a:rPr>
              <a:t> </a:t>
            </a:r>
            <a:endParaRPr lang="zh-CN" altLang="en-US" b="0" dirty="0"/>
          </a:p>
        </p:txBody>
      </p:sp>
      <p:sp>
        <p:nvSpPr>
          <p:cNvPr id="6146" name="矩形 30"/>
          <p:cNvSpPr>
            <a:spLocks noChangeArrowheads="1"/>
          </p:cNvSpPr>
          <p:nvPr/>
        </p:nvSpPr>
        <p:spPr bwMode="auto">
          <a:xfrm>
            <a:off x="229293" y="971494"/>
            <a:ext cx="8457381" cy="6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</a:rPr>
              <a:t>一、必背单词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</a:rPr>
              <a:t>请在课文中找出下列单词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57343" y="2284460"/>
            <a:ext cx="1257331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director  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057337" y="2855260"/>
            <a:ext cx="1829304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background     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2969470" y="399434"/>
            <a:ext cx="3317188" cy="423375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anchor="ctr"/>
          <a:lstStyle/>
          <a:p>
            <a:pPr algn="ctr" defTabSz="362585">
              <a:defRPr/>
            </a:pPr>
            <a:r>
              <a: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课 前 预 习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16861" y="3426060"/>
            <a:ext cx="1828044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presenter   </a:t>
            </a:r>
          </a:p>
        </p:txBody>
      </p:sp>
      <p:sp>
        <p:nvSpPr>
          <p:cNvPr id="11" name="矩形 30"/>
          <p:cNvSpPr>
            <a:spLocks noChangeArrowheads="1"/>
          </p:cNvSpPr>
          <p:nvPr/>
        </p:nvSpPr>
        <p:spPr bwMode="auto">
          <a:xfrm>
            <a:off x="229293" y="1650658"/>
            <a:ext cx="1485365" cy="4636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2567" tIns="36283" rIns="72567" bIns="36283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100" dirty="0">
                <a:solidFill>
                  <a:schemeClr val="tx1"/>
                </a:solidFill>
                <a:latin typeface="Times New Roman" panose="02020603050405020304"/>
              </a:rPr>
              <a:t>名词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30"/>
          <p:cNvSpPr>
            <a:spLocks noChangeArrowheads="1"/>
          </p:cNvSpPr>
          <p:nvPr/>
        </p:nvSpPr>
        <p:spPr bwMode="auto">
          <a:xfrm>
            <a:off x="191497" y="578360"/>
            <a:ext cx="8723210" cy="672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3.In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order to keep fit, we should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eating too much meat in our daily life.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A.speak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B.show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C.hear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D.avoid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)4.—Did you watch the TV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programme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last night?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—Yes, Jin Xing did a(n)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with my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favourite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star on TV.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A.review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B.interview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C.report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D.advice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97641" y="695545"/>
            <a:ext cx="342680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D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97641" y="2426845"/>
            <a:ext cx="342680" cy="46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B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30"/>
          <p:cNvSpPr>
            <a:spLocks noChangeArrowheads="1"/>
          </p:cNvSpPr>
          <p:nvPr/>
        </p:nvSpPr>
        <p:spPr bwMode="auto">
          <a:xfrm>
            <a:off x="191497" y="544339"/>
            <a:ext cx="8723210" cy="672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5.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  <a:sym typeface="+mn-ea"/>
              </a:rPr>
              <a:t>—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Nobody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knows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—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Sorry.I’ve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no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idea.But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she was here just now.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A.where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Ann is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B.where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is Ann	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C.where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was Ann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D.where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Ann was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)6.—What are you doing, Laura?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—I’m reading the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news in the newspaper.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A.latest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B.highest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C.nearest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D.newest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87563" y="661524"/>
            <a:ext cx="342680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7563" y="2991345"/>
            <a:ext cx="342680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30"/>
          <p:cNvSpPr>
            <a:spLocks noChangeArrowheads="1"/>
          </p:cNvSpPr>
          <p:nvPr/>
        </p:nvSpPr>
        <p:spPr bwMode="auto">
          <a:xfrm>
            <a:off x="191497" y="722006"/>
            <a:ext cx="8723210" cy="524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7.Your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shoes are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everywhere.Please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put them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they are.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A.who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B.what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C.which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D.where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8.All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lights in the teachers’ office are 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now.Mr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Wang can’t be in the room.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A.on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B.of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C.in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D.off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97641" y="849270"/>
            <a:ext cx="342680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D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97641" y="2581831"/>
            <a:ext cx="342680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D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30"/>
          <p:cNvSpPr>
            <a:spLocks noChangeArrowheads="1"/>
          </p:cNvSpPr>
          <p:nvPr/>
        </p:nvSpPr>
        <p:spPr bwMode="auto">
          <a:xfrm>
            <a:off x="191497" y="554420"/>
            <a:ext cx="8723210" cy="672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9.Mary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is interested in stamps very much, and she keeps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them.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A.collecting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B.collects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C.collected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D.to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collect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10.The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TV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programme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is too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noisy.Could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you please 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?</a:t>
            </a:r>
            <a:r>
              <a:rPr lang="en-US" altLang="zh-CN" dirty="0" smtClean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A.turn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it up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B.turn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it down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C.turn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it over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D.turn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it on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7720" y="671604"/>
            <a:ext cx="342680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7720" y="2404164"/>
            <a:ext cx="342680" cy="46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B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30"/>
          <p:cNvSpPr>
            <a:spLocks noChangeArrowheads="1"/>
          </p:cNvSpPr>
          <p:nvPr/>
        </p:nvSpPr>
        <p:spPr bwMode="auto">
          <a:xfrm>
            <a:off x="191497" y="856830"/>
            <a:ext cx="8723210" cy="598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三、根据句意和汉语提示完成句子。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1.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非常感谢您带领我们参观电视台。</a:t>
            </a:r>
            <a:endParaRPr lang="en-US" altLang="zh-CN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Thank you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</a:t>
            </a:r>
            <a:r>
              <a:rPr lang="en-US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         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the TV station very much.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2.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能够采访我最喜欢的电影明星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真是一个大好机会。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It’s a great chance to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my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favourite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movie star.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57349" y="3283675"/>
            <a:ext cx="3145848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do an interview with 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922533" y="2094194"/>
            <a:ext cx="3314669" cy="541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/>
              <a:t>for showing us around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矩形 30"/>
          <p:cNvSpPr>
            <a:spLocks noChangeArrowheads="1"/>
          </p:cNvSpPr>
          <p:nvPr/>
        </p:nvSpPr>
        <p:spPr bwMode="auto">
          <a:xfrm>
            <a:off x="191497" y="534259"/>
            <a:ext cx="8723210" cy="745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3.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比尔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你一定要记住刚才我说的话。</a:t>
            </a:r>
            <a:endParaRPr lang="en-US" altLang="zh-CN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Bill, you must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						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just now.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4.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不要在教室里吵闹。</a:t>
            </a:r>
            <a:endParaRPr lang="en-US" altLang="zh-CN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Don’t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　　　　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in the classroom. 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5.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如果你能讲一口流利的英语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你就有机会加入我们。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If you can speak English really well, 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you can 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				</a:t>
            </a:r>
            <a:r>
              <a:rPr lang="zh-CN" altLang="zh-CN" u="sng" dirty="0" smtClean="0"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　　　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us.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35293" y="1237364"/>
            <a:ext cx="3259235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remember what I said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4030" y="2382744"/>
            <a:ext cx="2389937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make any noise 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04579" y="4097664"/>
            <a:ext cx="3314668" cy="54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/>
              <a:t>have a chance to join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30"/>
          <p:cNvSpPr>
            <a:spLocks noChangeArrowheads="1"/>
          </p:cNvSpPr>
          <p:nvPr/>
        </p:nvSpPr>
        <p:spPr bwMode="auto">
          <a:xfrm>
            <a:off x="191497" y="742166"/>
            <a:ext cx="8723210" cy="524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四、完形填空。</a:t>
            </a:r>
            <a:endParaRPr lang="zh-CN" altLang="zh-CN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11455"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Radio presenters are the voice of a station or a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programme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whether they work in music radio or speech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radio.They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1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style 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风格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)of radio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programmes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and connect with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listeners.They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may work for the BBC or at local radio stations in England.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30"/>
          <p:cNvSpPr>
            <a:spLocks noChangeArrowheads="1"/>
          </p:cNvSpPr>
          <p:nvPr/>
        </p:nvSpPr>
        <p:spPr bwMode="auto">
          <a:xfrm>
            <a:off x="191497" y="742166"/>
            <a:ext cx="8723210" cy="598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indent="211455"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2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most radio presenters want to work in London or the southeast of England, they finally have to work in all parts of the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UK.Working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3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are different and may include early mornings and late nights, as well as weekends and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holidays.In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some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programmes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4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have to travel to work both in the UK and in foreign countries.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30"/>
          <p:cNvSpPr>
            <a:spLocks noChangeArrowheads="1"/>
          </p:cNvSpPr>
          <p:nvPr/>
        </p:nvSpPr>
        <p:spPr bwMode="auto">
          <a:xfrm>
            <a:off x="191497" y="1086158"/>
            <a:ext cx="8723210" cy="376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indent="211455"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Some presenters in music radio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5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for different stations and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programmes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so they must provide different kinds of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6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.Some presenters in speech radio have different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programmes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, from talk shows to documentaries 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纪录片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30"/>
          <p:cNvSpPr>
            <a:spLocks noChangeArrowheads="1"/>
          </p:cNvSpPr>
          <p:nvPr/>
        </p:nvSpPr>
        <p:spPr bwMode="auto">
          <a:xfrm>
            <a:off x="191497" y="742167"/>
            <a:ext cx="8723210" cy="598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indent="211455">
              <a:lnSpc>
                <a:spcPct val="150000"/>
              </a:lnSpc>
              <a:spcAft>
                <a:spcPts val="0"/>
              </a:spcAft>
              <a:tabLst>
                <a:tab pos="942340" algn="l"/>
                <a:tab pos="1716405" algn="l"/>
                <a:tab pos="2493645" algn="l"/>
                <a:tab pos="3324860" algn="l"/>
              </a:tabLst>
              <a:defRPr/>
            </a:pP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Radio presenters must understand how important the rules  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规则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)are,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7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time.They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should work closely with other members of a team, and they should listen to a director because the director’s work is very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8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.Also, they need to review (</a:t>
            </a:r>
            <a:r>
              <a:rPr lang="zh-CN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评论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)their own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programme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and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9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the advice from 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anose="02020603050405020304" pitchFamily="18" charset="0"/>
              </a:rPr>
              <a:t>others.So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it’s not 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10</a:t>
            </a:r>
            <a:r>
              <a:rPr lang="zh-CN" altLang="zh-CN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cs typeface="Times New Roman" panose="02020603050405020304" pitchFamily="18" charset="0"/>
              </a:rPr>
              <a:t>　</a:t>
            </a:r>
            <a:r>
              <a:rPr lang="en-US" altLang="zh-CN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to be a radio presenter. </a:t>
            </a:r>
            <a:endParaRPr lang="zh-CN" altLang="zh-CN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30"/>
          <p:cNvSpPr>
            <a:spLocks noChangeArrowheads="1"/>
          </p:cNvSpPr>
          <p:nvPr/>
        </p:nvSpPr>
        <p:spPr bwMode="auto">
          <a:xfrm>
            <a:off x="191497" y="2696494"/>
            <a:ext cx="8723210" cy="12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1.</a:t>
            </a:r>
            <a:r>
              <a:rPr lang="zh-CN" altLang="en-US" b="0" dirty="0">
                <a:solidFill>
                  <a:schemeClr val="tx1"/>
                </a:solidFill>
              </a:rPr>
              <a:t>国家的</a:t>
            </a:r>
            <a:r>
              <a:rPr lang="en-US" altLang="zh-CN" b="0" dirty="0">
                <a:solidFill>
                  <a:schemeClr val="tx1"/>
                </a:solidFill>
              </a:rPr>
              <a:t>;</a:t>
            </a:r>
            <a:r>
              <a:rPr lang="zh-CN" altLang="en-US" b="0" dirty="0">
                <a:solidFill>
                  <a:schemeClr val="tx1"/>
                </a:solidFill>
              </a:rPr>
              <a:t>国内的 </a:t>
            </a:r>
            <a:r>
              <a:rPr lang="en-US" altLang="zh-CN" b="0" dirty="0">
                <a:solidFill>
                  <a:schemeClr val="tx1"/>
                </a:solidFill>
              </a:rPr>
              <a:t>____________   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2.</a:t>
            </a:r>
            <a:r>
              <a:rPr lang="zh-CN" altLang="en-US" b="0" dirty="0">
                <a:solidFill>
                  <a:schemeClr val="tx1"/>
                </a:solidFill>
              </a:rPr>
              <a:t>国际的</a:t>
            </a:r>
            <a:r>
              <a:rPr lang="en-US" altLang="zh-CN" b="0" dirty="0">
                <a:solidFill>
                  <a:schemeClr val="tx1"/>
                </a:solidFill>
              </a:rPr>
              <a:t>;</a:t>
            </a:r>
            <a:r>
              <a:rPr lang="zh-CN" altLang="en-US" b="0" dirty="0">
                <a:solidFill>
                  <a:schemeClr val="tx1"/>
                </a:solidFill>
              </a:rPr>
              <a:t>世界的 </a:t>
            </a:r>
            <a:r>
              <a:rPr lang="en-US" altLang="zh-CN" b="0" dirty="0">
                <a:solidFill>
                  <a:schemeClr val="tx1"/>
                </a:solidFill>
              </a:rPr>
              <a:t>____________</a:t>
            </a:r>
            <a:endParaRPr lang="zh-CN" altLang="en-US" b="0" dirty="0">
              <a:solidFill>
                <a:schemeClr val="tx1"/>
              </a:solidFill>
            </a:endParaRPr>
          </a:p>
        </p:txBody>
      </p:sp>
      <p:sp>
        <p:nvSpPr>
          <p:cNvPr id="7170" name="矩形 30"/>
          <p:cNvSpPr>
            <a:spLocks noChangeArrowheads="1"/>
          </p:cNvSpPr>
          <p:nvPr/>
        </p:nvSpPr>
        <p:spPr bwMode="auto">
          <a:xfrm>
            <a:off x="191497" y="1498193"/>
            <a:ext cx="8723210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r>
              <a:rPr lang="en-US" altLang="zh-CN" b="0" dirty="0">
                <a:solidFill>
                  <a:schemeClr val="tx1"/>
                </a:solidFill>
              </a:rPr>
              <a:t>1.</a:t>
            </a:r>
            <a:r>
              <a:rPr lang="zh-CN" altLang="en-US" b="0" dirty="0">
                <a:solidFill>
                  <a:schemeClr val="tx1"/>
                </a:solidFill>
              </a:rPr>
              <a:t>引领</a:t>
            </a:r>
            <a:r>
              <a:rPr lang="en-US" altLang="zh-CN" b="0" dirty="0">
                <a:solidFill>
                  <a:schemeClr val="tx1"/>
                </a:solidFill>
              </a:rPr>
              <a:t>;</a:t>
            </a:r>
            <a:r>
              <a:rPr lang="zh-CN" altLang="en-US" b="0" dirty="0">
                <a:solidFill>
                  <a:schemeClr val="tx1"/>
                </a:solidFill>
              </a:rPr>
              <a:t>带领 </a:t>
            </a:r>
            <a:r>
              <a:rPr lang="en-US" altLang="zh-CN" b="0" dirty="0">
                <a:solidFill>
                  <a:schemeClr val="tx1"/>
                </a:solidFill>
              </a:rPr>
              <a:t>____________          2.</a:t>
            </a:r>
            <a:r>
              <a:rPr lang="zh-CN" altLang="en-US" b="0" dirty="0">
                <a:solidFill>
                  <a:schemeClr val="tx1"/>
                </a:solidFill>
              </a:rPr>
              <a:t>避免</a:t>
            </a:r>
            <a:r>
              <a:rPr lang="en-US" altLang="zh-CN" b="0" dirty="0">
                <a:solidFill>
                  <a:schemeClr val="tx1"/>
                </a:solidFill>
              </a:rPr>
              <a:t>;</a:t>
            </a:r>
            <a:r>
              <a:rPr lang="zh-CN" altLang="en-US" b="0" dirty="0">
                <a:solidFill>
                  <a:schemeClr val="tx1"/>
                </a:solidFill>
              </a:rPr>
              <a:t>防止 </a:t>
            </a:r>
            <a:r>
              <a:rPr lang="en-US" altLang="zh-CN" b="0" dirty="0">
                <a:solidFill>
                  <a:schemeClr val="tx1"/>
                </a:solidFill>
              </a:rPr>
              <a:t>____________</a:t>
            </a:r>
            <a:endParaRPr lang="zh-CN" altLang="en-US" b="0" dirty="0">
              <a:solidFill>
                <a:schemeClr val="tx1"/>
              </a:solidFill>
            </a:endParaRPr>
          </a:p>
        </p:txBody>
      </p:sp>
      <p:sp>
        <p:nvSpPr>
          <p:cNvPr id="7171" name="矩形 30"/>
          <p:cNvSpPr>
            <a:spLocks noChangeArrowheads="1"/>
          </p:cNvSpPr>
          <p:nvPr/>
        </p:nvSpPr>
        <p:spPr bwMode="auto">
          <a:xfrm>
            <a:off x="229293" y="971495"/>
            <a:ext cx="1485365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</a:rPr>
              <a:t>动词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630" y="1512053"/>
            <a:ext cx="1028039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 show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743984" y="1535994"/>
            <a:ext cx="1028039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avoid      </a:t>
            </a:r>
          </a:p>
        </p:txBody>
      </p:sp>
      <p:sp>
        <p:nvSpPr>
          <p:cNvPr id="7174" name="矩形 30"/>
          <p:cNvSpPr>
            <a:spLocks noChangeArrowheads="1"/>
          </p:cNvSpPr>
          <p:nvPr/>
        </p:nvSpPr>
        <p:spPr bwMode="auto">
          <a:xfrm>
            <a:off x="229293" y="2116874"/>
            <a:ext cx="1485365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r>
              <a:rPr lang="zh-CN" altLang="en-US">
                <a:solidFill>
                  <a:schemeClr val="tx1"/>
                </a:solidFill>
              </a:rPr>
              <a:t>形容词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857343" y="2851480"/>
            <a:ext cx="1371978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national  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565057" y="3415980"/>
            <a:ext cx="1943951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international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矩形 30"/>
          <p:cNvSpPr>
            <a:spLocks noChangeArrowheads="1"/>
          </p:cNvSpPr>
          <p:nvPr/>
        </p:nvSpPr>
        <p:spPr bwMode="auto">
          <a:xfrm>
            <a:off x="191497" y="515358"/>
            <a:ext cx="8723210" cy="417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)1.A.stick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B.forget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C.create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D.avoid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)2.A.Because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             B.Although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</a:t>
            </a: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	C.Whether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             D.Since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)3.A.places	B.groups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C.hours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D.lunches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)4.A.presenters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B.listeners</a:t>
            </a: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	C.directors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D.managers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)5.A.study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B.search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C.wait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D.work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7405" y="626243"/>
            <a:ext cx="457326" cy="46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C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7406" y="1198303"/>
            <a:ext cx="399372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B</a:t>
            </a:r>
            <a:endParaRPr lang="zh-CN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7406" y="2373923"/>
            <a:ext cx="399372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C</a:t>
            </a:r>
            <a:endParaRPr lang="zh-CN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7405" y="2978744"/>
            <a:ext cx="457326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</a:t>
            </a:r>
            <a:endParaRPr lang="zh-CN" alt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7406" y="4105224"/>
            <a:ext cx="399372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D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矩形 30"/>
          <p:cNvSpPr>
            <a:spLocks noChangeArrowheads="1"/>
          </p:cNvSpPr>
          <p:nvPr/>
        </p:nvSpPr>
        <p:spPr bwMode="auto">
          <a:xfrm>
            <a:off x="191497" y="349033"/>
            <a:ext cx="8723210" cy="476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)6.A.art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	B.music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C.sports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D.games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)7.A.suddenly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B.possibly</a:t>
            </a: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	C.especially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D.quickly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)8.A.patient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B.humorous</a:t>
            </a: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	C.private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D.important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)9.A.think about	B.pass on</a:t>
            </a: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	C.make up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D.count down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  <a:p>
            <a:pPr eaLnBrk="0" hangingPunct="0">
              <a:lnSpc>
                <a:spcPct val="150000"/>
              </a:lnSpc>
              <a:tabLst>
                <a:tab pos="942340" algn="l"/>
                <a:tab pos="1715770" algn="l"/>
                <a:tab pos="2493010" algn="l"/>
                <a:tab pos="3324225" algn="l"/>
              </a:tabLst>
            </a:pPr>
            <a:r>
              <a:rPr lang="en-US" altLang="zh-CN">
                <a:solidFill>
                  <a:srgbClr val="000000"/>
                </a:solidFill>
              </a:rPr>
              <a:t>(</a:t>
            </a:r>
            <a:r>
              <a:rPr lang="zh-CN" altLang="zh-CN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)10.A.helpful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B.polite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C.right</a:t>
            </a:r>
            <a:r>
              <a:rPr lang="zh-CN" altLang="zh-CN">
                <a:solidFill>
                  <a:srgbClr val="000000"/>
                </a:solidFill>
              </a:rPr>
              <a:t>　</a:t>
            </a:r>
            <a:r>
              <a:rPr lang="en-US" altLang="zh-CN">
                <a:solidFill>
                  <a:srgbClr val="000000"/>
                </a:solidFill>
              </a:rPr>
              <a:t>	D.easy</a:t>
            </a:r>
            <a:endParaRPr lang="zh-CN" altLang="zh-CN">
              <a:solidFill>
                <a:srgbClr val="000000"/>
              </a:solidFill>
              <a:latin typeface="NEU-BZ-S92"/>
              <a:ea typeface="方正书宋_GBK"/>
              <a:cs typeface="方正书宋_GBK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7405" y="458656"/>
            <a:ext cx="457326" cy="46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B</a:t>
            </a:r>
            <a:endParaRPr lang="zh-CN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7406" y="1031977"/>
            <a:ext cx="399372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C</a:t>
            </a:r>
            <a:endParaRPr lang="zh-CN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7406" y="2225238"/>
            <a:ext cx="399372" cy="46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D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67405" y="3379439"/>
            <a:ext cx="457326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A</a:t>
            </a:r>
            <a:endParaRPr lang="zh-CN" alt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7406" y="4512219"/>
            <a:ext cx="399372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D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30"/>
          <p:cNvSpPr>
            <a:spLocks noChangeArrowheads="1"/>
          </p:cNvSpPr>
          <p:nvPr/>
        </p:nvSpPr>
        <p:spPr bwMode="auto">
          <a:xfrm>
            <a:off x="191497" y="2991345"/>
            <a:ext cx="8723210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r>
              <a:rPr lang="en-US" altLang="zh-CN" b="0" i="1">
                <a:solidFill>
                  <a:schemeClr val="tx1"/>
                </a:solidFill>
              </a:rPr>
              <a:t>n</a:t>
            </a:r>
            <a:r>
              <a:rPr lang="en-US" altLang="zh-CN" b="0">
                <a:solidFill>
                  <a:schemeClr val="tx1"/>
                </a:solidFill>
              </a:rPr>
              <a:t>.</a:t>
            </a:r>
            <a:r>
              <a:rPr lang="zh-CN" altLang="en-US" b="0">
                <a:solidFill>
                  <a:schemeClr val="tx1"/>
                </a:solidFill>
              </a:rPr>
              <a:t>采访</a:t>
            </a:r>
            <a:r>
              <a:rPr lang="en-US" altLang="zh-CN" b="0">
                <a:solidFill>
                  <a:schemeClr val="tx1"/>
                </a:solidFill>
              </a:rPr>
              <a:t>;</a:t>
            </a:r>
            <a:r>
              <a:rPr lang="zh-CN" altLang="en-US" b="0">
                <a:solidFill>
                  <a:schemeClr val="tx1"/>
                </a:solidFill>
              </a:rPr>
              <a:t>访谈 </a:t>
            </a:r>
            <a:r>
              <a:rPr lang="en-US" altLang="zh-CN" b="0" i="1">
                <a:solidFill>
                  <a:schemeClr val="tx1"/>
                </a:solidFill>
              </a:rPr>
              <a:t>v</a:t>
            </a:r>
            <a:r>
              <a:rPr lang="zh-CN" altLang="en-US" b="0">
                <a:solidFill>
                  <a:schemeClr val="tx1"/>
                </a:solidFill>
              </a:rPr>
              <a:t>．访问</a:t>
            </a:r>
            <a:r>
              <a:rPr lang="en-US" altLang="zh-CN" b="0">
                <a:solidFill>
                  <a:schemeClr val="tx1"/>
                </a:solidFill>
              </a:rPr>
              <a:t>;</a:t>
            </a:r>
            <a:r>
              <a:rPr lang="zh-CN" altLang="en-US" b="0">
                <a:solidFill>
                  <a:schemeClr val="tx1"/>
                </a:solidFill>
              </a:rPr>
              <a:t>采访 </a:t>
            </a:r>
            <a:r>
              <a:rPr lang="en-US" altLang="zh-CN" b="0">
                <a:solidFill>
                  <a:schemeClr val="tx1"/>
                </a:solidFill>
              </a:rPr>
              <a:t>____________</a:t>
            </a:r>
            <a:endParaRPr lang="zh-CN" altLang="en-US" b="0">
              <a:solidFill>
                <a:schemeClr val="tx1"/>
              </a:solidFill>
            </a:endParaRPr>
          </a:p>
        </p:txBody>
      </p:sp>
      <p:sp>
        <p:nvSpPr>
          <p:cNvPr id="8194" name="矩形 30"/>
          <p:cNvSpPr>
            <a:spLocks noChangeArrowheads="1"/>
          </p:cNvSpPr>
          <p:nvPr/>
        </p:nvSpPr>
        <p:spPr bwMode="auto">
          <a:xfrm>
            <a:off x="191497" y="1680899"/>
            <a:ext cx="8723210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</a:rPr>
              <a:t>到处</a:t>
            </a:r>
            <a:r>
              <a:rPr lang="en-US" altLang="zh-CN" b="0">
                <a:solidFill>
                  <a:schemeClr val="tx1"/>
                </a:solidFill>
              </a:rPr>
              <a:t>;</a:t>
            </a:r>
            <a:r>
              <a:rPr lang="zh-CN" altLang="en-US" b="0">
                <a:solidFill>
                  <a:schemeClr val="tx1"/>
                </a:solidFill>
              </a:rPr>
              <a:t>向各处 </a:t>
            </a:r>
            <a:r>
              <a:rPr lang="en-US" altLang="zh-CN" b="0">
                <a:solidFill>
                  <a:schemeClr val="tx1"/>
                </a:solidFill>
              </a:rPr>
              <a:t>____________ </a:t>
            </a:r>
            <a:endParaRPr lang="zh-CN" altLang="en-US" b="0">
              <a:solidFill>
                <a:schemeClr val="tx1"/>
              </a:solidFill>
            </a:endParaRPr>
          </a:p>
        </p:txBody>
      </p:sp>
      <p:sp>
        <p:nvSpPr>
          <p:cNvPr id="8195" name="矩形 30"/>
          <p:cNvSpPr>
            <a:spLocks noChangeArrowheads="1"/>
          </p:cNvSpPr>
          <p:nvPr/>
        </p:nvSpPr>
        <p:spPr bwMode="auto">
          <a:xfrm>
            <a:off x="229293" y="1102539"/>
            <a:ext cx="1485365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r>
              <a:rPr lang="zh-CN" altLang="en-US">
                <a:solidFill>
                  <a:schemeClr val="tx1"/>
                </a:solidFill>
              </a:rPr>
              <a:t>副词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76552" y="1704840"/>
            <a:ext cx="1257331" cy="4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 around</a:t>
            </a:r>
          </a:p>
        </p:txBody>
      </p:sp>
      <p:sp>
        <p:nvSpPr>
          <p:cNvPr id="8197" name="矩形 30"/>
          <p:cNvSpPr>
            <a:spLocks noChangeArrowheads="1"/>
          </p:cNvSpPr>
          <p:nvPr/>
        </p:nvSpPr>
        <p:spPr bwMode="auto">
          <a:xfrm>
            <a:off x="229293" y="2392824"/>
            <a:ext cx="1485365" cy="46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r>
              <a:rPr lang="zh-CN" altLang="en-US">
                <a:solidFill>
                  <a:schemeClr val="tx1"/>
                </a:solidFill>
              </a:rPr>
              <a:t>兼词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010107" y="3021586"/>
            <a:ext cx="1496703" cy="464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>
            <a:spAutoFit/>
          </a:bodyPr>
          <a:lstStyle/>
          <a:p>
            <a:r>
              <a:rPr lang="en-US" altLang="zh-CN"/>
              <a:t>interview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30"/>
          <p:cNvSpPr>
            <a:spLocks noChangeArrowheads="1"/>
          </p:cNvSpPr>
          <p:nvPr/>
        </p:nvSpPr>
        <p:spPr bwMode="auto">
          <a:xfrm>
            <a:off x="191497" y="742167"/>
            <a:ext cx="8723210" cy="6503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72567" tIns="36283" rIns="72567" bIns="36283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1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/>
              </a:rPr>
              <a:t>二、常用短语</a:t>
            </a:r>
            <a:r>
              <a:rPr lang="en-US" altLang="zh-CN" b="0" kern="1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/>
              </a:rPr>
              <a:t>(</a:t>
            </a:r>
            <a:r>
              <a:rPr lang="zh-CN" altLang="en-US" b="0" kern="1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/>
              </a:rPr>
              <a:t>请在课文中画出下列短语</a:t>
            </a:r>
            <a:r>
              <a:rPr lang="en-US" altLang="zh-CN" b="0" kern="100" dirty="0">
                <a:solidFill>
                  <a:schemeClr val="tx1"/>
                </a:solidFill>
                <a:latin typeface="宋体" panose="02010600030101010101" pitchFamily="2" charset="-122"/>
                <a:cs typeface="Times New Roman" panose="02020603050405020304"/>
              </a:rPr>
              <a:t>)</a:t>
            </a:r>
            <a:endParaRPr lang="en-US" altLang="zh-CN" sz="1900" b="0" kern="100" dirty="0">
              <a:solidFill>
                <a:schemeClr val="tx1"/>
              </a:solidFill>
              <a:latin typeface="+mn-lt"/>
              <a:cs typeface="Times New Roman" panose="02020603050405020304"/>
            </a:endParaRPr>
          </a:p>
        </p:txBody>
      </p:sp>
      <p:sp>
        <p:nvSpPr>
          <p:cNvPr id="9218" name="矩形 30"/>
          <p:cNvSpPr>
            <a:spLocks noChangeArrowheads="1"/>
          </p:cNvSpPr>
          <p:nvPr/>
        </p:nvSpPr>
        <p:spPr bwMode="auto">
          <a:xfrm>
            <a:off x="114647" y="1428890"/>
            <a:ext cx="8723210" cy="293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1.</a:t>
            </a:r>
            <a:r>
              <a:rPr lang="zh-CN" altLang="en-US" b="0" dirty="0">
                <a:solidFill>
                  <a:schemeClr val="tx1"/>
                </a:solidFill>
              </a:rPr>
              <a:t>带某人四处参观</a:t>
            </a:r>
            <a:r>
              <a:rPr lang="en-US" altLang="zh-CN" b="0" dirty="0">
                <a:solidFill>
                  <a:schemeClr val="tx1"/>
                </a:solidFill>
              </a:rPr>
              <a:t>;</a:t>
            </a:r>
            <a:r>
              <a:rPr lang="zh-CN" altLang="en-US" b="0" dirty="0">
                <a:solidFill>
                  <a:schemeClr val="tx1"/>
                </a:solidFill>
              </a:rPr>
              <a:t>给某人做向导    </a:t>
            </a:r>
            <a:r>
              <a:rPr lang="en-US" altLang="zh-CN" b="0" dirty="0">
                <a:solidFill>
                  <a:schemeClr val="tx1"/>
                </a:solidFill>
              </a:rPr>
              <a:t>show </a:t>
            </a:r>
            <a:r>
              <a:rPr lang="en-US" altLang="zh-CN" b="0" dirty="0" err="1">
                <a:solidFill>
                  <a:schemeClr val="tx1"/>
                </a:solidFill>
              </a:rPr>
              <a:t>sb.around</a:t>
            </a:r>
            <a:endParaRPr lang="en-US" altLang="zh-CN" b="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2.(</a:t>
            </a:r>
            <a:r>
              <a:rPr lang="zh-CN" altLang="en-US" b="0" dirty="0">
                <a:solidFill>
                  <a:schemeClr val="tx1"/>
                </a:solidFill>
              </a:rPr>
              <a:t>广播或电视</a:t>
            </a:r>
            <a:r>
              <a:rPr lang="en-US" altLang="zh-CN" b="0" dirty="0">
                <a:solidFill>
                  <a:schemeClr val="tx1"/>
                </a:solidFill>
              </a:rPr>
              <a:t>)</a:t>
            </a:r>
            <a:r>
              <a:rPr lang="zh-CN" altLang="en-US" b="0" dirty="0">
                <a:solidFill>
                  <a:schemeClr val="tx1"/>
                </a:solidFill>
              </a:rPr>
              <a:t>播出    </a:t>
            </a:r>
            <a:r>
              <a:rPr lang="en-US" altLang="zh-CN" b="0" dirty="0">
                <a:solidFill>
                  <a:schemeClr val="tx1"/>
                </a:solidFill>
              </a:rPr>
              <a:t>	on air 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3.</a:t>
            </a:r>
            <a:r>
              <a:rPr lang="zh-CN" altLang="en-US" b="0" dirty="0">
                <a:solidFill>
                  <a:schemeClr val="tx1"/>
                </a:solidFill>
              </a:rPr>
              <a:t>在北京广播电台</a:t>
            </a:r>
            <a:r>
              <a:rPr lang="en-US" altLang="zh-CN" b="0" dirty="0">
                <a:solidFill>
                  <a:schemeClr val="tx1"/>
                </a:solidFill>
              </a:rPr>
              <a:t>(</a:t>
            </a:r>
            <a:r>
              <a:rPr lang="zh-CN" altLang="en-US" b="0" dirty="0">
                <a:solidFill>
                  <a:schemeClr val="tx1"/>
                </a:solidFill>
              </a:rPr>
              <a:t>节目</a:t>
            </a:r>
            <a:r>
              <a:rPr lang="en-US" altLang="zh-CN" b="0" dirty="0">
                <a:solidFill>
                  <a:schemeClr val="tx1"/>
                </a:solidFill>
              </a:rPr>
              <a:t>)   on Radio Beijing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4.</a:t>
            </a:r>
            <a:r>
              <a:rPr lang="zh-CN" altLang="en-US" b="0" dirty="0">
                <a:solidFill>
                  <a:schemeClr val="tx1"/>
                </a:solidFill>
              </a:rPr>
              <a:t>在北京广播电台</a:t>
            </a:r>
            <a:r>
              <a:rPr lang="en-US" altLang="zh-CN" b="0" dirty="0">
                <a:solidFill>
                  <a:schemeClr val="tx1"/>
                </a:solidFill>
              </a:rPr>
              <a:t>(</a:t>
            </a:r>
            <a:r>
              <a:rPr lang="zh-CN" altLang="en-US" b="0" dirty="0">
                <a:solidFill>
                  <a:schemeClr val="tx1"/>
                </a:solidFill>
              </a:rPr>
              <a:t>地点</a:t>
            </a:r>
            <a:r>
              <a:rPr lang="en-US" altLang="zh-CN" b="0" dirty="0">
                <a:solidFill>
                  <a:schemeClr val="tx1"/>
                </a:solidFill>
              </a:rPr>
              <a:t>)   at Radio Beijing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5.</a:t>
            </a:r>
            <a:r>
              <a:rPr lang="zh-CN" altLang="en-US" b="0" dirty="0">
                <a:solidFill>
                  <a:schemeClr val="tx1"/>
                </a:solidFill>
              </a:rPr>
              <a:t>避免制造任何杂音   </a:t>
            </a:r>
            <a:r>
              <a:rPr lang="en-US" altLang="zh-CN" b="0" dirty="0">
                <a:solidFill>
                  <a:schemeClr val="tx1"/>
                </a:solidFill>
              </a:rPr>
              <a:t>	avoid making any noise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30"/>
          <p:cNvSpPr>
            <a:spLocks noChangeArrowheads="1"/>
          </p:cNvSpPr>
          <p:nvPr/>
        </p:nvSpPr>
        <p:spPr bwMode="auto">
          <a:xfrm>
            <a:off x="114647" y="598521"/>
            <a:ext cx="8723210" cy="4102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6.</a:t>
            </a:r>
            <a:r>
              <a:rPr lang="zh-CN" altLang="en-US" b="0" dirty="0">
                <a:solidFill>
                  <a:schemeClr val="tx1"/>
                </a:solidFill>
              </a:rPr>
              <a:t>背景</a:t>
            </a:r>
            <a:r>
              <a:rPr lang="en-US" altLang="zh-CN" b="0" dirty="0">
                <a:solidFill>
                  <a:schemeClr val="tx1"/>
                </a:solidFill>
              </a:rPr>
              <a:t>;</a:t>
            </a:r>
            <a:r>
              <a:rPr lang="zh-CN" altLang="en-US" b="0" dirty="0">
                <a:solidFill>
                  <a:schemeClr val="tx1"/>
                </a:solidFill>
              </a:rPr>
              <a:t>在后台   </a:t>
            </a:r>
            <a:r>
              <a:rPr lang="en-US" altLang="zh-CN" b="0" dirty="0">
                <a:solidFill>
                  <a:schemeClr val="tx1"/>
                </a:solidFill>
              </a:rPr>
              <a:t>	in the background</a:t>
            </a:r>
            <a:r>
              <a:rPr lang="zh-CN" altLang="en-US" b="0" dirty="0">
                <a:solidFill>
                  <a:schemeClr val="tx1"/>
                </a:solidFill>
              </a:rPr>
              <a:t> </a:t>
            </a:r>
            <a:endParaRPr lang="en-US" altLang="zh-CN" b="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7.</a:t>
            </a:r>
            <a:r>
              <a:rPr lang="zh-CN" altLang="en-US" b="0" dirty="0">
                <a:solidFill>
                  <a:schemeClr val="tx1"/>
                </a:solidFill>
              </a:rPr>
              <a:t>最近的新闻    </a:t>
            </a:r>
            <a:r>
              <a:rPr lang="en-US" altLang="zh-CN" b="0" dirty="0">
                <a:solidFill>
                  <a:schemeClr val="tx1"/>
                </a:solidFill>
              </a:rPr>
              <a:t>	the latest news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8.</a:t>
            </a:r>
            <a:r>
              <a:rPr lang="zh-CN" altLang="en-US" b="0" dirty="0">
                <a:solidFill>
                  <a:schemeClr val="tx1"/>
                </a:solidFill>
              </a:rPr>
              <a:t>忙疯了    </a:t>
            </a:r>
            <a:r>
              <a:rPr lang="en-US" altLang="zh-CN" b="0" dirty="0">
                <a:solidFill>
                  <a:schemeClr val="tx1"/>
                </a:solidFill>
              </a:rPr>
              <a:t>		get crazy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9.</a:t>
            </a:r>
            <a:r>
              <a:rPr lang="zh-CN" altLang="en-US" b="0" dirty="0">
                <a:solidFill>
                  <a:schemeClr val="tx1"/>
                </a:solidFill>
              </a:rPr>
              <a:t>采访某人   </a:t>
            </a:r>
            <a:r>
              <a:rPr lang="en-US" altLang="zh-CN" b="0" dirty="0">
                <a:solidFill>
                  <a:schemeClr val="tx1"/>
                </a:solidFill>
              </a:rPr>
              <a:t>		do an interview with sb.</a:t>
            </a:r>
            <a:r>
              <a:rPr lang="zh-CN" altLang="en-US" b="0" dirty="0">
                <a:solidFill>
                  <a:schemeClr val="tx1"/>
                </a:solidFill>
              </a:rPr>
              <a:t>或</a:t>
            </a:r>
            <a:r>
              <a:rPr lang="en-US" altLang="zh-CN" b="0" dirty="0">
                <a:solidFill>
                  <a:schemeClr val="tx1"/>
                </a:solidFill>
              </a:rPr>
              <a:t>interview sb.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10.</a:t>
            </a:r>
            <a:r>
              <a:rPr lang="zh-CN" altLang="en-US" b="0" dirty="0">
                <a:solidFill>
                  <a:schemeClr val="tx1"/>
                </a:solidFill>
              </a:rPr>
              <a:t>保持安静   </a:t>
            </a:r>
            <a:r>
              <a:rPr lang="en-US" altLang="zh-CN" b="0" dirty="0">
                <a:solidFill>
                  <a:schemeClr val="tx1"/>
                </a:solidFill>
              </a:rPr>
              <a:t>		keep quiet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11.</a:t>
            </a:r>
            <a:r>
              <a:rPr lang="zh-CN" altLang="en-US" b="0" dirty="0">
                <a:solidFill>
                  <a:schemeClr val="tx1"/>
                </a:solidFill>
              </a:rPr>
              <a:t>赢得足球比赛   </a:t>
            </a:r>
            <a:r>
              <a:rPr lang="en-US" altLang="zh-CN" b="0" dirty="0">
                <a:solidFill>
                  <a:schemeClr val="tx1"/>
                </a:solidFill>
              </a:rPr>
              <a:t>	win the football match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solidFill>
                  <a:schemeClr val="tx1"/>
                </a:solidFill>
              </a:rPr>
              <a:t>12.……</a:t>
            </a:r>
            <a:r>
              <a:rPr lang="zh-CN" altLang="en-US" b="0" dirty="0">
                <a:solidFill>
                  <a:schemeClr val="tx1"/>
                </a:solidFill>
              </a:rPr>
              <a:t>到此结束   </a:t>
            </a:r>
            <a:r>
              <a:rPr lang="en-US" altLang="zh-CN" b="0" dirty="0">
                <a:solidFill>
                  <a:schemeClr val="tx1"/>
                </a:solidFill>
              </a:rPr>
              <a:t>	That's the end of…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30"/>
          <p:cNvSpPr>
            <a:spLocks noChangeArrowheads="1"/>
          </p:cNvSpPr>
          <p:nvPr/>
        </p:nvSpPr>
        <p:spPr bwMode="auto">
          <a:xfrm>
            <a:off x="229294" y="856831"/>
            <a:ext cx="6857370" cy="6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</a:rPr>
              <a:t>三、经典句型</a:t>
            </a:r>
            <a:r>
              <a:rPr lang="en-US" altLang="zh-CN" b="0" dirty="0">
                <a:solidFill>
                  <a:schemeClr val="tx1"/>
                </a:solidFill>
                <a:latin typeface="宋体" panose="02010600030101010101" pitchFamily="2" charset="-122"/>
              </a:rPr>
              <a:t>(</a:t>
            </a:r>
            <a:r>
              <a:rPr lang="zh-CN" altLang="en-US" b="0" dirty="0">
                <a:solidFill>
                  <a:schemeClr val="tx1"/>
                </a:solidFill>
                <a:latin typeface="宋体" panose="02010600030101010101" pitchFamily="2" charset="-122"/>
              </a:rPr>
              <a:t>请在课文中画出下列句型</a:t>
            </a:r>
            <a:r>
              <a:rPr lang="en-US" altLang="zh-CN" b="0" dirty="0">
                <a:solidFill>
                  <a:schemeClr val="tx1"/>
                </a:solidFill>
                <a:latin typeface="宋体" panose="02010600030101010101" pitchFamily="2" charset="-122"/>
              </a:rPr>
              <a:t>)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49451" y="1543554"/>
          <a:ext cx="8457382" cy="2467168"/>
        </p:xfrm>
        <a:graphic>
          <a:graphicData uri="http://schemas.openxmlformats.org/drawingml/2006/table">
            <a:tbl>
              <a:tblPr/>
              <a:tblGrid>
                <a:gridCol w="3980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7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35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我认为你需要英语讲得很好。</a:t>
                      </a:r>
                      <a:endParaRPr lang="zh-CN" sz="25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52914" marR="52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 think you need to speak English really well.</a:t>
                      </a:r>
                      <a:endParaRPr lang="zh-CN" sz="25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52914" marR="52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5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CN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我希望有一天你能够加入我们。</a:t>
                      </a:r>
                      <a:endParaRPr lang="zh-CN" sz="25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52914" marR="52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 hope that you can join us one day.</a:t>
                      </a:r>
                      <a:endParaRPr lang="zh-CN" sz="25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52914" marR="52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42680" y="836669"/>
          <a:ext cx="8457382" cy="3484022"/>
        </p:xfrm>
        <a:graphic>
          <a:graphicData uri="http://schemas.openxmlformats.org/drawingml/2006/table">
            <a:tbl>
              <a:tblPr/>
              <a:tblGrid>
                <a:gridCol w="422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8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20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CN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记住我所说的</a:t>
                      </a: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zh-CN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如果红灯亮了</a:t>
                      </a: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我们需要保持安静。</a:t>
                      </a:r>
                      <a:endParaRPr lang="zh-CN" sz="250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52914" marR="52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Remember what I said: we need to keep quiet if the red light is on.</a:t>
                      </a:r>
                      <a:endParaRPr lang="zh-CN" sz="250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52914" marR="52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20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CN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最后</a:t>
                      </a: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我们刚刚听说德国队以</a:t>
                      </a: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250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∶</a:t>
                      </a: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打败英国队</a:t>
                      </a:r>
                      <a:r>
                        <a:rPr lang="en-US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2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赢得了那场足球赛。</a:t>
                      </a:r>
                      <a:r>
                        <a:rPr lang="zh-CN" sz="2500">
                          <a:solidFill>
                            <a:srgbClr val="000000"/>
                          </a:solidFill>
                          <a:effectLst/>
                          <a:latin typeface="NEU-BZ-S9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sz="250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52914" marR="52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88085" algn="l"/>
                          <a:tab pos="2163445" algn="l"/>
                          <a:tab pos="3142615" algn="l"/>
                          <a:tab pos="4190365" algn="l"/>
                        </a:tabLst>
                      </a:pPr>
                      <a:r>
                        <a:rPr lang="en-US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Finally, we’ve just heard that Germany has won the football match, 2-1 against England.</a:t>
                      </a:r>
                      <a:endParaRPr lang="zh-CN" sz="2500" dirty="0">
                        <a:solidFill>
                          <a:srgbClr val="000000"/>
                        </a:solidFill>
                        <a:effectLst/>
                        <a:latin typeface="NEU-BZ-S92"/>
                        <a:ea typeface="方正书宋_GBK"/>
                        <a:cs typeface="Times New Roman" panose="02020603050405020304" pitchFamily="18" charset="0"/>
                      </a:endParaRPr>
                    </a:p>
                  </a:txBody>
                  <a:tcPr marL="52914" marR="52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1110</Words>
  <Application>Microsoft Office PowerPoint</Application>
  <PresentationFormat>全屏显示(16:9)</PresentationFormat>
  <Paragraphs>257</Paragraphs>
  <Slides>41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50" baseType="lpstr">
      <vt:lpstr>NEU-BZ-S92</vt:lpstr>
      <vt:lpstr>方正书宋_GBK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2010-11-02T13:37:00Z</dcterms:created>
  <dcterms:modified xsi:type="dcterms:W3CDTF">2023-01-16T21:03:21Z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0008007650000000000001024140</vt:lpwstr>
  </property>
  <property fmtid="{D5CDD505-2E9C-101B-9397-08002B2CF9AE}" pid="3" name="KSOProductBuildVer">
    <vt:lpwstr>2052-11.1.0.11294</vt:lpwstr>
  </property>
  <property fmtid="{D5CDD505-2E9C-101B-9397-08002B2CF9AE}" pid="4" name="ICV">
    <vt:lpwstr>CB132DB2E8324A8990E11398488EA511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