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56" r:id="rId2"/>
    <p:sldId id="468" r:id="rId3"/>
    <p:sldId id="470" r:id="rId4"/>
    <p:sldId id="424" r:id="rId5"/>
    <p:sldId id="478" r:id="rId6"/>
    <p:sldId id="402" r:id="rId7"/>
    <p:sldId id="469" r:id="rId8"/>
    <p:sldId id="485" r:id="rId9"/>
    <p:sldId id="471" r:id="rId10"/>
    <p:sldId id="486" r:id="rId11"/>
    <p:sldId id="487" r:id="rId12"/>
    <p:sldId id="410" r:id="rId13"/>
    <p:sldId id="491" r:id="rId14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38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F92B"/>
    <a:srgbClr val="CC89FC"/>
    <a:srgbClr val="08C9CC"/>
    <a:srgbClr val="9B13AB"/>
    <a:srgbClr val="3EF5F8"/>
    <a:srgbClr val="01D757"/>
    <a:srgbClr val="0BAAFD"/>
    <a:srgbClr val="3F34D4"/>
    <a:srgbClr val="FF6600"/>
    <a:srgbClr val="DEA4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668" autoAdjust="0"/>
  </p:normalViewPr>
  <p:slideViewPr>
    <p:cSldViewPr snapToGrid="0">
      <p:cViewPr>
        <p:scale>
          <a:sx n="100" d="100"/>
          <a:sy n="100" d="100"/>
        </p:scale>
        <p:origin x="-954" y="-294"/>
      </p:cViewPr>
      <p:guideLst>
        <p:guide orient="horz" pos="2159"/>
        <p:guide pos="38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39C7E-8FDC-4429-B0A1-94175D57364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D6F2C-1050-4696-83AB-26AF6714F4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×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×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×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4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tiff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rgbClr val="007BD3">
                <a:alpha val="52000"/>
                <a:lumMod val="56000"/>
                <a:lumOff val="44000"/>
              </a:srgbClr>
            </a:gs>
            <a:gs pos="100000">
              <a:srgbClr val="03437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29589" y="5635547"/>
            <a:ext cx="1136899" cy="234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C:\Users\lianxiang\Desktop\花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503317" y="-288759"/>
            <a:ext cx="4956575" cy="2110821"/>
          </a:xfrm>
          <a:prstGeom prst="rect">
            <a:avLst/>
          </a:prstGeom>
          <a:noFill/>
        </p:spPr>
      </p:pic>
      <p:pic>
        <p:nvPicPr>
          <p:cNvPr id="6" name="Picture 3" descr="C:\Users\lianxiang\Desktop\课件用图\3.tif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74594" y="4329920"/>
            <a:ext cx="3173407" cy="2578247"/>
          </a:xfrm>
          <a:prstGeom prst="rect">
            <a:avLst/>
          </a:prstGeom>
          <a:noFill/>
        </p:spPr>
      </p:pic>
      <p:pic>
        <p:nvPicPr>
          <p:cNvPr id="7" name="Picture 4" descr="C:\Users\lianxiang\Desktop\课件用图\2.tif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82631" y="4559085"/>
            <a:ext cx="2297231" cy="1967781"/>
          </a:xfrm>
          <a:prstGeom prst="rect">
            <a:avLst/>
          </a:prstGeom>
          <a:noFill/>
        </p:spPr>
      </p:pic>
      <p:pic>
        <p:nvPicPr>
          <p:cNvPr id="12" name="Picture 9" descr="C:\Users\lianxiang\Desktop\课件用图\4.tif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561297" y="3498233"/>
            <a:ext cx="1907071" cy="1749643"/>
          </a:xfrm>
          <a:prstGeom prst="rect">
            <a:avLst/>
          </a:prstGeom>
          <a:noFill/>
        </p:spPr>
      </p:pic>
      <p:sp>
        <p:nvSpPr>
          <p:cNvPr id="2" name="TextBox 8"/>
          <p:cNvSpPr txBox="1"/>
          <p:nvPr/>
        </p:nvSpPr>
        <p:spPr>
          <a:xfrm>
            <a:off x="0" y="2222011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 </a:t>
            </a:r>
            <a:r>
              <a:rPr lang="zh-CN" altLang="en-US" sz="5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认识单式折线统计图</a:t>
            </a:r>
          </a:p>
        </p:txBody>
      </p:sp>
      <p:pic>
        <p:nvPicPr>
          <p:cNvPr id="2050" name="Picture 2" descr="C:\Users\lianxiang\Desktop\人物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60682" y="3910965"/>
            <a:ext cx="2578735" cy="3073400"/>
          </a:xfrm>
          <a:prstGeom prst="rect">
            <a:avLst/>
          </a:prstGeom>
          <a:noFill/>
        </p:spPr>
      </p:pic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3765434" y="270261"/>
            <a:ext cx="54737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b="1" dirty="0" smtClean="0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五年级数学</a:t>
            </a:r>
            <a:r>
              <a:rPr lang="en-US" altLang="zh-CN" b="1" dirty="0" smtClean="0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·</a:t>
            </a:r>
            <a:r>
              <a:rPr lang="zh-CN" altLang="en-US" b="1" dirty="0" smtClean="0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下   新课标</a:t>
            </a:r>
            <a:r>
              <a:rPr lang="en-US" altLang="zh-CN" b="1" dirty="0" smtClean="0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[</a:t>
            </a:r>
            <a:r>
              <a:rPr lang="zh-CN" altLang="en-US" b="1" dirty="0" smtClean="0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冀教</a:t>
            </a:r>
            <a:r>
              <a:rPr lang="en-US" altLang="zh-CN" b="1" dirty="0" smtClean="0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]    </a:t>
            </a:r>
            <a:r>
              <a:rPr lang="zh-CN" altLang="en-US" b="1" dirty="0" smtClean="0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第</a:t>
            </a:r>
            <a:r>
              <a:rPr lang="en-US" altLang="zh-CN" b="1" dirty="0" smtClean="0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7</a:t>
            </a:r>
            <a:r>
              <a:rPr lang="zh-CN" altLang="en-US" b="1" dirty="0" smtClean="0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单元</a:t>
            </a:r>
            <a:endParaRPr lang="zh-CN" altLang="en-US" b="1" dirty="0">
              <a:solidFill>
                <a:schemeClr val="tx1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0" y="5383913"/>
            <a:ext cx="12192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" y="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1000" y="3357002"/>
            <a:ext cx="6858000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73" y="3375453"/>
            <a:ext cx="6858001" cy="1071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" y="673287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01" name="方法解读.jpg" descr="id:2147510664;FounderCES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CFFFF">
                  <a:alpha val="100000"/>
                </a:srgbClr>
              </a:clrFrom>
              <a:clrTo>
                <a:srgbClr val="FC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6046" y="232410"/>
            <a:ext cx="1667511" cy="490220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>
            <a:off x="269875" y="722632"/>
            <a:ext cx="11652251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</a:pPr>
            <a:r>
              <a:rPr lang="en-US" sz="3200">
                <a:solidFill>
                  <a:srgbClr val="CC89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(2)</a:t>
            </a:r>
            <a:r>
              <a:rPr lang="zh-CN" sz="3200">
                <a:solidFill>
                  <a:srgbClr val="CC89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规范解答问题，</a:t>
            </a:r>
            <a:r>
              <a:rPr sz="3200" b="0">
                <a:solidFill>
                  <a:srgbClr val="CC89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了解折线统计图的特点</a:t>
            </a:r>
            <a:r>
              <a:rPr lang="zh-CN" sz="3200" b="0">
                <a:solidFill>
                  <a:srgbClr val="CC89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：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593089" y="1635762"/>
            <a:ext cx="10941051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</a:pPr>
            <a:r>
              <a:rPr sz="32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①说一说折线统计图中的点表示什么。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625476" y="3719197"/>
            <a:ext cx="10606405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</a:pPr>
            <a:r>
              <a:rPr sz="32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②竖线、横线各起什么作用?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25475" y="2655571"/>
            <a:ext cx="10941051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</a:pPr>
            <a:r>
              <a:rPr sz="32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折线统计图中的</a:t>
            </a:r>
            <a:r>
              <a:rPr sz="3200" b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点表示2012年每个月的平均气温是多少。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25476" y="4613276"/>
            <a:ext cx="10606405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</a:pPr>
            <a:r>
              <a:rPr sz="3200" b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竖线和横线</a:t>
            </a:r>
            <a:r>
              <a:rPr sz="32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的作用是为了</a:t>
            </a:r>
            <a:r>
              <a:rPr sz="3200" b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准确标出每个月的平均气温。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0" grpId="0"/>
      <p:bldP spid="31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" y="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1000" y="3357002"/>
            <a:ext cx="6858000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73" y="3375453"/>
            <a:ext cx="6858001" cy="1071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" y="673287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01" name="方法解读.jpg" descr="id:2147510664;FounderCES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CFFFF">
                  <a:alpha val="100000"/>
                </a:srgbClr>
              </a:clrFrom>
              <a:clrTo>
                <a:srgbClr val="FC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6046" y="232410"/>
            <a:ext cx="1667511" cy="490220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>
            <a:off x="269875" y="722632"/>
            <a:ext cx="11652251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</a:pPr>
            <a:r>
              <a:rPr lang="en-US" sz="2800">
                <a:solidFill>
                  <a:srgbClr val="CC89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(3)</a:t>
            </a:r>
            <a:r>
              <a:rPr lang="zh-CN" sz="2800">
                <a:solidFill>
                  <a:srgbClr val="CC89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规范解答问题，观察</a:t>
            </a:r>
            <a:r>
              <a:rPr sz="2800" b="0">
                <a:solidFill>
                  <a:srgbClr val="CC89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折线统计图</a:t>
            </a:r>
            <a:r>
              <a:rPr lang="zh-CN" sz="2800" b="0">
                <a:solidFill>
                  <a:srgbClr val="CC89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：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261622" y="1606551"/>
            <a:ext cx="11631295" cy="15696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</a:pPr>
            <a:r>
              <a:rPr sz="32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①2012年1月到8月的平均气温是上升的,从8月到12月是下降的。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90830" y="2494916"/>
            <a:ext cx="11756391" cy="378565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</a:pPr>
            <a:r>
              <a:rPr sz="32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②3月到4月的平均气温升得最快,上升了5.2 ℃,10月到11月的平均气温降得最快,下降了5.9 ℃。判断哪两个月间平均气温变化最大,除了可以根据每相邻两个月的气温用减法计算外,还可以借助折线统计图进行直接判断,哪两个月份之间的折线最陡就表示变化最大。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0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" y="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1000" y="3357002"/>
            <a:ext cx="6858000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73" y="3375453"/>
            <a:ext cx="6858001" cy="1071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" y="673287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文本框 99"/>
          <p:cNvSpPr txBox="1"/>
          <p:nvPr/>
        </p:nvSpPr>
        <p:spPr>
          <a:xfrm>
            <a:off x="833120" y="2150111"/>
            <a:ext cx="10525760" cy="304698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l">
              <a:lnSpc>
                <a:spcPct val="150000"/>
              </a:lnSpc>
            </a:pPr>
            <a:r>
              <a:rPr lang="en-US" sz="32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</a:t>
            </a:r>
            <a:r>
              <a:rPr sz="32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　折线统计图用一个单位长度表示一定的数量,根</a:t>
            </a:r>
            <a:r>
              <a:rPr sz="3200" b="0">
                <a:solidFill>
                  <a:srgbClr val="0FF92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据数量的多少描出各点</a:t>
            </a:r>
            <a:r>
              <a:rPr sz="32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,然后</a:t>
            </a:r>
            <a:r>
              <a:rPr sz="3200" b="0">
                <a:solidFill>
                  <a:srgbClr val="0FF92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把各点用线段顺次连接</a:t>
            </a:r>
            <a:r>
              <a:rPr sz="32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起来。折线统计图不但可以表示出</a:t>
            </a:r>
            <a:r>
              <a:rPr sz="3200" b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数量的多少</a:t>
            </a:r>
            <a:r>
              <a:rPr sz="32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,而且能够清楚地表示出数量</a:t>
            </a:r>
            <a:r>
              <a:rPr sz="3200" b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增减变化</a:t>
            </a:r>
            <a:r>
              <a:rPr sz="32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的情况。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489" y="252297"/>
            <a:ext cx="2537292" cy="921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mb/>
      </p:transition>
    </mc:Choice>
    <mc:Fallback xmlns="">
      <p:transition spd="slow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" y="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1000" y="3357002"/>
            <a:ext cx="6858000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73" y="3375453"/>
            <a:ext cx="6858001" cy="1071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" y="673287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文本框 99"/>
          <p:cNvSpPr txBox="1"/>
          <p:nvPr/>
        </p:nvSpPr>
        <p:spPr>
          <a:xfrm>
            <a:off x="237491" y="1153796"/>
            <a:ext cx="11717020" cy="501675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>
              <a:lnSpc>
                <a:spcPct val="200000"/>
              </a:lnSpc>
            </a:pPr>
            <a:r>
              <a:rPr sz="3200" b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近代统计学之父</a:t>
            </a:r>
            <a:endParaRPr sz="3200" b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 algn="l">
              <a:lnSpc>
                <a:spcPct val="200000"/>
              </a:lnSpc>
            </a:pPr>
            <a:r>
              <a:rPr sz="32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凯特勒是比利时的统计学家、数学家。1819年毕业于甘特大学,1828年任布鲁塞尔大学教授,1841年任比利时中央统计委员会会长,1851年任第一届国际统计会议主席。凯特勒被统计学界称为“近代统计学之父”“国际统计会议之父”。</a:t>
            </a:r>
          </a:p>
        </p:txBody>
      </p:sp>
      <p:pic>
        <p:nvPicPr>
          <p:cNvPr id="1730" name="bt3.jpg" descr="id:2147511424;FounderCES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4341" y="277495"/>
            <a:ext cx="10150475" cy="11582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mb/>
      </p:transition>
    </mc:Choice>
    <mc:Fallback xmlns="">
      <p:transition spd="slow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" y="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1000" y="3357002"/>
            <a:ext cx="6858000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73" y="3375453"/>
            <a:ext cx="6858001" cy="1071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" y="673287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1"/>
          <p:cNvSpPr txBox="1"/>
          <p:nvPr/>
        </p:nvSpPr>
        <p:spPr>
          <a:xfrm>
            <a:off x="149861" y="175262"/>
            <a:ext cx="8474711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08C9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新课导入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471296" y="2914017"/>
            <a:ext cx="9100568" cy="5847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sz="3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回忆一下我们都学过的条形统计图,它有什么特点?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" y="0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1000" y="3357002"/>
            <a:ext cx="6858000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73" y="3375453"/>
            <a:ext cx="6858001" cy="1071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" y="673287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45" name="问题导入.jpg" descr="id:2147509120;FounderCES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7161" y="170817"/>
            <a:ext cx="1463675" cy="498475"/>
          </a:xfrm>
          <a:prstGeom prst="rect">
            <a:avLst/>
          </a:prstGeom>
        </p:spPr>
      </p:pic>
      <p:sp>
        <p:nvSpPr>
          <p:cNvPr id="64" name="文本框 63"/>
          <p:cNvSpPr txBox="1"/>
          <p:nvPr/>
        </p:nvSpPr>
        <p:spPr>
          <a:xfrm>
            <a:off x="2426972" y="1090932"/>
            <a:ext cx="9247505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</a:pPr>
            <a:r>
              <a:rPr lang="en-US" alt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</a:t>
            </a:r>
            <a:r>
              <a:rPr sz="3200" b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某地2012年月平均气温统计图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86715" y="629922"/>
            <a:ext cx="10681971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知识点</a:t>
            </a:r>
            <a:r>
              <a:rPr 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     </a:t>
            </a:r>
            <a:r>
              <a:rPr lang="zh-CN" sz="2400" b="0" dirty="0">
                <a:solidFill>
                  <a:srgbClr val="CC89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读单式条形统计图</a:t>
            </a:r>
          </a:p>
        </p:txBody>
      </p:sp>
      <p:pic>
        <p:nvPicPr>
          <p:cNvPr id="1695" name="图74.jpg" descr="id:2147511212;FounderCES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00836" y="2056767"/>
            <a:ext cx="8194675" cy="3662045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3040380" y="6045202"/>
            <a:ext cx="50800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/>
            <a:r>
              <a:rPr lang="zh-CN" sz="3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你了解到哪些信息</a:t>
            </a:r>
            <a:r>
              <a:rPr lang="en-US" sz="3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?</a:t>
            </a:r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2214880" y="569277"/>
            <a:ext cx="5080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/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1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" y="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1000" y="3357002"/>
            <a:ext cx="6858000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73" y="3375453"/>
            <a:ext cx="6858001" cy="1071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" y="673287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395606" y="558167"/>
            <a:ext cx="3977371" cy="83099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indent="0" algn="l">
              <a:lnSpc>
                <a:spcPct val="150000"/>
              </a:lnSpc>
            </a:pPr>
            <a:r>
              <a:rPr sz="3200" dirty="0" err="1">
                <a:solidFill>
                  <a:srgbClr val="CC89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读图,了解图中的信息</a:t>
            </a:r>
            <a:endParaRPr sz="3200" dirty="0">
              <a:solidFill>
                <a:srgbClr val="CC89FC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pic>
        <p:nvPicPr>
          <p:cNvPr id="1601" name="方法解读.jpg" descr="id:2147510664;FounderCES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CFFFF">
                  <a:alpha val="100000"/>
                </a:srgbClr>
              </a:clrFrom>
              <a:clrTo>
                <a:srgbClr val="FC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6046" y="232410"/>
            <a:ext cx="1667511" cy="490220"/>
          </a:xfrm>
          <a:prstGeom prst="rect">
            <a:avLst/>
          </a:prstGeom>
        </p:spPr>
      </p:pic>
      <p:sp>
        <p:nvSpPr>
          <p:cNvPr id="86" name="文本框 85"/>
          <p:cNvSpPr txBox="1"/>
          <p:nvPr/>
        </p:nvSpPr>
        <p:spPr>
          <a:xfrm rot="10800000" flipV="1">
            <a:off x="718186" y="4081145"/>
            <a:ext cx="10852151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0" algn="l">
              <a:lnSpc>
                <a:spcPct val="150000"/>
              </a:lnSpc>
            </a:pPr>
            <a:r>
              <a:rPr lang="en-US" sz="3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(3)2012年1月的平均气温最低,是9.7 ℃,8月的平均气温最高,是34.4 ℃。</a:t>
            </a:r>
          </a:p>
        </p:txBody>
      </p:sp>
      <p:sp>
        <p:nvSpPr>
          <p:cNvPr id="87" name="文本框 86"/>
          <p:cNvSpPr txBox="1"/>
          <p:nvPr/>
        </p:nvSpPr>
        <p:spPr>
          <a:xfrm>
            <a:off x="732791" y="1485902"/>
            <a:ext cx="5625258" cy="83099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indent="0" algn="l">
              <a:lnSpc>
                <a:spcPct val="150000"/>
              </a:lnSpc>
            </a:pPr>
            <a:r>
              <a:rPr lang="en-US" sz="3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(1)</a:t>
            </a:r>
            <a:r>
              <a:rPr lang="en-US" sz="3200" dirty="0" err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这是一幅单式条形统计图</a:t>
            </a:r>
            <a:r>
              <a:rPr lang="en-US" sz="3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。</a:t>
            </a:r>
          </a:p>
        </p:txBody>
      </p:sp>
      <p:sp>
        <p:nvSpPr>
          <p:cNvPr id="88" name="文本框 87"/>
          <p:cNvSpPr txBox="1"/>
          <p:nvPr/>
        </p:nvSpPr>
        <p:spPr>
          <a:xfrm>
            <a:off x="718186" y="2512695"/>
            <a:ext cx="10963258" cy="15696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indent="0" algn="l">
              <a:lnSpc>
                <a:spcPct val="150000"/>
              </a:lnSpc>
            </a:pPr>
            <a:r>
              <a:rPr lang="en-US" sz="3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(2)2012年1月的平均气温是9.7 ℃,2月的平均气温是12.8 ℃,</a:t>
            </a:r>
          </a:p>
          <a:p>
            <a:pPr indent="0" algn="l">
              <a:lnSpc>
                <a:spcPct val="150000"/>
              </a:lnSpc>
            </a:pPr>
            <a:r>
              <a:rPr lang="en-US" sz="3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3月的平均气温是17.4 ℃等。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6" grpId="0"/>
      <p:bldP spid="87" grpId="0"/>
      <p:bldP spid="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" y="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1000" y="3357002"/>
            <a:ext cx="6858000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73" y="3375453"/>
            <a:ext cx="6858001" cy="1071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" y="673287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395605" y="558167"/>
            <a:ext cx="5519460" cy="83099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indent="0" algn="l">
              <a:lnSpc>
                <a:spcPct val="150000"/>
              </a:lnSpc>
            </a:pPr>
            <a:r>
              <a:rPr sz="3200" dirty="0" err="1">
                <a:solidFill>
                  <a:srgbClr val="CC89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明确条形统计图的意义及特点</a:t>
            </a:r>
            <a:endParaRPr sz="3200" dirty="0">
              <a:solidFill>
                <a:srgbClr val="CC89FC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pic>
        <p:nvPicPr>
          <p:cNvPr id="1601" name="方法解读.jpg" descr="id:2147510664;FounderCES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CFFFF">
                  <a:alpha val="100000"/>
                </a:srgbClr>
              </a:clrFrom>
              <a:clrTo>
                <a:srgbClr val="FC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6046" y="232410"/>
            <a:ext cx="1667511" cy="490220"/>
          </a:xfrm>
          <a:prstGeom prst="rect">
            <a:avLst/>
          </a:prstGeom>
        </p:spPr>
      </p:pic>
      <p:sp>
        <p:nvSpPr>
          <p:cNvPr id="86" name="文本框 85"/>
          <p:cNvSpPr txBox="1"/>
          <p:nvPr/>
        </p:nvSpPr>
        <p:spPr>
          <a:xfrm rot="10800000" flipV="1">
            <a:off x="857250" y="4043682"/>
            <a:ext cx="10852151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0" algn="l">
              <a:lnSpc>
                <a:spcPct val="150000"/>
              </a:lnSpc>
            </a:pPr>
            <a:r>
              <a:rPr lang="en-US" sz="3200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特点:</a:t>
            </a:r>
            <a:r>
              <a:rPr lang="en-US" sz="3200" dirty="0" err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便于看出和比较各种</a:t>
            </a:r>
            <a:r>
              <a:rPr lang="en-US" sz="3200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数量的多少</a:t>
            </a:r>
            <a:r>
              <a:rPr lang="en-US" sz="3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。</a:t>
            </a:r>
          </a:p>
        </p:txBody>
      </p:sp>
      <p:sp>
        <p:nvSpPr>
          <p:cNvPr id="87" name="文本框 86"/>
          <p:cNvSpPr txBox="1"/>
          <p:nvPr/>
        </p:nvSpPr>
        <p:spPr>
          <a:xfrm>
            <a:off x="882017" y="1736727"/>
            <a:ext cx="1082738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0" algn="l">
              <a:lnSpc>
                <a:spcPct val="150000"/>
              </a:lnSpc>
            </a:pPr>
            <a:r>
              <a:rPr lang="en-US" sz="3200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意义:</a:t>
            </a:r>
            <a:r>
              <a:rPr lang="en-US" sz="3200" dirty="0" err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条形统计图是用一个单位长度表示一定的数量,根据数量的多少画成长短不同的直条,然后把这些直条按照一定的顺序排列起来</a:t>
            </a:r>
            <a:r>
              <a:rPr lang="en-US" sz="3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6" grpId="0"/>
      <p:bldP spid="8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" y="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1000" y="3357002"/>
            <a:ext cx="6858000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73" y="3375453"/>
            <a:ext cx="6858001" cy="1071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" y="673287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文本框 99"/>
          <p:cNvSpPr txBox="1"/>
          <p:nvPr/>
        </p:nvSpPr>
        <p:spPr>
          <a:xfrm>
            <a:off x="626746" y="2576830"/>
            <a:ext cx="10938511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l">
              <a:lnSpc>
                <a:spcPct val="150000"/>
              </a:lnSpc>
            </a:pPr>
            <a:r>
              <a:rPr lang="en-US" sz="3200" b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</a:t>
            </a:r>
            <a:r>
              <a:rPr sz="3200" dirty="0" err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条形统计图不但可以表示各种</a:t>
            </a:r>
            <a:r>
              <a:rPr sz="3200" dirty="0" err="1">
                <a:solidFill>
                  <a:srgbClr val="0FF92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数量的多少</a:t>
            </a:r>
            <a:r>
              <a:rPr sz="3200" dirty="0" err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,而且可以</a:t>
            </a:r>
            <a:r>
              <a:rPr sz="3200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比较</a:t>
            </a:r>
            <a:r>
              <a:rPr sz="3200" dirty="0" err="1">
                <a:solidFill>
                  <a:srgbClr val="0FF92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各种数量的大小</a:t>
            </a:r>
            <a:r>
              <a:rPr sz="32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489" y="252297"/>
            <a:ext cx="3621137" cy="921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mb/>
      </p:transition>
    </mc:Choice>
    <mc:Fallback xmlns="">
      <p:transition spd="slow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" y="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1000" y="3357002"/>
            <a:ext cx="6858000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73" y="3375453"/>
            <a:ext cx="6858001" cy="1071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" y="673287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45" name="问题导入.jpg" descr="id:2147509120;FounderCES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7161" y="170817"/>
            <a:ext cx="1463675" cy="498475"/>
          </a:xfrm>
          <a:prstGeom prst="rect">
            <a:avLst/>
          </a:prstGeom>
        </p:spPr>
      </p:pic>
      <p:sp>
        <p:nvSpPr>
          <p:cNvPr id="64" name="文本框 63"/>
          <p:cNvSpPr txBox="1"/>
          <p:nvPr/>
        </p:nvSpPr>
        <p:spPr>
          <a:xfrm>
            <a:off x="3241675" y="1717676"/>
            <a:ext cx="10278111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</a:pPr>
            <a:r>
              <a:rPr lang="en-US" altLang="zh-CN" sz="28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</a:t>
            </a:r>
            <a:r>
              <a:rPr sz="28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某地2012年月平均气温统计图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39777" y="1283971"/>
            <a:ext cx="8764905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2800" b="0">
                <a:solidFill>
                  <a:srgbClr val="CC89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2012年的月平均气温还可以用下面的统计图来表示。</a:t>
            </a:r>
          </a:p>
        </p:txBody>
      </p:sp>
      <p:pic>
        <p:nvPicPr>
          <p:cNvPr id="1706" name="图75.jpg" descr="id:2147511272;FounderCES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82522" y="2596517"/>
            <a:ext cx="7958455" cy="346646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86715" y="629922"/>
            <a:ext cx="10681971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知识点</a:t>
            </a:r>
            <a:r>
              <a:rPr 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     </a:t>
            </a:r>
            <a:r>
              <a:rPr lang="zh-CN" sz="2400" b="0" dirty="0">
                <a:solidFill>
                  <a:srgbClr val="CC89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认识单式折线统计图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10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" y="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1000" y="3357002"/>
            <a:ext cx="6858000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73" y="3375453"/>
            <a:ext cx="6858001" cy="1071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" y="673287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45" name="问题导入.jpg" descr="id:2147509120;FounderCES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7161" y="170817"/>
            <a:ext cx="1463675" cy="498475"/>
          </a:xfrm>
          <a:prstGeom prst="rect">
            <a:avLst/>
          </a:prstGeom>
        </p:spPr>
      </p:pic>
      <p:sp>
        <p:nvSpPr>
          <p:cNvPr id="64" name="文本框 63"/>
          <p:cNvSpPr txBox="1"/>
          <p:nvPr/>
        </p:nvSpPr>
        <p:spPr>
          <a:xfrm>
            <a:off x="2578735" y="273052"/>
            <a:ext cx="10278111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</a:pPr>
            <a:r>
              <a:rPr lang="en-US" altLang="zh-CN" sz="28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</a:t>
            </a:r>
            <a:r>
              <a:rPr sz="28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某地2012年月平均气温统计图</a:t>
            </a:r>
          </a:p>
        </p:txBody>
      </p:sp>
      <p:pic>
        <p:nvPicPr>
          <p:cNvPr id="1706" name="图75.jpg" descr="id:2147511272;FounderCES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81505" y="1010287"/>
            <a:ext cx="7757160" cy="3291205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485777" y="4524377"/>
            <a:ext cx="11706225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4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(1)(</a:t>
            </a:r>
            <a:r>
              <a:rPr lang="zh-CN" sz="24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与知识点</a:t>
            </a:r>
            <a:r>
              <a:rPr lang="en-US" sz="24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r>
              <a:rPr lang="zh-CN" sz="24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中统计图相比较</a:t>
            </a:r>
            <a:r>
              <a:rPr lang="en-US" sz="24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)</a:t>
            </a:r>
            <a:r>
              <a:rPr lang="zh-CN" sz="24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这两幅统计图有什么相同的地方和不同的地方</a:t>
            </a:r>
            <a:r>
              <a:rPr lang="en-US" sz="24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?</a:t>
            </a:r>
            <a:endParaRPr lang="en-US" altLang="en-US" sz="2400" b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91491" y="5074287"/>
            <a:ext cx="9855200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4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(2)</a:t>
            </a:r>
            <a:r>
              <a:rPr lang="zh-CN" sz="24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折线统计图中的点表示什么</a:t>
            </a:r>
            <a:r>
              <a:rPr lang="en-US" sz="24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?</a:t>
            </a:r>
            <a:r>
              <a:rPr lang="zh-CN" sz="24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竖线、横线各起什么作用</a:t>
            </a:r>
            <a:r>
              <a:rPr lang="en-US" sz="24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?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20066" y="5459095"/>
            <a:ext cx="10727055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</a:pPr>
            <a:r>
              <a:rPr lang="en-US" sz="24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(3)</a:t>
            </a:r>
            <a:r>
              <a:rPr lang="zh-CN" sz="24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这个地区</a:t>
            </a:r>
            <a:r>
              <a:rPr lang="en-US" sz="24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2012</a:t>
            </a:r>
            <a:r>
              <a:rPr lang="zh-CN" sz="24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年的月平均气温是怎样变化的</a:t>
            </a:r>
            <a:r>
              <a:rPr lang="en-US" sz="24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?</a:t>
            </a:r>
            <a:r>
              <a:rPr lang="zh-CN" sz="24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哪两个月间平均气温升得最快</a:t>
            </a:r>
            <a:r>
              <a:rPr lang="en-US" sz="24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?</a:t>
            </a:r>
            <a:r>
              <a:rPr lang="zh-CN" sz="24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哪两个月间平均气温降得最快</a:t>
            </a:r>
            <a:r>
              <a:rPr lang="en-US" sz="24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?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" y="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1000" y="3357002"/>
            <a:ext cx="6858000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73" y="3375453"/>
            <a:ext cx="6858001" cy="1071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" y="673287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395606" y="558166"/>
            <a:ext cx="3416320" cy="738664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indent="0">
              <a:lnSpc>
                <a:spcPct val="150000"/>
              </a:lnSpc>
            </a:pPr>
            <a:r>
              <a:rPr sz="2800">
                <a:solidFill>
                  <a:srgbClr val="CC89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认识单式折线统计图</a:t>
            </a:r>
          </a:p>
        </p:txBody>
      </p:sp>
      <p:pic>
        <p:nvPicPr>
          <p:cNvPr id="1601" name="方法解读.jpg" descr="id:2147510664;FounderCES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CFFFF">
                  <a:alpha val="100000"/>
                </a:srgbClr>
              </a:clrFrom>
              <a:clrTo>
                <a:srgbClr val="FC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6046" y="232410"/>
            <a:ext cx="1667511" cy="490220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>
            <a:off x="395605" y="1390651"/>
            <a:ext cx="11049635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28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这是一幅单式折线统计图</a:t>
            </a:r>
            <a:r>
              <a:rPr lang="en-US" sz="28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</a:t>
            </a:r>
            <a:r>
              <a:rPr lang="zh-CN" sz="28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它可以清楚地反映</a:t>
            </a:r>
            <a:r>
              <a:rPr lang="zh-CN" sz="2800" b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数据的变化情况</a:t>
            </a:r>
            <a:r>
              <a:rPr lang="zh-CN" sz="28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  <a:endParaRPr lang="zh-CN" altLang="en-US" sz="2800" b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395604" y="1912622"/>
            <a:ext cx="11652251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</a:pPr>
            <a:r>
              <a:rPr lang="en-US" sz="2800">
                <a:solidFill>
                  <a:srgbClr val="CC89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(1)</a:t>
            </a:r>
            <a:r>
              <a:rPr lang="zh-CN" sz="2800">
                <a:solidFill>
                  <a:srgbClr val="CC89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规范解答问题</a:t>
            </a:r>
            <a:endParaRPr lang="en-US" altLang="en-US" sz="2800" b="0">
              <a:solidFill>
                <a:srgbClr val="CC89FC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>
              <a:lnSpc>
                <a:spcPct val="150000"/>
              </a:lnSpc>
            </a:pPr>
            <a:r>
              <a:rPr lang="zh-CN" sz="2800" b="0">
                <a:solidFill>
                  <a:srgbClr val="CC89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比较单式条形统计图与单式折线统计图的异同</a:t>
            </a:r>
            <a:r>
              <a:rPr lang="en-US" sz="2800" b="0">
                <a:solidFill>
                  <a:srgbClr val="CC89F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</a:t>
            </a:r>
            <a:endParaRPr lang="en-US" altLang="en-US" sz="2800" b="0">
              <a:solidFill>
                <a:srgbClr val="CC89FC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504189" y="3221992"/>
            <a:ext cx="10941051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</a:pPr>
            <a:r>
              <a:rPr lang="zh-CN" sz="2800" b="0">
                <a:solidFill>
                  <a:srgbClr val="0FF92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相同点</a:t>
            </a:r>
            <a:r>
              <a:rPr lang="en-US" sz="28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:</a:t>
            </a:r>
            <a:r>
              <a:rPr lang="zh-CN" sz="28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单式条形统计图和单式折线统计图都可以直观表示一组数据</a:t>
            </a:r>
            <a:r>
              <a:rPr lang="en-US" sz="28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(2012</a:t>
            </a:r>
            <a:r>
              <a:rPr lang="zh-CN" sz="28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年的月平均气温</a:t>
            </a:r>
            <a:r>
              <a:rPr lang="en-US" sz="28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)</a:t>
            </a:r>
            <a:r>
              <a:rPr lang="zh-CN" sz="28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593725" y="4605656"/>
            <a:ext cx="11225531" cy="2031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</a:pPr>
            <a:r>
              <a:rPr lang="zh-CN" sz="2800" b="0">
                <a:solidFill>
                  <a:srgbClr val="0FF92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不同点</a:t>
            </a:r>
            <a:r>
              <a:rPr lang="en-US" sz="2800" b="0">
                <a:solidFill>
                  <a:srgbClr val="0FF92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:</a:t>
            </a:r>
            <a:r>
              <a:rPr lang="zh-CN" sz="28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条形统计图是用长条直观反映</a:t>
            </a:r>
            <a:r>
              <a:rPr lang="zh-CN" sz="2800" b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数据的多少</a:t>
            </a:r>
            <a:r>
              <a:rPr lang="en-US" sz="28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</a:t>
            </a:r>
            <a:r>
              <a:rPr lang="zh-CN" sz="28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一年中每个月的平均气温</a:t>
            </a:r>
            <a:r>
              <a:rPr lang="en-US" sz="28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);</a:t>
            </a:r>
            <a:r>
              <a:rPr lang="zh-CN" sz="28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折线统计图是用一条折线直观反映一组</a:t>
            </a:r>
            <a:r>
              <a:rPr lang="zh-CN" sz="2800" b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数据的变化情况</a:t>
            </a:r>
            <a:r>
              <a:rPr lang="en-US" sz="28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</a:t>
            </a:r>
            <a:r>
              <a:rPr lang="zh-CN" sz="28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一年中每个月平均气温的变化情况</a:t>
            </a:r>
            <a:r>
              <a:rPr lang="en-US" sz="28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)</a:t>
            </a:r>
            <a:r>
              <a:rPr lang="zh-CN" sz="28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1" grpId="0"/>
      <p:bldP spid="22" grpId="0"/>
      <p:bldP spid="30" grpId="0"/>
      <p:bldP spid="3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88e4a5ef-f53a-4f0b-8920-32576689977c}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427</Words>
  <Application>Microsoft Office PowerPoint</Application>
  <PresentationFormat>宽屏</PresentationFormat>
  <Paragraphs>44</Paragraphs>
  <Slides>13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方正宋三_GBK</vt:lpstr>
      <vt:lpstr>楷体_GB2312</vt:lpstr>
      <vt:lpstr>宋体</vt:lpstr>
      <vt:lpstr>微软雅黑</vt:lpstr>
      <vt:lpstr>Arial</vt:lpstr>
      <vt:lpstr>Calibri</vt:lpstr>
      <vt:lpstr>Calibri Light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第一PPT模板网-WWW.1PPT.COM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5</cp:revision>
  <dcterms:created xsi:type="dcterms:W3CDTF">2020-02-24T09:26:00Z</dcterms:created>
  <dcterms:modified xsi:type="dcterms:W3CDTF">2023-01-16T21:03:26Z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3198A208CF1C45F8926D35BBBD358742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