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391" r:id="rId4"/>
    <p:sldId id="342" r:id="rId5"/>
    <p:sldId id="399" r:id="rId6"/>
    <p:sldId id="397" r:id="rId7"/>
    <p:sldId id="398" r:id="rId8"/>
    <p:sldId id="401" r:id="rId9"/>
    <p:sldId id="381" r:id="rId10"/>
    <p:sldId id="400" r:id="rId11"/>
    <p:sldId id="402" r:id="rId12"/>
    <p:sldId id="357" r:id="rId13"/>
  </p:sldIdLst>
  <p:sldSz cx="9144000" cy="5143500" type="screen16x9"/>
  <p:notesSz cx="7104063" cy="10234613"/>
  <p:custDataLst>
    <p:tags r:id="rId16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404040"/>
    <a:srgbClr val="666666"/>
    <a:srgbClr val="F418C5"/>
    <a:srgbClr val="009999"/>
    <a:srgbClr val="4F855D"/>
    <a:srgbClr val="B2B2B2"/>
    <a:srgbClr val="202020"/>
    <a:srgbClr val="32323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426" y="-804"/>
      </p:cViewPr>
      <p:guideLst>
        <p:guide orient="horz" pos="1619"/>
        <p:guide pos="28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80975" y="844550"/>
            <a:ext cx="6551613" cy="3686175"/>
          </a:xfrm>
        </p:spPr>
      </p:sp>
      <p:sp>
        <p:nvSpPr>
          <p:cNvPr id="29698" name="备注占位符 2"/>
          <p:cNvSpPr>
            <a:spLocks noGrp="1"/>
          </p:cNvSpPr>
          <p:nvPr>
            <p:ph type="body"/>
          </p:nvPr>
        </p:nvSpPr>
        <p:spPr/>
        <p:txBody>
          <a:bodyPr wrap="square" lIns="99075" tIns="49538" rIns="99075" bIns="49538" anchor="t"/>
          <a:lstStyle/>
          <a:p>
            <a:pPr lvl="0"/>
            <a:endParaRPr lang="zh-CN" altLang="en-US" dirty="0"/>
          </a:p>
        </p:txBody>
      </p:sp>
      <p:sp>
        <p:nvSpPr>
          <p:cNvPr id="296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4022347" y="9722882"/>
            <a:ext cx="3081716" cy="511731"/>
          </a:xfrm>
          <a:prstGeom prst="rect">
            <a:avLst/>
          </a:prstGeom>
          <a:noFill/>
          <a:ln w="9525">
            <a:noFill/>
          </a:ln>
        </p:spPr>
        <p:txBody>
          <a:bodyPr wrap="square" lIns="99075" tIns="49538" rIns="99075" bIns="49538" anchor="t"/>
          <a:lstStyle/>
          <a:p>
            <a:fld id="{9A0DB2DC-4C9A-4742-B13C-FB6460FD3503}" type="slidenum">
              <a:rPr lang="zh-CN" altLang="en-US" sz="1300" dirty="0"/>
              <a:t>12</a:t>
            </a:fld>
            <a:endParaRPr lang="zh-CN" altLang="en-US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8.png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png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" y="4873467"/>
            <a:ext cx="9144000" cy="2700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380900" y="332557"/>
            <a:ext cx="2158365" cy="23852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1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二 章   整式的加减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539740" y="422452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Rectangle 5"/>
          <p:cNvSpPr/>
          <p:nvPr/>
        </p:nvSpPr>
        <p:spPr>
          <a:xfrm>
            <a:off x="1561382" y="1314801"/>
            <a:ext cx="5797401" cy="830997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000" dirty="0">
                <a:solidFill>
                  <a:srgbClr val="40404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整式的加减</a:t>
            </a:r>
            <a:endParaRPr lang="zh-CN" altLang="en-US" sz="5000" dirty="0">
              <a:ln w="28575">
                <a:noFill/>
              </a:ln>
              <a:solidFill>
                <a:srgbClr val="40404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2" name="Rectangle 5"/>
          <p:cNvSpPr/>
          <p:nvPr/>
        </p:nvSpPr>
        <p:spPr>
          <a:xfrm>
            <a:off x="2019224" y="2308301"/>
            <a:ext cx="4848051" cy="577081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3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33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3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课时</a:t>
            </a:r>
          </a:p>
        </p:txBody>
      </p:sp>
      <p:sp>
        <p:nvSpPr>
          <p:cNvPr id="28" name="矩形 27"/>
          <p:cNvSpPr/>
          <p:nvPr/>
        </p:nvSpPr>
        <p:spPr>
          <a:xfrm>
            <a:off x="1" y="4116044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2"/>
              <p:cNvSpPr txBox="1">
                <a:spLocks noChangeArrowheads="1"/>
              </p:cNvSpPr>
              <p:nvPr/>
            </p:nvSpPr>
            <p:spPr bwMode="auto">
              <a:xfrm>
                <a:off x="875580" y="955241"/>
                <a:ext cx="7122762" cy="16896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en-US" altLang="zh-CN" sz="1800" b="1" dirty="0">
                    <a:latin typeface="+mj-ea"/>
                    <a:ea typeface="+mj-ea"/>
                  </a:rPr>
                  <a:t>3.</a:t>
                </a:r>
                <a:r>
                  <a:rPr kumimoji="1" lang="zh-CN" altLang="en-US" sz="1800" b="1" dirty="0">
                    <a:latin typeface="+mj-ea"/>
                    <a:ea typeface="+mj-ea"/>
                  </a:rPr>
                  <a:t>化简</a:t>
                </a:r>
                <a14:m>
                  <m:oMath xmlns:m="http://schemas.openxmlformats.org/officeDocument/2006/math"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𝒂</m:t>
                    </m:r>
                    <m:r>
                      <a:rPr kumimoji="1" lang="zh-CN" altLang="en-US" sz="1800" b="1" i="1" dirty="0">
                        <a:latin typeface="Cambria Math" panose="02040503050406030204"/>
                        <a:ea typeface="+mj-ea"/>
                      </a:rPr>
                      <m:t>＋</m:t>
                    </m:r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𝒃</m:t>
                    </m:r>
                    <m:r>
                      <a:rPr lang="en-US" altLang="zh-CN" sz="1800" b="1" i="1" dirty="0">
                        <a:latin typeface="Cambria Math" panose="02040503050406030204"/>
                      </a:rPr>
                      <m:t>−</m:t>
                    </m:r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𝟐</m:t>
                    </m:r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𝒃</m:t>
                    </m:r>
                  </m:oMath>
                </a14:m>
                <a:r>
                  <a:rPr kumimoji="1" lang="zh-CN" altLang="en-US" sz="1800" b="1" dirty="0">
                    <a:latin typeface="+mj-ea"/>
                    <a:ea typeface="+mj-ea"/>
                  </a:rPr>
                  <a:t>，正确的结果是（     ）</a:t>
                </a:r>
              </a:p>
              <a:p>
                <a:pPr>
                  <a:lnSpc>
                    <a:spcPct val="130000"/>
                  </a:lnSpc>
                </a:pPr>
                <a:r>
                  <a:rPr kumimoji="1" lang="en-US" altLang="zh-CN" sz="1800" b="1" dirty="0">
                    <a:latin typeface="+mj-ea"/>
                    <a:ea typeface="+mj-ea"/>
                  </a:rPr>
                  <a:t>   A</a:t>
                </a:r>
                <a:r>
                  <a:rPr kumimoji="1" lang="zh-CN" altLang="en-US" sz="1800" b="1" dirty="0">
                    <a:latin typeface="+mj-ea"/>
                    <a:ea typeface="+mj-ea"/>
                  </a:rPr>
                  <a:t>．</a:t>
                </a:r>
                <a14:m>
                  <m:oMath xmlns:m="http://schemas.openxmlformats.org/officeDocument/2006/math"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𝒂</m:t>
                    </m:r>
                    <m:r>
                      <a:rPr lang="en-US" altLang="zh-CN" sz="1800" b="1" i="1" dirty="0">
                        <a:latin typeface="Cambria Math" panose="02040503050406030204"/>
                      </a:rPr>
                      <m:t>−</m:t>
                    </m:r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𝒃</m:t>
                    </m:r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           </m:t>
                    </m:r>
                  </m:oMath>
                </a14:m>
                <a:r>
                  <a:rPr kumimoji="1" lang="en-US" altLang="zh-CN" sz="1800" b="1" dirty="0" err="1">
                    <a:latin typeface="+mj-ea"/>
                    <a:ea typeface="+mj-ea"/>
                  </a:rPr>
                  <a:t>B</a:t>
                </a:r>
                <a14:m>
                  <m:oMath xmlns:m="http://schemas.openxmlformats.org/officeDocument/2006/math">
                    <m:r>
                      <a:rPr kumimoji="1" lang="zh-CN" altLang="en-US" sz="1800" b="1" i="1" dirty="0">
                        <a:latin typeface="Cambria Math" panose="02040503050406030204"/>
                        <a:ea typeface="+mj-ea"/>
                      </a:rPr>
                      <m:t>．</m:t>
                    </m:r>
                    <m:r>
                      <a:rPr lang="en-US" altLang="zh-CN" sz="1800" b="1" i="1" dirty="0">
                        <a:latin typeface="Cambria Math" panose="02040503050406030204"/>
                      </a:rPr>
                      <m:t>−</m:t>
                    </m:r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𝟐</m:t>
                    </m:r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𝒃</m:t>
                    </m:r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           </m:t>
                    </m:r>
                  </m:oMath>
                </a14:m>
                <a:endParaRPr kumimoji="1" lang="en-US" altLang="zh-CN" sz="1800" b="1" dirty="0">
                  <a:latin typeface="+mj-ea"/>
                  <a:ea typeface="+mj-ea"/>
                </a:endParaRPr>
              </a:p>
              <a:p>
                <a:pPr algn="l">
                  <a:lnSpc>
                    <a:spcPct val="130000"/>
                  </a:lnSpc>
                </a:pPr>
                <a:r>
                  <a:rPr kumimoji="1" lang="en-US" altLang="zh-CN" sz="1800" b="1" dirty="0">
                    <a:latin typeface="+mj-ea"/>
                    <a:ea typeface="+mj-ea"/>
                  </a:rPr>
                  <a:t>  C</a:t>
                </a:r>
                <a:r>
                  <a:rPr kumimoji="1" lang="zh-CN" altLang="en-US" sz="1800" b="1" dirty="0">
                    <a:latin typeface="+mj-ea"/>
                    <a:ea typeface="+mj-ea"/>
                  </a:rPr>
                  <a:t>．</a:t>
                </a:r>
                <a14:m>
                  <m:oMath xmlns:m="http://schemas.openxmlformats.org/officeDocument/2006/math"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𝒂</m:t>
                    </m:r>
                    <m:r>
                      <a:rPr kumimoji="1" lang="zh-CN" altLang="en-US" sz="1800" b="1" i="1" dirty="0">
                        <a:latin typeface="Cambria Math" panose="02040503050406030204"/>
                        <a:ea typeface="+mj-ea"/>
                      </a:rPr>
                      <m:t>＋</m:t>
                    </m:r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𝒃</m:t>
                    </m:r>
                  </m:oMath>
                </a14:m>
                <a:r>
                  <a:rPr kumimoji="1" lang="en-US" altLang="zh-CN" sz="1800" b="1" dirty="0">
                    <a:latin typeface="+mj-ea"/>
                    <a:ea typeface="+mj-ea"/>
                  </a:rPr>
                  <a:t>           D</a:t>
                </a:r>
                <a:r>
                  <a:rPr kumimoji="1" lang="zh-CN" altLang="en-US" sz="1800" b="1" dirty="0">
                    <a:latin typeface="+mj-ea"/>
                    <a:ea typeface="+mj-ea"/>
                  </a:rPr>
                  <a:t>．</a:t>
                </a:r>
                <a14:m>
                  <m:oMath xmlns:m="http://schemas.openxmlformats.org/officeDocument/2006/math"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𝒂</m:t>
                    </m:r>
                    <m:r>
                      <a:rPr kumimoji="1" lang="zh-CN" altLang="en-US" sz="1800" b="1" i="1" dirty="0">
                        <a:latin typeface="Cambria Math" panose="02040503050406030204"/>
                        <a:ea typeface="+mj-ea"/>
                      </a:rPr>
                      <m:t>＋</m:t>
                    </m:r>
                    <m:r>
                      <a:rPr kumimoji="1" lang="en-US" altLang="zh-CN" sz="1800" b="1" i="1" dirty="0">
                        <a:latin typeface="Cambria Math" panose="02040503050406030204"/>
                        <a:ea typeface="+mj-ea"/>
                      </a:rPr>
                      <m:t>𝟐</m:t>
                    </m:r>
                  </m:oMath>
                </a14:m>
                <a:endParaRPr kumimoji="1" lang="en-US" altLang="zh-CN" sz="1800" b="1" dirty="0">
                  <a:latin typeface="+mj-ea"/>
                  <a:ea typeface="+mj-ea"/>
                </a:endParaRPr>
              </a:p>
              <a:p>
                <a:pPr algn="l">
                  <a:lnSpc>
                    <a:spcPct val="130000"/>
                  </a:lnSpc>
                </a:pPr>
                <a:r>
                  <a:rPr kumimoji="1" lang="en-US" altLang="zh-CN" sz="1800" b="1" dirty="0">
                    <a:latin typeface="+mj-ea"/>
                    <a:ea typeface="+mj-ea"/>
                  </a:rPr>
                  <a:t>4.</a:t>
                </a:r>
                <a:r>
                  <a:rPr kumimoji="1" lang="zh-CN" altLang="en-US" sz="1800" b="1" dirty="0">
                    <a:latin typeface="+mj-ea"/>
                    <a:ea typeface="+mj-ea"/>
                  </a:rPr>
                  <a:t>合并同类项：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𝟒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𝒙</m:t>
                    </m:r>
                    <m:r>
                      <a:rPr lang="en-US" altLang="zh-CN" sz="1800" b="1" i="1" baseline="30000" dirty="0">
                        <a:latin typeface="Cambria Math" panose="02040503050406030204"/>
                        <a:ea typeface="+mj-ea"/>
                      </a:rPr>
                      <m:t>𝟐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+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𝟐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𝒙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+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𝟕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+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𝟑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𝒙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−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𝟖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𝒙</m:t>
                    </m:r>
                    <m:r>
                      <a:rPr lang="en-US" altLang="zh-CN" sz="1800" b="1" i="1" baseline="30000" dirty="0">
                        <a:latin typeface="Cambria Math" panose="02040503050406030204"/>
                        <a:ea typeface="+mj-ea"/>
                      </a:rPr>
                      <m:t>𝟐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−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𝟐</m:t>
                    </m:r>
                    <m:r>
                      <a:rPr lang="en-US" altLang="zh-CN" sz="1800" b="1" i="1" dirty="0">
                        <a:latin typeface="Cambria Math" panose="02040503050406030204"/>
                        <a:ea typeface="+mj-ea"/>
                      </a:rPr>
                      <m:t>.</m:t>
                    </m:r>
                  </m:oMath>
                </a14:m>
                <a:r>
                  <a:rPr lang="en-US" altLang="zh-CN" sz="2700" b="1" dirty="0">
                    <a:latin typeface="+mj-ea"/>
                    <a:ea typeface="+mj-ea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5580" y="955241"/>
                <a:ext cx="7122762" cy="1689693"/>
              </a:xfrm>
              <a:prstGeom prst="rect">
                <a:avLst/>
              </a:prstGeom>
              <a:blipFill rotWithShape="1">
                <a:blip r:embed="rId3"/>
                <a:stretch>
                  <a:fillRect l="-8" t="-12" r="7" b="-46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7371" y="3038251"/>
                <a:ext cx="6049954" cy="1348976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1800" b="1" dirty="0">
                    <a:solidFill>
                      <a:srgbClr val="CC00FF"/>
                    </a:solidFill>
                    <a:ea typeface="楷体_GB2312" pitchFamily="49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1800" b="1" dirty="0">
                        <a:solidFill>
                          <a:srgbClr val="CC00FF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        </m:t>
                    </m:r>
                    <m:r>
                      <a:rPr lang="en-US" altLang="zh-CN" sz="1800" b="1" i="1" dirty="0">
                        <a:solidFill>
                          <a:srgbClr val="CC00FF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   </m:t>
                    </m:r>
                    <m:r>
                      <a:rPr lang="zh-CN" altLang="en-US" sz="1800" b="1" i="1" dirty="0">
                        <a:solidFill>
                          <a:schemeClr val="accent6"/>
                        </a:solidFill>
                        <a:latin typeface="Cambria Math" panose="02040503050406030204"/>
                        <a:ea typeface="楷体_GB2312" pitchFamily="49" charset="-122"/>
                      </a:rPr>
                      <m:t>解：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𝟒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𝒙</m:t>
                    </m:r>
                    <m:r>
                      <a:rPr lang="en-US" altLang="zh-CN" sz="18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𝟐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+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𝟐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𝒙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+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𝟕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+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𝟑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𝒙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−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𝟖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𝒙</m:t>
                    </m:r>
                    <m:r>
                      <a:rPr lang="en-US" altLang="zh-CN" sz="18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𝟐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−</m:t>
                    </m:r>
                    <m:r>
                      <a:rPr lang="en-US" altLang="zh-CN" sz="18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𝟐</m:t>
                    </m:r>
                  </m:oMath>
                </a14:m>
                <a:endParaRPr lang="en-US" altLang="zh-CN" sz="1800" b="1" i="1" dirty="0">
                  <a:solidFill>
                    <a:srgbClr val="FF0000"/>
                  </a:solidFill>
                  <a:latin typeface="Cambria Math" panose="02040503050406030204"/>
                  <a:ea typeface="楷体_GB2312" pitchFamily="49" charset="-122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              =</m:t>
                      </m:r>
                      <m:r>
                        <a:rPr lang="zh-CN" altLang="en-US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（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𝟒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𝒙</m:t>
                      </m:r>
                      <m:r>
                        <a:rPr lang="en-US" altLang="zh-CN" sz="1800" b="1" i="1" baseline="30000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𝟐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−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𝟖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𝒙</m:t>
                      </m:r>
                      <m:r>
                        <a:rPr lang="en-US" altLang="zh-CN" sz="1800" b="1" i="1" baseline="30000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𝟐</m:t>
                      </m:r>
                      <m:r>
                        <a:rPr lang="zh-CN" altLang="en-US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）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+</m:t>
                      </m:r>
                      <m:r>
                        <a:rPr lang="zh-CN" altLang="en-US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（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𝟐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𝒙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+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𝟑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𝒙</m:t>
                      </m:r>
                      <m:r>
                        <a:rPr lang="zh-CN" altLang="en-US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）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+(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𝟕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−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𝟐</m:t>
                      </m:r>
                      <m:r>
                        <a:rPr lang="zh-CN" altLang="en-US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）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=−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𝟒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𝒙</m:t>
                      </m:r>
                      <m:r>
                        <a:rPr lang="en-US" altLang="zh-CN" sz="1800" b="1" i="1" baseline="30000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𝟐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+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𝟓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𝒙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+</m:t>
                      </m:r>
                      <m:r>
                        <a:rPr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𝟓</m:t>
                      </m:r>
                      <m:r>
                        <a:rPr kumimoji="1" lang="en-US" altLang="zh-CN" sz="18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_GB2312" pitchFamily="49" charset="-122"/>
                        </a:rPr>
                        <m:t>.</m:t>
                      </m:r>
                    </m:oMath>
                  </m:oMathPara>
                </a14:m>
                <a:endParaRPr kumimoji="1" lang="en-US" altLang="zh-CN" sz="1800" b="1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71" y="3038251"/>
                <a:ext cx="6049954" cy="1348976"/>
              </a:xfrm>
              <a:prstGeom prst="rect">
                <a:avLst/>
              </a:prstGeom>
              <a:blipFill rotWithShape="1">
                <a:blip r:embed="rId4"/>
                <a:stretch>
                  <a:fillRect l="-8" t="-1725" r="3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58128" y="998072"/>
            <a:ext cx="57415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solidFill>
                  <a:srgbClr val="C00000"/>
                </a:solidFill>
              </a:rPr>
              <a:t>A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3"/>
              <p:cNvSpPr txBox="1">
                <a:spLocks noChangeArrowheads="1"/>
              </p:cNvSpPr>
              <p:nvPr/>
            </p:nvSpPr>
            <p:spPr bwMode="auto">
              <a:xfrm>
                <a:off x="1036065" y="1031857"/>
                <a:ext cx="6172811" cy="1038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 algn="l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5.</a:t>
                </a:r>
                <a:r>
                  <a:rPr lang="zh-CN" altLang="en-US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先化简多项式，再求值：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𝟖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𝒎</m:t>
                    </m:r>
                    <m:r>
                      <a:rPr lang="en-US" altLang="zh-CN" sz="1800" b="1" i="1" baseline="30000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+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𝟓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𝒎</m:t>
                    </m:r>
                    <m:r>
                      <a:rPr lang="en-US" altLang="zh-CN" sz="1800" b="1" i="1" baseline="30000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+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𝟑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𝒏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−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𝟒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𝒎</m:t>
                    </m:r>
                    <m:r>
                      <a:rPr lang="en-US" altLang="zh-CN" sz="1800" b="1" i="1" baseline="30000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−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𝟏𝟎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𝒏</m:t>
                    </m:r>
                  </m:oMath>
                </a14:m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,</a:t>
                </a:r>
              </a:p>
              <a:p>
                <a:pPr algn="l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其中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𝒎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=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,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𝒏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=−</m:t>
                    </m:r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𝟏</m:t>
                    </m:r>
                  </m:oMath>
                </a14:m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6065" y="1031857"/>
                <a:ext cx="6172811" cy="1038746"/>
              </a:xfrm>
              <a:prstGeom prst="rect">
                <a:avLst/>
              </a:prstGeom>
              <a:blipFill rotWithShape="1">
                <a:blip r:embed="rId3"/>
                <a:stretch>
                  <a:fillRect l="-6" t="-2260" r="6" b="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-348027" y="2364487"/>
                <a:ext cx="6987635" cy="94588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zh-CN" altLang="en-US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CN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 </m:t>
                            </m:r>
                            <m:r>
                              <a:rPr lang="en-US" altLang="zh-CN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                                 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解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: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原式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=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（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𝟖</m:t>
                            </m:r>
                            <m:sSup>
                              <m:sSupPr>
                                <m:ctrlP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+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𝟓</m:t>
                            </m:r>
                            <m:sSup>
                              <m:sSupPr>
                                <m:ctrlP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−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）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+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（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𝟑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𝒏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−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𝟏𝟎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𝒏</m:t>
                            </m:r>
                            <m:r>
                              <m:rPr>
                                <m:nor/>
                              </m:rP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 charset="0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=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𝟗</m:t>
                            </m:r>
                            <m:sSup>
                              <m:sSupPr>
                                <m:ctrlP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zh-CN" altLang="en-US" sz="1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−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𝟕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𝒏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,</m:t>
                            </m:r>
                          </m:e>
                        </m:mr>
                        <m:mr>
                          <m:e>
                            <m:r>
                              <a:rPr lang="en-US" altLang="zh-CN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                      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当</m:t>
                            </m:r>
                            <m:r>
                              <a:rPr lang="en-US" altLang="zh-CN" sz="1800" b="1" i="1" dirty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𝒎</m:t>
                            </m:r>
                            <m:r>
                              <a:rPr lang="en-US" altLang="zh-CN" sz="1800" b="1" i="1" dirty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=</m:t>
                            </m:r>
                            <m:r>
                              <a:rPr lang="en-US" altLang="zh-CN" sz="1800" b="1" i="1" dirty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𝟐</m:t>
                            </m:r>
                            <m:r>
                              <a:rPr lang="en-US" altLang="zh-CN" sz="1800" b="1" i="1" dirty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,</m:t>
                            </m:r>
                            <m:r>
                              <a:rPr lang="en-US" altLang="zh-CN" sz="1800" b="1" i="1" dirty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𝒏</m:t>
                            </m:r>
                            <m:r>
                              <a:rPr lang="en-US" altLang="zh-CN" sz="1800" b="1" i="1" dirty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=−</m:t>
                            </m:r>
                            <m:r>
                              <a:rPr lang="en-US" altLang="zh-CN" sz="1800" b="1" i="1" dirty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𝟏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时，原式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=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𝟑𝟔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+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𝟕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=</m:t>
                            </m:r>
                            <m:r>
                              <a:rPr lang="zh-CN" alt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𝟒𝟑</m:t>
                            </m:r>
                            <m:r>
                              <a:rPr lang="zh-CN" altLang="en-US" sz="1800" b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.</m:t>
                            </m:r>
                          </m:e>
                        </m:mr>
                      </m:m>
                    </m:oMath>
                  </m:oMathPara>
                </a14:m>
                <a:endParaRPr lang="zh-CN" altLang="en-US" sz="1800" b="1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8027" y="2364487"/>
                <a:ext cx="6987635" cy="945884"/>
              </a:xfrm>
              <a:prstGeom prst="rect">
                <a:avLst/>
              </a:prstGeom>
              <a:blipFill rotWithShape="1">
                <a:blip r:embed="rId4"/>
                <a:stretch>
                  <a:fillRect l="1" t="-40" r="1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624466" y="438355"/>
            <a:ext cx="2316458" cy="647224"/>
            <a:chOff x="3327445" y="196489"/>
            <a:chExt cx="3088610" cy="1003300"/>
          </a:xfrm>
        </p:grpSpPr>
        <p:pic>
          <p:nvPicPr>
            <p:cNvPr id="36" name="图片 35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7" name="组合 36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38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53998" y="1572816"/>
            <a:ext cx="1600200" cy="3786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ap="sq">
            <a:solidFill>
              <a:srgbClr val="0070C0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同 类 项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053998" y="2761060"/>
            <a:ext cx="1600200" cy="4321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ap="sq">
            <a:solidFill>
              <a:srgbClr val="0070C0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合并同类项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756467" y="2005013"/>
            <a:ext cx="205240" cy="685800"/>
          </a:xfrm>
          <a:prstGeom prst="downArrow">
            <a:avLst>
              <a:gd name="adj1" fmla="val 50000"/>
              <a:gd name="adj2" fmla="val 60000"/>
            </a:avLst>
          </a:prstGeom>
          <a:solidFill>
            <a:schemeClr val="accent5"/>
          </a:solidFill>
          <a:ln w="38100" cap="sq">
            <a:solidFill>
              <a:srgbClr val="0070C0"/>
            </a:solidFill>
            <a:miter lim="800000"/>
          </a:ln>
        </p:spPr>
        <p:txBody>
          <a:bodyPr vert="eaVert" wrap="none" lIns="68580" tIns="34290" rIns="68580" bIns="34290" anchor="ctr"/>
          <a:lstStyle/>
          <a:p>
            <a:endParaRPr lang="zh-CN" altLang="zh-CN" sz="3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16" name="组合 82949"/>
          <p:cNvGrpSpPr/>
          <p:nvPr/>
        </p:nvGrpSpPr>
        <p:grpSpPr bwMode="auto">
          <a:xfrm>
            <a:off x="2728017" y="1296590"/>
            <a:ext cx="1428750" cy="415529"/>
            <a:chOff x="0" y="7"/>
            <a:chExt cx="1200" cy="349"/>
          </a:xfrm>
        </p:grpSpPr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0" y="336"/>
              <a:ext cx="1008" cy="0"/>
            </a:xfrm>
            <a:prstGeom prst="line">
              <a:avLst/>
            </a:prstGeom>
            <a:noFill/>
            <a:ln w="57150" cap="sq">
              <a:solidFill>
                <a:srgbClr val="0070C0"/>
              </a:solidFill>
              <a:rou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0" y="7"/>
              <a:ext cx="120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两相同</a:t>
              </a:r>
            </a:p>
          </p:txBody>
        </p:sp>
      </p:grpSp>
      <p:grpSp>
        <p:nvGrpSpPr>
          <p:cNvPr id="19" name="组合 82952"/>
          <p:cNvGrpSpPr/>
          <p:nvPr/>
        </p:nvGrpSpPr>
        <p:grpSpPr bwMode="auto">
          <a:xfrm>
            <a:off x="2782786" y="2545556"/>
            <a:ext cx="1200150" cy="457200"/>
            <a:chOff x="0" y="0"/>
            <a:chExt cx="1008" cy="384"/>
          </a:xfrm>
        </p:grpSpPr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0" y="384"/>
              <a:ext cx="1008" cy="0"/>
            </a:xfrm>
            <a:prstGeom prst="line">
              <a:avLst/>
            </a:prstGeom>
            <a:noFill/>
            <a:ln w="57150" cap="sq">
              <a:solidFill>
                <a:srgbClr val="0070C0"/>
              </a:solidFill>
              <a:rou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192" y="0"/>
              <a:ext cx="647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法则</a:t>
              </a:r>
            </a:p>
          </p:txBody>
        </p:sp>
      </p:grpSp>
      <p:grpSp>
        <p:nvGrpSpPr>
          <p:cNvPr id="22" name="组合 82955"/>
          <p:cNvGrpSpPr/>
          <p:nvPr/>
        </p:nvGrpSpPr>
        <p:grpSpPr bwMode="auto">
          <a:xfrm>
            <a:off x="3936502" y="1247776"/>
            <a:ext cx="3717131" cy="1064256"/>
            <a:chOff x="-51" y="-96"/>
            <a:chExt cx="2149" cy="945"/>
          </a:xfrm>
        </p:grpSpPr>
        <p:sp>
          <p:nvSpPr>
            <p:cNvPr id="23" name="AutoShape 13"/>
            <p:cNvSpPr/>
            <p:nvPr/>
          </p:nvSpPr>
          <p:spPr bwMode="auto">
            <a:xfrm>
              <a:off x="0" y="43"/>
              <a:ext cx="150" cy="630"/>
            </a:xfrm>
            <a:prstGeom prst="leftBrace">
              <a:avLst>
                <a:gd name="adj1" fmla="val 41592"/>
                <a:gd name="adj2" fmla="val 50000"/>
              </a:avLst>
            </a:prstGeom>
            <a:noFill/>
            <a:ln w="38100" cap="sq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 sz="300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59" y="-96"/>
              <a:ext cx="2039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（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1</a:t>
              </a: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）字母相同；</a:t>
              </a: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-51" y="480"/>
              <a:ext cx="211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（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2</a:t>
              </a: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）相同字母的指数相同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.</a:t>
              </a:r>
            </a:p>
          </p:txBody>
        </p:sp>
      </p:grpSp>
      <p:grpSp>
        <p:nvGrpSpPr>
          <p:cNvPr id="26" name="组合 82959"/>
          <p:cNvGrpSpPr/>
          <p:nvPr/>
        </p:nvGrpSpPr>
        <p:grpSpPr bwMode="auto">
          <a:xfrm>
            <a:off x="4024607" y="2599134"/>
            <a:ext cx="3933825" cy="753666"/>
            <a:chOff x="0" y="0"/>
            <a:chExt cx="2112" cy="927"/>
          </a:xfrm>
        </p:grpSpPr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96" y="0"/>
              <a:ext cx="2016" cy="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（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1</a:t>
              </a: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）系数相加；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（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2</a:t>
              </a: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）字母连同它的指数不变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.</a:t>
              </a:r>
            </a:p>
          </p:txBody>
        </p:sp>
        <p:sp>
          <p:nvSpPr>
            <p:cNvPr id="28" name="AutoShape 18"/>
            <p:cNvSpPr/>
            <p:nvPr/>
          </p:nvSpPr>
          <p:spPr bwMode="auto">
            <a:xfrm>
              <a:off x="0" y="96"/>
              <a:ext cx="192" cy="768"/>
            </a:xfrm>
            <a:prstGeom prst="leftBrace">
              <a:avLst>
                <a:gd name="adj1" fmla="val 33259"/>
                <a:gd name="adj2" fmla="val 50000"/>
              </a:avLst>
            </a:prstGeom>
            <a:noFill/>
            <a:ln w="38100" cap="sq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 sz="210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1864814" y="3246834"/>
            <a:ext cx="0" cy="648891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>
            <a:off x="1864814" y="3895725"/>
            <a:ext cx="12573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2133895" y="3517107"/>
            <a:ext cx="85725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latin typeface="Times New Roman" panose="02020603050405020304" pitchFamily="18" charset="0"/>
                <a:ea typeface="黑体" panose="02010609060101010101" pitchFamily="2" charset="-122"/>
              </a:rPr>
              <a:t>步骤</a:t>
            </a: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3107826" y="3679032"/>
            <a:ext cx="3456385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一找、二移、三并、四计算</a:t>
            </a: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2350589" y="3074194"/>
            <a:ext cx="202363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（一加两不变）</a:t>
            </a:r>
          </a:p>
        </p:txBody>
      </p:sp>
      <p:sp>
        <p:nvSpPr>
          <p:cNvPr id="34" name="文本框 82975"/>
          <p:cNvSpPr txBox="1">
            <a:spLocks noChangeArrowheads="1"/>
          </p:cNvSpPr>
          <p:nvPr/>
        </p:nvSpPr>
        <p:spPr bwMode="auto">
          <a:xfrm>
            <a:off x="2728017" y="1789509"/>
            <a:ext cx="1404938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latin typeface="Times New Roman" panose="02020603050405020304" pitchFamily="18" charset="0"/>
                <a:ea typeface="黑体" panose="02010609060101010101" pitchFamily="2" charset="-122"/>
              </a:rPr>
              <a:t>两无关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29" grpId="0" animBg="1"/>
      <p:bldP spid="30" grpId="0" animBg="1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622201" y="663743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学习目标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Picture 3" descr="E:\导入资料\负责系列\2016-2017\全练\教师素材2016.2.20\教师素材\5化学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915270" y="2838893"/>
            <a:ext cx="2074355" cy="21371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11"/>
          <p:cNvSpPr>
            <a:spLocks noChangeArrowheads="1"/>
          </p:cNvSpPr>
          <p:nvPr/>
        </p:nvSpPr>
        <p:spPr bwMode="auto">
          <a:xfrm>
            <a:off x="1054138" y="1600200"/>
            <a:ext cx="6668691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知道同类项的概念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，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会识别同类项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（难点）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掌握合并同类项的法则，并能准确合并同类项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(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重点）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能在合并同类项的基础上进行化简、求值运算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5" name="Object 10"/>
          <p:cNvGraphicFramePr/>
          <p:nvPr/>
        </p:nvGraphicFramePr>
        <p:xfrm>
          <a:off x="6146800" y="2148446"/>
          <a:ext cx="914400" cy="14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4" r:id="rId4" imgW="128270" imgH="199390" progId="Equation.DSMT4">
                  <p:embed/>
                </p:oleObj>
              </mc:Choice>
              <mc:Fallback>
                <p:oleObj r:id="rId4" imgW="128270" imgH="199390" progId="Equation.DSMT4">
                  <p:embed/>
                  <p:pic>
                    <p:nvPicPr>
                      <p:cNvPr id="0" name="图片 503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800" y="2148446"/>
                        <a:ext cx="914400" cy="14882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447666" y="167165"/>
            <a:ext cx="2316458" cy="647224"/>
            <a:chOff x="3327445" y="196489"/>
            <a:chExt cx="3088610" cy="1003300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3365" y="1510308"/>
            <a:ext cx="5657850" cy="214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800" dirty="0">
                <a:latin typeface="+mj-ea"/>
                <a:ea typeface="+mj-ea"/>
                <a:cs typeface="+mj-ea"/>
              </a:rPr>
              <a:t>1. </a:t>
            </a:r>
            <a:r>
              <a:rPr lang="zh-CN" altLang="en-US" sz="1800" dirty="0">
                <a:latin typeface="+mj-ea"/>
                <a:ea typeface="+mj-ea"/>
                <a:cs typeface="+mj-ea"/>
              </a:rPr>
              <a:t>运用有理数的运算律计算</a:t>
            </a:r>
            <a:r>
              <a:rPr lang="en-US" altLang="zh-CN" sz="1800" dirty="0">
                <a:latin typeface="+mj-ea"/>
                <a:ea typeface="+mj-ea"/>
                <a:cs typeface="+mj-ea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+mj-ea"/>
                <a:ea typeface="+mj-ea"/>
                <a:cs typeface="+mj-ea"/>
              </a:rPr>
              <a:t>     100×2+252×2=_________,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+mj-ea"/>
                <a:ea typeface="+mj-ea"/>
                <a:cs typeface="+mj-ea"/>
              </a:rPr>
              <a:t>     100×(-2)+252×(-2)=_________;</a:t>
            </a:r>
          </a:p>
          <a:p>
            <a:pPr marL="0" indent="0">
              <a:lnSpc>
                <a:spcPct val="150000"/>
              </a:lnSpc>
            </a:pPr>
            <a:r>
              <a:rPr lang="en-US" altLang="zh-CN" sz="1800" dirty="0">
                <a:latin typeface="+mj-ea"/>
                <a:ea typeface="+mj-ea"/>
                <a:cs typeface="+mj-ea"/>
              </a:rPr>
              <a:t>2. </a:t>
            </a:r>
            <a:r>
              <a:rPr lang="zh-CN" altLang="en-US" sz="1800" dirty="0">
                <a:latin typeface="+mj-ea"/>
                <a:ea typeface="+mj-ea"/>
                <a:cs typeface="+mj-ea"/>
              </a:rPr>
              <a:t>根据</a:t>
            </a:r>
            <a:r>
              <a:rPr lang="en-US" altLang="zh-CN" sz="1800" dirty="0">
                <a:latin typeface="+mj-ea"/>
                <a:ea typeface="+mj-ea"/>
                <a:cs typeface="+mj-ea"/>
              </a:rPr>
              <a:t>(1)</a:t>
            </a:r>
            <a:r>
              <a:rPr lang="zh-CN" altLang="en-US" sz="1800" dirty="0">
                <a:latin typeface="+mj-ea"/>
                <a:ea typeface="+mj-ea"/>
                <a:cs typeface="+mj-ea"/>
              </a:rPr>
              <a:t>中的方法完成下面的运算，</a:t>
            </a:r>
          </a:p>
          <a:p>
            <a:pPr>
              <a:lnSpc>
                <a:spcPct val="150000"/>
              </a:lnSpc>
            </a:pPr>
            <a:r>
              <a:rPr lang="zh-CN" altLang="en-US" sz="1800" dirty="0">
                <a:latin typeface="+mj-ea"/>
                <a:ea typeface="+mj-ea"/>
                <a:cs typeface="+mj-ea"/>
              </a:rPr>
              <a:t> 　　</a:t>
            </a:r>
            <a:r>
              <a:rPr lang="en-US" altLang="zh-CN" sz="1800" dirty="0">
                <a:latin typeface="+mj-ea"/>
                <a:ea typeface="+mj-ea"/>
                <a:cs typeface="+mj-ea"/>
              </a:rPr>
              <a:t>100</a:t>
            </a:r>
            <a:r>
              <a:rPr lang="en-US" altLang="zh-CN" sz="1800" i="1" dirty="0">
                <a:latin typeface="+mj-ea"/>
                <a:ea typeface="+mj-ea"/>
                <a:cs typeface="+mj-ea"/>
              </a:rPr>
              <a:t>t</a:t>
            </a:r>
            <a:r>
              <a:rPr lang="en-US" altLang="zh-CN" sz="1800" dirty="0">
                <a:latin typeface="+mj-ea"/>
                <a:ea typeface="+mj-ea"/>
                <a:cs typeface="+mj-ea"/>
              </a:rPr>
              <a:t>+252</a:t>
            </a:r>
            <a:r>
              <a:rPr lang="en-US" altLang="zh-CN" sz="1800" i="1" dirty="0">
                <a:latin typeface="+mj-ea"/>
                <a:ea typeface="+mj-ea"/>
                <a:cs typeface="+mj-ea"/>
              </a:rPr>
              <a:t>t</a:t>
            </a:r>
            <a:r>
              <a:rPr lang="en-US" altLang="zh-CN" sz="1800" dirty="0">
                <a:latin typeface="+mj-ea"/>
                <a:ea typeface="+mj-ea"/>
                <a:cs typeface="+mj-ea"/>
              </a:rPr>
              <a:t>=_________. </a:t>
            </a:r>
            <a:r>
              <a:rPr lang="zh-CN" altLang="en-US" sz="1800" dirty="0">
                <a:latin typeface="+mj-ea"/>
                <a:ea typeface="+mj-ea"/>
                <a:cs typeface="+mj-ea"/>
              </a:rPr>
              <a:t>　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239095" y="1975220"/>
            <a:ext cx="939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704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857625" y="2400300"/>
            <a:ext cx="102272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-704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861299" y="3239386"/>
            <a:ext cx="740991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352</a:t>
            </a:r>
            <a:r>
              <a:rPr lang="en-US" altLang="zh-CN" sz="1800" b="1" i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t</a:t>
            </a:r>
          </a:p>
        </p:txBody>
      </p:sp>
    </p:spTree>
    <p:custDataLst>
      <p:tags r:id="rId2"/>
    </p:custData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23" grpId="0" bldLvl="0" animBg="1"/>
      <p:bldP spid="24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42565" y="229496"/>
            <a:ext cx="2316458" cy="647224"/>
            <a:chOff x="3327445" y="196489"/>
            <a:chExt cx="3088610" cy="1003300"/>
          </a:xfrm>
        </p:grpSpPr>
        <p:pic>
          <p:nvPicPr>
            <p:cNvPr id="24" name="图片 23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2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2545888" y="2442719"/>
            <a:ext cx="13854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2100" i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6648" y="1058269"/>
            <a:ext cx="1728816" cy="438581"/>
          </a:xfrm>
          <a:prstGeom prst="rect">
            <a:avLst/>
          </a:prstGeom>
          <a:solidFill>
            <a:schemeClr val="accent3"/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b="1" dirty="0"/>
              <a:t>一、同类项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"/>
              <p:cNvSpPr txBox="1">
                <a:spLocks noChangeArrowheads="1"/>
              </p:cNvSpPr>
              <p:nvPr/>
            </p:nvSpPr>
            <p:spPr bwMode="auto">
              <a:xfrm>
                <a:off x="748669" y="1532785"/>
                <a:ext cx="3513590" cy="1454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zh-CN" altLang="en-US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填空</a:t>
                </a:r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:                                                          (1) 100</a:t>
                </a:r>
                <a:r>
                  <a:rPr lang="en-US" altLang="zh-CN" sz="1800" b="1" i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t</a:t>
                </a:r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-252</a:t>
                </a:r>
                <a:r>
                  <a:rPr lang="en-US" altLang="zh-CN" sz="1800" b="1" i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t</a:t>
                </a:r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=(      )</a:t>
                </a:r>
                <a:r>
                  <a:rPr lang="en-US" altLang="zh-CN" sz="1800" b="1" i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t</a:t>
                </a:r>
                <a:r>
                  <a:rPr lang="zh-CN" altLang="en-US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；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(2) 3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𝒙</m:t>
                    </m:r>
                  </m:oMath>
                </a14:m>
                <a:r>
                  <a:rPr lang="en-US" altLang="zh-CN" sz="1800" b="1" baseline="30000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2</a:t>
                </a:r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+2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𝒙</m:t>
                    </m:r>
                  </m:oMath>
                </a14:m>
                <a:r>
                  <a:rPr lang="en-US" altLang="zh-CN" sz="1800" b="1" baseline="30000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2</a:t>
                </a:r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=(    )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𝒙</m:t>
                    </m:r>
                  </m:oMath>
                </a14:m>
                <a:r>
                  <a:rPr lang="en-US" altLang="zh-CN" sz="1800" b="1" baseline="30000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2</a:t>
                </a:r>
                <a:r>
                  <a:rPr lang="zh-CN" altLang="en-US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；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(3) 3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𝒂𝒃</m:t>
                    </m:r>
                  </m:oMath>
                </a14:m>
                <a:r>
                  <a:rPr lang="en-US" altLang="zh-CN" sz="1800" b="1" baseline="30000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2</a:t>
                </a:r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-4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𝒂𝒃</m:t>
                    </m:r>
                  </m:oMath>
                </a14:m>
                <a:r>
                  <a:rPr lang="en-US" altLang="zh-CN" sz="1800" b="1" baseline="30000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2</a:t>
                </a:r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=(  </a:t>
                </a:r>
                <a:r>
                  <a:rPr lang="zh-CN" altLang="en-US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　</a:t>
                </a:r>
                <a:r>
                  <a:rPr lang="en-US" altLang="zh-CN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0000FF"/>
                        </a:solidFill>
                        <a:latin typeface="Cambria Math" panose="02040503050406030204"/>
                      </a:rPr>
                      <m:t>𝒂𝒃</m:t>
                    </m:r>
                  </m:oMath>
                </a14:m>
                <a:r>
                  <a:rPr lang="en-US" altLang="zh-CN" sz="1800" b="1" baseline="30000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2</a:t>
                </a:r>
                <a:r>
                  <a:rPr lang="zh-CN" altLang="en-US" sz="1800" b="1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．</a:t>
                </a:r>
              </a:p>
            </p:txBody>
          </p:sp>
        </mc:Choice>
        <mc:Fallback xmlns="">
          <p:sp>
            <p:nvSpPr>
              <p:cNvPr id="1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8669" y="1532785"/>
                <a:ext cx="3513590" cy="1454244"/>
              </a:xfrm>
              <a:prstGeom prst="rect">
                <a:avLst/>
              </a:prstGeom>
              <a:blipFill rotWithShape="1">
                <a:blip r:embed="rId4"/>
                <a:stretch>
                  <a:fillRect t="-36" r="4" b="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590979" y="2409178"/>
            <a:ext cx="2912033" cy="7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CC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1500" dirty="0">
                <a:solidFill>
                  <a:srgbClr val="0000FF"/>
                </a:solidFill>
                <a:latin typeface="+mj-ea"/>
                <a:ea typeface="+mj-ea"/>
                <a:cs typeface="+mj-ea"/>
              </a:rPr>
              <a:t>都含有相同的字母 ，并且字母的指数都是</a:t>
            </a:r>
            <a:r>
              <a:rPr lang="en-US" altLang="zh-CN" sz="1500" dirty="0">
                <a:solidFill>
                  <a:srgbClr val="0000FF"/>
                </a:solidFill>
                <a:latin typeface="+mj-ea"/>
                <a:ea typeface="+mj-ea"/>
                <a:cs typeface="+mj-ea"/>
              </a:rPr>
              <a:t>1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48665" y="3732848"/>
            <a:ext cx="6744653" cy="89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800" dirty="0">
                <a:latin typeface="宋体" panose="02010600030101010101" pitchFamily="2" charset="-122"/>
              </a:rPr>
              <a:t>像</a:t>
            </a:r>
            <a:r>
              <a:rPr lang="en-US" altLang="zh-CN" sz="1800" dirty="0">
                <a:latin typeface="宋体" panose="02010600030101010101" pitchFamily="2" charset="-122"/>
              </a:rPr>
              <a:t>3ab</a:t>
            </a:r>
            <a:r>
              <a:rPr lang="en-US" altLang="zh-CN" sz="1800" baseline="30000" dirty="0">
                <a:latin typeface="宋体" panose="02010600030101010101" pitchFamily="2" charset="-122"/>
              </a:rPr>
              <a:t>2</a:t>
            </a:r>
            <a:r>
              <a:rPr lang="zh-CN" altLang="en-US" sz="1800" dirty="0">
                <a:latin typeface="宋体" panose="02010600030101010101" pitchFamily="2" charset="-122"/>
              </a:rPr>
              <a:t>与</a:t>
            </a:r>
            <a:r>
              <a:rPr lang="en-US" altLang="zh-CN" sz="1800" dirty="0">
                <a:latin typeface="宋体" panose="02010600030101010101" pitchFamily="2" charset="-122"/>
              </a:rPr>
              <a:t>-4ab</a:t>
            </a:r>
            <a:r>
              <a:rPr lang="en-US" altLang="zh-CN" sz="1800" baseline="30000" dirty="0">
                <a:latin typeface="宋体" panose="02010600030101010101" pitchFamily="2" charset="-122"/>
              </a:rPr>
              <a:t>2 </a:t>
            </a:r>
            <a:r>
              <a:rPr lang="zh-CN" altLang="en-US" sz="1800" dirty="0">
                <a:latin typeface="宋体" panose="02010600030101010101" pitchFamily="2" charset="-122"/>
              </a:rPr>
              <a:t>这样，所含</a:t>
            </a:r>
            <a:r>
              <a:rPr lang="zh-CN" altLang="en-US" sz="1800" u="sng" dirty="0">
                <a:solidFill>
                  <a:schemeClr val="accent6"/>
                </a:solidFill>
                <a:latin typeface="宋体" panose="02010600030101010101" pitchFamily="2" charset="-122"/>
              </a:rPr>
              <a:t>字母</a:t>
            </a:r>
            <a:r>
              <a:rPr lang="zh-CN" altLang="en-US" sz="1800" dirty="0">
                <a:latin typeface="宋体" panose="02010600030101010101" pitchFamily="2" charset="-122"/>
              </a:rPr>
              <a:t>相同，并且相同字母的</a:t>
            </a:r>
            <a:r>
              <a:rPr lang="zh-CN" altLang="en-US" sz="1800" u="sng" dirty="0">
                <a:solidFill>
                  <a:schemeClr val="accent6"/>
                </a:solidFill>
                <a:latin typeface="宋体" panose="02010600030101010101" pitchFamily="2" charset="-122"/>
              </a:rPr>
              <a:t>指数</a:t>
            </a:r>
            <a:r>
              <a:rPr lang="zh-CN" altLang="en-US" sz="1800" dirty="0">
                <a:latin typeface="宋体" panose="02010600030101010101" pitchFamily="2" charset="-122"/>
              </a:rPr>
              <a:t>也相同的项叫做同类项</a:t>
            </a:r>
            <a:r>
              <a:rPr lang="en-US" altLang="zh-CN" sz="1800" dirty="0">
                <a:latin typeface="宋体" panose="02010600030101010101" pitchFamily="2" charset="-122"/>
              </a:rPr>
              <a:t>.</a:t>
            </a:r>
            <a:r>
              <a:rPr lang="zh-CN" altLang="en-US" sz="1800" dirty="0">
                <a:latin typeface="宋体" panose="02010600030101010101" pitchFamily="2" charset="-122"/>
              </a:rPr>
              <a:t>几个</a:t>
            </a:r>
            <a:r>
              <a:rPr lang="zh-CN" altLang="en-US" sz="1800" u="sng" dirty="0">
                <a:solidFill>
                  <a:schemeClr val="accent6"/>
                </a:solidFill>
                <a:latin typeface="宋体" panose="02010600030101010101" pitchFamily="2" charset="-122"/>
              </a:rPr>
              <a:t>常数项</a:t>
            </a:r>
            <a:r>
              <a:rPr lang="zh-CN" altLang="en-US" sz="1800" dirty="0">
                <a:latin typeface="宋体" panose="02010600030101010101" pitchFamily="2" charset="-122"/>
              </a:rPr>
              <a:t>也是同类项</a:t>
            </a:r>
            <a:r>
              <a:rPr lang="en-US" altLang="zh-CN" sz="1800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100510" y="1811651"/>
            <a:ext cx="61853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-152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2826713" y="2217653"/>
            <a:ext cx="386051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3089983" y="2638319"/>
            <a:ext cx="46495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-1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90979" y="1568659"/>
            <a:ext cx="2902688" cy="99155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1500" dirty="0">
                <a:solidFill>
                  <a:srgbClr val="00B050"/>
                </a:solidFill>
                <a:latin typeface="+mj-ea"/>
                <a:ea typeface="+mj-ea"/>
              </a:rPr>
              <a:t>这些运算有什么共同特点，你能从中得出什么规律？</a:t>
            </a:r>
          </a:p>
          <a:p>
            <a:pPr algn="just"/>
            <a:endParaRPr lang="zh-CN" altLang="en-US" sz="1500" dirty="0">
              <a:solidFill>
                <a:srgbClr val="00B050"/>
              </a:solidFill>
              <a:latin typeface="+mj-ea"/>
              <a:ea typeface="+mj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  <p:bldP spid="33" grpId="0" bldLvl="0" animBg="1"/>
      <p:bldP spid="34" grpId="0" bldLvl="0" animBg="1"/>
      <p:bldP spid="35" grpId="0" bldLvl="0" animBg="1"/>
      <p:bldP spid="3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>
                <a:spLocks noChangeArrowheads="1"/>
              </p:cNvSpPr>
              <p:nvPr/>
            </p:nvSpPr>
            <p:spPr bwMode="auto">
              <a:xfrm>
                <a:off x="1103115" y="1843088"/>
                <a:ext cx="5563500" cy="1038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(2)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如果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  <a:r>
                  <a:rPr lang="en-US" altLang="zh-CN" sz="2100" i="1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n</a:t>
                </a:r>
                <a:r>
                  <a:rPr lang="en-US" altLang="zh-CN" sz="2100" baseline="300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+1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  <a:sym typeface="Arial" panose="020B0604020202020204" pitchFamily="34" charset="0"/>
                  </a:rPr>
                  <a:t>与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-4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𝑎</m:t>
                    </m:r>
                    <m:r>
                      <a:rPr lang="en-US" altLang="zh-CN" sz="2100" i="1" baseline="30000" dirty="0">
                        <a:latin typeface="Cambria Math" panose="02040503050406030204"/>
                        <a:ea typeface="黑体" panose="02010609060101010101" pitchFamily="2" charset="-122"/>
                      </a:rPr>
                      <m:t>𝑚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𝑏</m:t>
                    </m:r>
                  </m:oMath>
                </a14:m>
                <a:r>
                  <a:rPr lang="en-US" altLang="zh-CN" sz="2100" baseline="300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3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是同类项，则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m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=</a:t>
                </a:r>
                <a:r>
                  <a:rPr lang="en-US" altLang="zh-CN" sz="2100" u="sng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   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n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=</a:t>
                </a:r>
                <a:r>
                  <a:rPr lang="en-US" altLang="zh-CN" sz="2100" u="sng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   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.</a:t>
                </a:r>
                <a:r>
                  <a:rPr lang="en-US" altLang="zh-CN" sz="2100" dirty="0">
                    <a:solidFill>
                      <a:srgbClr val="269999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 </a:t>
                </a:r>
                <a:r>
                  <a:rPr lang="en-US" altLang="zh-CN" sz="15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</a:t>
                </a: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3115" y="1843088"/>
                <a:ext cx="5563500" cy="1038225"/>
              </a:xfrm>
              <a:prstGeom prst="rect">
                <a:avLst/>
              </a:prstGeom>
              <a:blipFill rotWithShape="1">
                <a:blip r:embed="rId3"/>
                <a:stretch>
                  <a:fillRect l="-2" t="-3150" r="7" b="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03115" y="838200"/>
            <a:ext cx="5499704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en-US" altLang="zh-CN" sz="2100" dirty="0">
                <a:solidFill>
                  <a:srgbClr val="0070C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(1)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在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xy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-4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-5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yx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中没有同类项的项是</a:t>
            </a:r>
            <a:r>
              <a:rPr lang="zh-CN" altLang="en-US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en-US" altLang="zh-CN" sz="2100" dirty="0">
                <a:solidFill>
                  <a:srgbClr val="26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945719" y="1953511"/>
            <a:ext cx="38219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638896" y="2446263"/>
            <a:ext cx="382191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6" name="文本框 7"/>
          <p:cNvSpPr txBox="1">
            <a:spLocks noChangeArrowheads="1"/>
          </p:cNvSpPr>
          <p:nvPr/>
        </p:nvSpPr>
        <p:spPr bwMode="auto">
          <a:xfrm>
            <a:off x="1953442" y="1434703"/>
            <a:ext cx="45839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6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xy</a:t>
            </a:r>
          </a:p>
        </p:txBody>
      </p:sp>
      <p:sp>
        <p:nvSpPr>
          <p:cNvPr id="7" name="文本框 9"/>
          <p:cNvSpPr txBox="1">
            <a:spLocks noChangeArrowheads="1"/>
          </p:cNvSpPr>
          <p:nvPr/>
        </p:nvSpPr>
        <p:spPr bwMode="auto">
          <a:xfrm>
            <a:off x="1151573" y="3036570"/>
            <a:ext cx="5424011" cy="84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根据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同类项的定义，可知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的指数相同，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的指数也相同，即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m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=2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n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+1=3.</a:t>
            </a:r>
          </a:p>
        </p:txBody>
      </p: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>
            <a:off x="4508302" y="1314450"/>
            <a:ext cx="296466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2824758" y="1314450"/>
            <a:ext cx="37742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>
            <a:off x="3930849" y="1314450"/>
            <a:ext cx="4857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连接符 10"/>
          <p:cNvCxnSpPr>
            <a:cxnSpLocks noChangeShapeType="1"/>
          </p:cNvCxnSpPr>
          <p:nvPr/>
        </p:nvCxnSpPr>
        <p:spPr bwMode="auto">
          <a:xfrm>
            <a:off x="3336727" y="1314450"/>
            <a:ext cx="4857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185" y="451293"/>
            <a:ext cx="2771969" cy="438581"/>
          </a:xfrm>
          <a:prstGeom prst="rect">
            <a:avLst/>
          </a:prstGeom>
          <a:solidFill>
            <a:schemeClr val="accent3"/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b="1" dirty="0"/>
              <a:t>二、合并同类项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48235" y="1000928"/>
            <a:ext cx="360045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1800" dirty="0">
                <a:latin typeface="宋体" panose="02010600030101010101" pitchFamily="2" charset="-122"/>
              </a:rPr>
              <a:t>把多项式中的同类项合并成一项</a:t>
            </a:r>
            <a:r>
              <a:rPr kumimoji="1" lang="en-US" altLang="zh-CN" sz="1800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48316" y="1012531"/>
            <a:ext cx="1096013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1800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1800" dirty="0">
                <a:solidFill>
                  <a:srgbClr val="0000FF"/>
                </a:solidFill>
                <a:latin typeface="宋体" panose="02010600030101010101" pitchFamily="2" charset="-122"/>
              </a:rPr>
              <a:t>定义</a:t>
            </a:r>
            <a:r>
              <a:rPr kumimoji="1" lang="en-US" altLang="zh-CN" sz="1800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67588" y="1473773"/>
            <a:ext cx="1057469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1800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1800" dirty="0">
                <a:solidFill>
                  <a:srgbClr val="0000FF"/>
                </a:solidFill>
                <a:latin typeface="宋体" panose="02010600030101010101" pitchFamily="2" charset="-122"/>
              </a:rPr>
              <a:t>法则</a:t>
            </a:r>
            <a:r>
              <a:rPr kumimoji="1" lang="en-US" altLang="zh-CN" sz="1800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03447" y="1412470"/>
            <a:ext cx="4057650" cy="89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800" dirty="0">
                <a:latin typeface="宋体" panose="02010600030101010101" pitchFamily="2" charset="-122"/>
              </a:rPr>
              <a:t>（</a:t>
            </a:r>
            <a:r>
              <a:rPr lang="en-US" altLang="zh-CN" sz="1800" dirty="0">
                <a:latin typeface="宋体" panose="02010600030101010101" pitchFamily="2" charset="-122"/>
              </a:rPr>
              <a:t>1</a:t>
            </a:r>
            <a:r>
              <a:rPr lang="zh-CN" altLang="en-US" sz="1800" dirty="0">
                <a:latin typeface="宋体" panose="02010600030101010101" pitchFamily="2" charset="-122"/>
              </a:rPr>
              <a:t>）系数：系数</a:t>
            </a:r>
            <a:r>
              <a:rPr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相加</a:t>
            </a:r>
            <a:r>
              <a:rPr lang="zh-CN" altLang="en-US" sz="1800" dirty="0">
                <a:latin typeface="宋体" panose="02010600030101010101" pitchFamily="2" charset="-122"/>
              </a:rPr>
              <a:t>；</a:t>
            </a:r>
          </a:p>
          <a:p>
            <a:pPr algn="l">
              <a:lnSpc>
                <a:spcPct val="150000"/>
              </a:lnSpc>
            </a:pPr>
            <a:r>
              <a:rPr lang="zh-CN" altLang="en-US" sz="1800" dirty="0">
                <a:latin typeface="宋体" panose="02010600030101010101" pitchFamily="2" charset="-122"/>
              </a:rPr>
              <a:t>（</a:t>
            </a:r>
            <a:r>
              <a:rPr lang="en-US" altLang="zh-CN" sz="1800" dirty="0">
                <a:latin typeface="宋体" panose="02010600030101010101" pitchFamily="2" charset="-122"/>
              </a:rPr>
              <a:t>2</a:t>
            </a:r>
            <a:r>
              <a:rPr lang="zh-CN" altLang="en-US" sz="1800" dirty="0">
                <a:latin typeface="宋体" panose="02010600030101010101" pitchFamily="2" charset="-122"/>
              </a:rPr>
              <a:t>）字母：字母和字母的指数</a:t>
            </a:r>
            <a:r>
              <a:rPr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不变</a:t>
            </a:r>
            <a:r>
              <a:rPr lang="en-US" altLang="zh-CN" sz="1800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79150" y="2472510"/>
            <a:ext cx="6035312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1800" dirty="0">
                <a:latin typeface="宋体" panose="02010600030101010101" pitchFamily="2" charset="-122"/>
              </a:rPr>
              <a:t>下列各题计算的结果对不对？不对的请说明理由</a:t>
            </a:r>
            <a:r>
              <a:rPr lang="en-US" altLang="zh-CN" sz="1800" dirty="0">
                <a:latin typeface="宋体" panose="02010600030101010101" pitchFamily="2" charset="-122"/>
              </a:rPr>
              <a:t>.</a:t>
            </a:r>
            <a:endParaRPr lang="zh-CN" altLang="en-US" sz="1800" dirty="0">
              <a:latin typeface="宋体" panose="02010600030101010101" pitchFamily="2" charset="-122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655815" y="3048791"/>
            <a:ext cx="1227534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dirty="0">
                <a:solidFill>
                  <a:srgbClr val="C00000"/>
                </a:solidFill>
                <a:latin typeface="宋体" panose="02010600030101010101" pitchFamily="2" charset="-122"/>
              </a:rPr>
              <a:t>(      )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627240" y="3428304"/>
            <a:ext cx="1284684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dirty="0">
                <a:solidFill>
                  <a:srgbClr val="C00000"/>
                </a:solidFill>
                <a:latin typeface="宋体" panose="02010600030101010101" pitchFamily="2" charset="-122"/>
              </a:rPr>
              <a:t>(      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627240" y="3759077"/>
            <a:ext cx="1284684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dirty="0">
                <a:solidFill>
                  <a:srgbClr val="C00000"/>
                </a:solidFill>
                <a:latin typeface="宋体" panose="02010600030101010101" pitchFamily="2" charset="-122"/>
              </a:rPr>
              <a:t>(      )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401145" y="4150519"/>
            <a:ext cx="1315641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dirty="0">
                <a:solidFill>
                  <a:srgbClr val="C00000"/>
                </a:solidFill>
                <a:latin typeface="宋体" panose="02010600030101010101" pitchFamily="2" charset="-122"/>
              </a:rPr>
              <a:t>(       )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012407" y="3083387"/>
            <a:ext cx="45720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800" dirty="0">
                <a:solidFill>
                  <a:srgbClr val="C00000"/>
                </a:solidFill>
              </a:rPr>
              <a:t>错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979411" y="3428304"/>
            <a:ext cx="45720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800" dirty="0">
                <a:solidFill>
                  <a:srgbClr val="C00000"/>
                </a:solidFill>
              </a:rPr>
              <a:t>错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012407" y="3767811"/>
            <a:ext cx="45720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800" dirty="0">
                <a:solidFill>
                  <a:srgbClr val="C00000"/>
                </a:solidFill>
              </a:rPr>
              <a:t>对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859288" y="4168186"/>
            <a:ext cx="40005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800" dirty="0">
                <a:solidFill>
                  <a:srgbClr val="C00000"/>
                </a:solidFill>
              </a:rPr>
              <a:t>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1074" y="3085950"/>
                <a:ext cx="4228533" cy="1447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zh-CN" altLang="en-US" sz="21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CN" sz="2100">
                                <a:latin typeface="Cambria Math" panose="02040503050406030204"/>
                              </a:rPr>
                              <m:t> 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zh-CN" altLang="en-US" sz="21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d>
                                    <m:dPr>
                                      <m:ctrlPr>
                                        <a:rPr lang="zh-CN" altLang="en-US" sz="2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2100">
                                          <a:latin typeface="Cambria Math" panose="02040503050406030204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e>
                                  <m:r>
                                    <a:rPr lang="zh-CN" altLang="en-US" sz="2100">
                                      <a:latin typeface="Cambria Math" panose="02040503050406030204"/>
                                    </a:rPr>
                                    <m:t>3</m:t>
                                  </m:r>
                                  <m:r>
                                    <a:rPr lang="zh-CN" altLang="en-US" sz="2100" i="1">
                                      <a:latin typeface="Cambria Math" panose="02040503050406030204"/>
                                    </a:rPr>
                                    <m:t>𝑎</m:t>
                                  </m:r>
                                  <m:r>
                                    <a:rPr lang="zh-CN" altLang="en-US" sz="2100">
                                      <a:latin typeface="Cambria Math" panose="02040503050406030204"/>
                                    </a:rPr>
                                    <m:t>+2</m:t>
                                  </m:r>
                                  <m:r>
                                    <a:rPr lang="zh-CN" altLang="en-US" sz="2100" i="1">
                                      <a:latin typeface="Cambria Math" panose="02040503050406030204"/>
                                    </a:rPr>
                                    <m:t>𝑏</m:t>
                                  </m:r>
                                  <m:r>
                                    <a:rPr lang="zh-CN" altLang="en-US" sz="2100">
                                      <a:latin typeface="Cambria Math" panose="02040503050406030204"/>
                                    </a:rPr>
                                    <m:t>=5</m:t>
                                  </m:r>
                                  <m:r>
                                    <a:rPr lang="zh-CN" altLang="en-US" sz="2100" i="1">
                                      <a:latin typeface="Cambria Math" panose="02040503050406030204"/>
                                    </a:rPr>
                                    <m:t>𝑎𝑏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zh-CN" altLang="en-US" sz="21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d>
                                    <m:dPr>
                                      <m:ctrlPr>
                                        <a:rPr lang="zh-CN" altLang="en-US" sz="2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2100">
                                          <a:latin typeface="Cambria Math" panose="02040503050406030204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  <m:e>
                                  <m:r>
                                    <a:rPr lang="zh-CN" altLang="en-US" sz="2100">
                                      <a:latin typeface="Cambria Math" panose="02040503050406030204"/>
                                    </a:rPr>
                                    <m:t>5</m:t>
                                  </m:r>
                                  <m:sSup>
                                    <m:sSupPr>
                                      <m:ctrlPr>
                                        <a:rPr lang="zh-CN" altLang="en-US" sz="2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zh-CN" altLang="en-US" sz="2100" i="1">
                                          <a:latin typeface="Cambria Math" panose="02040503050406030204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zh-CN" altLang="en-US" sz="2100">
                                          <a:latin typeface="Cambria Math" panose="02040503050406030204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zh-CN" altLang="en-US" sz="2100">
                                      <a:latin typeface="Cambria Math" panose="02040503050406030204"/>
                                    </a:rPr>
                                    <m:t>−2</m:t>
                                  </m:r>
                                  <m:sSup>
                                    <m:sSupPr>
                                      <m:ctrlPr>
                                        <a:rPr lang="zh-CN" altLang="en-US" sz="2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zh-CN" altLang="en-US" sz="2100" i="1">
                                          <a:latin typeface="Cambria Math" panose="02040503050406030204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zh-CN" altLang="en-US" sz="2100">
                                          <a:latin typeface="Cambria Math" panose="02040503050406030204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mr>
                            </m:m>
                            <m:r>
                              <a:rPr lang="zh-CN" altLang="en-US" sz="2100">
                                <a:latin typeface="Cambria Math" panose="02040503050406030204"/>
                              </a:rPr>
                              <m:t>=3</m:t>
                            </m:r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zh-CN" altLang="en-US" sz="21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sz="2100" i="1">
                                      <a:latin typeface="Cambria Math" panose="02040503050406030204"/>
                                    </a:rPr>
                                    <m:t> </m:t>
                                  </m:r>
                                  <m:d>
                                    <m:dPr>
                                      <m:ctrlPr>
                                        <a:rPr lang="zh-CN" altLang="en-US" sz="2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2100">
                                          <a:latin typeface="Cambria Math" panose="02040503050406030204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  <m:e>
                                  <m:r>
                                    <a:rPr lang="zh-CN" altLang="en-US" sz="2100">
                                      <a:latin typeface="Cambria Math" panose="02040503050406030204"/>
                                    </a:rPr>
                                    <m:t>2</m:t>
                                  </m:r>
                                  <m:r>
                                    <a:rPr lang="zh-CN" altLang="en-US" sz="2100" i="1">
                                      <a:latin typeface="Cambria Math" panose="02040503050406030204"/>
                                    </a:rPr>
                                    <m:t>𝑎𝑏</m:t>
                                  </m:r>
                                  <m:r>
                                    <a:rPr lang="zh-CN" altLang="en-US" sz="2100">
                                      <a:latin typeface="Cambria Math" panose="02040503050406030204"/>
                                    </a:rPr>
                                    <m:t>−2</m:t>
                                  </m:r>
                                  <m:r>
                                    <a:rPr lang="zh-CN" altLang="en-US" sz="2100" i="1">
                                      <a:latin typeface="Cambria Math" panose="02040503050406030204"/>
                                    </a:rPr>
                                    <m:t>𝑏𝑎</m:t>
                                  </m:r>
                                  <m:r>
                                    <a:rPr lang="zh-CN" altLang="en-US" sz="2100">
                                      <a:latin typeface="Cambria Math" panose="02040503050406030204"/>
                                    </a:rPr>
                                    <m:t>=0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zh-CN" altLang="en-US" sz="21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sz="2100" i="1">
                                      <a:latin typeface="Cambria Math" panose="02040503050406030204"/>
                                    </a:rPr>
                                    <m:t> </m:t>
                                  </m:r>
                                  <m:r>
                                    <a:rPr lang="en-US" altLang="zh-CN" sz="2100" i="1">
                                      <a:latin typeface="Cambria Math" panose="02040503050406030204"/>
                                    </a:rPr>
                                    <m:t>              </m:t>
                                  </m:r>
                                  <m:d>
                                    <m:dPr>
                                      <m:ctrlPr>
                                        <a:rPr lang="zh-CN" altLang="en-US" sz="2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2100">
                                          <a:latin typeface="Cambria Math" panose="02040503050406030204"/>
                                        </a:rPr>
                                        <m:t>4</m:t>
                                      </m:r>
                                    </m:e>
                                  </m:d>
                                </m:e>
                                <m:e>
                                  <m:r>
                                    <a:rPr lang="zh-CN" altLang="en-US" sz="2100">
                                      <a:latin typeface="Cambria Math" panose="02040503050406030204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zh-CN" altLang="en-US" sz="2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zh-CN" altLang="en-US" sz="2100" i="1">
                                          <a:latin typeface="Cambria Math" panose="02040503050406030204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zh-CN" altLang="en-US" sz="2100">
                                          <a:latin typeface="Cambria Math" panose="02040503050406030204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mr>
                            </m:m>
                            <m:r>
                              <a:rPr lang="zh-CN" altLang="en-US" sz="2100" i="1">
                                <a:latin typeface="Cambria Math" panose="02040503050406030204"/>
                              </a:rPr>
                              <m:t>𝑦</m:t>
                            </m:r>
                            <m:r>
                              <a:rPr lang="zh-CN" altLang="en-US" sz="2100">
                                <a:latin typeface="Cambria Math" panose="02040503050406030204"/>
                              </a:rPr>
                              <m:t>−5</m:t>
                            </m:r>
                            <m:r>
                              <a:rPr lang="zh-CN" altLang="en-US" sz="2100" i="1">
                                <a:latin typeface="Cambria Math" panose="02040503050406030204"/>
                              </a:rPr>
                              <m:t>𝑥</m:t>
                            </m:r>
                            <m:sSup>
                              <m:sSupPr>
                                <m:ctrlPr>
                                  <a:rPr lang="zh-CN" altLang="en-US" sz="2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2100" i="1">
                                    <a:latin typeface="Cambria Math" panose="02040503050406030204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zh-CN" altLang="en-US" sz="2100">
                                    <a:latin typeface="Cambria Math" panose="02040503050406030204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zh-CN" altLang="en-US" sz="2100">
                                <a:latin typeface="Cambria Math" panose="02040503050406030204"/>
                              </a:rPr>
                              <m:t>=−2</m:t>
                            </m:r>
                            <m:sSup>
                              <m:sSupPr>
                                <m:ctrlPr>
                                  <a:rPr lang="zh-CN" altLang="en-US" sz="2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2100" i="1">
                                    <a:latin typeface="Cambria Math" panose="02040503050406030204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zh-CN" altLang="en-US" sz="2100">
                                    <a:latin typeface="Cambria Math" panose="02040503050406030204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zh-CN" altLang="en-US" sz="2100" i="1">
                                <a:latin typeface="Cambria Math" panose="02040503050406030204"/>
                              </a:rPr>
                              <m:t>𝑦</m:t>
                            </m:r>
                          </m:e>
                        </m:mr>
                      </m:m>
                    </m:oMath>
                  </m:oMathPara>
                </a14:m>
                <a:endParaRPr lang="zh-CN" altLang="en-US" sz="21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74" y="3085950"/>
                <a:ext cx="4228533" cy="1447415"/>
              </a:xfrm>
              <a:prstGeom prst="rect">
                <a:avLst/>
              </a:prstGeom>
              <a:blipFill rotWithShape="1">
                <a:blip r:embed="rId3"/>
                <a:stretch>
                  <a:fillRect l="-10" t="-34" r="11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11924" y="3070199"/>
                <a:ext cx="2716092" cy="30008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en-US" altLang="zh-CN" sz="1500" dirty="0"/>
                  <a:t>3</a:t>
                </a:r>
                <a14:m>
                  <m:oMath xmlns:m="http://schemas.openxmlformats.org/officeDocument/2006/math">
                    <m:r>
                      <a:rPr lang="en-US" altLang="zh-CN" sz="1500" i="1" dirty="0">
                        <a:latin typeface="Cambria Math" panose="02040503050406030204"/>
                      </a:rPr>
                      <m:t>𝑎</m:t>
                    </m:r>
                  </m:oMath>
                </a14:m>
                <a:r>
                  <a:rPr lang="zh-CN" altLang="en-US" sz="1500" dirty="0"/>
                  <a:t>和</a:t>
                </a:r>
                <a:r>
                  <a:rPr lang="en-US" altLang="zh-CN" sz="1500" dirty="0"/>
                  <a:t>2</a:t>
                </a:r>
                <a14:m>
                  <m:oMath xmlns:m="http://schemas.openxmlformats.org/officeDocument/2006/math">
                    <m:r>
                      <a:rPr lang="en-US" altLang="zh-CN" sz="1500" i="1" dirty="0">
                        <a:latin typeface="Cambria Math" panose="02040503050406030204"/>
                      </a:rPr>
                      <m:t>𝑏</m:t>
                    </m:r>
                  </m:oMath>
                </a14:m>
                <a:r>
                  <a:rPr lang="zh-CN" altLang="en-US" sz="1500" dirty="0"/>
                  <a:t>不是同类项，不能合并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924" y="3070199"/>
                <a:ext cx="2716092" cy="300083"/>
              </a:xfrm>
              <a:prstGeom prst="rect">
                <a:avLst/>
              </a:prstGeom>
              <a:blipFill rotWithShape="1">
                <a:blip r:embed="rId4"/>
                <a:stretch>
                  <a:fillRect l="-7" t="-203" r="15" b="1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83349" y="3449713"/>
                <a:ext cx="476873" cy="30008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en-US" altLang="zh-CN" sz="1500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500" i="1">
                            <a:latin typeface="Cambria Math" panose="02040503050406030204"/>
                          </a:rPr>
                          <m:t>𝑦</m:t>
                        </m:r>
                      </m:e>
                      <m:sup>
                        <m:r>
                          <a:rPr lang="en-US" altLang="zh-CN" sz="1500" i="1">
                            <a:latin typeface="Cambria Math" panose="02040503050406030204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15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349" y="3449713"/>
                <a:ext cx="476873" cy="300083"/>
              </a:xfrm>
              <a:prstGeom prst="rect">
                <a:avLst/>
              </a:prstGeom>
              <a:blipFill rotWithShape="1">
                <a:blip r:embed="rId5"/>
                <a:stretch>
                  <a:fillRect l="-42" t="-131" r="39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13234" y="4079499"/>
                <a:ext cx="2301056" cy="500330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en-US" altLang="zh-CN" dirty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/>
                          </a:rPr>
                          <m:t>𝑥</m:t>
                        </m:r>
                      </m:e>
                      <m:sup>
                        <m:r>
                          <a:rPr lang="zh-CN" altLang="en-US">
                            <a:latin typeface="Cambria Math" panose="02040503050406030204"/>
                          </a:rPr>
                          <m:t>2</m:t>
                        </m:r>
                      </m:sup>
                    </m:sSup>
                    <m:r>
                      <a:rPr lang="zh-CN" altLang="en-US" i="1">
                        <a:latin typeface="Cambria Math" panose="02040503050406030204"/>
                      </a:rPr>
                      <m:t>𝑦</m:t>
                    </m:r>
                    <m:r>
                      <a:rPr lang="zh-CN" altLang="en-US" b="0" i="1" smtClean="0">
                        <a:latin typeface="Cambria Math" panose="02040503050406030204"/>
                      </a:rPr>
                      <m:t>与</m:t>
                    </m:r>
                    <m:r>
                      <a:rPr lang="zh-CN" altLang="en-US">
                        <a:latin typeface="Cambria Math" panose="02040503050406030204"/>
                      </a:rPr>
                      <m:t>−5</m:t>
                    </m:r>
                    <m:r>
                      <a:rPr lang="zh-CN" altLang="en-US" i="1">
                        <a:latin typeface="Cambria Math" panose="02040503050406030204"/>
                      </a:rPr>
                      <m:t>𝑥</m:t>
                    </m:r>
                    <m:sSup>
                      <m:sSup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/>
                          </a:rPr>
                          <m:t>𝑦</m:t>
                        </m:r>
                      </m:e>
                      <m:sup>
                        <m:r>
                          <a:rPr lang="zh-CN" altLang="en-US">
                            <a:latin typeface="Cambria Math" panose="02040503050406030204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 smtClean="0"/>
                  <a:t>不是同类项，不能合并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234" y="4079499"/>
                <a:ext cx="2301056" cy="500330"/>
              </a:xfrm>
              <a:prstGeom prst="rect">
                <a:avLst/>
              </a:prstGeom>
              <a:blipFill rotWithShape="1">
                <a:blip r:embed="rId6"/>
                <a:stretch>
                  <a:fillRect l="-6" t="-52" r="26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9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/>
      <p:bldP spid="21" grpId="0"/>
      <p:bldP spid="22" grpId="0" bldLvl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6390"/>
          <p:cNvGraphicFramePr>
            <a:graphicFrameLocks noChangeAspect="1"/>
          </p:cNvGraphicFramePr>
          <p:nvPr/>
        </p:nvGraphicFramePr>
        <p:xfrm>
          <a:off x="1764506" y="2124850"/>
          <a:ext cx="3156347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2" r:id="rId4" imgW="1551940" imgH="190500" progId="Equation.DSMT4">
                  <p:embed/>
                </p:oleObj>
              </mc:Choice>
              <mc:Fallback>
                <p:oleObj r:id="rId4" imgW="1551940" imgH="190500" progId="Equation.DSMT4">
                  <p:embed/>
                  <p:pic>
                    <p:nvPicPr>
                      <p:cNvPr id="0" name="图片 554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506" y="2124850"/>
                        <a:ext cx="3156347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16391"/>
          <p:cNvGraphicFramePr>
            <a:graphicFrameLocks noChangeAspect="1"/>
          </p:cNvGraphicFramePr>
          <p:nvPr/>
        </p:nvGraphicFramePr>
        <p:xfrm>
          <a:off x="1628775" y="2732069"/>
          <a:ext cx="3855244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3" r:id="rId6" imgW="1892300" imgH="215900" progId="Equation.DSMT4">
                  <p:embed/>
                </p:oleObj>
              </mc:Choice>
              <mc:Fallback>
                <p:oleObj r:id="rId6" imgW="1892300" imgH="215900" progId="Equation.DSMT4">
                  <p:embed/>
                  <p:pic>
                    <p:nvPicPr>
                      <p:cNvPr id="0" name="图片 55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732069"/>
                        <a:ext cx="3855244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16392"/>
          <p:cNvGraphicFramePr>
            <a:graphicFrameLocks noChangeAspect="1"/>
          </p:cNvGraphicFramePr>
          <p:nvPr/>
        </p:nvGraphicFramePr>
        <p:xfrm>
          <a:off x="1628774" y="3338098"/>
          <a:ext cx="3390900" cy="397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4" r:id="rId8" imgW="1663700" imgH="215900" progId="Equation.DSMT4">
                  <p:embed/>
                </p:oleObj>
              </mc:Choice>
              <mc:Fallback>
                <p:oleObj r:id="rId8" imgW="1663700" imgH="215900" progId="Equation.DSMT4">
                  <p:embed/>
                  <p:pic>
                    <p:nvPicPr>
                      <p:cNvPr id="0" name="图片 554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4" y="3338098"/>
                        <a:ext cx="3390900" cy="397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16393"/>
          <p:cNvGraphicFramePr>
            <a:graphicFrameLocks noChangeAspect="1"/>
          </p:cNvGraphicFramePr>
          <p:nvPr/>
        </p:nvGraphicFramePr>
        <p:xfrm>
          <a:off x="1628775" y="3907217"/>
          <a:ext cx="2122885" cy="35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5" r:id="rId10" imgW="1043305" imgH="190500" progId="Equation.DSMT4">
                  <p:embed/>
                </p:oleObj>
              </mc:Choice>
              <mc:Fallback>
                <p:oleObj r:id="rId10" imgW="1043305" imgH="190500" progId="Equation.DSMT4">
                  <p:embed/>
                  <p:pic>
                    <p:nvPicPr>
                      <p:cNvPr id="0" name="图片 554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3907217"/>
                        <a:ext cx="2122885" cy="350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12"/>
          <p:cNvGrpSpPr/>
          <p:nvPr/>
        </p:nvGrpSpPr>
        <p:grpSpPr bwMode="auto">
          <a:xfrm>
            <a:off x="1051322" y="885410"/>
            <a:ext cx="4360069" cy="1075134"/>
            <a:chOff x="-1" y="-1"/>
            <a:chExt cx="9155" cy="2258"/>
          </a:xfrm>
        </p:grpSpPr>
        <p:graphicFrame>
          <p:nvGraphicFramePr>
            <p:cNvPr id="7" name="对象 16387"/>
            <p:cNvGraphicFramePr>
              <a:graphicFrameLocks noChangeAspect="1"/>
            </p:cNvGraphicFramePr>
            <p:nvPr/>
          </p:nvGraphicFramePr>
          <p:xfrm>
            <a:off x="987" y="1276"/>
            <a:ext cx="6789" cy="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46" r:id="rId12" imgW="1590675" imgH="190500" progId="Equation.DSMT4">
                    <p:embed/>
                  </p:oleObj>
                </mc:Choice>
                <mc:Fallback>
                  <p:oleObj r:id="rId12" imgW="1590675" imgH="190500" progId="Equation.DSMT4">
                    <p:embed/>
                    <p:pic>
                      <p:nvPicPr>
                        <p:cNvPr id="0" name="图片 554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" y="1276"/>
                          <a:ext cx="6789" cy="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文本框 2"/>
          <p:cNvSpPr txBox="1">
            <a:spLocks noChangeArrowheads="1"/>
          </p:cNvSpPr>
          <p:nvPr/>
        </p:nvSpPr>
        <p:spPr bwMode="auto">
          <a:xfrm>
            <a:off x="1253728" y="2130805"/>
            <a:ext cx="45720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</a:p>
        </p:txBody>
      </p:sp>
      <p:sp>
        <p:nvSpPr>
          <p:cNvPr id="9" name="文本框 5"/>
          <p:cNvSpPr txBox="1">
            <a:spLocks noChangeArrowheads="1"/>
          </p:cNvSpPr>
          <p:nvPr/>
        </p:nvSpPr>
        <p:spPr bwMode="auto">
          <a:xfrm>
            <a:off x="5476874" y="2115326"/>
            <a:ext cx="514350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7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找</a:t>
            </a:r>
          </a:p>
        </p:txBody>
      </p:sp>
      <p:sp>
        <p:nvSpPr>
          <p:cNvPr id="10" name="文本框 11"/>
          <p:cNvSpPr txBox="1">
            <a:spLocks noChangeArrowheads="1"/>
          </p:cNvSpPr>
          <p:nvPr/>
        </p:nvSpPr>
        <p:spPr bwMode="auto">
          <a:xfrm>
            <a:off x="5476874" y="2679682"/>
            <a:ext cx="390525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7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移</a:t>
            </a:r>
          </a:p>
        </p:txBody>
      </p:sp>
      <p:sp>
        <p:nvSpPr>
          <p:cNvPr id="11" name="文本框 16"/>
          <p:cNvSpPr txBox="1">
            <a:spLocks noChangeArrowheads="1"/>
          </p:cNvSpPr>
          <p:nvPr/>
        </p:nvSpPr>
        <p:spPr bwMode="auto">
          <a:xfrm>
            <a:off x="5476874" y="3319048"/>
            <a:ext cx="447675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7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并</a:t>
            </a:r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1764505" y="2517757"/>
            <a:ext cx="406004" cy="0"/>
          </a:xfrm>
          <a:prstGeom prst="line">
            <a:avLst/>
          </a:prstGeom>
          <a:noFill/>
          <a:ln w="38100">
            <a:solidFill>
              <a:srgbClr val="0070C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3751659" y="2482038"/>
            <a:ext cx="513159" cy="0"/>
          </a:xfrm>
          <a:prstGeom prst="line">
            <a:avLst/>
          </a:prstGeom>
          <a:noFill/>
          <a:ln w="38100">
            <a:solidFill>
              <a:srgbClr val="0070C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任意多边形 13"/>
          <p:cNvSpPr>
            <a:spLocks noChangeArrowheads="1"/>
          </p:cNvSpPr>
          <p:nvPr/>
        </p:nvSpPr>
        <p:spPr bwMode="auto">
          <a:xfrm>
            <a:off x="2386012" y="2440367"/>
            <a:ext cx="459581" cy="102394"/>
          </a:xfrm>
          <a:custGeom>
            <a:avLst/>
            <a:gdLst>
              <a:gd name="T0" fmla="*/ 0 w 597"/>
              <a:gd name="T1" fmla="*/ 38 h 90"/>
              <a:gd name="T2" fmla="*/ 84 w 597"/>
              <a:gd name="T3" fmla="*/ 84 h 90"/>
              <a:gd name="T4" fmla="*/ 169 w 597"/>
              <a:gd name="T5" fmla="*/ 38 h 90"/>
              <a:gd name="T6" fmla="*/ 255 w 597"/>
              <a:gd name="T7" fmla="*/ 84 h 90"/>
              <a:gd name="T8" fmla="*/ 340 w 597"/>
              <a:gd name="T9" fmla="*/ 38 h 90"/>
              <a:gd name="T10" fmla="*/ 424 w 597"/>
              <a:gd name="T11" fmla="*/ 84 h 90"/>
              <a:gd name="T12" fmla="*/ 510 w 597"/>
              <a:gd name="T13" fmla="*/ 38 h 90"/>
              <a:gd name="T14" fmla="*/ 595 w 597"/>
              <a:gd name="T15" fmla="*/ 84 h 90"/>
              <a:gd name="T16" fmla="*/ 497 w 597"/>
              <a:gd name="T17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7" h="90">
                <a:moveTo>
                  <a:pt x="0" y="38"/>
                </a:moveTo>
                <a:cubicBezTo>
                  <a:pt x="28" y="60"/>
                  <a:pt x="56" y="84"/>
                  <a:pt x="84" y="84"/>
                </a:cubicBezTo>
                <a:cubicBezTo>
                  <a:pt x="113" y="84"/>
                  <a:pt x="141" y="38"/>
                  <a:pt x="169" y="38"/>
                </a:cubicBezTo>
                <a:cubicBezTo>
                  <a:pt x="197" y="38"/>
                  <a:pt x="227" y="84"/>
                  <a:pt x="255" y="84"/>
                </a:cubicBezTo>
                <a:cubicBezTo>
                  <a:pt x="283" y="84"/>
                  <a:pt x="311" y="38"/>
                  <a:pt x="340" y="38"/>
                </a:cubicBezTo>
                <a:cubicBezTo>
                  <a:pt x="368" y="38"/>
                  <a:pt x="396" y="84"/>
                  <a:pt x="424" y="84"/>
                </a:cubicBezTo>
                <a:cubicBezTo>
                  <a:pt x="452" y="84"/>
                  <a:pt x="482" y="38"/>
                  <a:pt x="510" y="38"/>
                </a:cubicBezTo>
                <a:cubicBezTo>
                  <a:pt x="538" y="38"/>
                  <a:pt x="597" y="90"/>
                  <a:pt x="595" y="84"/>
                </a:cubicBezTo>
                <a:cubicBezTo>
                  <a:pt x="593" y="78"/>
                  <a:pt x="517" y="17"/>
                  <a:pt x="497" y="0"/>
                </a:cubicBezTo>
              </a:path>
            </a:pathLst>
          </a:custGeom>
          <a:noFill/>
          <a:ln w="38100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任意多边形 14"/>
          <p:cNvSpPr>
            <a:spLocks noChangeArrowheads="1"/>
          </p:cNvSpPr>
          <p:nvPr/>
        </p:nvSpPr>
        <p:spPr bwMode="auto">
          <a:xfrm>
            <a:off x="4381500" y="2434413"/>
            <a:ext cx="513160" cy="114300"/>
          </a:xfrm>
          <a:custGeom>
            <a:avLst/>
            <a:gdLst>
              <a:gd name="T0" fmla="*/ 0 w 363"/>
              <a:gd name="T1" fmla="*/ 0 h 45"/>
              <a:gd name="T2" fmla="*/ 45 w 363"/>
              <a:gd name="T3" fmla="*/ 45 h 45"/>
              <a:gd name="T4" fmla="*/ 90 w 363"/>
              <a:gd name="T5" fmla="*/ 0 h 45"/>
              <a:gd name="T6" fmla="*/ 136 w 363"/>
              <a:gd name="T7" fmla="*/ 45 h 45"/>
              <a:gd name="T8" fmla="*/ 181 w 363"/>
              <a:gd name="T9" fmla="*/ 0 h 45"/>
              <a:gd name="T10" fmla="*/ 226 w 363"/>
              <a:gd name="T11" fmla="*/ 45 h 45"/>
              <a:gd name="T12" fmla="*/ 272 w 363"/>
              <a:gd name="T13" fmla="*/ 0 h 45"/>
              <a:gd name="T14" fmla="*/ 317 w 363"/>
              <a:gd name="T15" fmla="*/ 45 h 45"/>
              <a:gd name="T16" fmla="*/ 363 w 363"/>
              <a:gd name="T1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3" h="45">
                <a:moveTo>
                  <a:pt x="0" y="0"/>
                </a:moveTo>
                <a:cubicBezTo>
                  <a:pt x="15" y="22"/>
                  <a:pt x="30" y="45"/>
                  <a:pt x="45" y="45"/>
                </a:cubicBezTo>
                <a:cubicBezTo>
                  <a:pt x="60" y="45"/>
                  <a:pt x="75" y="0"/>
                  <a:pt x="90" y="0"/>
                </a:cubicBezTo>
                <a:cubicBezTo>
                  <a:pt x="105" y="0"/>
                  <a:pt x="121" y="45"/>
                  <a:pt x="136" y="45"/>
                </a:cubicBezTo>
                <a:cubicBezTo>
                  <a:pt x="151" y="45"/>
                  <a:pt x="166" y="0"/>
                  <a:pt x="181" y="0"/>
                </a:cubicBezTo>
                <a:cubicBezTo>
                  <a:pt x="196" y="0"/>
                  <a:pt x="211" y="45"/>
                  <a:pt x="226" y="45"/>
                </a:cubicBezTo>
                <a:cubicBezTo>
                  <a:pt x="241" y="45"/>
                  <a:pt x="257" y="0"/>
                  <a:pt x="272" y="0"/>
                </a:cubicBezTo>
                <a:cubicBezTo>
                  <a:pt x="287" y="0"/>
                  <a:pt x="302" y="45"/>
                  <a:pt x="317" y="45"/>
                </a:cubicBezTo>
                <a:cubicBezTo>
                  <a:pt x="332" y="45"/>
                  <a:pt x="355" y="7"/>
                  <a:pt x="363" y="0"/>
                </a:cubicBezTo>
              </a:path>
            </a:pathLst>
          </a:custGeom>
          <a:noFill/>
          <a:ln w="38100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16" name="任意多边形 15"/>
          <p:cNvSpPr>
            <a:spLocks noChangeArrowheads="1"/>
          </p:cNvSpPr>
          <p:nvPr/>
        </p:nvSpPr>
        <p:spPr bwMode="auto">
          <a:xfrm>
            <a:off x="3223022" y="2418935"/>
            <a:ext cx="176807" cy="140882"/>
          </a:xfrm>
          <a:custGeom>
            <a:avLst/>
            <a:gdLst>
              <a:gd name="T0" fmla="*/ 134 w 284"/>
              <a:gd name="T1" fmla="*/ 0 h 300"/>
              <a:gd name="T2" fmla="*/ 95 w 284"/>
              <a:gd name="T3" fmla="*/ 87 h 300"/>
              <a:gd name="T4" fmla="*/ 32 w 284"/>
              <a:gd name="T5" fmla="*/ 182 h 300"/>
              <a:gd name="T6" fmla="*/ 16 w 284"/>
              <a:gd name="T7" fmla="*/ 206 h 300"/>
              <a:gd name="T8" fmla="*/ 0 w 284"/>
              <a:gd name="T9" fmla="*/ 229 h 300"/>
              <a:gd name="T10" fmla="*/ 48 w 284"/>
              <a:gd name="T11" fmla="*/ 261 h 300"/>
              <a:gd name="T12" fmla="*/ 95 w 284"/>
              <a:gd name="T13" fmla="*/ 277 h 300"/>
              <a:gd name="T14" fmla="*/ 284 w 284"/>
              <a:gd name="T15" fmla="*/ 237 h 300"/>
              <a:gd name="T16" fmla="*/ 253 w 284"/>
              <a:gd name="T17" fmla="*/ 182 h 300"/>
              <a:gd name="T18" fmla="*/ 174 w 284"/>
              <a:gd name="T19" fmla="*/ 79 h 300"/>
              <a:gd name="T20" fmla="*/ 142 w 284"/>
              <a:gd name="T21" fmla="*/ 56 h 300"/>
              <a:gd name="T22" fmla="*/ 119 w 284"/>
              <a:gd name="T23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300">
                <a:moveTo>
                  <a:pt x="134" y="0"/>
                </a:moveTo>
                <a:cubicBezTo>
                  <a:pt x="126" y="45"/>
                  <a:pt x="132" y="63"/>
                  <a:pt x="95" y="87"/>
                </a:cubicBezTo>
                <a:cubicBezTo>
                  <a:pt x="83" y="122"/>
                  <a:pt x="53" y="150"/>
                  <a:pt x="32" y="182"/>
                </a:cubicBezTo>
                <a:cubicBezTo>
                  <a:pt x="27" y="190"/>
                  <a:pt x="21" y="198"/>
                  <a:pt x="16" y="206"/>
                </a:cubicBezTo>
                <a:cubicBezTo>
                  <a:pt x="11" y="214"/>
                  <a:pt x="0" y="229"/>
                  <a:pt x="0" y="229"/>
                </a:cubicBezTo>
                <a:cubicBezTo>
                  <a:pt x="24" y="265"/>
                  <a:pt x="5" y="248"/>
                  <a:pt x="48" y="261"/>
                </a:cubicBezTo>
                <a:cubicBezTo>
                  <a:pt x="64" y="266"/>
                  <a:pt x="95" y="277"/>
                  <a:pt x="95" y="277"/>
                </a:cubicBezTo>
                <a:cubicBezTo>
                  <a:pt x="174" y="273"/>
                  <a:pt x="242" y="300"/>
                  <a:pt x="284" y="237"/>
                </a:cubicBezTo>
                <a:cubicBezTo>
                  <a:pt x="274" y="218"/>
                  <a:pt x="261" y="201"/>
                  <a:pt x="253" y="182"/>
                </a:cubicBezTo>
                <a:cubicBezTo>
                  <a:pt x="230" y="130"/>
                  <a:pt x="237" y="95"/>
                  <a:pt x="174" y="79"/>
                </a:cubicBezTo>
                <a:cubicBezTo>
                  <a:pt x="163" y="71"/>
                  <a:pt x="153" y="62"/>
                  <a:pt x="142" y="56"/>
                </a:cubicBezTo>
                <a:cubicBezTo>
                  <a:pt x="135" y="52"/>
                  <a:pt x="119" y="48"/>
                  <a:pt x="119" y="48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beve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" name="Rectangle 2"/>
          <p:cNvSpPr>
            <a:spLocks noGrp="1" noChangeArrowheads="1"/>
          </p:cNvSpPr>
          <p:nvPr/>
        </p:nvSpPr>
        <p:spPr bwMode="auto">
          <a:xfrm>
            <a:off x="1157348" y="728000"/>
            <a:ext cx="3176527" cy="6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0" hangingPunct="0">
              <a:lnSpc>
                <a:spcPct val="150000"/>
              </a:lnSpc>
            </a:pPr>
            <a:r>
              <a:rPr lang="en-US" altLang="zh-CN" sz="21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合并同类项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:</a:t>
            </a:r>
            <a:endParaRPr lang="zh-CN" altLang="en-US" sz="21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2"/>
              <p:cNvSpPr>
                <a:spLocks noGrp="1" noChangeArrowheads="1"/>
              </p:cNvSpPr>
              <p:nvPr/>
            </p:nvSpPr>
            <p:spPr bwMode="auto">
              <a:xfrm>
                <a:off x="782240" y="691477"/>
                <a:ext cx="5576888" cy="112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0" hangingPunct="0">
                  <a:lnSpc>
                    <a:spcPct val="150000"/>
                  </a:lnSpc>
                </a:pPr>
                <a:r>
                  <a:rPr lang="en-US" altLang="zh-CN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   </a:t>
                </a:r>
                <a:r>
                  <a:rPr lang="zh-CN" altLang="en-US" sz="21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例</a:t>
                </a:r>
                <a:r>
                  <a:rPr lang="en-US" altLang="zh-CN" sz="21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en-US" altLang="zh-CN" sz="21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  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先化简，再求值：                                    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         其中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=−</m:t>
                    </m:r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6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，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=2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，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c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=−3</m:t>
                    </m:r>
                  </m:oMath>
                </a14:m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240" y="691477"/>
                <a:ext cx="5576888" cy="1126331"/>
              </a:xfrm>
              <a:prstGeom prst="rect">
                <a:avLst/>
              </a:prstGeom>
              <a:blipFill rotWithShape="1">
                <a:blip r:embed="rId4"/>
                <a:stretch>
                  <a:fillRect l="-10" t="-53" r="4" b="-61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8"/>
          <p:cNvGraphicFramePr>
            <a:graphicFrameLocks noGrp="1" noChangeAspect="1"/>
          </p:cNvGraphicFramePr>
          <p:nvPr/>
        </p:nvGraphicFramePr>
        <p:xfrm>
          <a:off x="3570685" y="635655"/>
          <a:ext cx="2555033" cy="688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0" name="Equation" r:id="rId5" imgW="1564005" imgH="393700" progId="Equation.DSMT4">
                  <p:embed/>
                </p:oleObj>
              </mc:Choice>
              <mc:Fallback>
                <p:oleObj name="Equation" r:id="rId5" imgW="1564005" imgH="393700" progId="Equation.DSMT4">
                  <p:embed/>
                  <p:pic>
                    <p:nvPicPr>
                      <p:cNvPr id="0" name="图片 5636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685" y="635655"/>
                        <a:ext cx="2555033" cy="688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5"/>
              <p:cNvSpPr txBox="1">
                <a:spLocks noChangeArrowheads="1"/>
              </p:cNvSpPr>
              <p:nvPr/>
            </p:nvSpPr>
            <p:spPr bwMode="auto">
              <a:xfrm>
                <a:off x="1060847" y="1999059"/>
                <a:ext cx="5334000" cy="2548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200000"/>
                  </a:lnSpc>
                </a:pPr>
                <a:r>
                  <a:rPr lang="en-US" altLang="zh-CN" sz="18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    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解：</a:t>
                </a:r>
              </a:p>
              <a:p>
                <a:pPr>
                  <a:lnSpc>
                    <a:spcPct val="200000"/>
                  </a:lnSpc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    当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=−</m:t>
                    </m:r>
                    <m:f>
                      <m:fPr>
                        <m:ctrlP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6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，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=2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，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c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=−3</m:t>
                    </m:r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时，</a:t>
                </a:r>
                <a:endParaRPr lang="en-US" altLang="zh-CN" sz="21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宋体" panose="02010600030101010101" pitchFamily="2" charset="-122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    原式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=</a:t>
                </a:r>
                <a:r>
                  <a:rPr lang="en-US" altLang="zh-CN" sz="2100" dirty="0">
                    <a:solidFill>
                      <a:srgbClr val="FF0000"/>
                    </a:solidFill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  <m:f>
                      <m:fPr>
                        <m:ctrlP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6</m:t>
                        </m:r>
                      </m:den>
                    </m:f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×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2×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（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−3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）</m:t>
                    </m:r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= 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1.</a:t>
                </a:r>
              </a:p>
            </p:txBody>
          </p:sp>
        </mc:Choice>
        <mc:Fallback xmlns="">
          <p:sp>
            <p:nvSpPr>
              <p:cNvPr id="4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0847" y="1999059"/>
                <a:ext cx="5334000" cy="2548775"/>
              </a:xfrm>
              <a:prstGeom prst="rect">
                <a:avLst/>
              </a:prstGeom>
              <a:blipFill rotWithShape="1">
                <a:blip r:embed="rId7"/>
                <a:stretch>
                  <a:fillRect l="-7" t="-3" r="7" b="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35444" y="2096691"/>
          <a:ext cx="3270481" cy="697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1" r:id="rId8" imgW="1892300" imgH="393700" progId="Equation.3">
                  <p:embed/>
                </p:oleObj>
              </mc:Choice>
              <mc:Fallback>
                <p:oleObj r:id="rId8" imgW="1892300" imgH="393700" progId="Equation.3">
                  <p:embed/>
                  <p:pic>
                    <p:nvPicPr>
                      <p:cNvPr id="0" name="图片 563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444" y="2096691"/>
                        <a:ext cx="3270481" cy="697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88304" y="284155"/>
            <a:ext cx="2316458" cy="647224"/>
            <a:chOff x="3327445" y="196489"/>
            <a:chExt cx="3088610" cy="1003300"/>
          </a:xfrm>
        </p:grpSpPr>
        <p:pic>
          <p:nvPicPr>
            <p:cNvPr id="10" name="图片 9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1" name="组合 10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2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Line 121"/>
          <p:cNvSpPr>
            <a:spLocks noChangeShapeType="1"/>
          </p:cNvSpPr>
          <p:nvPr/>
        </p:nvSpPr>
        <p:spPr bwMode="auto">
          <a:xfrm>
            <a:off x="535781" y="5266135"/>
            <a:ext cx="364450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"/>
              <p:cNvSpPr>
                <a:spLocks noGrp="1" noChangeArrowheads="1"/>
              </p:cNvSpPr>
              <p:nvPr/>
            </p:nvSpPr>
            <p:spPr bwMode="auto">
              <a:xfrm>
                <a:off x="729728" y="1166861"/>
                <a:ext cx="5829300" cy="2294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marL="257175" indent="-257175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1.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下列各组式子中是同类项的是（     ）</a:t>
                </a:r>
              </a:p>
              <a:p>
                <a:pPr marL="257175" indent="-257175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    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  <m:r>
                      <a:rPr lang="en-US" altLang="zh-CN" sz="2100" dirty="0">
                        <a:latin typeface="Cambria Math" panose="02040503050406030204"/>
                        <a:ea typeface="黑体" panose="02010609060101010101" pitchFamily="2" charset="-122"/>
                      </a:rPr>
                      <m:t>8</m:t>
                    </m:r>
                  </m:oMath>
                </a14:m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与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           B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．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5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与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ab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     </a:t>
                </a:r>
              </a:p>
              <a:p>
                <a:pPr marL="257175" indent="-257175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    C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．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5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ab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c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与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−3</m:t>
                    </m:r>
                  </m:oMath>
                </a14:m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ac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  D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4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ab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和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ab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c</a:t>
                </a:r>
              </a:p>
              <a:p>
                <a:pPr marL="257175" indent="-257175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2.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下列运算中正确的是（     ）</a:t>
                </a:r>
              </a:p>
              <a:p>
                <a:pPr marL="257175" indent="-257175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    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．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=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     B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．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4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=2    </a:t>
                </a:r>
              </a:p>
              <a:p>
                <a:pPr marL="257175" indent="-257175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    C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．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=3           D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．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=2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</a:t>
                </a:r>
              </a:p>
            </p:txBody>
          </p:sp>
        </mc:Choice>
        <mc:Fallback xmlns="">
          <p:sp>
            <p:nvSpPr>
              <p:cNvPr id="15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9728" y="1166861"/>
                <a:ext cx="5829300" cy="2294334"/>
              </a:xfrm>
              <a:prstGeom prst="rect">
                <a:avLst/>
              </a:prstGeom>
              <a:blipFill rotWithShape="1">
                <a:blip r:embed="rId4"/>
                <a:stretch>
                  <a:fillRect l="-2" t="-16" r="2" b="-408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5"/>
          <p:cNvSpPr txBox="1">
            <a:spLocks noChangeArrowheads="1"/>
          </p:cNvSpPr>
          <p:nvPr/>
        </p:nvSpPr>
        <p:spPr bwMode="auto">
          <a:xfrm>
            <a:off x="4867151" y="1260920"/>
            <a:ext cx="57030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</a:p>
        </p:txBody>
      </p:sp>
      <p:sp>
        <p:nvSpPr>
          <p:cNvPr id="17" name="文本框 6"/>
          <p:cNvSpPr txBox="1">
            <a:spLocks noChangeArrowheads="1"/>
          </p:cNvSpPr>
          <p:nvPr/>
        </p:nvSpPr>
        <p:spPr bwMode="auto">
          <a:xfrm>
            <a:off x="3795588" y="2842070"/>
            <a:ext cx="34051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070C0"/>
        </a:solidFill>
        <a:ln w="38100" cap="sq">
          <a:solidFill>
            <a:srgbClr val="0070C0"/>
          </a:solidFill>
          <a:miter lim="800000"/>
        </a:ln>
      </a:spPr>
      <a:bodyPr vert="eaVert" wrap="none" anchor="ctr"/>
      <a:lstStyle>
        <a:defPPr>
          <a:defRPr sz="4000">
            <a:solidFill>
              <a:srgbClr val="FF0000"/>
            </a:solidFill>
            <a:latin typeface="Times New Roman" panose="02020603050405020304" pitchFamily="18" charset="0"/>
            <a:ea typeface="黑体" panose="0201060906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全屏显示(16:9)</PresentationFormat>
  <Paragraphs>98</Paragraphs>
  <Slides>12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等线</vt:lpstr>
      <vt:lpstr>黑体</vt:lpstr>
      <vt:lpstr>楷体</vt:lpstr>
      <vt:lpstr>楷体_GB2312</vt:lpstr>
      <vt:lpstr>宋体</vt:lpstr>
      <vt:lpstr>微软雅黑</vt:lpstr>
      <vt:lpstr>Arial</vt:lpstr>
      <vt:lpstr>Calibri</vt:lpstr>
      <vt:lpstr>Cambria Math</vt:lpstr>
      <vt:lpstr>Times New Roman</vt:lpstr>
      <vt:lpstr>WWW.2PPT.COM
</vt:lpstr>
      <vt:lpstr>Equation.DSMT4</vt:lpstr>
      <vt:lpstr>Equation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2023-01-16T21:03:32Z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47EB96C475FA4E72B7A44A3911AFE9DF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