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9" r:id="rId3"/>
    <p:sldId id="353" r:id="rId4"/>
    <p:sldId id="377" r:id="rId5"/>
    <p:sldId id="364" r:id="rId6"/>
    <p:sldId id="365" r:id="rId7"/>
    <p:sldId id="366" r:id="rId8"/>
    <p:sldId id="372" r:id="rId9"/>
    <p:sldId id="373" r:id="rId10"/>
    <p:sldId id="374" r:id="rId11"/>
    <p:sldId id="375" r:id="rId12"/>
    <p:sldId id="376" r:id="rId13"/>
    <p:sldId id="367" r:id="rId14"/>
    <p:sldId id="360" r:id="rId15"/>
    <p:sldId id="361" r:id="rId16"/>
    <p:sldId id="379" r:id="rId17"/>
    <p:sldId id="290" r:id="rId18"/>
    <p:sldId id="277" r:id="rId19"/>
  </p:sldIdLst>
  <p:sldSz cx="12192000" cy="6858000"/>
  <p:notesSz cx="7104063" cy="10234613"/>
  <p:embeddedFontLst>
    <p:embeddedFont>
      <p:font typeface="华文楷体" panose="02010600040101010101" pitchFamily="2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黑体" panose="02010609060101010101" pitchFamily="49" charset="-122"/>
      <p:regular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2A337"/>
    <a:srgbClr val="A1C450"/>
    <a:srgbClr val="00923F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1636C-B82B-4EA1-82A4-44D18CBFC37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42EA-8533-4FF3-AD87-4DC6A42C6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81" y="1053776"/>
            <a:ext cx="1218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生活中的负数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80" y="2460679"/>
            <a:ext cx="12182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正、负数的应用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760523"/>
            <a:ext cx="1219199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1737844" y="2217552"/>
          <a:ext cx="8807170" cy="4231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1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1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890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       温度</a:t>
                      </a:r>
                    </a:p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甲杯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乙杯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90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温度（℃）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变化情况（℃）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温度（℃）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变化情况（℃）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开始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第一分钟后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第二分钟后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第三分钟后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第四分钟后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第五分钟后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圆角矩形标注 3"/>
          <p:cNvSpPr/>
          <p:nvPr/>
        </p:nvSpPr>
        <p:spPr>
          <a:xfrm flipH="1">
            <a:off x="1511300" y="490220"/>
            <a:ext cx="9925685" cy="929640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）用正数表示上升的温度，用负数表示下降的温度，把水温的变化情况记录在下表中。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3512" y="329138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4201" y="329138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7730" y="1574042"/>
            <a:ext cx="2358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第三分钟后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2141" y="3798627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46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2022" y="380090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+15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5538" y="3828197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05419" y="383047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0769" y="4333164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2538" y="4335438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+8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04166" y="432179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94047" y="432406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83047" y="4854054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57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4816" y="4856328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+3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06444" y="484268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96325" y="484495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779424" y="3077919"/>
            <a:ext cx="4829246" cy="1362986"/>
            <a:chOff x="6960358" y="5246085"/>
            <a:chExt cx="4829246" cy="1362986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895155" y="5418162"/>
              <a:ext cx="894449" cy="119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圆角矩形标注 13"/>
            <p:cNvSpPr/>
            <p:nvPr/>
          </p:nvSpPr>
          <p:spPr>
            <a:xfrm>
              <a:off x="6960358" y="5246085"/>
              <a:ext cx="3616657" cy="968195"/>
            </a:xfrm>
            <a:prstGeom prst="wedgeRoundRectCallout">
              <a:avLst>
                <a:gd name="adj1" fmla="val 57356"/>
                <a:gd name="adj2" fmla="val 2888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测得水温是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23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℃，下降了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℃，用－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表示。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6369" y="3257035"/>
            <a:ext cx="4606545" cy="1238250"/>
            <a:chOff x="5274433" y="3860754"/>
            <a:chExt cx="4606545" cy="123825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274433" y="3860754"/>
              <a:ext cx="976241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圆角矩形标注 10"/>
            <p:cNvSpPr/>
            <p:nvPr/>
          </p:nvSpPr>
          <p:spPr>
            <a:xfrm flipH="1">
              <a:off x="6376633" y="3879034"/>
              <a:ext cx="3504345" cy="968195"/>
            </a:xfrm>
            <a:prstGeom prst="wedgeRoundRectCallout">
              <a:avLst>
                <a:gd name="adj1" fmla="val 53615"/>
                <a:gd name="adj2" fmla="val 69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测量水温是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57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℃，升高了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℃，用＋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表示。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1737844" y="2247893"/>
            <a:ext cx="1742738" cy="1043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034283" y="2815119"/>
            <a:ext cx="73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时间</a:t>
            </a:r>
            <a:endParaRPr lang="zh-CN" altLang="en-US" dirty="0"/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5270060" y="3279932"/>
            <a:ext cx="1742738" cy="507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8794765" y="3291181"/>
            <a:ext cx="1742738" cy="507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1651380" y="2158817"/>
          <a:ext cx="8860340" cy="4231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8903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            温度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甲杯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乙杯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90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温度（℃）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变化情况（℃）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温度（℃）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变化情况（℃）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开始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第一分钟后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第二分钟后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第三分钟后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第四分钟后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90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第五分钟后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圆角矩形标注 3"/>
          <p:cNvSpPr/>
          <p:nvPr/>
        </p:nvSpPr>
        <p:spPr>
          <a:xfrm flipH="1">
            <a:off x="1511300" y="490220"/>
            <a:ext cx="9925685" cy="929640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）用正数表示上升的温度，用负数表示下降的温度，把水温的变化情况记录在下表中。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3512" y="329138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4201" y="329138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7730" y="1574042"/>
            <a:ext cx="2358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第四分钟后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2141" y="3798627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46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2022" y="380090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+15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5538" y="3828197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05419" y="383047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0769" y="4333164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2538" y="4335438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+8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04166" y="432179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94047" y="432406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83047" y="4854054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57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4816" y="4856328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+3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06444" y="484268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96325" y="484495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11"/>
          <p:cNvGrpSpPr/>
          <p:nvPr/>
        </p:nvGrpSpPr>
        <p:grpSpPr>
          <a:xfrm>
            <a:off x="7186587" y="4560417"/>
            <a:ext cx="4829246" cy="1362986"/>
            <a:chOff x="6960358" y="5246085"/>
            <a:chExt cx="4829246" cy="1362986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895155" y="5418162"/>
              <a:ext cx="894449" cy="119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圆角矩形标注 13"/>
            <p:cNvSpPr/>
            <p:nvPr/>
          </p:nvSpPr>
          <p:spPr>
            <a:xfrm>
              <a:off x="6960358" y="5246085"/>
              <a:ext cx="3616657" cy="968195"/>
            </a:xfrm>
            <a:prstGeom prst="wedgeRoundRectCallout">
              <a:avLst>
                <a:gd name="adj1" fmla="val 57356"/>
                <a:gd name="adj2" fmla="val 2888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测得水温是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22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℃，下降了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℃，用－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表示。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8"/>
          <p:cNvGrpSpPr/>
          <p:nvPr/>
        </p:nvGrpSpPr>
        <p:grpSpPr>
          <a:xfrm>
            <a:off x="883301" y="4570591"/>
            <a:ext cx="5043273" cy="1238250"/>
            <a:chOff x="5274433" y="3860754"/>
            <a:chExt cx="5043273" cy="123825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274433" y="3860754"/>
              <a:ext cx="976241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圆角矩形标注 10"/>
            <p:cNvSpPr/>
            <p:nvPr/>
          </p:nvSpPr>
          <p:spPr>
            <a:xfrm flipH="1">
              <a:off x="6376630" y="3879034"/>
              <a:ext cx="3941076" cy="968195"/>
            </a:xfrm>
            <a:prstGeom prst="wedgeRoundRectCallout">
              <a:avLst>
                <a:gd name="adj1" fmla="val 53615"/>
                <a:gd name="adj2" fmla="val 69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测量水温是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58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℃，升高了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℃，来用＋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表示。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71675" y="5374944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58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3444" y="5377218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95072" y="536357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84953" y="536584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651380" y="2158817"/>
            <a:ext cx="1742738" cy="1043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5226910" y="3223766"/>
            <a:ext cx="1742738" cy="507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8750307" y="3220834"/>
            <a:ext cx="1742738" cy="507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859542" y="28459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时间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1721045" y="2147305"/>
          <a:ext cx="8790675" cy="4242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8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342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             温度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甲杯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乙杯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3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温度（℃）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变化情况（℃）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温度（℃）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变化情况（℃）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开始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第一分钟后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第二分钟后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第三分钟后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第四分钟后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第五分钟后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圆角矩形标注 3"/>
          <p:cNvSpPr/>
          <p:nvPr/>
        </p:nvSpPr>
        <p:spPr>
          <a:xfrm flipH="1">
            <a:off x="1511300" y="490220"/>
            <a:ext cx="9925685" cy="929640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）用正数表示上升的温度，用负数表示下降的温度，把水温的变化情况记录在下表中。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3512" y="329138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4201" y="329138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7730" y="1574042"/>
            <a:ext cx="2358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第五分钟后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2141" y="3798627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46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2022" y="380090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+15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5538" y="3828197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05419" y="383047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0769" y="4333164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2538" y="4335438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+8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04166" y="432179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94047" y="432406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83047" y="4854054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57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4816" y="4856328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+3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06444" y="484268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96325" y="484495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11"/>
          <p:cNvGrpSpPr/>
          <p:nvPr/>
        </p:nvGrpSpPr>
        <p:grpSpPr>
          <a:xfrm>
            <a:off x="6790796" y="3990309"/>
            <a:ext cx="4829246" cy="1362986"/>
            <a:chOff x="6960358" y="5246085"/>
            <a:chExt cx="4829246" cy="1362986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895155" y="5418162"/>
              <a:ext cx="894449" cy="119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圆角矩形标注 13"/>
            <p:cNvSpPr/>
            <p:nvPr/>
          </p:nvSpPr>
          <p:spPr>
            <a:xfrm>
              <a:off x="6960358" y="5246085"/>
              <a:ext cx="3616657" cy="968195"/>
            </a:xfrm>
            <a:prstGeom prst="wedgeRoundRectCallout">
              <a:avLst>
                <a:gd name="adj1" fmla="val 57356"/>
                <a:gd name="adj2" fmla="val 2888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测得水温是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22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℃，没有变化，用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表示。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8"/>
          <p:cNvGrpSpPr/>
          <p:nvPr/>
        </p:nvGrpSpPr>
        <p:grpSpPr>
          <a:xfrm>
            <a:off x="737700" y="4178785"/>
            <a:ext cx="5015977" cy="1238250"/>
            <a:chOff x="5274433" y="3860754"/>
            <a:chExt cx="5015977" cy="123825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274433" y="3860754"/>
              <a:ext cx="976241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圆角矩形标注 10"/>
            <p:cNvSpPr/>
            <p:nvPr/>
          </p:nvSpPr>
          <p:spPr>
            <a:xfrm flipH="1">
              <a:off x="6376632" y="3879034"/>
              <a:ext cx="3913778" cy="968195"/>
            </a:xfrm>
            <a:prstGeom prst="wedgeRoundRectCallout">
              <a:avLst>
                <a:gd name="adj1" fmla="val 53615"/>
                <a:gd name="adj2" fmla="val 69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测量水温是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59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℃，升高了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℃，用＋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表示。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71675" y="5374944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58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3444" y="5377218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95072" y="536357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84953" y="536584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73950" y="5895834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59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45719" y="5898108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7347" y="5884461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87228" y="588673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0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721224" y="2162287"/>
            <a:ext cx="1742738" cy="1043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5240768" y="3227295"/>
            <a:ext cx="1742738" cy="507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8776086" y="3233756"/>
            <a:ext cx="1742738" cy="507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972638" y="28253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时间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 flipH="1">
            <a:off x="2371090" y="708025"/>
            <a:ext cx="6482715" cy="5607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说一说：通过实验，你发现了什么现象？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11"/>
          <p:cNvGrpSpPr/>
          <p:nvPr/>
        </p:nvGrpSpPr>
        <p:grpSpPr>
          <a:xfrm>
            <a:off x="6264320" y="1624084"/>
            <a:ext cx="4829246" cy="2893325"/>
            <a:chOff x="6960358" y="5117912"/>
            <a:chExt cx="4829246" cy="289332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895155" y="5418162"/>
              <a:ext cx="894449" cy="119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圆角矩形标注 6"/>
            <p:cNvSpPr/>
            <p:nvPr/>
          </p:nvSpPr>
          <p:spPr>
            <a:xfrm>
              <a:off x="6960358" y="5117912"/>
              <a:ext cx="3766784" cy="2893325"/>
            </a:xfrm>
            <a:prstGeom prst="wedgeRoundRectCallout">
              <a:avLst>
                <a:gd name="adj1" fmla="val 59168"/>
                <a:gd name="adj2" fmla="val 4832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在乙杯中加入冰块后，水温在前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分钟下降得很快，在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分钟时，水温下降得都是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℃。第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分钟时，水温已经稳定。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8"/>
          <p:cNvGrpSpPr/>
          <p:nvPr/>
        </p:nvGrpSpPr>
        <p:grpSpPr>
          <a:xfrm>
            <a:off x="838911" y="1610436"/>
            <a:ext cx="5015977" cy="2947916"/>
            <a:chOff x="5274433" y="3384644"/>
            <a:chExt cx="5015977" cy="294791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274433" y="3860754"/>
              <a:ext cx="976241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圆角矩形标注 9"/>
            <p:cNvSpPr/>
            <p:nvPr/>
          </p:nvSpPr>
          <p:spPr>
            <a:xfrm flipH="1">
              <a:off x="6376632" y="3384644"/>
              <a:ext cx="3913778" cy="2947916"/>
            </a:xfrm>
            <a:prstGeom prst="wedgeRoundRectCallout">
              <a:avLst>
                <a:gd name="adj1" fmla="val 53615"/>
                <a:gd name="adj2" fmla="val 69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在甲杯中加入热水后，水温在前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分钟迅速升高，时间越往后水温升高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得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越慢。在第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分钟时，水温都是上升了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01506" y="4685731"/>
            <a:ext cx="848890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正、负数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表示事物的变化。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水温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上升用正数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表示，水温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下降用负数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表示，水温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没有变化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，可以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56"/>
          <p:cNvSpPr txBox="1">
            <a:spLocks noChangeArrowheads="1"/>
          </p:cNvSpPr>
          <p:nvPr/>
        </p:nvSpPr>
        <p:spPr bwMode="auto">
          <a:xfrm>
            <a:off x="513685" y="847327"/>
            <a:ext cx="110050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某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天早上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时气温是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度，到中午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时上升了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度；从中午到晚上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时下降了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度。中午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时和晚上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时的气温各是多少度？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2195216" y="2189644"/>
          <a:ext cx="7808592" cy="2655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2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51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早上</a:t>
                      </a: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中午</a:t>
                      </a: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晚上</a:t>
                      </a: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1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变化（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℃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10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气温（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℃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直接连接符 17"/>
          <p:cNvCxnSpPr/>
          <p:nvPr/>
        </p:nvCxnSpPr>
        <p:spPr>
          <a:xfrm flipH="1">
            <a:off x="4176215" y="3111690"/>
            <a:ext cx="1910686" cy="805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7506269" y="818866"/>
            <a:ext cx="1883391" cy="600502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56"/>
          <p:cNvSpPr txBox="1">
            <a:spLocks noChangeArrowheads="1"/>
          </p:cNvSpPr>
          <p:nvPr/>
        </p:nvSpPr>
        <p:spPr bwMode="auto">
          <a:xfrm>
            <a:off x="6616508" y="3183368"/>
            <a:ext cx="889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56"/>
          <p:cNvSpPr txBox="1">
            <a:spLocks noChangeArrowheads="1"/>
          </p:cNvSpPr>
          <p:nvPr/>
        </p:nvSpPr>
        <p:spPr bwMode="auto">
          <a:xfrm>
            <a:off x="4830926" y="4072747"/>
            <a:ext cx="396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56"/>
          <p:cNvSpPr txBox="1">
            <a:spLocks noChangeArrowheads="1"/>
          </p:cNvSpPr>
          <p:nvPr/>
        </p:nvSpPr>
        <p:spPr bwMode="auto">
          <a:xfrm>
            <a:off x="6113815" y="4932556"/>
            <a:ext cx="1679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4=12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56"/>
          <p:cNvSpPr txBox="1">
            <a:spLocks noChangeArrowheads="1"/>
          </p:cNvSpPr>
          <p:nvPr/>
        </p:nvSpPr>
        <p:spPr bwMode="auto">
          <a:xfrm>
            <a:off x="6646078" y="4045451"/>
            <a:ext cx="889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994848" y="1312460"/>
            <a:ext cx="1883391" cy="600502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56"/>
          <p:cNvSpPr txBox="1">
            <a:spLocks noChangeArrowheads="1"/>
          </p:cNvSpPr>
          <p:nvPr/>
        </p:nvSpPr>
        <p:spPr bwMode="auto">
          <a:xfrm>
            <a:off x="8584060" y="3144700"/>
            <a:ext cx="889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56"/>
          <p:cNvSpPr txBox="1">
            <a:spLocks noChangeArrowheads="1"/>
          </p:cNvSpPr>
          <p:nvPr/>
        </p:nvSpPr>
        <p:spPr bwMode="auto">
          <a:xfrm>
            <a:off x="8067721" y="4921184"/>
            <a:ext cx="1963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2=10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56"/>
          <p:cNvSpPr txBox="1">
            <a:spLocks noChangeArrowheads="1"/>
          </p:cNvSpPr>
          <p:nvPr/>
        </p:nvSpPr>
        <p:spPr bwMode="auto">
          <a:xfrm>
            <a:off x="8681870" y="3993134"/>
            <a:ext cx="889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56"/>
          <p:cNvSpPr txBox="1">
            <a:spLocks noChangeArrowheads="1"/>
          </p:cNvSpPr>
          <p:nvPr/>
        </p:nvSpPr>
        <p:spPr bwMode="auto">
          <a:xfrm>
            <a:off x="1924334" y="5878802"/>
            <a:ext cx="99128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答：中午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时的气温是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℃，晚上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时的气温是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℃。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6"/>
          <p:cNvSpPr txBox="1">
            <a:spLocks noChangeArrowheads="1"/>
          </p:cNvSpPr>
          <p:nvPr/>
        </p:nvSpPr>
        <p:spPr bwMode="auto">
          <a:xfrm>
            <a:off x="890806" y="571514"/>
            <a:ext cx="105187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）电梯从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层上升到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层，又从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层下降到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层，然后又上升到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层，再下降到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层，请把这个过程记录在下表中。</a:t>
            </a:r>
          </a:p>
        </p:txBody>
      </p:sp>
      <p:sp>
        <p:nvSpPr>
          <p:cNvPr id="4" name="TextBox 56"/>
          <p:cNvSpPr txBox="1">
            <a:spLocks noChangeArrowheads="1"/>
          </p:cNvSpPr>
          <p:nvPr/>
        </p:nvSpPr>
        <p:spPr bwMode="auto">
          <a:xfrm>
            <a:off x="1296287" y="3897011"/>
            <a:ext cx="99358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）电梯从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层上升到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层，然后又下降了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层，现在电梯在几层？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935910" y="1586250"/>
          <a:ext cx="8177080" cy="1429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5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5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4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顺序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第一次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第二次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第三次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第四次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移动层数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106942" y="2344721"/>
            <a:ext cx="91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+4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42996" y="2344721"/>
            <a:ext cx="91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-4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79050" y="2344721"/>
            <a:ext cx="91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+2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15103" y="2344721"/>
            <a:ext cx="91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94188" y="4788084"/>
            <a:ext cx="2897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6-2=4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（层）</a:t>
            </a:r>
          </a:p>
        </p:txBody>
      </p:sp>
      <p:sp>
        <p:nvSpPr>
          <p:cNvPr id="11" name="矩形 10"/>
          <p:cNvSpPr/>
          <p:nvPr/>
        </p:nvSpPr>
        <p:spPr>
          <a:xfrm>
            <a:off x="3861465" y="5620597"/>
            <a:ext cx="525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答：现在电梯在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层。</a:t>
            </a:r>
          </a:p>
        </p:txBody>
      </p:sp>
      <p:sp>
        <p:nvSpPr>
          <p:cNvPr id="12" name="矩形 11"/>
          <p:cNvSpPr/>
          <p:nvPr/>
        </p:nvSpPr>
        <p:spPr>
          <a:xfrm>
            <a:off x="3945442" y="3152213"/>
            <a:ext cx="2196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1=4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（层）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64122" y="3140839"/>
            <a:ext cx="2196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1=2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（层）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11060" y="1095154"/>
            <a:ext cx="1110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张强目前重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56.2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千克，他要记录自己的体重变化情况，第一个月体重增加了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0.8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千克，他记作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+0.8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千克，第二个月体重减少了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0.3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 ，应记作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，第三个月的体重变化情况，他记作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千克，这表示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如果第四个月他的体重又减少了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0.5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千克，应记作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__________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。他现在的体重是多少千克？</a:t>
            </a:r>
          </a:p>
        </p:txBody>
      </p:sp>
      <p:sp>
        <p:nvSpPr>
          <p:cNvPr id="20" name="内容占位符 3"/>
          <p:cNvSpPr txBox="1"/>
          <p:nvPr/>
        </p:nvSpPr>
        <p:spPr bwMode="auto">
          <a:xfrm>
            <a:off x="5413705" y="2063965"/>
            <a:ext cx="1431711" cy="5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-0.3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内容占位符 3"/>
          <p:cNvSpPr txBox="1"/>
          <p:nvPr/>
        </p:nvSpPr>
        <p:spPr bwMode="auto">
          <a:xfrm>
            <a:off x="5448662" y="2560314"/>
            <a:ext cx="3569504" cy="5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他这个月的体重没有变化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内容占位符 3"/>
          <p:cNvSpPr txBox="1"/>
          <p:nvPr/>
        </p:nvSpPr>
        <p:spPr bwMode="auto">
          <a:xfrm>
            <a:off x="7789188" y="3038486"/>
            <a:ext cx="1431711" cy="5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-0.5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内容占位符 3"/>
          <p:cNvSpPr txBox="1"/>
          <p:nvPr/>
        </p:nvSpPr>
        <p:spPr bwMode="auto">
          <a:xfrm>
            <a:off x="3688369" y="4549903"/>
            <a:ext cx="5036181" cy="5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56.2+0.8-0.3-0.5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56.2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（千克）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内容占位符 3"/>
          <p:cNvSpPr txBox="1"/>
          <p:nvPr/>
        </p:nvSpPr>
        <p:spPr bwMode="auto">
          <a:xfrm>
            <a:off x="3639433" y="5339866"/>
            <a:ext cx="5036181" cy="5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答：他现在的体重是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56.2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374650"/>
            <a:ext cx="11431587" cy="600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19620" y="2591878"/>
            <a:ext cx="848890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用正、负数表示事物的变化时，首先要确定好标准，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于标准的用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表示，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于标准的用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9620" y="3812914"/>
            <a:ext cx="8488908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用正、负数不仅可以表示水温变化，还可以表示生活中其他一些事物的变化。用正、负数表示事物的变化情况是指在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上一次数据的基础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升高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降低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的数值。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00" y="5586413"/>
            <a:ext cx="7947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3843195" y="5134311"/>
            <a:ext cx="4727598" cy="822326"/>
            <a:chOff x="5520213" y="655117"/>
            <a:chExt cx="2124391" cy="579549"/>
          </a:xfrm>
        </p:grpSpPr>
        <p:grpSp>
          <p:nvGrpSpPr>
            <p:cNvPr id="6" name="组合 7"/>
            <p:cNvGrpSpPr/>
            <p:nvPr/>
          </p:nvGrpSpPr>
          <p:grpSpPr bwMode="auto">
            <a:xfrm>
              <a:off x="5520213" y="655117"/>
              <a:ext cx="2124391" cy="579549"/>
              <a:chOff x="5493845" y="716589"/>
              <a:chExt cx="1815921" cy="5795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493845" y="716589"/>
                <a:ext cx="1815921" cy="579549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圆角矩形 46"/>
              <p:cNvSpPr/>
              <p:nvPr/>
            </p:nvSpPr>
            <p:spPr>
              <a:xfrm>
                <a:off x="5579063" y="755748"/>
                <a:ext cx="1631540" cy="498994"/>
              </a:xfrm>
              <a:prstGeom prst="roundRect">
                <a:avLst/>
              </a:prstGeom>
              <a:solidFill>
                <a:srgbClr val="0BF30B"/>
              </a:solidFill>
              <a:ln>
                <a:solidFill>
                  <a:srgbClr val="0BF3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7" name="文本框 8"/>
            <p:cNvSpPr txBox="1">
              <a:spLocks noChangeArrowheads="1"/>
            </p:cNvSpPr>
            <p:nvPr/>
          </p:nvSpPr>
          <p:spPr bwMode="auto">
            <a:xfrm>
              <a:off x="5580935" y="742385"/>
              <a:ext cx="2025771" cy="36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Aft>
                  <a:spcPts val="0"/>
                </a:spcAft>
                <a:defRPr/>
              </a:pPr>
              <a:r>
                <a:rPr lang="zh-CN" altLang="en-US" sz="2800" b="1" kern="100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用正、负数表示事物的变化</a:t>
              </a:r>
              <a:endParaRPr lang="zh-CN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0477">
            <a:off x="3303588" y="1249363"/>
            <a:ext cx="584835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205177" y="2522008"/>
            <a:ext cx="2560400" cy="8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练一练第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429385" y="4732655"/>
            <a:ext cx="9041130" cy="145859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15025" y="1505699"/>
            <a:ext cx="10594340" cy="2339098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经历小组合作，观察、测量、记录水温变化以及交流实验结果的过程。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能用正数和负数表示熟悉的事物中数据的变化，能解答相关的简单问题。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积极参加小组合作活动，进一步感受用正数和负数表示事物的作用。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内容占位符 1"/>
          <p:cNvSpPr txBox="1">
            <a:spLocks noChangeArrowheads="1"/>
          </p:cNvSpPr>
          <p:nvPr/>
        </p:nvSpPr>
        <p:spPr bwMode="auto">
          <a:xfrm>
            <a:off x="1429385" y="5007927"/>
            <a:ext cx="881761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9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76000"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重点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能用正、负数表示数据的增加和减少情况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76000"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难点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能理解以谁为标准记录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76000"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标注 6"/>
          <p:cNvSpPr/>
          <p:nvPr/>
        </p:nvSpPr>
        <p:spPr>
          <a:xfrm flipH="1">
            <a:off x="2318385" y="721995"/>
            <a:ext cx="6497955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同学们，今天我们要一起做一个小实验。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347414" y="1626936"/>
            <a:ext cx="356206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测量并记录水的温度。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777923" y="3103168"/>
            <a:ext cx="10918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、实验准备：两支温度计、两个杯子、冷水、开水、冰块、记录表。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线形标注 2 10"/>
          <p:cNvSpPr/>
          <p:nvPr/>
        </p:nvSpPr>
        <p:spPr>
          <a:xfrm>
            <a:off x="5158853" y="4558352"/>
            <a:ext cx="4776717" cy="1364776"/>
          </a:xfrm>
          <a:prstGeom prst="borderCallout2">
            <a:avLst>
              <a:gd name="adj1" fmla="val 18750"/>
              <a:gd name="adj2" fmla="val -333"/>
              <a:gd name="adj3" fmla="val 18750"/>
              <a:gd name="adj4" fmla="val -7524"/>
              <a:gd name="adj5" fmla="val -66500"/>
              <a:gd name="adj6" fmla="val -21238"/>
            </a:avLst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在使用温度计时，必须把温度计的玻璃泡完全浸没在水中，待温度稳定后，才能准确地读出结果。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35021" y="3179928"/>
            <a:ext cx="1173707" cy="46402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线形标注 2 12"/>
          <p:cNvSpPr/>
          <p:nvPr/>
        </p:nvSpPr>
        <p:spPr>
          <a:xfrm flipH="1">
            <a:off x="9103057" y="1501254"/>
            <a:ext cx="2527110" cy="984913"/>
          </a:xfrm>
          <a:prstGeom prst="borderCallout2">
            <a:avLst>
              <a:gd name="adj1" fmla="val 29835"/>
              <a:gd name="adj2" fmla="val 99578"/>
              <a:gd name="adj3" fmla="val 31221"/>
              <a:gd name="adj4" fmla="val 110208"/>
              <a:gd name="adj5" fmla="val 169085"/>
              <a:gd name="adj6" fmla="val 126777"/>
            </a:avLst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一定要轻拿轻放，注意防止烫伤。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13510" y="3154907"/>
            <a:ext cx="953069" cy="46402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8173" y="709683"/>
            <a:ext cx="9198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、实验要求：①小组合作，安排好每人的分工。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②做好实验记录，完成记录表。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21045" y="2147305"/>
          <a:ext cx="8790675" cy="4242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8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342">
                <a:tc rowSpan="2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甲杯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乙杯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3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温度（℃）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变化情况（℃）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温度（℃）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变化情况（℃）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开始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第一分钟后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第二分钟后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第三分钟后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第四分钟后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第五分钟后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1721224" y="2162287"/>
            <a:ext cx="1742738" cy="1043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5240768" y="3227295"/>
            <a:ext cx="1742738" cy="507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8760312" y="3227295"/>
            <a:ext cx="1742738" cy="507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2593" y="2248349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温度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4381" y="2761117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时间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 flipH="1">
            <a:off x="1390650" y="789940"/>
            <a:ext cx="9759950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）取两个杯子，各加半杯水，分别测量并记录水的温度。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474" y="2600829"/>
            <a:ext cx="6224821" cy="296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12"/>
          <p:cNvGrpSpPr/>
          <p:nvPr/>
        </p:nvGrpSpPr>
        <p:grpSpPr>
          <a:xfrm>
            <a:off x="9105329" y="2784144"/>
            <a:ext cx="2684275" cy="2637571"/>
            <a:chOff x="9105329" y="2784144"/>
            <a:chExt cx="2684275" cy="263757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895155" y="4230806"/>
              <a:ext cx="894449" cy="119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圆角矩形标注 8"/>
            <p:cNvSpPr/>
            <p:nvPr/>
          </p:nvSpPr>
          <p:spPr>
            <a:xfrm flipH="1">
              <a:off x="9105329" y="2784144"/>
              <a:ext cx="2508916" cy="1403303"/>
            </a:xfrm>
            <a:prstGeom prst="wedgeRoundRectCallout">
              <a:avLst>
                <a:gd name="adj1" fmla="val -35116"/>
                <a:gd name="adj2" fmla="val 60782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我这杯水的水温也是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31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3"/>
          <p:cNvSpPr txBox="1"/>
          <p:nvPr/>
        </p:nvSpPr>
        <p:spPr>
          <a:xfrm>
            <a:off x="4094329" y="5857741"/>
            <a:ext cx="431269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然后把数据记录在表格中。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6648" y="2402007"/>
            <a:ext cx="3878074" cy="3242908"/>
            <a:chOff x="306648" y="2402007"/>
            <a:chExt cx="3878074" cy="3242908"/>
          </a:xfrm>
        </p:grpSpPr>
        <p:sp>
          <p:nvSpPr>
            <p:cNvPr id="8" name="圆角矩形标注 7"/>
            <p:cNvSpPr/>
            <p:nvPr/>
          </p:nvSpPr>
          <p:spPr>
            <a:xfrm flipH="1">
              <a:off x="571914" y="2402007"/>
              <a:ext cx="3612808" cy="1810461"/>
            </a:xfrm>
            <a:prstGeom prst="wedgeRoundRectCallout">
              <a:avLst>
                <a:gd name="adj1" fmla="val 36900"/>
                <a:gd name="adj2" fmla="val 59274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把温度计的玻璃泡浸没在水中，等待一会儿。温度稳定后，读数。水温是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31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06648" y="4406665"/>
              <a:ext cx="976241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 flipH="1">
            <a:off x="1390650" y="789940"/>
            <a:ext cx="6647815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）往甲杯中加开水，往乙杯中加冰块。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3075" y="1561935"/>
            <a:ext cx="7234096" cy="228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/>
          <p:nvPr/>
        </p:nvGrpSpPr>
        <p:grpSpPr>
          <a:xfrm>
            <a:off x="535331" y="4544705"/>
            <a:ext cx="5537922" cy="1745349"/>
            <a:chOff x="535331" y="4544705"/>
            <a:chExt cx="5537922" cy="174534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35331" y="4544705"/>
              <a:ext cx="1353678" cy="1745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圆角矩形标注 6"/>
            <p:cNvSpPr/>
            <p:nvPr/>
          </p:nvSpPr>
          <p:spPr>
            <a:xfrm flipH="1">
              <a:off x="1966132" y="5241536"/>
              <a:ext cx="4107121" cy="968195"/>
            </a:xfrm>
            <a:prstGeom prst="wedgeRoundRectCallout">
              <a:avLst>
                <a:gd name="adj1" fmla="val 53615"/>
                <a:gd name="adj2" fmla="val 69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想一想：两个杯子中水的温度会有什么变化？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74433" y="3860754"/>
            <a:ext cx="5520946" cy="1238250"/>
            <a:chOff x="5274433" y="3860754"/>
            <a:chExt cx="5520946" cy="123825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274433" y="3860754"/>
              <a:ext cx="976241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圆角矩形标注 8"/>
            <p:cNvSpPr/>
            <p:nvPr/>
          </p:nvSpPr>
          <p:spPr>
            <a:xfrm flipH="1">
              <a:off x="6376633" y="3879034"/>
              <a:ext cx="4418746" cy="968195"/>
            </a:xfrm>
            <a:prstGeom prst="wedgeRoundRectCallout">
              <a:avLst>
                <a:gd name="adj1" fmla="val 53615"/>
                <a:gd name="adj2" fmla="val 69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我猜，甲杯中水的温度会升高，因为加了开水。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55391" y="5273380"/>
            <a:ext cx="5334213" cy="1335691"/>
            <a:chOff x="6455391" y="5273380"/>
            <a:chExt cx="5334213" cy="1335691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895155" y="5418162"/>
              <a:ext cx="894449" cy="119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圆角矩形标注 10"/>
            <p:cNvSpPr/>
            <p:nvPr/>
          </p:nvSpPr>
          <p:spPr>
            <a:xfrm>
              <a:off x="6455391" y="5273380"/>
              <a:ext cx="4271749" cy="968195"/>
            </a:xfrm>
            <a:prstGeom prst="wedgeRoundRectCallout">
              <a:avLst>
                <a:gd name="adj1" fmla="val 57356"/>
                <a:gd name="adj2" fmla="val 2888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我猜，乙杯中水的温度会降低，因为加了冰块。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 flipH="1">
            <a:off x="1456690" y="485775"/>
            <a:ext cx="9925685" cy="929640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）用正数表示上升的温度，用负数表示下降的温度，把水温的变化情况记录在下表中。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3904" y="3190797"/>
            <a:ext cx="823419" cy="58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6967" y="3189302"/>
            <a:ext cx="77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721045" y="2147305"/>
            <a:ext cx="1742738" cy="1043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721045" y="2147305"/>
          <a:ext cx="8790675" cy="4242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8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342">
                <a:tc rowSpan="2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甲杯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乙杯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3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温度（℃）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变化情况（℃）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温度（℃）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变化情况（℃）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开始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第一分钟后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第二分钟后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第三分钟后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第四分钟后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第五分钟后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2492042" y="2299719"/>
            <a:ext cx="82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温度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841809" y="2669051"/>
            <a:ext cx="75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时间</a:t>
            </a:r>
            <a:endParaRPr lang="zh-CN" altLang="en-US" dirty="0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5240768" y="3227295"/>
            <a:ext cx="1742738" cy="507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8730507" y="3227295"/>
            <a:ext cx="1742738" cy="507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 flipH="1">
            <a:off x="1511300" y="490220"/>
            <a:ext cx="9925685" cy="929640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）用正数表示上升的温度，用负数表示下降的温度，把水温的变化情况记录在下表中。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1323" y="3188608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0437" y="3198439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7730" y="1574042"/>
            <a:ext cx="2358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第一分钟后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0363" y="3734697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46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7680" y="3783214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+15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0437" y="3783213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34668" y="3764988"/>
            <a:ext cx="822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721045" y="2147305"/>
          <a:ext cx="8790675" cy="4242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8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342">
                <a:tc rowSpan="2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甲杯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乙杯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3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温度（℃）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变化情况（℃）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温度（℃）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变化情况（℃）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开始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第一分钟后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第二分钟后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第三分钟后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第四分钟后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第五分钟后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0" name="直接连接符 19"/>
          <p:cNvCxnSpPr/>
          <p:nvPr/>
        </p:nvCxnSpPr>
        <p:spPr>
          <a:xfrm>
            <a:off x="1721224" y="2162287"/>
            <a:ext cx="1742738" cy="1043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492042" y="2299719"/>
            <a:ext cx="82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温度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841809" y="2669051"/>
            <a:ext cx="75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时间</a:t>
            </a:r>
            <a:endParaRPr lang="zh-CN" altLang="en-US" dirty="0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5240768" y="3227295"/>
            <a:ext cx="1742738" cy="507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8768982" y="3227295"/>
            <a:ext cx="1742738" cy="507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53502" y="4570747"/>
            <a:ext cx="5520946" cy="1238250"/>
            <a:chOff x="5274433" y="3860754"/>
            <a:chExt cx="5520946" cy="123825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274433" y="3860754"/>
              <a:ext cx="976241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圆角矩形标注 10"/>
            <p:cNvSpPr/>
            <p:nvPr/>
          </p:nvSpPr>
          <p:spPr>
            <a:xfrm flipH="1">
              <a:off x="6376633" y="3879034"/>
              <a:ext cx="4418746" cy="968195"/>
            </a:xfrm>
            <a:prstGeom prst="wedgeRoundRectCallout">
              <a:avLst>
                <a:gd name="adj1" fmla="val 53615"/>
                <a:gd name="adj2" fmla="val 69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水温迅速升高到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46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℃，升高了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15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℃，用＋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15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表示。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20045" y="4851692"/>
            <a:ext cx="4829246" cy="1362986"/>
            <a:chOff x="6960358" y="5246085"/>
            <a:chExt cx="4829246" cy="1362986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895155" y="5418162"/>
              <a:ext cx="894449" cy="119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圆角矩形标注 13"/>
            <p:cNvSpPr/>
            <p:nvPr/>
          </p:nvSpPr>
          <p:spPr>
            <a:xfrm>
              <a:off x="6960358" y="5246085"/>
              <a:ext cx="3616657" cy="968195"/>
            </a:xfrm>
            <a:prstGeom prst="wedgeRoundRectCallout">
              <a:avLst>
                <a:gd name="adj1" fmla="val 57356"/>
                <a:gd name="adj2" fmla="val 2888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测得水温是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27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℃，下降了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℃，用－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表示。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1721045" y="2147305"/>
          <a:ext cx="8790675" cy="4242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8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3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          温度</a:t>
                      </a:r>
                    </a:p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甲杯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乙杯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3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温度（℃）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变化情况（℃）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温度（℃）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变化情况（℃）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开始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第一分钟后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第二分钟后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第三分钟后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第四分钟后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第五分钟后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圆角矩形标注 3"/>
          <p:cNvSpPr/>
          <p:nvPr/>
        </p:nvSpPr>
        <p:spPr>
          <a:xfrm flipH="1">
            <a:off x="1511300" y="490220"/>
            <a:ext cx="9925685" cy="929640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）用正数表示上升的温度，用负数表示下降的温度，把水温的变化情况记录在下表中。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9129" y="3205779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3861" y="3149922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7730" y="1574042"/>
            <a:ext cx="2358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第二分钟后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1601" y="3727233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46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4045" y="3734697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+15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7590" y="372318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18777" y="3728935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5330" y="4277480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0316" y="4268673"/>
            <a:ext cx="841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+8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7590" y="4268672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72506" y="4277480"/>
            <a:ext cx="83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721224" y="2162287"/>
            <a:ext cx="1742738" cy="1043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240768" y="3227295"/>
            <a:ext cx="1742738" cy="507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8757570" y="3227295"/>
            <a:ext cx="1742738" cy="507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29294" y="5145305"/>
            <a:ext cx="5520946" cy="1238250"/>
            <a:chOff x="5274433" y="3860754"/>
            <a:chExt cx="5520946" cy="123825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274433" y="3860754"/>
              <a:ext cx="976241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圆角矩形标注 10"/>
            <p:cNvSpPr/>
            <p:nvPr/>
          </p:nvSpPr>
          <p:spPr>
            <a:xfrm flipH="1">
              <a:off x="6376633" y="3879034"/>
              <a:ext cx="4418746" cy="968195"/>
            </a:xfrm>
            <a:prstGeom prst="wedgeRoundRectCallout">
              <a:avLst>
                <a:gd name="adj1" fmla="val 53615"/>
                <a:gd name="adj2" fmla="val 69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水温继续升高到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54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℃，升高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了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℃，用＋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表示。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38348" y="5000272"/>
            <a:ext cx="4868315" cy="1254976"/>
            <a:chOff x="6960358" y="5237489"/>
            <a:chExt cx="4801304" cy="119090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867213" y="5237489"/>
              <a:ext cx="894449" cy="119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圆角矩形标注 13"/>
            <p:cNvSpPr/>
            <p:nvPr/>
          </p:nvSpPr>
          <p:spPr>
            <a:xfrm>
              <a:off x="6960358" y="5246085"/>
              <a:ext cx="3616657" cy="968195"/>
            </a:xfrm>
            <a:prstGeom prst="wedgeRoundRectCallout">
              <a:avLst>
                <a:gd name="adj1" fmla="val 57356"/>
                <a:gd name="adj2" fmla="val 2888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测得水温是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24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℃，下降了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℃，用－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表示。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931542" y="2722652"/>
            <a:ext cx="7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时间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0cd8bff-267c-4353-a0f3-c36f3488816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Application>Microsoft Office PowerPoint</Application>
  <PresentationFormat>宽屏</PresentationFormat>
  <Paragraphs>260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华文楷体</vt:lpstr>
      <vt:lpstr>Calibri</vt:lpstr>
      <vt:lpstr>黑体</vt:lpstr>
      <vt:lpstr>楷体</vt:lpstr>
      <vt:lpstr>Arial</vt:lpstr>
      <vt:lpstr>宋体</vt:lpstr>
      <vt:lpstr>Wingdings</vt:lpstr>
      <vt:lpstr>微软雅黑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2023-01-16T21:03:48Z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4E77455344414EC09887F11F2D4C3F38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