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62" r:id="rId4"/>
    <p:sldId id="257" r:id="rId5"/>
    <p:sldId id="261" r:id="rId6"/>
    <p:sldId id="260" r:id="rId7"/>
    <p:sldId id="276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58" r:id="rId19"/>
    <p:sldId id="27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CC"/>
    <a:srgbClr val="660066"/>
    <a:srgbClr val="9900CC"/>
    <a:srgbClr val="FFFF00"/>
    <a:srgbClr val="FF99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100" d="100"/>
          <a:sy n="100" d="100"/>
        </p:scale>
        <p:origin x="-12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7E0F520-9006-4CC3-920B-64F8CAB3C12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0F520-9006-4CC3-920B-64F8CAB3C122}" type="slidenum">
              <a:rPr lang="en-US" altLang="zh-CN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57880D-94BC-4989-A8B2-F51E40A6F80E}" type="slidenum">
              <a:rPr lang="en-US" altLang="zh-CN" smtClean="0"/>
              <a:t>7</a:t>
            </a:fld>
            <a:endParaRPr lang="en-US" altLang="zh-CN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CEA2-92D4-4BF3-94D2-3C860C4556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DF83-CFAD-447C-8969-EAE56293AB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237F-ADCA-4D90-8800-F4E10AC633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8C597-9459-4C7D-9225-F51212EAFE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AC685-19B0-4907-938B-C356A15FEBE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7589-50AB-474A-9428-E79D31286A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2677-C493-4281-AFC1-169ADA54422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844-585F-49C6-9184-83E506C993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D5BD-0C2F-4E5D-9A12-FC756B3919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863A0-4183-4E77-BBAE-E52F430084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00EA-912E-4FAA-B3F4-4AE0A071494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CEA7-D15B-4269-8C09-A1A5DE7E49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B9CE6E-B1CF-499B-91CB-090B4B7ADBE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file:///C:\Documents%20and%20Settings\Administrator\&#26700;&#38754;\Unit4%20Topic3\&#35838;&#20214;\Unit4%20Topic3%20SectionB%20&#31934;&#21697;&#35838;&#20214;\p100-2-A.mp3" TargetMode="External"/><Relationship Id="rId1" Type="http://schemas.microsoft.com/office/2007/relationships/media" Target="file:///C:\Documents%20and%20Settings\Administrator\&#26700;&#38754;\Unit4%20Topic3\&#35838;&#20214;\Unit4%20Topic3%20SectionB%20&#31934;&#21697;&#35838;&#20214;\p100-2-A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4%20Topic3\&#35838;&#20214;\Unit4%20Topic3%20SectionB%20&#31934;&#21697;&#35838;&#20214;\p100-2-B.mp3" TargetMode="External"/><Relationship Id="rId1" Type="http://schemas.microsoft.com/office/2007/relationships/media" Target="file:///C:\Documents%20and%20Settings\Administrator\&#26700;&#38754;\Unit4%20Topic3\&#35838;&#20214;\Unit4%20Topic3%20SectionB%20&#31934;&#21697;&#35838;&#20214;\p100-2-B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4%20Topic3\&#35838;&#20214;\Unit4%20Topic3%20SectionB%20&#31934;&#21697;&#35838;&#20214;\p100-4.mp3" TargetMode="External"/><Relationship Id="rId1" Type="http://schemas.microsoft.com/office/2007/relationships/media" Target="file:///C:\Documents%20and%20Settings\Administrator\&#26700;&#38754;\Unit4%20Topic3\&#35838;&#20214;\Unit4%20Topic3%20SectionB%20&#31934;&#21697;&#35838;&#20214;\p100-4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Unit4%20Topic3\&#35838;&#20214;\Unit4%20Topic3%20SectionB%20&#31934;&#21697;&#35838;&#20214;\p99-1a.mp3" TargetMode="External"/><Relationship Id="rId1" Type="http://schemas.microsoft.com/office/2007/relationships/media" Target="file:///C:\Documents%20and%20Settings\Administrator\&#26700;&#38754;\Unit4%20Topic3\&#35838;&#20214;\Unit4%20Topic3%20SectionB%20&#31934;&#21697;&#35838;&#20214;\p99-1a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Administrator\&#26700;&#38754;\Unit4%20Topic3\&#35838;&#20214;\Unit4%20Topic3%20SectionB%20&#31934;&#21697;&#35838;&#20214;\p99-1a.wm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68413"/>
            <a:ext cx="9144000" cy="2332037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4 Topic 3</a:t>
            </a:r>
            <a:br>
              <a:rPr lang="en-US" altLang="zh-CN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is the third nation that sent a person into space.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3604" y="4005064"/>
            <a:ext cx="5057775" cy="766762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B </a:t>
            </a:r>
          </a:p>
        </p:txBody>
      </p:sp>
      <p:sp>
        <p:nvSpPr>
          <p:cNvPr id="4" name="矩形 3"/>
          <p:cNvSpPr/>
          <p:nvPr/>
        </p:nvSpPr>
        <p:spPr>
          <a:xfrm>
            <a:off x="3003816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28625"/>
            <a:ext cx="8229600" cy="714375"/>
          </a:xfrm>
        </p:spPr>
        <p:txBody>
          <a:bodyPr/>
          <a:lstStyle/>
          <a:p>
            <a:pPr algn="l" eaLnBrk="1" hangingPunct="1"/>
            <a:r>
              <a:rPr lang="en-US" altLang="zh-CN" sz="4000" b="1" dirty="0" smtClean="0">
                <a:solidFill>
                  <a:schemeClr val="tx1"/>
                </a:solidFill>
              </a:rPr>
              <a:t>1c Read 1a and fill in the blanks.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chemeClr val="bg1">
              <a:alpha val="47058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smtClean="0">
                <a:solidFill>
                  <a:srgbClr val="6600CC"/>
                </a:solidFill>
              </a:rPr>
              <a:t>       Kangkang wanted to know something about recent spaceship developments. Mr. Brown told him that spaceships used to be _________by astronauts and now mainly use ________ controls. Then he explained to Kangkang that the speed and ________ of spaceships as well as the temperature are controlled by computers. Kangkang then realized he knew little about computer technology. Mr. Brown _________ him to learn to use computers well and make computers _______ us better in the future. Kangkang made up his mind to work hard to _________ computer technology.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795963" y="2276475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controlled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867400" y="2636838"/>
            <a:ext cx="201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electronic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348038" y="3284538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direction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27763" y="4365625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advised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771775" y="5013325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serve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71550" y="5661025"/>
            <a:ext cx="172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master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 animBg="1"/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</a:rPr>
              <a:t>Key words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alpha val="5294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9900CC"/>
                </a:solidFill>
              </a:rPr>
              <a:t>K: amazing, development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B: electronic, control, astronauts</a:t>
            </a:r>
            <a:r>
              <a:rPr lang="en-US" altLang="zh-CN" b="1" dirty="0" smtClean="0">
                <a:solidFill>
                  <a:srgbClr val="9900CC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9900CC"/>
                </a:solidFill>
              </a:rPr>
              <a:t>K: 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B: computers, speed, direction,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CC"/>
                </a:solidFill>
              </a:rPr>
              <a:t>        temperature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9900CC"/>
                </a:solidFill>
              </a:rPr>
              <a:t>K: so little, technology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B: master, advise , make …do…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b="1" dirty="0" smtClean="0">
                <a:solidFill>
                  <a:srgbClr val="9900CC"/>
                </a:solidFill>
              </a:rPr>
              <a:t>K: introduction, impossible 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348038" y="5876925"/>
            <a:ext cx="2592387" cy="576263"/>
          </a:xfrm>
          <a:prstGeom prst="cloudCallout">
            <a:avLst>
              <a:gd name="adj1" fmla="val 107500"/>
              <a:gd name="adj2" fmla="val -10151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/>
            <a:r>
              <a:rPr lang="en-US" altLang="zh-CN" sz="2400" b="1">
                <a:solidFill>
                  <a:srgbClr val="0000CC"/>
                </a:solidFill>
              </a:rPr>
              <a:t>Act it out !</a:t>
            </a:r>
          </a:p>
        </p:txBody>
      </p:sp>
      <p:pic>
        <p:nvPicPr>
          <p:cNvPr id="15365" name="Picture 5" descr="u=3910353825,54398027&amp;fm=21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1850" y="4762500"/>
            <a:ext cx="19621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 animBg="1"/>
      <p:bldP spid="153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9144000" cy="1641475"/>
          </a:xfrm>
        </p:spPr>
        <p:txBody>
          <a:bodyPr/>
          <a:lstStyle/>
          <a:p>
            <a:pPr algn="l" eaLnBrk="1" hangingPunct="1"/>
            <a:r>
              <a:rPr lang="en-US" altLang="zh-CN" sz="3200" b="1" smtClean="0">
                <a:solidFill>
                  <a:schemeClr val="tx1"/>
                </a:solidFill>
              </a:rPr>
              <a:t>2 A. Listen to four short passages and</a:t>
            </a:r>
            <a:br>
              <a:rPr lang="en-US" altLang="zh-CN" sz="3200" b="1" smtClean="0">
                <a:solidFill>
                  <a:schemeClr val="tx1"/>
                </a:solidFill>
              </a:rPr>
            </a:br>
            <a:r>
              <a:rPr lang="en-US" altLang="zh-CN" sz="3200" b="1" smtClean="0">
                <a:solidFill>
                  <a:schemeClr val="tx1"/>
                </a:solidFill>
              </a:rPr>
              <a:t>       number the pictures. The words below the</a:t>
            </a:r>
            <a:br>
              <a:rPr lang="en-US" altLang="zh-CN" sz="3200" b="1" smtClean="0">
                <a:solidFill>
                  <a:schemeClr val="tx1"/>
                </a:solidFill>
              </a:rPr>
            </a:br>
            <a:r>
              <a:rPr lang="en-US" altLang="zh-CN" sz="3200" b="1" smtClean="0">
                <a:solidFill>
                  <a:schemeClr val="tx1"/>
                </a:solidFill>
              </a:rPr>
              <a:t>       pictures may help you.</a:t>
            </a:r>
            <a:r>
              <a:rPr lang="en-US" altLang="zh-CN" sz="400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6388" name="Picture 4" descr="4-1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2205038"/>
            <a:ext cx="22161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p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83413" y="2205038"/>
            <a:ext cx="21605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U6-3-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276475"/>
            <a:ext cx="2143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U6-3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05038"/>
            <a:ext cx="21605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5516563"/>
            <a:ext cx="9144000" cy="457200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9900CC"/>
                </a:solidFill>
              </a:rPr>
              <a:t>food (     )           spacesuit (     )   telescope (     )   machine (     )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42988" y="5516563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67175" y="55165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372225" y="55165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604250" y="551656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p100-2-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500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49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386" grpId="0"/>
      <p:bldP spid="16392" grpId="0" animBg="1"/>
      <p:bldP spid="16393" grpId="0"/>
      <p:bldP spid="16394" grpId="0"/>
      <p:bldP spid="16395" grpId="0"/>
      <p:bldP spid="16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964613" cy="785813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chemeClr val="tx1"/>
                </a:solidFill>
              </a:rPr>
              <a:t>2 B. Listen again and fill in the blanks.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rgbClr val="FFFF00">
              <a:alpha val="2588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1. A spacesuit is like a very small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    _______.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2. Astronauts add ________ to 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    to make it bigger.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3. On earth, we can look at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    _______________ through telescopes.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4. ________ are training on a special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    machine. It _______ them through the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smtClean="0"/>
              <a:t>    air.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2160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spaceship</a:t>
            </a:r>
            <a:r>
              <a:rPr lang="en-US" altLang="zh-CN" sz="2800"/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356100" y="2708275"/>
            <a:ext cx="1655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water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443663" y="2708275"/>
            <a:ext cx="2411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dried food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71550" y="4292600"/>
            <a:ext cx="338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stars and planets</a:t>
            </a:r>
            <a:r>
              <a:rPr lang="en-US" altLang="zh-CN"/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00113" y="4797425"/>
            <a:ext cx="2160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Astronauts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276600" y="5373688"/>
            <a:ext cx="165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lifts</a:t>
            </a:r>
          </a:p>
        </p:txBody>
      </p:sp>
      <p:pic>
        <p:nvPicPr>
          <p:cNvPr id="12" name="p100-2-B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5" dur="1" fill="hold"/>
                                        <p:tgtEl>
                                          <p:spTgt spid="174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174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4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410" grpId="0"/>
      <p:bldP spid="17411" grpId="0" build="p" animBg="1"/>
      <p:bldP spid="17412" grpId="0"/>
      <p:bldP spid="17413" grpId="0"/>
      <p:bldP spid="17414" grpId="0"/>
      <p:bldP spid="17415" grpId="0"/>
      <p:bldP spid="17416" grpId="0"/>
      <p:bldP spid="174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74638"/>
            <a:ext cx="8464550" cy="1143000"/>
          </a:xfrm>
        </p:spPr>
        <p:txBody>
          <a:bodyPr/>
          <a:lstStyle/>
          <a:p>
            <a:pPr algn="l" eaLnBrk="1" hangingPunct="1"/>
            <a:r>
              <a:rPr lang="en-US" altLang="zh-CN" sz="3200" b="1" dirty="0" smtClean="0">
                <a:solidFill>
                  <a:schemeClr val="tx1"/>
                </a:solidFill>
              </a:rPr>
              <a:t>3 Read the following sentences and</a:t>
            </a:r>
            <a:br>
              <a:rPr lang="en-US" altLang="zh-CN" sz="3200" b="1" dirty="0" smtClean="0">
                <a:solidFill>
                  <a:schemeClr val="tx1"/>
                </a:solidFill>
              </a:rPr>
            </a:br>
            <a:r>
              <a:rPr lang="en-US" altLang="zh-CN" sz="3200" b="1" dirty="0" smtClean="0">
                <a:solidFill>
                  <a:schemeClr val="tx1"/>
                </a:solidFill>
              </a:rPr>
              <a:t>   complete them with </a:t>
            </a:r>
            <a:r>
              <a:rPr lang="en-US" altLang="zh-CN" sz="3200" b="1" i="1" dirty="0" smtClean="0">
                <a:solidFill>
                  <a:schemeClr val="tx1"/>
                </a:solidFill>
              </a:rPr>
              <a:t>that, which, who.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 smtClean="0"/>
              <a:t>1. Do you know Neil Armstrong _________was  the first man to set foot on the moon? </a:t>
            </a:r>
          </a:p>
          <a:p>
            <a:pPr eaLnBrk="1" hangingPunct="1">
              <a:buFontTx/>
              <a:buNone/>
            </a:pPr>
            <a:r>
              <a:rPr lang="en-US" altLang="zh-CN" dirty="0" smtClean="0"/>
              <a:t>2. This is the spaceship ________ the astronauts  use on space.  </a:t>
            </a:r>
          </a:p>
          <a:p>
            <a:pPr eaLnBrk="1" hangingPunct="1">
              <a:buFontTx/>
              <a:buNone/>
            </a:pPr>
            <a:r>
              <a:rPr lang="en-US" altLang="zh-CN" dirty="0" smtClean="0"/>
              <a:t>3. In all big cities, there are things _________  tourists shouldn’t miss! </a:t>
            </a:r>
          </a:p>
          <a:p>
            <a:pPr eaLnBrk="1" hangingPunct="1">
              <a:buFontTx/>
              <a:buNone/>
            </a:pPr>
            <a:r>
              <a:rPr lang="en-US" altLang="zh-CN" dirty="0" smtClean="0"/>
              <a:t>4. He is a man ________ means what he says.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83300" y="1700213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that/who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284663" y="2708275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that/which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21400" y="3846513"/>
            <a:ext cx="1979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that/which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916238" y="4868863"/>
            <a:ext cx="1871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who/that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84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84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6" grpId="0"/>
      <p:bldP spid="18437" grpId="0"/>
      <p:bldP spid="18438" grpId="0"/>
      <p:bldP spid="184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8072438" cy="1143000"/>
          </a:xfrm>
        </p:spPr>
        <p:txBody>
          <a:bodyPr/>
          <a:lstStyle/>
          <a:p>
            <a:pPr algn="l"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Listen and read the attributive clauses,</a:t>
            </a:r>
            <a:b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paying attention to the pause, weak form and</a:t>
            </a:r>
            <a:b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intonation.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chemeClr val="bg1">
              <a:alpha val="67842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rgbClr val="660066"/>
                </a:solidFill>
              </a:rPr>
              <a:t>1. China is the third nation /th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t sent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 person into space.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rgbClr val="660066"/>
                </a:solidFill>
              </a:rPr>
              <a:t>2. Yang </a:t>
            </a:r>
            <a:r>
              <a:rPr lang="en-US" altLang="zh-CN" sz="2800" dirty="0" err="1" smtClean="0">
                <a:solidFill>
                  <a:srgbClr val="660066"/>
                </a:solidFill>
              </a:rPr>
              <a:t>Liwei</a:t>
            </a:r>
            <a:r>
              <a:rPr lang="en-US" altLang="zh-CN" sz="2800" dirty="0" smtClean="0">
                <a:solidFill>
                  <a:srgbClr val="660066"/>
                </a:solidFill>
              </a:rPr>
              <a:t> is our national hero /who traveled around the earth in </a:t>
            </a:r>
            <a:r>
              <a:rPr lang="en-US" altLang="zh-CN" sz="2800" i="1" dirty="0" err="1" smtClean="0">
                <a:solidFill>
                  <a:srgbClr val="660066"/>
                </a:solidFill>
              </a:rPr>
              <a:t>Shenzhou</a:t>
            </a:r>
            <a:r>
              <a:rPr lang="en-US" altLang="zh-CN" sz="2800" i="1" dirty="0" smtClean="0">
                <a:solidFill>
                  <a:srgbClr val="660066"/>
                </a:solidFill>
              </a:rPr>
              <a:t> V</a:t>
            </a:r>
            <a:r>
              <a:rPr lang="en-US" altLang="zh-CN" sz="2800" dirty="0" smtClean="0">
                <a:solidFill>
                  <a:srgbClr val="660066"/>
                </a:solidFill>
              </a:rPr>
              <a:t> for 21 hours in 2003.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rgbClr val="660066"/>
                </a:solidFill>
              </a:rPr>
              <a:t>3. Spaceships /which use electronic controls /used to be controlled by astronauts.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rgbClr val="660066"/>
                </a:solidFill>
              </a:rPr>
              <a:t>4. </a:t>
            </a:r>
            <a:r>
              <a:rPr lang="en-US" altLang="zh-CN" sz="2800" i="1" dirty="0" err="1" smtClean="0">
                <a:solidFill>
                  <a:srgbClr val="660066"/>
                </a:solidFill>
              </a:rPr>
              <a:t>Chang’e</a:t>
            </a:r>
            <a:r>
              <a:rPr lang="en-US" altLang="zh-CN" sz="2800" i="1" dirty="0" smtClean="0">
                <a:solidFill>
                  <a:srgbClr val="660066"/>
                </a:solidFill>
              </a:rPr>
              <a:t> I</a:t>
            </a:r>
            <a:r>
              <a:rPr lang="en-US" altLang="zh-CN" sz="2800" dirty="0" smtClean="0">
                <a:solidFill>
                  <a:srgbClr val="660066"/>
                </a:solidFill>
              </a:rPr>
              <a:t> is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 spaceship /which w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s launched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s China’s first lunar probe.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800" dirty="0" smtClean="0">
                <a:solidFill>
                  <a:srgbClr val="660066"/>
                </a:solidFill>
              </a:rPr>
              <a:t>5. More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nd more people have personal computers /th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t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ar</a:t>
            </a:r>
            <a:r>
              <a:rPr lang="en-US" altLang="zh-CN" sz="2800" dirty="0" smtClean="0">
                <a:solidFill>
                  <a:srgbClr val="660066"/>
                </a:solidFill>
              </a:rPr>
              <a:t>e used t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o</a:t>
            </a:r>
            <a:r>
              <a:rPr lang="en-US" altLang="zh-CN" sz="2800" dirty="0" smtClean="0">
                <a:solidFill>
                  <a:srgbClr val="660066"/>
                </a:solidFill>
              </a:rPr>
              <a:t> play games </a:t>
            </a:r>
            <a:r>
              <a:rPr lang="en-US" altLang="zh-CN" sz="2800" u="sng" dirty="0" smtClean="0">
                <a:solidFill>
                  <a:srgbClr val="660066"/>
                </a:solidFill>
              </a:rPr>
              <a:t>a</a:t>
            </a:r>
            <a:r>
              <a:rPr lang="en-US" altLang="zh-CN" sz="2800" dirty="0" smtClean="0">
                <a:solidFill>
                  <a:srgbClr val="660066"/>
                </a:solidFill>
              </a:rPr>
              <a:t>nd watch movies.</a:t>
            </a:r>
          </a:p>
        </p:txBody>
      </p:sp>
      <p:pic>
        <p:nvPicPr>
          <p:cNvPr id="19460" name="Picture 4" descr="图片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3789363"/>
            <a:ext cx="78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图片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941888"/>
            <a:ext cx="78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图片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581525"/>
            <a:ext cx="784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图片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916113"/>
            <a:ext cx="784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3284538"/>
            <a:ext cx="719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2205038"/>
            <a:ext cx="719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2205038"/>
            <a:ext cx="719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0200" y="4076700"/>
            <a:ext cx="719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3284538"/>
            <a:ext cx="719137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350" y="5229225"/>
            <a:ext cx="719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图片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1412875"/>
            <a:ext cx="719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100-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0006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99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458" grpId="0"/>
      <p:bldP spid="1945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964612" cy="6048375"/>
          </a:xfrm>
          <a:solidFill>
            <a:schemeClr val="bg1">
              <a:alpha val="81175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1.The movie ____ we saw last night was fantastic.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A. that   B. what    C. whose  D. who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2. Liu Yang is the first woman astronaut _____ has ever traveled in space.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A. whom  B. which   C. who   D. whose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3. People are talking about the old houses ______ Jackie Chan bought in Anhui twenty years ago.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A. which   B. where   C. who   D. when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4. Most students like the teachers _____ understand them well.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A. which    B. who    C. where   D. when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5. It’s interesting that there are many people _____ speak French in Canada.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800" b="1" smtClean="0">
                <a:solidFill>
                  <a:srgbClr val="6600CC"/>
                </a:solidFill>
              </a:rPr>
              <a:t>A. which    B. where   C. who   D. whom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3995738" y="6021388"/>
            <a:ext cx="792162" cy="692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195513" y="4724400"/>
            <a:ext cx="792162" cy="692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323850" y="765175"/>
            <a:ext cx="792163" cy="692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3851275" y="2060575"/>
            <a:ext cx="792163" cy="692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95288" y="3357563"/>
            <a:ext cx="792162" cy="69215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6500813" y="0"/>
            <a:ext cx="2143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Exercises 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04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04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048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048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20484" grpId="0" animBg="1"/>
      <p:bldP spid="20485" grpId="0" animBg="1"/>
      <p:bldP spid="20486" grpId="0" animBg="1"/>
      <p:bldP spid="20487" grpId="0" animBg="1"/>
      <p:bldP spid="204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184775"/>
          </a:xfrm>
          <a:solidFill>
            <a:schemeClr val="bg1">
              <a:alpha val="78038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dirty="0" smtClean="0">
                <a:solidFill>
                  <a:srgbClr val="0000FF"/>
                </a:solidFill>
              </a:rPr>
              <a:t>Fill in the blanks with </a:t>
            </a:r>
            <a:r>
              <a:rPr lang="en-US" altLang="zh-CN" b="1" i="1" dirty="0" smtClean="0">
                <a:solidFill>
                  <a:srgbClr val="0000FF"/>
                </a:solidFill>
              </a:rPr>
              <a:t>who, which, that</a:t>
            </a:r>
            <a:r>
              <a:rPr lang="en-US" altLang="zh-CN" b="1" dirty="0" smtClean="0">
                <a:solidFill>
                  <a:srgbClr val="0000FF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1. The train  ___________ has just left is for Shenzhen.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2. I still remember the year ___________ we spent together.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3. Jack is no longer the person_________ I met five years ago.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4. Who is the worker _________ was late for work today?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5. Some people __________ are successful language learners often fail in other fields.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700338" y="1700213"/>
            <a:ext cx="2376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which/that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219700" y="2549525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that/which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24525" y="3357563"/>
            <a:ext cx="194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067175" y="4221163"/>
            <a:ext cx="208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that/who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492500" y="5070475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who/that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2484438" y="260350"/>
            <a:ext cx="36004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60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Exercises</a:t>
            </a:r>
            <a:endParaRPr lang="zh-CN" altLang="en-US" sz="60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355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355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356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/>
      <p:bldP spid="23557" grpId="0"/>
      <p:bldP spid="23559" grpId="0"/>
      <p:bldP spid="23560" grpId="0"/>
      <p:bldP spid="23561" grpId="0"/>
      <p:bldP spid="235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4924425"/>
          </a:xfrm>
          <a:solidFill>
            <a:schemeClr val="bg1">
              <a:alpha val="45882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learn</a:t>
            </a:r>
            <a:r>
              <a:rPr lang="en-GB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:1. Some words:</a:t>
            </a:r>
            <a:r>
              <a:rPr lang="en-GB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electronic, spacesuit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GB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Some phrases:</a:t>
            </a:r>
            <a:r>
              <a:rPr lang="en-GB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computer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technology, advise sb. to do </a:t>
            </a:r>
            <a:r>
              <a:rPr lang="en-GB" altLang="zh-CN" sz="24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make sb./</a:t>
            </a:r>
            <a:r>
              <a:rPr lang="en-GB" altLang="zh-CN" sz="24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do, made up one’s mind</a:t>
            </a:r>
            <a:r>
              <a:rPr lang="en-GB" altLang="zh-CN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zh-CN" sz="24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 Some sentences:</a:t>
            </a:r>
            <a:r>
              <a:rPr lang="en-GB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(1) Spaceships are so amazing.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(2) I think that if I work hard then nothing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impossible.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can: </a:t>
            </a:r>
            <a:r>
              <a:rPr lang="en-GB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Learn more about the astronauts’ life.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 Read the attributive clauses with correct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pause, weak form and intonation.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813" y="1600200"/>
            <a:ext cx="7900987" cy="4525963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1a.</a:t>
            </a:r>
          </a:p>
          <a:p>
            <a:pPr eaLnBrk="1" hangingPunct="1"/>
            <a:r>
              <a:rPr lang="en-US" altLang="zh-CN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Memorize the useful expressions  and key sentences which we learned today.</a:t>
            </a:r>
          </a:p>
          <a:p>
            <a:pPr eaLnBrk="1" hangingPunct="1"/>
            <a:r>
              <a:rPr lang="en-US" altLang="zh-CN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 Section B in your workbook.</a:t>
            </a:r>
          </a:p>
          <a:p>
            <a:pPr eaLnBrk="1" hangingPunct="1"/>
            <a:r>
              <a:rPr lang="en-US" altLang="zh-CN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Preview Section C. </a:t>
            </a:r>
          </a:p>
          <a:p>
            <a:pPr eaLnBrk="1" hangingPunct="1"/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928938" y="500063"/>
            <a:ext cx="2870200" cy="8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Assignment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50825" y="4437063"/>
            <a:ext cx="2305050" cy="1250950"/>
          </a:xfrm>
          <a:prstGeom prst="wedgeEllipseCallout">
            <a:avLst>
              <a:gd name="adj1" fmla="val 25278"/>
              <a:gd name="adj2" fmla="val -7741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1468438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/>
              <a:t>He is </a:t>
            </a:r>
            <a:r>
              <a:rPr lang="en-US" altLang="zh-CN" b="1" dirty="0" smtClean="0">
                <a:solidFill>
                  <a:srgbClr val="FF0000"/>
                </a:solidFill>
              </a:rPr>
              <a:t>an American astronaut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dirty="0" smtClean="0"/>
              <a:t>who</a:t>
            </a:r>
            <a:r>
              <a:rPr lang="en-US" altLang="zh-CN" b="1" dirty="0" smtClean="0">
                <a:solidFill>
                  <a:srgbClr val="FFFF00"/>
                </a:solidFill>
              </a:rPr>
              <a:t> </a:t>
            </a:r>
            <a:r>
              <a:rPr lang="en-US" altLang="zh-CN" b="1" u="sng" dirty="0" smtClean="0">
                <a:solidFill>
                  <a:srgbClr val="FF33CC"/>
                </a:solidFill>
              </a:rPr>
              <a:t>was the first man to set foot on the moon. 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563938" y="3357563"/>
            <a:ext cx="23034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3200" b="1"/>
              <a:t>关系代词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588125" y="3429000"/>
            <a:ext cx="2160588" cy="7921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/>
              <a:t>定语从句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27088" y="3573463"/>
            <a:ext cx="2016125" cy="6492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b="1"/>
              <a:t>先行词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195513" y="2133600"/>
            <a:ext cx="2520950" cy="1295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5364163" y="2205038"/>
            <a:ext cx="1439862" cy="11525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7956550" y="2205038"/>
            <a:ext cx="144463" cy="1152525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5214938" y="0"/>
            <a:ext cx="3225800" cy="857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Review</a:t>
            </a:r>
            <a:endParaRPr lang="zh-CN" altLang="en-US" sz="54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/>
              <a:t>人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1258888" y="5013325"/>
            <a:ext cx="6477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/>
              <a:t>物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395288" y="5805488"/>
            <a:ext cx="8748712" cy="10668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i="1" dirty="0" err="1">
                <a:ea typeface="宋体" panose="02010600030101010101" pitchFamily="2" charset="-122"/>
              </a:rPr>
              <a:t>Shenzhou</a:t>
            </a:r>
            <a:r>
              <a:rPr lang="en-US" altLang="zh-CN" sz="3200" b="1" i="1" dirty="0">
                <a:ea typeface="宋体" panose="02010600030101010101" pitchFamily="2" charset="-122"/>
              </a:rPr>
              <a:t> Ⅹ</a:t>
            </a:r>
            <a:r>
              <a:rPr lang="en-US" altLang="zh-CN" sz="3200" b="1" dirty="0">
                <a:ea typeface="宋体" panose="02010600030101010101" pitchFamily="2" charset="-122"/>
              </a:rPr>
              <a:t> is </a:t>
            </a:r>
            <a:r>
              <a:rPr lang="en-US" altLang="zh-CN" sz="3200" b="1" dirty="0">
                <a:solidFill>
                  <a:srgbClr val="FF0000"/>
                </a:solidFill>
                <a:ea typeface="宋体" panose="02010600030101010101" pitchFamily="2" charset="-122"/>
              </a:rPr>
              <a:t>a spaceship</a:t>
            </a:r>
            <a:r>
              <a:rPr lang="en-US" altLang="zh-CN" sz="3200" b="1" dirty="0">
                <a:solidFill>
                  <a:srgbClr val="FF33CC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ea typeface="宋体" panose="02010600030101010101" pitchFamily="2" charset="-122"/>
              </a:rPr>
              <a:t>that/which</a:t>
            </a:r>
            <a:r>
              <a:rPr lang="en-US" altLang="zh-CN" sz="3200" b="1" u="sng" dirty="0">
                <a:solidFill>
                  <a:srgbClr val="FF33CC"/>
                </a:solidFill>
                <a:ea typeface="宋体" panose="02010600030101010101" pitchFamily="2" charset="-122"/>
              </a:rPr>
              <a:t> was launched with three astronauts in 2013.</a:t>
            </a:r>
          </a:p>
        </p:txBody>
      </p:sp>
      <p:grpSp>
        <p:nvGrpSpPr>
          <p:cNvPr id="2" name="Group 107"/>
          <p:cNvGrpSpPr/>
          <p:nvPr/>
        </p:nvGrpSpPr>
        <p:grpSpPr bwMode="auto">
          <a:xfrm>
            <a:off x="3419475" y="4508500"/>
            <a:ext cx="2665413" cy="1079500"/>
            <a:chOff x="2154" y="2886"/>
            <a:chExt cx="1679" cy="680"/>
          </a:xfrm>
        </p:grpSpPr>
        <p:sp>
          <p:nvSpPr>
            <p:cNvPr id="3090" name="AutoShape 103"/>
            <p:cNvSpPr>
              <a:spLocks noChangeArrowheads="1"/>
            </p:cNvSpPr>
            <p:nvPr/>
          </p:nvSpPr>
          <p:spPr bwMode="auto">
            <a:xfrm>
              <a:off x="2154" y="2886"/>
              <a:ext cx="1679" cy="680"/>
            </a:xfrm>
            <a:prstGeom prst="wedgeEllipseCallout">
              <a:avLst>
                <a:gd name="adj1" fmla="val -14977"/>
                <a:gd name="adj2" fmla="val -5661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3091" name="Oval 104"/>
            <p:cNvSpPr>
              <a:spLocks noChangeArrowheads="1"/>
            </p:cNvSpPr>
            <p:nvPr/>
          </p:nvSpPr>
          <p:spPr bwMode="auto">
            <a:xfrm>
              <a:off x="2290" y="2976"/>
              <a:ext cx="499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Who</a:t>
              </a:r>
            </a:p>
            <a:p>
              <a:pPr algn="ctr"/>
              <a:r>
                <a:rPr lang="zh-CN" altLang="en-US"/>
                <a:t>人</a:t>
              </a:r>
            </a:p>
          </p:txBody>
        </p:sp>
        <p:sp>
          <p:nvSpPr>
            <p:cNvPr id="3092" name="Oval 105"/>
            <p:cNvSpPr>
              <a:spLocks noChangeArrowheads="1"/>
            </p:cNvSpPr>
            <p:nvPr/>
          </p:nvSpPr>
          <p:spPr bwMode="auto">
            <a:xfrm>
              <a:off x="3061" y="2931"/>
              <a:ext cx="499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Which</a:t>
              </a:r>
            </a:p>
            <a:p>
              <a:pPr algn="ctr"/>
              <a:r>
                <a:rPr lang="zh-CN" altLang="en-US"/>
                <a:t>物</a:t>
              </a:r>
            </a:p>
          </p:txBody>
        </p:sp>
        <p:sp>
          <p:nvSpPr>
            <p:cNvPr id="3093" name="Oval 106"/>
            <p:cNvSpPr>
              <a:spLocks noChangeArrowheads="1"/>
            </p:cNvSpPr>
            <p:nvPr/>
          </p:nvSpPr>
          <p:spPr bwMode="auto">
            <a:xfrm>
              <a:off x="2699" y="3158"/>
              <a:ext cx="499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that</a:t>
              </a:r>
            </a:p>
            <a:p>
              <a:pPr algn="ctr"/>
              <a:r>
                <a:rPr lang="zh-CN" altLang="en-US"/>
                <a:t>人物</a:t>
              </a:r>
            </a:p>
          </p:txBody>
        </p:sp>
      </p:grpSp>
      <p:sp>
        <p:nvSpPr>
          <p:cNvPr id="21612" name="Line 108"/>
          <p:cNvSpPr>
            <a:spLocks noChangeShapeType="1"/>
          </p:cNvSpPr>
          <p:nvPr/>
        </p:nvSpPr>
        <p:spPr bwMode="auto">
          <a:xfrm flipH="1" flipV="1">
            <a:off x="2339975" y="4292600"/>
            <a:ext cx="1727200" cy="15128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13" name="Line 109"/>
          <p:cNvSpPr>
            <a:spLocks noChangeShapeType="1"/>
          </p:cNvSpPr>
          <p:nvPr/>
        </p:nvSpPr>
        <p:spPr bwMode="auto">
          <a:xfrm flipH="1" flipV="1">
            <a:off x="5580063" y="4149725"/>
            <a:ext cx="1512887" cy="1584325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614" name="Line 110"/>
          <p:cNvSpPr>
            <a:spLocks noChangeShapeType="1"/>
          </p:cNvSpPr>
          <p:nvPr/>
        </p:nvSpPr>
        <p:spPr bwMode="auto">
          <a:xfrm flipH="1" flipV="1">
            <a:off x="7524750" y="4365625"/>
            <a:ext cx="1079500" cy="1584325"/>
          </a:xfrm>
          <a:prstGeom prst="line">
            <a:avLst/>
          </a:prstGeom>
          <a:noFill/>
          <a:ln w="63500">
            <a:solidFill>
              <a:srgbClr val="FF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/>
      <p:bldP spid="21507" grpId="0" build="p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32" grpId="0" animBg="1"/>
      <p:bldP spid="21612" grpId="0" animBg="1"/>
      <p:bldP spid="21613" grpId="0" animBg="1"/>
      <p:bldP spid="216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60" name="Group 68"/>
          <p:cNvGraphicFramePr>
            <a:graphicFrameLocks noGrp="1"/>
          </p:cNvGraphicFramePr>
          <p:nvPr>
            <p:ph type="tbl" idx="1"/>
          </p:nvPr>
        </p:nvGraphicFramePr>
        <p:xfrm>
          <a:off x="457200" y="1628775"/>
          <a:ext cx="8229600" cy="3238500"/>
        </p:xfrm>
        <a:graphic>
          <a:graphicData uri="http://schemas.openxmlformats.org/drawingml/2006/table">
            <a:tbl>
              <a:tblPr/>
              <a:tblGrid>
                <a:gridCol w="2746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关系词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先行词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在从句中成分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主语，宾语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主语，宾语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  ，人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2808287" cy="1196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Review</a:t>
            </a:r>
            <a:endParaRPr lang="zh-CN" altLang="en-US" sz="54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116013" y="2492375"/>
            <a:ext cx="1439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Who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4067175" y="3213100"/>
            <a:ext cx="1081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物</a:t>
            </a:r>
          </a:p>
        </p:txBody>
      </p:sp>
      <p:sp>
        <p:nvSpPr>
          <p:cNvPr id="8261" name="Text Box 69"/>
          <p:cNvSpPr txBox="1">
            <a:spLocks noChangeArrowheads="1"/>
          </p:cNvSpPr>
          <p:nvPr/>
        </p:nvSpPr>
        <p:spPr bwMode="auto">
          <a:xfrm>
            <a:off x="6300788" y="4076700"/>
            <a:ext cx="2087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主语，宾语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7" grpId="0" animBg="1"/>
      <p:bldP spid="8241" grpId="0"/>
      <p:bldP spid="8246" grpId="0"/>
      <p:bldP spid="82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67744" y="246113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  <a:solidFill>
            <a:schemeClr val="bg1">
              <a:alpha val="6588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(    ) 1.The number of people ____ lost their lives in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Indonesian earthquake reached as many as 6200.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	       A. which      B. who     C. Whom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(    ) 2.---Have you been to the new Sports Center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    _____ is just opened in town?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---No, not yet.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A. where      B. who    C. that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(    ) 3.This is a new museum ______ was built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 last year.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	      A. when 	B. who    C. which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(    ) 4.Do you know the girl _____ is singing 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          the stage?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00CC"/>
                </a:solidFill>
              </a:rPr>
              <a:t>	      A. who   	B. what    C. which </a:t>
            </a:r>
          </a:p>
        </p:txBody>
      </p:sp>
      <p:sp>
        <p:nvSpPr>
          <p:cNvPr id="3121" name="WordArt 49"/>
          <p:cNvSpPr>
            <a:spLocks noChangeArrowheads="1" noChangeShapeType="1" noTextEdit="1"/>
          </p:cNvSpPr>
          <p:nvPr/>
        </p:nvSpPr>
        <p:spPr bwMode="auto">
          <a:xfrm>
            <a:off x="5292725" y="274638"/>
            <a:ext cx="3394075" cy="706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54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Review</a:t>
            </a:r>
            <a:endParaRPr lang="zh-CN" altLang="en-US" sz="54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611188" y="1125538"/>
            <a:ext cx="287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611188" y="2205038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11188" y="378936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11188" y="508476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  <p:bldP spid="3121" grpId="0" animBg="1"/>
      <p:bldP spid="3122" grpId="0"/>
      <p:bldP spid="3123" grpId="0"/>
      <p:bldP spid="3124" grpId="0"/>
      <p:bldP spid="3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zh-CN" sz="4000" b="1" smtClean="0">
                <a:solidFill>
                  <a:srgbClr val="FF0000"/>
                </a:solidFill>
              </a:rPr>
              <a:t>What do you know about the spaceships?</a:t>
            </a:r>
          </a:p>
        </p:txBody>
      </p:sp>
      <p:pic>
        <p:nvPicPr>
          <p:cNvPr id="7172" name="Picture 4" descr="u=1955147978,2053795869&amp;fm=90&amp;gp=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3333750" cy="2376487"/>
          </a:xfrm>
          <a:noFill/>
        </p:spPr>
      </p:pic>
      <p:pic>
        <p:nvPicPr>
          <p:cNvPr id="7173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420938"/>
            <a:ext cx="3743325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1ec08fa513d2697e8b7463e54fbb2fb42166d224f4ae0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076700"/>
            <a:ext cx="36798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u=1489926139,63241760&amp;fm=23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88013" y="4365625"/>
            <a:ext cx="34559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pPr eaLnBrk="1" hangingPunct="1"/>
            <a:r>
              <a:rPr lang="en-US" altLang="zh-CN" sz="3600" b="1" dirty="0" smtClean="0">
                <a:solidFill>
                  <a:srgbClr val="FF0000"/>
                </a:solidFill>
              </a:rPr>
              <a:t>What do you know about the spaceships?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248150"/>
          </a:xfrm>
          <a:solidFill>
            <a:schemeClr val="bg1">
              <a:alpha val="65881"/>
            </a:schemeClr>
          </a:solidFill>
        </p:spPr>
        <p:txBody>
          <a:bodyPr/>
          <a:lstStyle/>
          <a:p>
            <a:pPr eaLnBrk="1" hangingPunct="1"/>
            <a:r>
              <a:rPr lang="en-US" altLang="zh-CN" b="1" smtClean="0"/>
              <a:t>1.Spaceships mainly use </a:t>
            </a:r>
            <a:r>
              <a:rPr lang="en-US" altLang="zh-CN" b="1" smtClean="0">
                <a:solidFill>
                  <a:srgbClr val="FF0000"/>
                </a:solidFill>
              </a:rPr>
              <a:t>electronic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</a:rPr>
              <a:t>      </a:t>
            </a:r>
            <a:r>
              <a:rPr lang="en-US" altLang="zh-CN" b="1" smtClean="0"/>
              <a:t>controls.</a:t>
            </a:r>
          </a:p>
          <a:p>
            <a:pPr eaLnBrk="1" hangingPunct="1"/>
            <a:endParaRPr lang="en-US" altLang="zh-CN" b="1" smtClean="0"/>
          </a:p>
          <a:p>
            <a:pPr eaLnBrk="1" hangingPunct="1"/>
            <a:r>
              <a:rPr lang="en-US" altLang="zh-CN" b="1" smtClean="0"/>
              <a:t>2.Astronauts use computers to control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      the speed and direction of their</a:t>
            </a:r>
          </a:p>
          <a:p>
            <a:pPr eaLnBrk="1" hangingPunct="1">
              <a:buFontTx/>
              <a:buNone/>
            </a:pPr>
            <a:r>
              <a:rPr lang="en-US" altLang="zh-CN" b="1" smtClean="0"/>
              <a:t>      spaceships, even the temperature. </a:t>
            </a:r>
          </a:p>
          <a:p>
            <a:pPr eaLnBrk="1" hangingPunct="1"/>
            <a:r>
              <a:rPr lang="en-US" altLang="zh-CN" b="1" smtClean="0"/>
              <a:t> … </a:t>
            </a:r>
          </a:p>
          <a:p>
            <a:pPr eaLnBrk="1" hangingPunct="1">
              <a:buFontTx/>
              <a:buNone/>
            </a:pPr>
            <a:endParaRPr lang="en-US" altLang="zh-CN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724525" y="3213100"/>
            <a:ext cx="2089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/>
              <a:t>adj. </a:t>
            </a:r>
            <a:r>
              <a:rPr lang="zh-CN" altLang="en-US" sz="2400" b="1"/>
              <a:t>电子的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774950"/>
            <a:ext cx="20161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 animBg="1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72488" cy="706437"/>
          </a:xfrm>
          <a:solidFill>
            <a:schemeClr val="accent5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  What did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Kangkang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want to know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6851650" cy="4537075"/>
          </a:xfrm>
          <a:solidFill>
            <a:schemeClr val="bg1">
              <a:alpha val="65881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 He wants to know something about recent spaceship </a:t>
            </a:r>
            <a:r>
              <a:rPr lang="en-US" altLang="zh-CN" dirty="0" smtClean="0">
                <a:solidFill>
                  <a:srgbClr val="FF0000"/>
                </a:solidFill>
              </a:rPr>
              <a:t>developments.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development  n. </a:t>
            </a:r>
            <a:r>
              <a:rPr lang="zh-CN" altLang="en-US" dirty="0" smtClean="0">
                <a:solidFill>
                  <a:srgbClr val="FF0000"/>
                </a:solidFill>
              </a:rPr>
              <a:t>发展</a:t>
            </a:r>
            <a:r>
              <a:rPr lang="zh-CN" altLang="en-US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with the development of 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  </a:t>
            </a:r>
            <a:r>
              <a:rPr lang="zh-CN" altLang="en-US" dirty="0" smtClean="0"/>
              <a:t>随着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的发展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develop          v.</a:t>
            </a:r>
            <a:r>
              <a:rPr lang="zh-CN" altLang="en-US" dirty="0" smtClean="0">
                <a:solidFill>
                  <a:srgbClr val="FF0000"/>
                </a:solidFill>
              </a:rPr>
              <a:t>发展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developing      adj.</a:t>
            </a:r>
            <a:r>
              <a:rPr lang="zh-CN" altLang="en-US" dirty="0" smtClean="0">
                <a:solidFill>
                  <a:srgbClr val="FF0000"/>
                </a:solidFill>
              </a:rPr>
              <a:t>发展中的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developed       adj. </a:t>
            </a:r>
            <a:r>
              <a:rPr lang="zh-CN" altLang="en-US" dirty="0" smtClean="0">
                <a:solidFill>
                  <a:srgbClr val="FF0000"/>
                </a:solidFill>
              </a:rPr>
              <a:t>发达的</a:t>
            </a:r>
          </a:p>
          <a:p>
            <a:pPr eaLnBrk="1" hangingPunct="1">
              <a:lnSpc>
                <a:spcPct val="90000"/>
              </a:lnSpc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4" descr="9-4-1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2857500"/>
            <a:ext cx="28067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99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8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2" grpId="0" animBg="1"/>
      <p:bldP spid="512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0063"/>
            <a:ext cx="8964612" cy="1439862"/>
          </a:xfrm>
        </p:spPr>
        <p:txBody>
          <a:bodyPr/>
          <a:lstStyle/>
          <a:p>
            <a:pPr algn="l" eaLnBrk="1" hangingPunct="1"/>
            <a:r>
              <a:rPr lang="en-US" altLang="zh-CN" sz="2800" b="1" smtClean="0">
                <a:solidFill>
                  <a:srgbClr val="FF0000"/>
                </a:solidFill>
              </a:rPr>
              <a:t>1b What can computers do to spaceships? Tick the</a:t>
            </a:r>
            <a:br>
              <a:rPr lang="en-US" altLang="zh-CN" sz="2800" b="1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     possibilities and then listen to 1a to check your</a:t>
            </a:r>
            <a:br>
              <a:rPr lang="en-US" altLang="zh-CN" sz="2800" b="1" smtClean="0">
                <a:solidFill>
                  <a:srgbClr val="FF0000"/>
                </a:solidFill>
              </a:rPr>
            </a:br>
            <a:r>
              <a:rPr lang="en-US" altLang="zh-CN" sz="2800" b="1" smtClean="0">
                <a:solidFill>
                  <a:srgbClr val="FF0000"/>
                </a:solidFill>
              </a:rPr>
              <a:t>     answers.</a:t>
            </a:r>
            <a:r>
              <a:rPr lang="en-US" altLang="zh-CN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210050"/>
          </a:xfrm>
          <a:solidFill>
            <a:schemeClr val="bg1">
              <a:alpha val="47842"/>
            </a:schemeClr>
          </a:solidFill>
        </p:spPr>
        <p:txBody>
          <a:bodyPr/>
          <a:lstStyle/>
          <a:p>
            <a:pPr eaLnBrk="1" hangingPunct="1"/>
            <a:r>
              <a:rPr lang="en-US" altLang="zh-CN" smtClean="0"/>
              <a:t>(     ) 1. make food for astronauts </a:t>
            </a:r>
          </a:p>
          <a:p>
            <a:pPr eaLnBrk="1" hangingPunct="1"/>
            <a:r>
              <a:rPr lang="en-US" altLang="zh-CN" smtClean="0"/>
              <a:t>(     ) 2. change the speed of spaceships </a:t>
            </a:r>
          </a:p>
          <a:p>
            <a:pPr eaLnBrk="1" hangingPunct="1"/>
            <a:r>
              <a:rPr lang="en-US" altLang="zh-CN" smtClean="0"/>
              <a:t>(     ) 3. control the direction of spaceships </a:t>
            </a:r>
          </a:p>
          <a:p>
            <a:pPr eaLnBrk="1" hangingPunct="1"/>
            <a:r>
              <a:rPr lang="en-US" altLang="zh-CN" smtClean="0"/>
              <a:t>(     ) 4. control the temperature of</a:t>
            </a:r>
          </a:p>
          <a:p>
            <a:pPr eaLnBrk="1" hangingPunct="1"/>
            <a:r>
              <a:rPr lang="en-US" altLang="zh-CN" smtClean="0"/>
              <a:t>            spaceships </a:t>
            </a:r>
          </a:p>
        </p:txBody>
      </p:sp>
      <p:pic>
        <p:nvPicPr>
          <p:cNvPr id="12292" name="Picture 4" descr="TIP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716338"/>
            <a:ext cx="369093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435600" y="530066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0000CC"/>
                </a:solidFill>
              </a:rPr>
              <a:t>Make predictions based on what you know.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27088" y="3357563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27088" y="2781300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827088" y="2205038"/>
            <a:ext cx="1008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animBg="1"/>
      <p:bldP spid="12294" grpId="0"/>
      <p:bldP spid="12295" grpId="0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8581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zh-CN" b="1" smtClean="0">
                <a:solidFill>
                  <a:srgbClr val="FF0066"/>
                </a:solidFill>
              </a:rPr>
              <a:t>1a Look, listen and say.</a:t>
            </a:r>
            <a:r>
              <a:rPr lang="en-US" altLang="zh-CN" smtClean="0"/>
              <a:t> </a:t>
            </a:r>
          </a:p>
        </p:txBody>
      </p:sp>
      <p:sp>
        <p:nvSpPr>
          <p:cNvPr id="5" name="动作按钮: 影片 4">
            <a:hlinkClick r:id="rId2" action="ppaction://hlinkfile" highlightClick="1"/>
          </p:cNvPr>
          <p:cNvSpPr/>
          <p:nvPr/>
        </p:nvSpPr>
        <p:spPr>
          <a:xfrm>
            <a:off x="2857500" y="2428875"/>
            <a:ext cx="2357438" cy="9286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0000FF"/>
                </a:solidFill>
              </a:rPr>
              <a:t>动画</a:t>
            </a:r>
            <a:r>
              <a:rPr lang="en-US" altLang="zh-CN" sz="4000" dirty="0">
                <a:solidFill>
                  <a:srgbClr val="0000FF"/>
                </a:solidFill>
              </a:rPr>
              <a:t>1a</a:t>
            </a:r>
            <a:endParaRPr lang="zh-CN" alt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Microsoft Office PowerPoint</Application>
  <PresentationFormat>全屏显示(4:3)</PresentationFormat>
  <Paragraphs>189</Paragraphs>
  <Slides>19</Slides>
  <Notes>2</Notes>
  <HiddenSlides>0</HiddenSlides>
  <MMClips>4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WWW.2PPT.COM
</vt:lpstr>
      <vt:lpstr>Unit 4 Topic 3 China is the third nation that sent a person into space. </vt:lpstr>
      <vt:lpstr>PowerPoint 演示文稿</vt:lpstr>
      <vt:lpstr>PowerPoint 演示文稿</vt:lpstr>
      <vt:lpstr>PowerPoint 演示文稿</vt:lpstr>
      <vt:lpstr>What do you know about the spaceships?</vt:lpstr>
      <vt:lpstr>What do you know about the spaceships?</vt:lpstr>
      <vt:lpstr>1a  What did Kangkang want to know ?</vt:lpstr>
      <vt:lpstr>1b What can computers do to spaceships? Tick the      possibilities and then listen to 1a to check your      answers. </vt:lpstr>
      <vt:lpstr>1a Look, listen and say. </vt:lpstr>
      <vt:lpstr>1c Read 1a and fill in the blanks. </vt:lpstr>
      <vt:lpstr>Key words </vt:lpstr>
      <vt:lpstr>2 A. Listen to four short passages and        number the pictures. The words below the        pictures may help you. </vt:lpstr>
      <vt:lpstr>2 B. Listen again and fill in the blanks.</vt:lpstr>
      <vt:lpstr>3 Read the following sentences and    complete them with that, which, who. </vt:lpstr>
      <vt:lpstr>4 Listen and read the attributive clauses,    paying attention to the pause, weak form and    intonation. </vt:lpstr>
      <vt:lpstr>PowerPoint 演示文稿</vt:lpstr>
      <vt:lpstr>PowerPoint 演示文稿</vt:lpstr>
      <vt:lpstr>Summary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2014-02-18T14:22:00Z</dcterms:created>
  <dcterms:modified xsi:type="dcterms:W3CDTF">2023-01-16T21:03:54Z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795F8CE2BCA8446C8AF6C685FC7389B7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