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8" r:id="rId2"/>
    <p:sldId id="356" r:id="rId3"/>
    <p:sldId id="342" r:id="rId4"/>
    <p:sldId id="343" r:id="rId5"/>
    <p:sldId id="344" r:id="rId6"/>
    <p:sldId id="345" r:id="rId7"/>
    <p:sldId id="339" r:id="rId8"/>
    <p:sldId id="340" r:id="rId9"/>
    <p:sldId id="341" r:id="rId10"/>
    <p:sldId id="314" r:id="rId11"/>
    <p:sldId id="268" r:id="rId12"/>
    <p:sldId id="261" r:id="rId13"/>
    <p:sldId id="320" r:id="rId14"/>
    <p:sldId id="321" r:id="rId15"/>
    <p:sldId id="329" r:id="rId16"/>
    <p:sldId id="330" r:id="rId17"/>
    <p:sldId id="331" r:id="rId18"/>
    <p:sldId id="332" r:id="rId19"/>
    <p:sldId id="333" r:id="rId20"/>
    <p:sldId id="334" r:id="rId21"/>
    <p:sldId id="349" r:id="rId22"/>
    <p:sldId id="350" r:id="rId23"/>
    <p:sldId id="346" r:id="rId24"/>
    <p:sldId id="336" r:id="rId25"/>
    <p:sldId id="347" r:id="rId26"/>
    <p:sldId id="348" r:id="rId27"/>
    <p:sldId id="337" r:id="rId28"/>
    <p:sldId id="267" r:id="rId29"/>
    <p:sldId id="351" r:id="rId30"/>
    <p:sldId id="352" r:id="rId31"/>
    <p:sldId id="353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300"/>
    <a:srgbClr val="66FFFF"/>
    <a:srgbClr val="99CCFF"/>
    <a:srgbClr val="3333FF"/>
    <a:srgbClr val="CCFFCC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2280" autoAdjust="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46ABA-16CA-44AD-87FC-638507F152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9D464-A6EF-4DAE-9D36-7AB4CEE8D6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9D464-A6EF-4DAE-9D36-7AB4CEE8D6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9219-F92F-4830-AA98-1F6B9390A5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B3FE-9896-46FD-9DA3-5E1382208B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23AF-5393-4A55-9FD3-9A4351484A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601F5-BD7B-4A3C-949D-2CF19CBB8E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D710-8EA4-47AC-8E19-4F6B9FF904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6A0B-5C1A-4354-BC29-7A28E78E22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817A-AA52-414A-82A1-2C95A6D7A4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B7B0-5104-443F-9B2E-34B7DAA288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5142-E269-46C4-852B-298FEF0F8E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867F-E597-414F-817A-271F33CBB6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D6AC3-2CAA-4187-9CAE-D6F13CE22E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D1C17A9-4F56-4319-A243-B9371AEE611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slide" Target="slide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E:\&#25945;&#23398;\&#31532;&#21313;&#31456;\&#35838;&#20214;\&#24179;&#31227;.gs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Rar$DI00.219/&#23569;&#24180;&#22766;&#24535;&#19981;&#35328;&#24833;.DAT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2049463"/>
            <a:ext cx="9144000" cy="111125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zh-CN" alt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确</a:t>
            </a:r>
            <a:r>
              <a:rPr lang="zh-CN" altLang="en-US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定事件与随机事件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4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/>
          <p:nvPr/>
        </p:nvGrpSpPr>
        <p:grpSpPr bwMode="auto">
          <a:xfrm>
            <a:off x="-1588" y="503634"/>
            <a:ext cx="9144001" cy="1081088"/>
            <a:chOff x="0" y="164"/>
            <a:chExt cx="5760" cy="681"/>
          </a:xfrm>
        </p:grpSpPr>
        <p:pic>
          <p:nvPicPr>
            <p:cNvPr id="10248" name="Picture 5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Line 6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3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3850" y="689372"/>
            <a:ext cx="3168650" cy="7191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楷体_GB2312"/>
              </a:rPr>
              <a:t>情境引入</a:t>
            </a:r>
          </a:p>
        </p:txBody>
      </p:sp>
      <p:pic>
        <p:nvPicPr>
          <p:cNvPr id="126984" name="Picture 8" descr="Img2094736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025" y="1735733"/>
            <a:ext cx="3143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5" name="Picture 9" descr="Img25014431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95838" y="1700808"/>
            <a:ext cx="3376612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940425" y="5950545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ea typeface="华文新魏" panose="02010800040101010101" pitchFamily="2" charset="-122"/>
              </a:rPr>
              <a:t>王 楠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1546225" y="6021983"/>
            <a:ext cx="2089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ea typeface="华文新魏" panose="02010800040101010101" pitchFamily="2" charset="-122"/>
              </a:rPr>
              <a:t>张怡宁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/>
      <p:bldP spid="1269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1147763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66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　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47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届世乒赛女子单打决赛最终在中国球员</a:t>
            </a:r>
            <a:r>
              <a:rPr lang="zh-CN" altLang="en-US" sz="40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王楠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zh-CN" altLang="en-US" sz="400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张怡宁</a:t>
            </a: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之间展开。在比赛开始之前，请思考如下问题：　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4925" y="3422650"/>
            <a:ext cx="9612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、冠军一定属于中国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0" y="4005263"/>
            <a:ext cx="939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、冠军可能属于外国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0" y="4960938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3600" dirty="0">
                <a:latin typeface="隶书" panose="02010509060101010101" pitchFamily="49" charset="-122"/>
                <a:ea typeface="隶书" panose="02010509060101010101" pitchFamily="49" charset="-122"/>
              </a:rPr>
              <a:t>、冠军一定属于中国选手王楠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292725" y="3148013"/>
            <a:ext cx="360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一定会发生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221288" y="3933825"/>
            <a:ext cx="3887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一定不会发生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508625" y="5157788"/>
            <a:ext cx="367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有可能会发生</a:t>
            </a:r>
          </a:p>
        </p:txBody>
      </p:sp>
      <p:grpSp>
        <p:nvGrpSpPr>
          <p:cNvPr id="11273" name="Group 17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1275" name="Picture 18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Line 19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1274" name="Picture 21" descr="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7" grpId="0"/>
      <p:bldP spid="297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0" y="333375"/>
            <a:ext cx="4356100" cy="579438"/>
          </a:xfrm>
          <a:prstGeom prst="rect">
            <a:avLst/>
          </a:prstGeom>
          <a:solidFill>
            <a:srgbClr val="FFFF99"/>
          </a:solidFill>
          <a:ln w="7620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彩云" panose="02010800040101010101" pitchFamily="2" charset="-122"/>
              </a:rPr>
              <a:t>提炼生活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彩云" panose="02010800040101010101" pitchFamily="2" charset="-122"/>
              </a:rPr>
              <a:t>----</a:t>
            </a: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彩云" panose="02010800040101010101" pitchFamily="2" charset="-122"/>
              </a:rPr>
              <a:t>数学概念</a:t>
            </a:r>
            <a:endParaRPr lang="zh-CN" alt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1341438"/>
            <a:ext cx="8459788" cy="11922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在一定条件下，</a:t>
            </a: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有些事情我们事先能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肯定它一定不会发生，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这样的事情是</a:t>
            </a:r>
            <a:endParaRPr lang="zh-CN" altLang="en-US" sz="28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0" y="3933825"/>
            <a:ext cx="8604250" cy="11922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例如：上述比赛中冠军属于外国选手；</a:t>
            </a:r>
          </a:p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           明天太阳从西边升起。</a:t>
            </a:r>
            <a:endParaRPr lang="zh-CN" altLang="en-US" sz="3600" b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grpSp>
        <p:nvGrpSpPr>
          <p:cNvPr id="12293" name="Group 30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2295" name="Picture 31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Line 32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769100" y="1944688"/>
            <a:ext cx="2232025" cy="579437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不可能事件</a:t>
            </a:r>
            <a:endParaRPr lang="zh-CN" altLang="en-US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/>
      <p:bldP spid="12316" grpId="0" build="p" animBg="1"/>
      <p:bldP spid="123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0" y="1341438"/>
            <a:ext cx="8459788" cy="11922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在一定条件下，</a:t>
            </a: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有些事情我们事先能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肯定它一定会发生，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这样的事情是</a:t>
            </a:r>
            <a:endParaRPr lang="zh-CN" altLang="en-US" sz="28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</a:endParaRPr>
          </a:p>
        </p:txBody>
      </p:sp>
      <p:grpSp>
        <p:nvGrpSpPr>
          <p:cNvPr id="13315" name="Group 5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3319" name="Picture 6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6343650" y="1960563"/>
            <a:ext cx="2232025" cy="579437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必然事件</a:t>
            </a:r>
            <a:endParaRPr lang="zh-CN" alt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0" y="3068638"/>
            <a:ext cx="8388350" cy="11922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例如：上述比赛中冠军属于中国；</a:t>
            </a:r>
          </a:p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           抛出的篮球会下落。</a:t>
            </a:r>
            <a:endParaRPr lang="zh-CN" altLang="en-US" sz="3600" b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0" y="5157788"/>
            <a:ext cx="914400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说明</a:t>
            </a: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36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必然事件</a:t>
            </a: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lang="zh-CN" altLang="en-US" sz="36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不可能事件</a:t>
            </a:r>
            <a:r>
              <a:rPr lang="zh-CN" altLang="en-US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都是</a:t>
            </a: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确定事件</a:t>
            </a:r>
            <a:r>
              <a:rPr lang="en-US" altLang="zh-CN" sz="3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62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/>
      <p:bldP spid="136200" grpId="0"/>
      <p:bldP spid="136202" grpId="0" build="p" animBg="1"/>
      <p:bldP spid="1362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0" y="1341438"/>
            <a:ext cx="8459788" cy="11922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3600" b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在一定条件下，</a:t>
            </a:r>
            <a:r>
              <a:rPr lang="zh-CN" altLang="en-US" sz="3600" b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有些事情我们事先无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3600" b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法确定它会不会发生</a:t>
            </a:r>
            <a:r>
              <a:rPr lang="en-US" altLang="zh-CN" sz="3600" b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这样的事情是</a:t>
            </a:r>
            <a:endParaRPr lang="zh-CN" altLang="en-US" sz="28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</a:endParaRPr>
          </a:p>
        </p:txBody>
      </p:sp>
      <p:grpSp>
        <p:nvGrpSpPr>
          <p:cNvPr id="14339" name="Group 4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4344" name="Picture 5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6588125" y="1916113"/>
            <a:ext cx="2232025" cy="579437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随机事件</a:t>
            </a:r>
            <a:endParaRPr lang="zh-CN" alt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179388" y="3860800"/>
            <a:ext cx="790575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例如：上述比赛中冠军属于中国选手王楠；</a:t>
            </a:r>
          </a:p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           抛掷一枚均匀硬币正面朝上。</a:t>
            </a:r>
            <a:endParaRPr lang="zh-CN" altLang="en-US" b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37227" name="AutoShape 11"/>
          <p:cNvSpPr>
            <a:spLocks noChangeArrowheads="1"/>
          </p:cNvSpPr>
          <p:nvPr/>
        </p:nvSpPr>
        <p:spPr bwMode="auto">
          <a:xfrm>
            <a:off x="1187450" y="2708275"/>
            <a:ext cx="6769100" cy="2520950"/>
          </a:xfrm>
          <a:prstGeom prst="cloudCallout">
            <a:avLst>
              <a:gd name="adj1" fmla="val -42634"/>
              <a:gd name="adj2" fmla="val 68134"/>
            </a:avLst>
          </a:prstGeom>
          <a:solidFill>
            <a:srgbClr val="99CCFF"/>
          </a:solidFill>
          <a:ln w="9525">
            <a:noFill/>
            <a:round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b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你能举出一些生活中的必然事件、不可能事件和随机事件吗？</a:t>
            </a:r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1187450" y="2636838"/>
            <a:ext cx="6769100" cy="2520950"/>
          </a:xfrm>
          <a:prstGeom prst="cloudCallout">
            <a:avLst>
              <a:gd name="adj1" fmla="val -42634"/>
              <a:gd name="adj2" fmla="val 68134"/>
            </a:avLst>
          </a:prstGeom>
          <a:solidFill>
            <a:srgbClr val="66FFFF"/>
          </a:solidFill>
          <a:ln w="9525">
            <a:noFill/>
            <a:round/>
          </a:ln>
          <a:effectLst/>
        </p:spPr>
        <p:txBody>
          <a:bodyPr/>
          <a:lstStyle/>
          <a:p>
            <a:pPr>
              <a:defRPr/>
            </a:pPr>
            <a:r>
              <a:rPr lang="en-US" altLang="zh-CN" b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你能举出一些与数学知识有关的确定事件和随机事件吗？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72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3" grpId="0"/>
      <p:bldP spid="137226" grpId="0" build="p" animBg="1"/>
      <p:bldP spid="137227" grpId="0" animBg="1"/>
      <p:bldP spid="1372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79388" y="2133600"/>
            <a:ext cx="835183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ea typeface="黑体" panose="02010609060101010101" pitchFamily="49" charset="-122"/>
              </a:rPr>
              <a:t>　　</a:t>
            </a:r>
            <a:r>
              <a:rPr lang="zh-CN" altLang="en-US" sz="1800" b="0" dirty="0">
                <a:solidFill>
                  <a:srgbClr val="003300"/>
                </a:solidFill>
                <a:ea typeface="黑体" panose="02010609060101010101" pitchFamily="49" charset="-122"/>
              </a:rPr>
              <a:t>　</a:t>
            </a:r>
            <a:r>
              <a:rPr lang="zh-CN" altLang="en-US" sz="3600" dirty="0">
                <a:solidFill>
                  <a:srgbClr val="000000"/>
                </a:solidFill>
                <a:ea typeface="黑体" panose="02010609060101010101" pitchFamily="49" charset="-122"/>
              </a:rPr>
              <a:t>你能举出一些生活中的必然事件、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ea typeface="黑体" panose="02010609060101010101" pitchFamily="49" charset="-122"/>
              </a:rPr>
              <a:t>不可能事件和随机事件的例子吗？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议一议：</a:t>
            </a:r>
          </a:p>
        </p:txBody>
      </p:sp>
      <p:grpSp>
        <p:nvGrpSpPr>
          <p:cNvPr id="15364" name="Group 4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5365" name="Picture 5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练一练：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268413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99"/>
                </a:solidFill>
                <a:ea typeface="宋体" panose="02010600030101010101" pitchFamily="2" charset="-122"/>
              </a:rPr>
              <a:t>  </a:t>
            </a:r>
            <a:r>
              <a:rPr lang="zh-CN" altLang="en-US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下列事件中</a:t>
            </a:r>
            <a:r>
              <a:rPr lang="en-US" altLang="zh-CN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哪些是不可能事件</a:t>
            </a:r>
            <a:r>
              <a:rPr lang="en-US" altLang="zh-CN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altLang="en-US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哪些是必然事件</a:t>
            </a:r>
            <a:r>
              <a:rPr lang="en-US" altLang="zh-CN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altLang="en-US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哪些是随机事件</a:t>
            </a:r>
            <a:r>
              <a:rPr lang="en-US" altLang="zh-CN" sz="3600" dirty="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0" y="2781300"/>
            <a:ext cx="9144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小明骑车去游乐场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 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经过某个十字路口时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遇红灯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 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724525" y="3357563"/>
            <a:ext cx="287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0" y="4292600"/>
            <a:ext cx="97567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2. 2008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年开明中学春季运动会上，兵兵同学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在初一男子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100m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比赛中跑出了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4s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的好成绩！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5580063" y="5805488"/>
            <a:ext cx="2478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不可能事件</a:t>
            </a:r>
          </a:p>
        </p:txBody>
      </p:sp>
      <p:grpSp>
        <p:nvGrpSpPr>
          <p:cNvPr id="16392" name="Group 8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6393" name="Picture 9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1" grpId="0"/>
      <p:bldP spid="147462" grpId="0"/>
      <p:bldP spid="1474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9388" y="1628775"/>
            <a:ext cx="8748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 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如果</a:t>
            </a:r>
            <a:r>
              <a:rPr lang="en-US" altLang="zh-CN" sz="3600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a,b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都是有理数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那么  </a:t>
            </a:r>
            <a:r>
              <a:rPr lang="en-US" altLang="zh-CN" sz="3600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en-US" altLang="zh-CN" sz="3600" dirty="0" err="1">
                <a:solidFill>
                  <a:srgbClr val="000000"/>
                </a:solidFill>
                <a:ea typeface="隶书" panose="02010509060101010101" pitchFamily="49" charset="-122"/>
              </a:rPr>
              <a:t>·</a:t>
            </a:r>
            <a:r>
              <a:rPr lang="en-US" altLang="zh-CN" sz="3600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</a:t>
            </a:r>
            <a:r>
              <a:rPr lang="en-US" altLang="zh-CN" sz="3600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en-US" altLang="zh-CN" sz="3600" dirty="0" err="1">
                <a:solidFill>
                  <a:srgbClr val="000000"/>
                </a:solidFill>
                <a:ea typeface="隶书" panose="02010509060101010101" pitchFamily="49" charset="-122"/>
              </a:rPr>
              <a:t>·</a:t>
            </a:r>
            <a:r>
              <a:rPr lang="en-US" altLang="zh-CN" sz="3600" dirty="0" err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endParaRPr lang="en-US" altLang="zh-CN" sz="3600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5003800" y="2276475"/>
            <a:ext cx="3311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8424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鸡蛋能孵出小鸡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219700" y="3860800"/>
            <a:ext cx="2879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5.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当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是有理数时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en-US" altLang="zh-CN" sz="3600" baseline="30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＜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0.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5292725" y="5568950"/>
            <a:ext cx="247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练一练：</a:t>
            </a:r>
          </a:p>
        </p:txBody>
      </p:sp>
      <p:grpSp>
        <p:nvGrpSpPr>
          <p:cNvPr id="17417" name="Group 9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7418" name="Picture 10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  <p:bldP spid="148485" grpId="0"/>
      <p:bldP spid="148486" grpId="0"/>
      <p:bldP spid="1484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12875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6.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抛掷一个均匀的骰子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,6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点朝上</a:t>
            </a:r>
            <a:r>
              <a:rPr lang="en-US" altLang="zh-CN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5219700" y="2276475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0" y="3429000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7.367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人中有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人的生日相同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5292725" y="4005263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0" y="5084763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8. 1+3&gt;2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5364163" y="5661025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练一练：</a:t>
            </a:r>
          </a:p>
        </p:txBody>
      </p:sp>
      <p:grpSp>
        <p:nvGrpSpPr>
          <p:cNvPr id="18441" name="Group 9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8442" name="Picture 10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8" grpId="0"/>
      <p:bldP spid="149509" grpId="0"/>
      <p:bldP spid="149510" grpId="0"/>
      <p:bldP spid="1495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557338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9.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打开电视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它正在播广告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5364163" y="2205038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0" y="3284538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10.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小明家买彩票将获得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500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万彩票大奖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5508625" y="4149725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79388" y="5013325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11.3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天内将下雨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5580063" y="5661025"/>
            <a:ext cx="222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练一练：</a:t>
            </a:r>
          </a:p>
        </p:txBody>
      </p:sp>
      <p:grpSp>
        <p:nvGrpSpPr>
          <p:cNvPr id="19465" name="Group 9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19466" name="Picture 10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3" grpId="0"/>
      <p:bldP spid="150534" grpId="0"/>
      <p:bldP spid="1505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学习目标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初步感受有些事件的发生是不确定的，有些事件发生是确定的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会区分生活中的必然事件，不可能事件和随机事件；能正确判断随机事件中事情发生的可能性大小</a:t>
            </a:r>
            <a:r>
              <a:rPr lang="en-US" altLang="zh-CN" dirty="0" smtClean="0"/>
              <a:t>.</a:t>
            </a:r>
            <a:r>
              <a:rPr lang="zh-CN" altLang="en-US" dirty="0" smtClean="0"/>
              <a:t>在经历猜测、试验、收集与分析结果的过程中，学会合作交流</a:t>
            </a:r>
            <a:r>
              <a:rPr lang="en-US" altLang="zh-CN" dirty="0" smtClean="0"/>
              <a:t>.</a:t>
            </a:r>
            <a:endParaRPr lang="zh-CN" altLang="en-US" dirty="0" smtClean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341438"/>
            <a:ext cx="9648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12.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在妇幼保健医院里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下一个出生的婴儿是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女孩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5867400" y="2257425"/>
            <a:ext cx="2019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0" y="3141663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13.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你最喜爱的篮球队将夺得</a:t>
            </a: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CBA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冠军</a:t>
            </a:r>
            <a:r>
              <a:rPr lang="en-US" altLang="zh-CN" sz="3600" b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795963" y="3913188"/>
            <a:ext cx="2019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0" y="4941888"/>
            <a:ext cx="9648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14.</a:t>
            </a:r>
            <a:r>
              <a:rPr lang="zh-CN" altLang="en-US" sz="360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水中捞月</a:t>
            </a:r>
            <a:endParaRPr lang="zh-CN" altLang="en-US" sz="3600" b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651500" y="5516563"/>
            <a:ext cx="247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练一练：</a:t>
            </a:r>
          </a:p>
        </p:txBody>
      </p:sp>
      <p:grpSp>
        <p:nvGrpSpPr>
          <p:cNvPr id="20489" name="Group 9"/>
          <p:cNvGrpSpPr/>
          <p:nvPr/>
        </p:nvGrpSpPr>
        <p:grpSpPr bwMode="auto">
          <a:xfrm>
            <a:off x="0" y="3175"/>
            <a:ext cx="9144000" cy="1081088"/>
            <a:chOff x="0" y="164"/>
            <a:chExt cx="5760" cy="681"/>
          </a:xfrm>
        </p:grpSpPr>
        <p:pic>
          <p:nvPicPr>
            <p:cNvPr id="20490" name="Picture 10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  <p:bldP spid="151556" grpId="0"/>
      <p:bldP spid="151557" grpId="0"/>
      <p:bldP spid="151558" grpId="0"/>
      <p:bldP spid="1515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2492375"/>
            <a:ext cx="9144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1. 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（</a:t>
            </a:r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2009•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贵州）下列事件中，是必然事件的是（       ）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．每天早上，太阳从西边升起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．阴天一定会下雨 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．通常情况下，抛出的篮球会下落 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某射击运动员射击一次</a:t>
            </a:r>
            <a:r>
              <a:rPr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命中靶心</a:t>
            </a:r>
          </a:p>
        </p:txBody>
      </p:sp>
      <p:grpSp>
        <p:nvGrpSpPr>
          <p:cNvPr id="48131" name="Group 3"/>
          <p:cNvGrpSpPr/>
          <p:nvPr/>
        </p:nvGrpSpPr>
        <p:grpSpPr bwMode="auto">
          <a:xfrm>
            <a:off x="2882900" y="915987"/>
            <a:ext cx="3378200" cy="1143000"/>
            <a:chOff x="992" y="384"/>
            <a:chExt cx="2128" cy="720"/>
          </a:xfrm>
        </p:grpSpPr>
        <p:grpSp>
          <p:nvGrpSpPr>
            <p:cNvPr id="48132" name="Group 4"/>
            <p:cNvGrpSpPr/>
            <p:nvPr/>
          </p:nvGrpSpPr>
          <p:grpSpPr bwMode="auto">
            <a:xfrm>
              <a:off x="992" y="576"/>
              <a:ext cx="928" cy="432"/>
              <a:chOff x="992" y="576"/>
              <a:chExt cx="928" cy="432"/>
            </a:xfrm>
          </p:grpSpPr>
          <p:pic>
            <p:nvPicPr>
              <p:cNvPr id="48133" name="Picture 5" descr="新图像2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992" y="576"/>
                <a:ext cx="880" cy="4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1008" y="576"/>
                <a:ext cx="91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000">
                    <a:solidFill>
                      <a:schemeClr val="folHlink"/>
                    </a:solidFill>
                    <a:ea typeface="迷你简长艺" pitchFamily="49" charset="-122"/>
                  </a:rPr>
                  <a:t>想一想</a:t>
                </a:r>
              </a:p>
            </p:txBody>
          </p:sp>
        </p:grpSp>
        <p:pic>
          <p:nvPicPr>
            <p:cNvPr id="48135" name="Picture 7" descr="图片744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384"/>
              <a:ext cx="864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AutoShape 8"/>
          <p:cNvSpPr>
            <a:spLocks noChangeArrowheads="1"/>
          </p:cNvSpPr>
          <p:nvPr/>
        </p:nvSpPr>
        <p:spPr bwMode="auto">
          <a:xfrm>
            <a:off x="125189" y="782216"/>
            <a:ext cx="2214563" cy="990600"/>
          </a:xfrm>
          <a:prstGeom prst="wave">
            <a:avLst>
              <a:gd name="adj1" fmla="val 8306"/>
              <a:gd name="adj2" fmla="val 0"/>
            </a:avLst>
          </a:prstGeom>
          <a:solidFill>
            <a:srgbClr val="008000"/>
          </a:soli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CN" altLang="en-US" sz="3600" b="0" dirty="0">
                <a:solidFill>
                  <a:schemeClr val="bg1"/>
                </a:solidFill>
                <a:latin typeface="Calibri" panose="020F0502020204030204" pitchFamily="34" charset="0"/>
                <a:ea typeface="方正姚体" panose="02010601030101010101" pitchFamily="2" charset="-122"/>
              </a:rPr>
              <a:t>能力提升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84213" y="2924175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1839913"/>
            <a:ext cx="9144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2. 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（</a:t>
            </a:r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2009•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河北）下列事件中，属于不可能事件的是（　 ）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．某个数的绝对值小于</a:t>
            </a:r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0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．某个数的相反数等于它本身 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．某两个数的和小于</a:t>
            </a:r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0 </a:t>
            </a:r>
          </a:p>
          <a:p>
            <a:pPr indent="152400"/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  <a:r>
              <a:rPr kumimoji="1"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．某两个负数的乘积大于</a:t>
            </a:r>
            <a:r>
              <a:rPr kumimoji="1" lang="en-US" altLang="zh-CN" dirty="0">
                <a:solidFill>
                  <a:srgbClr val="000000"/>
                </a:solidFill>
                <a:ea typeface="宋体" panose="02010600030101010101" pitchFamily="2" charset="-122"/>
              </a:rPr>
              <a:t>0</a:t>
            </a:r>
          </a:p>
          <a:p>
            <a:pPr indent="152400" eaLnBrk="0" hangingPunct="0">
              <a:lnSpc>
                <a:spcPct val="120000"/>
              </a:lnSpc>
            </a:pPr>
            <a:endParaRPr kumimoji="1" lang="zh-CN" altLang="en-US" dirty="0">
              <a:solidFill>
                <a:srgbClr val="000000"/>
              </a:solidFill>
              <a:latin typeface="楷体_GB2312" pitchFamily="49" charset="-122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331913" y="2276475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" name="AutoShape 8"/>
          <p:cNvSpPr>
            <a:spLocks noChangeArrowheads="1"/>
          </p:cNvSpPr>
          <p:nvPr/>
        </p:nvSpPr>
        <p:spPr bwMode="auto">
          <a:xfrm>
            <a:off x="197197" y="638200"/>
            <a:ext cx="2214563" cy="990600"/>
          </a:xfrm>
          <a:prstGeom prst="wave">
            <a:avLst>
              <a:gd name="adj1" fmla="val 8306"/>
              <a:gd name="adj2" fmla="val 0"/>
            </a:avLst>
          </a:prstGeom>
          <a:solidFill>
            <a:srgbClr val="008000"/>
          </a:soli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zh-CN" altLang="en-US" sz="3600" b="0">
                <a:solidFill>
                  <a:schemeClr val="bg1"/>
                </a:solidFill>
                <a:latin typeface="Calibri" panose="020F0502020204030204" pitchFamily="34" charset="0"/>
                <a:ea typeface="方正姚体" panose="02010601030101010101" pitchFamily="2" charset="-122"/>
              </a:rPr>
              <a:t>能力提升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探索：做一做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 smtClean="0"/>
              <a:t>20</a:t>
            </a:r>
            <a:r>
              <a:rPr lang="zh-CN" altLang="en-US" dirty="0" smtClean="0"/>
              <a:t>次正好能拼成原图的机会是多少？</a:t>
            </a:r>
          </a:p>
          <a:p>
            <a:r>
              <a:rPr lang="zh-CN" altLang="en-US" dirty="0" smtClean="0"/>
              <a:t>能不能预测一下正好能拼成原图的机会是多少？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6670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楷体_GB2312"/>
              </a:rPr>
              <a:t>自主空间：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4213" y="2205038"/>
            <a:ext cx="77755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ea typeface="隶书" panose="02010509060101010101" pitchFamily="49" charset="-122"/>
              </a:rPr>
              <a:t>        </a:t>
            </a:r>
            <a:r>
              <a:rPr lang="zh-CN" altLang="en-US" sz="3600">
                <a:ea typeface="隶书" panose="02010509060101010101" pitchFamily="49" charset="-122"/>
              </a:rPr>
              <a:t>根据老师提供的情境，请同学们自己设计必然事件、不可能事件和随机事件。</a:t>
            </a:r>
          </a:p>
        </p:txBody>
      </p:sp>
      <p:grpSp>
        <p:nvGrpSpPr>
          <p:cNvPr id="28676" name="Group 4"/>
          <p:cNvGrpSpPr/>
          <p:nvPr/>
        </p:nvGrpSpPr>
        <p:grpSpPr bwMode="auto">
          <a:xfrm>
            <a:off x="0" y="44450"/>
            <a:ext cx="9144000" cy="1081088"/>
            <a:chOff x="0" y="164"/>
            <a:chExt cx="5760" cy="681"/>
          </a:xfrm>
        </p:grpSpPr>
        <p:pic>
          <p:nvPicPr>
            <p:cNvPr id="28677" name="Picture 5" descr="0691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17" y="164"/>
              <a:ext cx="1043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0" y="845"/>
              <a:ext cx="5760" cy="0"/>
            </a:xfrm>
            <a:prstGeom prst="line">
              <a:avLst/>
            </a:prstGeom>
            <a:noFill/>
            <a:ln w="57150" cmpd="thinThick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思考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GB" smtClean="0"/>
              <a:t>设计随机事件中所关注的事件所发生的机会</a:t>
            </a:r>
            <a:endParaRPr lang="zh-CN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设计  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GB" b="1" dirty="0" smtClean="0"/>
              <a:t>设计游戏使游戏公平</a:t>
            </a:r>
            <a:r>
              <a:rPr lang="zh-CN" altLang="en-GB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0" y="2165834"/>
            <a:ext cx="91440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51520" y="2444328"/>
            <a:ext cx="889248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3600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</a:t>
            </a:r>
            <a:r>
              <a:rPr lang="zh-CN" altLang="en-US" sz="36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一个下雨的夜晚，小明做了一个梦，</a:t>
            </a:r>
            <a:r>
              <a:rPr lang="zh-CN" altLang="en-US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梦见第二天太阳从西边升起，海水在一瞬间枯竭了，梦见了自己长大后成了一名宇航员，并成功地登上了火星</a:t>
            </a:r>
            <a:r>
              <a:rPr lang="en-US" altLang="zh-CN" sz="3600" dirty="0">
                <a:solidFill>
                  <a:srgbClr val="FF0000"/>
                </a:solidFill>
                <a:ea typeface="隶书" panose="02010509060101010101" pitchFamily="49" charset="-122"/>
              </a:rPr>
              <a:t>……</a:t>
            </a:r>
            <a:endParaRPr lang="en-US" altLang="zh-CN" sz="36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6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后来一声雷响把小明惊醒。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请找出上面文字中的确定事件和随机事件。</a:t>
            </a:r>
          </a:p>
        </p:txBody>
      </p:sp>
      <p:sp>
        <p:nvSpPr>
          <p:cNvPr id="2970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724525" y="333375"/>
            <a:ext cx="2305050" cy="719138"/>
          </a:xfrm>
          <a:prstGeom prst="cloudCallout">
            <a:avLst>
              <a:gd name="adj1" fmla="val -28236"/>
              <a:gd name="adj2" fmla="val 14205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84888" y="388938"/>
            <a:ext cx="2700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Monotype Corsiva" panose="03010101010201010101" pitchFamily="66" charset="0"/>
                <a:ea typeface="Batang" pitchFamily="18" charset="-127"/>
              </a:rPr>
              <a:t>Look here!</a:t>
            </a:r>
          </a:p>
        </p:txBody>
      </p:sp>
      <p:sp>
        <p:nvSpPr>
          <p:cNvPr id="29702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5288" y="692299"/>
            <a:ext cx="39608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楷体_GB2312"/>
              </a:rPr>
              <a:t>课堂一辩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95536" y="1965325"/>
            <a:ext cx="8316912" cy="177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5400" b="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你有什么收获与体会</a:t>
            </a:r>
            <a:r>
              <a:rPr lang="en-US" altLang="zh-CN" sz="5400" b="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5400" b="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说出来与大家一起分享吧</a:t>
            </a:r>
            <a:r>
              <a:rPr lang="en-US" altLang="zh-CN" sz="5400" b="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812925" y="1379538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必然事件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828800" y="2879725"/>
            <a:ext cx="2671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不可能事件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088" y="1411288"/>
            <a:ext cx="6413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确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定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事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件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3644900"/>
            <a:ext cx="5905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不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确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定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事</a:t>
            </a:r>
          </a:p>
          <a:p>
            <a:r>
              <a:rPr lang="zh-CN" altLang="en-US">
                <a:latin typeface="Times New Roman" panose="02020603050405020304" pitchFamily="18" charset="0"/>
                <a:ea typeface="隶书" panose="02010509060101010101" pitchFamily="49" charset="-122"/>
              </a:rPr>
              <a:t>件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211638" y="1411288"/>
            <a:ext cx="472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宋体" panose="02010600030101010101" pitchFamily="2" charset="-122"/>
              </a:rPr>
              <a:t>一定发生</a:t>
            </a:r>
            <a:r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的事件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386263" y="2924175"/>
            <a:ext cx="4757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宋体" panose="02010600030101010101" pitchFamily="2" charset="-122"/>
              </a:rPr>
              <a:t>一定不会发生</a:t>
            </a:r>
            <a:r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的事件</a:t>
            </a:r>
          </a:p>
        </p:txBody>
      </p:sp>
      <p:sp>
        <p:nvSpPr>
          <p:cNvPr id="50184" name="AutoShape 8"/>
          <p:cNvSpPr/>
          <p:nvPr/>
        </p:nvSpPr>
        <p:spPr bwMode="auto">
          <a:xfrm>
            <a:off x="1639888" y="1770063"/>
            <a:ext cx="76200" cy="1524000"/>
          </a:xfrm>
          <a:prstGeom prst="leftBrace">
            <a:avLst>
              <a:gd name="adj1" fmla="val 16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403350" y="465296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0066"/>
                </a:solidFill>
                <a:ea typeface="隶书" panose="02010509060101010101" pitchFamily="49" charset="-122"/>
              </a:rPr>
              <a:t>随机事件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635375" y="4710113"/>
            <a:ext cx="550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可能发生也可能不发生的事件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utoUpdateAnimBg="0"/>
      <p:bldP spid="50180" grpId="0" autoUpdateAnimBg="0"/>
      <p:bldP spid="50181" grpId="0" autoUpdateAnimBg="0"/>
      <p:bldP spid="50182" grpId="0" autoUpdateAnimBg="0"/>
      <p:bldP spid="50183" grpId="0" autoUpdateAnimBg="0"/>
      <p:bldP spid="50184" grpId="0" animBg="1"/>
      <p:bldP spid="50185" grpId="0"/>
      <p:bldP spid="501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798513"/>
            <a:ext cx="88931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ea typeface="黑体" panose="02010609060101010101" pitchFamily="49" charset="-122"/>
              </a:rPr>
              <a:t>       </a:t>
            </a:r>
            <a:r>
              <a:rPr lang="zh-CN" altLang="en-US" sz="4000" dirty="0">
                <a:ea typeface="黑体" panose="02010609060101010101" pitchFamily="49" charset="-122"/>
              </a:rPr>
              <a:t>在地球上观察太阳，明天太阳从东方升起一定会发生吗？</a:t>
            </a:r>
          </a:p>
        </p:txBody>
      </p:sp>
      <p:pic>
        <p:nvPicPr>
          <p:cNvPr id="5123" name="Picture 3" descr="Sunse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2349500"/>
            <a:ext cx="366553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13-05太阳从东方升起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349500"/>
            <a:ext cx="36734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堂清反馈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000" dirty="0" smtClean="0"/>
              <a:t>1</a:t>
            </a:r>
            <a:r>
              <a:rPr lang="zh-CN" altLang="en-US" sz="3000" dirty="0" smtClean="0"/>
              <a:t>、判断下列说法是否正确</a:t>
            </a:r>
          </a:p>
          <a:p>
            <a:pPr>
              <a:lnSpc>
                <a:spcPct val="90000"/>
              </a:lnSpc>
            </a:pPr>
            <a:r>
              <a:rPr lang="zh-CN" altLang="en-US" sz="3000" dirty="0" smtClean="0"/>
              <a:t>①“从地面往上抛的硬币会落下”是随机事件；（    ）</a:t>
            </a:r>
          </a:p>
          <a:p>
            <a:pPr>
              <a:lnSpc>
                <a:spcPct val="90000"/>
              </a:lnSpc>
            </a:pPr>
            <a:r>
              <a:rPr lang="zh-CN" altLang="en-US" sz="3000" dirty="0" smtClean="0"/>
              <a:t>②“软木塞沉到水底”是不可能事件；（ ）</a:t>
            </a:r>
          </a:p>
          <a:p>
            <a:pPr>
              <a:lnSpc>
                <a:spcPct val="90000"/>
              </a:lnSpc>
            </a:pPr>
            <a:r>
              <a:rPr lang="zh-CN" altLang="en-US" sz="3000" dirty="0" smtClean="0"/>
              <a:t>③“买一张彩票中大奖”是必然事件；（ ）</a:t>
            </a:r>
          </a:p>
          <a:p>
            <a:pPr>
              <a:lnSpc>
                <a:spcPct val="90000"/>
              </a:lnSpc>
            </a:pPr>
            <a:r>
              <a:rPr lang="zh-CN" altLang="en-US" sz="3000" dirty="0" smtClean="0"/>
              <a:t>④“明天会下雨”是随机事件</a:t>
            </a:r>
            <a:r>
              <a:rPr lang="en-US" altLang="zh-CN" sz="3000" dirty="0" smtClean="0"/>
              <a:t>. </a:t>
            </a:r>
            <a:r>
              <a:rPr lang="zh-CN" altLang="en-US" sz="3000" dirty="0" smtClean="0"/>
              <a:t>（  ）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、现在讲台上有个封闭的木盒，木盒里有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个红球，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个黄球和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个白球，这些球只是颜色不同，大小一样</a:t>
            </a:r>
            <a:r>
              <a:rPr lang="en-US" altLang="zh-CN" dirty="0" smtClean="0"/>
              <a:t>.</a:t>
            </a:r>
            <a:r>
              <a:rPr lang="zh-CN" altLang="en-US" dirty="0" smtClean="0"/>
              <a:t>从木盒中任意摸出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个球，（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）摸出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个黄球；（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）摸出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个白球；（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）摸出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个绿球；（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）摸出一个红球；（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）摸出一个球颜色是红色或者黄色或者白色</a:t>
            </a:r>
            <a:r>
              <a:rPr lang="en-US" altLang="zh-CN" dirty="0" smtClean="0"/>
              <a:t>. </a:t>
            </a:r>
            <a:r>
              <a:rPr lang="zh-CN" altLang="en-US" dirty="0" smtClean="0"/>
              <a:t>它们事情发生可能性的大小，那么如何把它们从大到小排列呢？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59810" y="371703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6146" name="Picture 2" descr="183418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2654895"/>
            <a:ext cx="31686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Shenwu_Qie_00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2726333"/>
            <a:ext cx="32734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07504" y="908720"/>
            <a:ext cx="8893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anose="02010609060101010101" pitchFamily="49" charset="-122"/>
              </a:rPr>
              <a:t>       </a:t>
            </a:r>
            <a:r>
              <a:rPr lang="zh-CN" altLang="en-US" sz="3600" dirty="0">
                <a:ea typeface="黑体" panose="02010609060101010101" pitchFamily="49" charset="-122"/>
              </a:rPr>
              <a:t>当室外的温度低于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3600" dirty="0">
                <a:ea typeface="黑体" panose="02010609060101010101" pitchFamily="49" charset="-122"/>
              </a:rPr>
              <a:t>20℃</a:t>
            </a:r>
            <a:r>
              <a:rPr lang="zh-CN" altLang="en-US" sz="3600" dirty="0">
                <a:ea typeface="黑体" panose="02010609060101010101" pitchFamily="49" charset="-122"/>
              </a:rPr>
              <a:t>时，你能肯定一碗自来水放在室外结冰一定会发生吗？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11560" y="5607644"/>
            <a:ext cx="84895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dirty="0">
                <a:ea typeface="黑体" panose="02010609060101010101" pitchFamily="49" charset="-122"/>
              </a:rPr>
              <a:t>  </a:t>
            </a:r>
            <a:r>
              <a:rPr kumimoji="1" lang="zh-CN" altLang="en-US" sz="3600" dirty="0">
                <a:ea typeface="黑体" panose="02010609060101010101" pitchFamily="49" charset="-122"/>
              </a:rPr>
              <a:t>有些事情我们事先</a:t>
            </a:r>
            <a:r>
              <a:rPr kumimoji="1" lang="zh-CN" altLang="en-US" sz="3600" dirty="0">
                <a:solidFill>
                  <a:srgbClr val="FF0066"/>
                </a:solidFill>
                <a:ea typeface="黑体" panose="02010609060101010101" pitchFamily="49" charset="-122"/>
              </a:rPr>
              <a:t>肯定</a:t>
            </a:r>
            <a:r>
              <a:rPr kumimoji="1" lang="zh-CN" altLang="en-US" sz="3600" dirty="0">
                <a:ea typeface="黑体" panose="02010609060101010101" pitchFamily="49" charset="-122"/>
              </a:rPr>
              <a:t>它</a:t>
            </a:r>
            <a:r>
              <a:rPr kumimoji="1" lang="zh-CN" altLang="en-US" sz="3600" dirty="0">
                <a:solidFill>
                  <a:srgbClr val="FF0066"/>
                </a:solidFill>
                <a:ea typeface="黑体" panose="02010609060101010101" pitchFamily="49" charset="-122"/>
              </a:rPr>
              <a:t>一定会发生。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843213" y="2708275"/>
            <a:ext cx="3311525" cy="2447925"/>
            <a:chOff x="4105" y="119"/>
            <a:chExt cx="907" cy="680"/>
          </a:xfrm>
        </p:grpSpPr>
        <p:sp>
          <p:nvSpPr>
            <p:cNvPr id="7172" name="Rectangle 3"/>
            <p:cNvSpPr>
              <a:spLocks noChangeArrowheads="1"/>
            </p:cNvSpPr>
            <p:nvPr/>
          </p:nvSpPr>
          <p:spPr bwMode="auto">
            <a:xfrm>
              <a:off x="4105" y="119"/>
              <a:ext cx="907" cy="680"/>
            </a:xfrm>
            <a:prstGeom prst="rect">
              <a:avLst/>
            </a:prstGeom>
            <a:solidFill>
              <a:schemeClr val="folHlink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7173" name="Picture 4" descr="耍子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6" y="209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一枚点数是</a:t>
            </a:r>
            <a:r>
              <a:rPr lang="en-US" altLang="zh-CN" sz="4000">
                <a:ea typeface="黑体" panose="02010609060101010101" pitchFamily="49" charset="-122"/>
              </a:rPr>
              <a:t>1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4000">
                <a:ea typeface="黑体" panose="02010609060101010101" pitchFamily="49" charset="-122"/>
              </a:rPr>
              <a:t>6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的骰子，你能掷出点数是</a:t>
            </a:r>
            <a:r>
              <a:rPr lang="en-US" altLang="zh-CN" sz="4000">
                <a:ea typeface="黑体" panose="02010609060101010101" pitchFamily="49" charset="-122"/>
              </a:rPr>
              <a:t>7</a:t>
            </a:r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的面朝上吗？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2"/>
          <p:cNvGrpSpPr/>
          <p:nvPr/>
        </p:nvGrpSpPr>
        <p:grpSpPr bwMode="auto">
          <a:xfrm>
            <a:off x="3203575" y="0"/>
            <a:ext cx="6911975" cy="5330825"/>
            <a:chOff x="2018" y="0"/>
            <a:chExt cx="4354" cy="3358"/>
          </a:xfrm>
        </p:grpSpPr>
        <p:grpSp>
          <p:nvGrpSpPr>
            <p:cNvPr id="1030" name="Group 3"/>
            <p:cNvGrpSpPr/>
            <p:nvPr/>
          </p:nvGrpSpPr>
          <p:grpSpPr bwMode="auto">
            <a:xfrm>
              <a:off x="2018" y="0"/>
              <a:ext cx="4354" cy="3358"/>
              <a:chOff x="1247" y="436"/>
              <a:chExt cx="4354" cy="3358"/>
            </a:xfrm>
          </p:grpSpPr>
          <p:graphicFrame>
            <p:nvGraphicFramePr>
              <p:cNvPr id="1026" name="Object 4"/>
              <p:cNvGraphicFramePr>
                <a:graphicFrameLocks noChangeAspect="1"/>
              </p:cNvGraphicFramePr>
              <p:nvPr/>
            </p:nvGraphicFramePr>
            <p:xfrm>
              <a:off x="1512" y="894"/>
              <a:ext cx="4044" cy="23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3" name="图表" r:id="rId3" imgW="4324350" imgH="2426970" progId="Excel.Chart.8">
                      <p:embed/>
                    </p:oleObj>
                  </mc:Choice>
                  <mc:Fallback>
                    <p:oleObj name="图表" r:id="rId3" imgW="4324350" imgH="2426970" progId="Excel.Chart.8">
                      <p:embed/>
                      <p:pic>
                        <p:nvPicPr>
                          <p:cNvPr id="0" name="Object 4"/>
                          <p:cNvPicPr>
                            <a:picLocks noRot="1"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2" y="894"/>
                            <a:ext cx="4044" cy="23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00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" name="Rectangle 5"/>
              <p:cNvSpPr>
                <a:spLocks noChangeArrowheads="1"/>
              </p:cNvSpPr>
              <p:nvPr/>
            </p:nvSpPr>
            <p:spPr bwMode="auto">
              <a:xfrm>
                <a:off x="1247" y="618"/>
                <a:ext cx="907" cy="299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3" name="Rectangle 6"/>
              <p:cNvSpPr>
                <a:spLocks noChangeArrowheads="1"/>
              </p:cNvSpPr>
              <p:nvPr/>
            </p:nvSpPr>
            <p:spPr bwMode="auto">
              <a:xfrm>
                <a:off x="4694" y="663"/>
                <a:ext cx="907" cy="299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4" name="Rectangle 7"/>
              <p:cNvSpPr>
                <a:spLocks noChangeArrowheads="1"/>
              </p:cNvSpPr>
              <p:nvPr/>
            </p:nvSpPr>
            <p:spPr bwMode="auto">
              <a:xfrm>
                <a:off x="1383" y="3158"/>
                <a:ext cx="3947" cy="63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5" name="Rectangle 8"/>
              <p:cNvSpPr>
                <a:spLocks noChangeArrowheads="1"/>
              </p:cNvSpPr>
              <p:nvPr/>
            </p:nvSpPr>
            <p:spPr bwMode="auto">
              <a:xfrm>
                <a:off x="1474" y="436"/>
                <a:ext cx="3947" cy="63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31" name="Line 9"/>
            <p:cNvSpPr>
              <a:spLocks noChangeShapeType="1"/>
            </p:cNvSpPr>
            <p:nvPr/>
          </p:nvSpPr>
          <p:spPr bwMode="auto">
            <a:xfrm>
              <a:off x="4163" y="1661"/>
              <a:ext cx="305" cy="59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539750" y="1052513"/>
            <a:ext cx="439261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r>
              <a:rPr lang="zh-CN" altLang="en-US" sz="3600">
                <a:ea typeface="黑体" panose="02010609060101010101" pitchFamily="49" charset="-122"/>
              </a:rPr>
              <a:t>       </a:t>
            </a:r>
            <a:r>
              <a:rPr lang="zh-CN" altLang="en-US" sz="4000">
                <a:solidFill>
                  <a:srgbClr val="0000CC"/>
                </a:solidFill>
                <a:ea typeface="黑体" panose="02010609060101010101" pitchFamily="49" charset="-122"/>
              </a:rPr>
              <a:t>自由转动转盘，转盘停止后指针能指向蓝色区域吗？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50825" y="4581525"/>
            <a:ext cx="8604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ea typeface="黑体" panose="02010609060101010101" pitchFamily="49" charset="-122"/>
              </a:rPr>
              <a:t>有些事情我们事先能</a:t>
            </a:r>
            <a:r>
              <a:rPr kumimoji="1" lang="zh-CN" altLang="en-US" sz="4000">
                <a:solidFill>
                  <a:srgbClr val="FF0066"/>
                </a:solidFill>
                <a:ea typeface="黑体" panose="02010609060101010101" pitchFamily="49" charset="-122"/>
              </a:rPr>
              <a:t>肯定</a:t>
            </a:r>
            <a:r>
              <a:rPr kumimoji="1" lang="zh-CN" altLang="en-US" sz="4000">
                <a:ea typeface="黑体" panose="02010609060101010101" pitchFamily="49" charset="-122"/>
              </a:rPr>
              <a:t>它</a:t>
            </a:r>
            <a:r>
              <a:rPr kumimoji="1" lang="zh-CN" altLang="en-US" sz="4000">
                <a:solidFill>
                  <a:srgbClr val="FF0066"/>
                </a:solidFill>
                <a:ea typeface="黑体" panose="02010609060101010101" pitchFamily="49" charset="-122"/>
              </a:rPr>
              <a:t>一定不会发生。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24300" y="908050"/>
            <a:ext cx="52197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一副扑克牌中，你</a:t>
            </a:r>
          </a:p>
          <a:p>
            <a:endParaRPr kumimoji="1" lang="zh-CN" altLang="en-US" sz="3600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能抽到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“</a:t>
            </a:r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大王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”</a:t>
            </a:r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“</a:t>
            </a:r>
            <a:r>
              <a:rPr kumimoji="1" lang="en-US" altLang="zh-CN" sz="3600" dirty="0">
                <a:solidFill>
                  <a:schemeClr val="accent2"/>
                </a:solidFill>
                <a:ea typeface="黑体" panose="02010609060101010101" pitchFamily="49" charset="-122"/>
              </a:rPr>
              <a:t>A”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吗？</a:t>
            </a:r>
          </a:p>
          <a:p>
            <a:endParaRPr kumimoji="1" lang="zh-CN" altLang="en-US" sz="3600" dirty="0">
              <a:solidFill>
                <a:schemeClr val="accent2"/>
              </a:solidFill>
              <a:ea typeface="黑体" panose="02010609060101010101" pitchFamily="49" charset="-122"/>
            </a:endParaRPr>
          </a:p>
          <a:p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试试看，你抽到“</a:t>
            </a:r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大王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”</a:t>
            </a:r>
            <a:endParaRPr kumimoji="1" lang="zh-CN" altLang="en-US" sz="3600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kumimoji="1" lang="zh-CN" altLang="en-US" sz="3600" dirty="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kumimoji="1" lang="zh-CN" altLang="en-US" sz="3600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的机会大还是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抽到“</a:t>
            </a:r>
            <a:r>
              <a:rPr kumimoji="1" lang="en-US" altLang="zh-CN" sz="3600" dirty="0">
                <a:solidFill>
                  <a:schemeClr val="accent2"/>
                </a:solidFill>
                <a:ea typeface="黑体" panose="02010609060101010101" pitchFamily="49" charset="-122"/>
              </a:rPr>
              <a:t>A”</a:t>
            </a:r>
            <a:r>
              <a:rPr kumimoji="1" lang="zh-CN" altLang="en-US" sz="3600" dirty="0">
                <a:solidFill>
                  <a:schemeClr val="accent2"/>
                </a:solidFill>
                <a:ea typeface="黑体" panose="02010609060101010101" pitchFamily="49" charset="-122"/>
              </a:rPr>
              <a:t>的机会大</a:t>
            </a:r>
            <a:r>
              <a:rPr kumimoji="1" lang="zh-CN" altLang="en-US" sz="3600" dirty="0" smtClean="0">
                <a:solidFill>
                  <a:schemeClr val="accent2"/>
                </a:solidFill>
                <a:ea typeface="黑体" panose="02010609060101010101" pitchFamily="49" charset="-122"/>
              </a:rPr>
              <a:t>？</a:t>
            </a:r>
            <a:endParaRPr kumimoji="1" lang="zh-CN" altLang="en-US" sz="3600" dirty="0">
              <a:solidFill>
                <a:schemeClr val="accent2"/>
              </a:solidFill>
              <a:ea typeface="黑体" panose="02010609060101010101" pitchFamily="49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4213" y="549275"/>
            <a:ext cx="8459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玩扑克牌游戏</a:t>
            </a:r>
          </a:p>
        </p:txBody>
      </p:sp>
      <p:pic>
        <p:nvPicPr>
          <p:cNvPr id="8196" name="Picture 4" descr="%E5%B9%BF%E5%91%8A%E6%89%91%E5%85%8B%E7%89%8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57338"/>
            <a:ext cx="36718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00113" y="4941888"/>
            <a:ext cx="73437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solidFill>
                  <a:srgbClr val="0000CC"/>
                </a:solidFill>
                <a:ea typeface="黑体" panose="02010609060101010101" pitchFamily="49" charset="-122"/>
              </a:rPr>
              <a:t>自由转动指针，指针停止后指向</a:t>
            </a:r>
            <a:r>
              <a:rPr kumimoji="1" lang="en-US" altLang="zh-CN" sz="4000">
                <a:solidFill>
                  <a:srgbClr val="FF0000"/>
                </a:solidFill>
                <a:ea typeface="黑体" panose="02010609060101010101" pitchFamily="49" charset="-122"/>
              </a:rPr>
              <a:t>8</a:t>
            </a:r>
            <a:r>
              <a:rPr kumimoji="1" lang="zh-CN" altLang="en-US" sz="4000">
                <a:solidFill>
                  <a:srgbClr val="0000CC"/>
                </a:solidFill>
                <a:ea typeface="黑体" panose="02010609060101010101" pitchFamily="49" charset="-122"/>
              </a:rPr>
              <a:t>一定会发生吗？</a:t>
            </a:r>
          </a:p>
        </p:txBody>
      </p:sp>
      <p:pic>
        <p:nvPicPr>
          <p:cNvPr id="2050" name="Picture 2" descr="ppt/media/image10.png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979613" y="1341438"/>
            <a:ext cx="5672137" cy="2520950"/>
            <a:chOff x="1247" y="1434"/>
            <a:chExt cx="3573" cy="1588"/>
          </a:xfrm>
        </p:grpSpPr>
        <p:pic>
          <p:nvPicPr>
            <p:cNvPr id="9222" name="Picture 3" descr="EE0002731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7" y="1434"/>
              <a:ext cx="1531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EE00027318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8" y="1434"/>
              <a:ext cx="1622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23850" y="0"/>
            <a:ext cx="8604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ea typeface="黑体" panose="02010609060101010101" pitchFamily="49" charset="-122"/>
              </a:rPr>
              <a:t>随意抛出一枚硬币，硬币落地后朝上的面会是什么？ 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23850" y="3933825"/>
            <a:ext cx="86756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ea typeface="黑体" panose="02010609060101010101" pitchFamily="49" charset="-122"/>
              </a:rPr>
              <a:t>你事先能肯定硬币落地后朝上的面是正面一定会发生吗？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5373688"/>
            <a:ext cx="8642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ea typeface="黑体" panose="02010609060101010101" pitchFamily="49" charset="-122"/>
              </a:rPr>
              <a:t>有些事情我们事先</a:t>
            </a:r>
            <a:r>
              <a:rPr kumimoji="1" lang="zh-CN" altLang="en-US" sz="4000">
                <a:solidFill>
                  <a:srgbClr val="FF0066"/>
                </a:solidFill>
                <a:ea typeface="黑体" panose="02010609060101010101" pitchFamily="49" charset="-122"/>
              </a:rPr>
              <a:t>无法确定</a:t>
            </a:r>
            <a:r>
              <a:rPr kumimoji="1" lang="zh-CN" altLang="en-US" sz="4000">
                <a:ea typeface="黑体" panose="02010609060101010101" pitchFamily="49" charset="-122"/>
              </a:rPr>
              <a:t>它</a:t>
            </a:r>
            <a:r>
              <a:rPr kumimoji="1" lang="zh-CN" altLang="en-US" sz="4000">
                <a:solidFill>
                  <a:srgbClr val="FF0066"/>
                </a:solidFill>
                <a:ea typeface="黑体" panose="02010609060101010101" pitchFamily="49" charset="-122"/>
              </a:rPr>
              <a:t>会不会发生。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1225</Words>
  <Application>Microsoft Office PowerPoint</Application>
  <PresentationFormat>全屏显示(4:3)</PresentationFormat>
  <Paragraphs>156</Paragraphs>
  <Slides>31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8" baseType="lpstr">
      <vt:lpstr>Batang</vt:lpstr>
      <vt:lpstr>方正姚体</vt:lpstr>
      <vt:lpstr>黑体</vt:lpstr>
      <vt:lpstr>华文彩云</vt:lpstr>
      <vt:lpstr>华文新魏</vt:lpstr>
      <vt:lpstr>楷体_GB2312</vt:lpstr>
      <vt:lpstr>隶书</vt:lpstr>
      <vt:lpstr>迷你简长艺</vt:lpstr>
      <vt:lpstr>宋体</vt:lpstr>
      <vt:lpstr>微软雅黑</vt:lpstr>
      <vt:lpstr>Arial</vt:lpstr>
      <vt:lpstr>Calibri</vt:lpstr>
      <vt:lpstr>Monotype Corsiva</vt:lpstr>
      <vt:lpstr>Times New Roman</vt:lpstr>
      <vt:lpstr>Wingdings</vt:lpstr>
      <vt:lpstr>WWW.2PPT.COM
</vt:lpstr>
      <vt:lpstr>图表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探索：做一做</vt:lpstr>
      <vt:lpstr>PowerPoint 演示文稿</vt:lpstr>
      <vt:lpstr>思考</vt:lpstr>
      <vt:lpstr>设计  </vt:lpstr>
      <vt:lpstr>PowerPoint 演示文稿</vt:lpstr>
      <vt:lpstr>PowerPoint 演示文稿</vt:lpstr>
      <vt:lpstr>PowerPoint 演示文稿</vt:lpstr>
      <vt:lpstr>堂清反馈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2022-01-10T05:50:40Z</dcterms:created>
  <dcterms:modified xsi:type="dcterms:W3CDTF">2023-01-16T21:03:59Z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81B7839086D64D40B20FC8E630E6F726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