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426DD8E-3B48-4236-8688-70EACF50E59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6DD8E-3B48-4236-8688-70EACF50E59D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4F327D2-C649-4F81-8AA5-0B8168F61176}" type="slidenum">
              <a:rPr lang="en-US" altLang="zh-CN"/>
              <a:t>18</a:t>
            </a:fld>
            <a:endParaRPr lang="en-US" altLang="zh-CN"/>
          </a:p>
        </p:txBody>
      </p:sp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98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0FA9075-77C2-46B2-B766-E967788C4C28}" type="slidenum">
              <a:rPr lang="en-US" altLang="zh-CN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5A357-E17F-448F-856A-055CC34E00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D771D-96C1-4AC6-B7D9-D17A66FFB8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E34C-7436-461F-98CA-718094BF220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6DA03-6261-43ED-A36A-2B49316E2F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4990B-674A-4B70-A7A6-97CC733A355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15E53-4149-417B-9623-85320728A8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26A41-1137-4557-9EA7-247C31247A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9CDC0-6B72-4CF1-B38A-8484FA1869B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6A7BB-E5C9-4906-9DFD-DDE1BD5375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7A8A6-2B0C-4790-B1A1-BCC8C51EBC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143A1A-85C7-4F37-B101-C4E1A8B9E3F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/>
          <p:nvPr/>
        </p:nvSpPr>
        <p:spPr bwMode="auto">
          <a:xfrm>
            <a:off x="0" y="4329111"/>
            <a:ext cx="91440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nn-NO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7 Shopping</a:t>
            </a:r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4" name="矩形 3"/>
          <p:cNvSpPr/>
          <p:nvPr/>
        </p:nvSpPr>
        <p:spPr>
          <a:xfrm>
            <a:off x="2924754" y="581659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3"/>
          <p:cNvSpPr txBox="1">
            <a:spLocks noChangeArrowheads="1"/>
          </p:cNvSpPr>
          <p:nvPr/>
        </p:nvSpPr>
        <p:spPr bwMode="auto">
          <a:xfrm>
            <a:off x="0" y="533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Look and say</a:t>
            </a:r>
            <a:endParaRPr lang="zh-CN" altLang="zh-CN" sz="4400" b="1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09571" name="TextBox 4"/>
          <p:cNvSpPr txBox="1">
            <a:spLocks noChangeArrowheads="1"/>
          </p:cNvSpPr>
          <p:nvPr/>
        </p:nvSpPr>
        <p:spPr bwMode="auto">
          <a:xfrm>
            <a:off x="304800" y="4419600"/>
            <a:ext cx="8610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u="sng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Is there</a:t>
            </a:r>
            <a:r>
              <a:rPr lang="en-US" altLang="zh-CN" sz="3000" b="1">
                <a:latin typeface="Arial Black" panose="020B0A04020102020204" pitchFamily="34" charset="0"/>
                <a:sym typeface="Calibri" panose="020F0502020204030204" pitchFamily="34" charset="0"/>
              </a:rPr>
              <a:t> any good news?</a:t>
            </a:r>
          </a:p>
          <a:p>
            <a:r>
              <a:rPr lang="en-US" altLang="zh-CN" sz="3000" b="1">
                <a:latin typeface="Arial Black" panose="020B0A04020102020204" pitchFamily="34" charset="0"/>
                <a:sym typeface="Calibri" panose="020F0502020204030204" pitchFamily="34" charset="0"/>
              </a:rPr>
              <a:t>Yes, </a:t>
            </a:r>
            <a:r>
              <a:rPr lang="en-US" altLang="zh-CN" sz="3000" b="1" u="sng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there is</a:t>
            </a:r>
            <a:r>
              <a:rPr lang="en-US" altLang="zh-CN" sz="3000" b="1">
                <a:latin typeface="Arial Black" panose="020B0A04020102020204" pitchFamily="34" charset="0"/>
                <a:sym typeface="Calibri" panose="020F0502020204030204" pitchFamily="34" charset="0"/>
              </a:rPr>
              <a:t>.</a:t>
            </a:r>
          </a:p>
          <a:p>
            <a:r>
              <a:rPr lang="en-US" altLang="zh-CN" sz="3000" b="1">
                <a:latin typeface="Arial Black" panose="020B0A04020102020204" pitchFamily="34" charset="0"/>
                <a:sym typeface="Calibri" panose="020F0502020204030204" pitchFamily="34" charset="0"/>
              </a:rPr>
              <a:t>Our class is going to have a New Year’s Day party.</a:t>
            </a:r>
          </a:p>
        </p:txBody>
      </p:sp>
      <p:pic>
        <p:nvPicPr>
          <p:cNvPr id="109572" name="Picture 5" descr="C:\Users\Thinkpad\AppData\Roaming\360se6\Application\User Data\temp\u=4271079881,4106795655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600200"/>
            <a:ext cx="69342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标题 3"/>
          <p:cNvSpPr txBox="1">
            <a:spLocks noChangeArrowheads="1"/>
          </p:cNvSpPr>
          <p:nvPr/>
        </p:nvSpPr>
        <p:spPr bwMode="auto">
          <a:xfrm>
            <a:off x="0" y="609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Look and say</a:t>
            </a:r>
            <a:endParaRPr lang="zh-CN" altLang="zh-CN" sz="4400" b="1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110595" name="组合 9"/>
          <p:cNvGrpSpPr/>
          <p:nvPr/>
        </p:nvGrpSpPr>
        <p:grpSpPr bwMode="auto">
          <a:xfrm>
            <a:off x="0" y="1600200"/>
            <a:ext cx="3581400" cy="3276600"/>
            <a:chOff x="304800" y="1219200"/>
            <a:chExt cx="4343400" cy="3962400"/>
          </a:xfrm>
        </p:grpSpPr>
        <p:pic>
          <p:nvPicPr>
            <p:cNvPr id="110596" name="Picture 6" descr="C:\Users\Thinkpad\AppData\Roaming\360se6\Application\User Data\temp\u=1344294328,2550324707&amp;fm=23&amp;gp=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1219200"/>
              <a:ext cx="43434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97" name="Picture 11" descr="C:\Users\Thinkpad\AppData\Roaming\360se6\Application\User Data\temp\u=606819046,3934228721&amp;fm=23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8435076" flipH="1">
              <a:off x="2423319" y="3029744"/>
              <a:ext cx="671513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98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03438" y="24384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99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52600" y="31242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0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62200" y="37338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1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22438" y="37338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602" name="TextBox 10"/>
          <p:cNvSpPr txBox="1">
            <a:spLocks noChangeArrowheads="1"/>
          </p:cNvSpPr>
          <p:nvPr/>
        </p:nvSpPr>
        <p:spPr bwMode="auto">
          <a:xfrm>
            <a:off x="166688" y="5003800"/>
            <a:ext cx="891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What ______ in the tree?</a:t>
            </a:r>
          </a:p>
          <a:p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There _______ a bell and some presents in it.</a:t>
            </a:r>
          </a:p>
          <a:p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There _______ some presents and a bell in it.</a:t>
            </a:r>
          </a:p>
        </p:txBody>
      </p:sp>
      <p:sp>
        <p:nvSpPr>
          <p:cNvPr id="110603" name="矩形 11"/>
          <p:cNvSpPr>
            <a:spLocks noChangeArrowheads="1"/>
          </p:cNvSpPr>
          <p:nvPr/>
        </p:nvSpPr>
        <p:spPr bwMode="auto">
          <a:xfrm>
            <a:off x="1447800" y="500538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is</a:t>
            </a:r>
            <a:endParaRPr lang="en-US" altLang="zh-CN" sz="2800"/>
          </a:p>
        </p:txBody>
      </p:sp>
      <p:sp>
        <p:nvSpPr>
          <p:cNvPr id="110604" name="矩形 12"/>
          <p:cNvSpPr>
            <a:spLocks noChangeArrowheads="1"/>
          </p:cNvSpPr>
          <p:nvPr/>
        </p:nvSpPr>
        <p:spPr bwMode="auto">
          <a:xfrm>
            <a:off x="1735138" y="5434013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is</a:t>
            </a:r>
            <a:endParaRPr lang="en-US" altLang="zh-CN" sz="2800"/>
          </a:p>
        </p:txBody>
      </p:sp>
      <p:sp>
        <p:nvSpPr>
          <p:cNvPr id="110605" name="矩形 13"/>
          <p:cNvSpPr>
            <a:spLocks noChangeArrowheads="1"/>
          </p:cNvSpPr>
          <p:nvPr/>
        </p:nvSpPr>
        <p:spPr bwMode="auto">
          <a:xfrm>
            <a:off x="1668463" y="5878513"/>
            <a:ext cx="820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are</a:t>
            </a:r>
            <a:endParaRPr lang="en-US" altLang="zh-CN" sz="2800"/>
          </a:p>
        </p:txBody>
      </p:sp>
      <p:sp>
        <p:nvSpPr>
          <p:cNvPr id="110606" name="TextBox 14"/>
          <p:cNvSpPr txBox="1">
            <a:spLocks noChangeArrowheads="1"/>
          </p:cNvSpPr>
          <p:nvPr/>
        </p:nvSpPr>
        <p:spPr bwMode="auto">
          <a:xfrm>
            <a:off x="3276600" y="3200400"/>
            <a:ext cx="533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D60093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就近原则</a:t>
            </a:r>
            <a:r>
              <a:rPr lang="zh-CN" altLang="en-US" sz="2800" b="1">
                <a:latin typeface="Arial Black" panose="020B0A04020102020204" pitchFamily="34" charset="0"/>
                <a:sym typeface="Calibri" panose="020F0502020204030204" pitchFamily="34" charset="0"/>
              </a:rPr>
              <a:t>：</a:t>
            </a:r>
          </a:p>
          <a:p>
            <a:r>
              <a:rPr lang="zh-CN" altLang="en-US" sz="2800" b="1">
                <a:latin typeface="Arial Black" panose="020B0A04020102020204" pitchFamily="34" charset="0"/>
                <a:sym typeface="Calibri" panose="020F0502020204030204" pitchFamily="34" charset="0"/>
              </a:rPr>
              <a:t>在 </a:t>
            </a:r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there be </a:t>
            </a:r>
            <a:r>
              <a:rPr lang="zh-CN" altLang="en-US" sz="2800" b="1">
                <a:latin typeface="Arial Black" panose="020B0A04020102020204" pitchFamily="34" charset="0"/>
                <a:sym typeface="Calibri" panose="020F0502020204030204" pitchFamily="34" charset="0"/>
              </a:rPr>
              <a:t>结构中，</a:t>
            </a:r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be</a:t>
            </a:r>
            <a:r>
              <a:rPr lang="zh-CN" altLang="en-US" sz="2800" b="1">
                <a:latin typeface="Arial Black" panose="020B0A04020102020204" pitchFamily="34" charset="0"/>
                <a:sym typeface="Calibri" panose="020F0502020204030204" pitchFamily="34" charset="0"/>
              </a:rPr>
              <a:t>动词的形式由最靠近它的名词决定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/>
      <p:bldP spid="110604" grpId="0"/>
      <p:bldP spid="110605" grpId="0"/>
      <p:bldP spid="1106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标题 3"/>
          <p:cNvSpPr txBox="1">
            <a:spLocks noChangeArrowheads="1"/>
          </p:cNvSpPr>
          <p:nvPr/>
        </p:nvSpPr>
        <p:spPr bwMode="auto">
          <a:xfrm>
            <a:off x="0" y="457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Look and say</a:t>
            </a:r>
            <a:endParaRPr lang="zh-CN" altLang="zh-CN" sz="4400" b="1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grpSp>
        <p:nvGrpSpPr>
          <p:cNvPr id="111619" name="组合 9"/>
          <p:cNvGrpSpPr/>
          <p:nvPr/>
        </p:nvGrpSpPr>
        <p:grpSpPr bwMode="auto">
          <a:xfrm>
            <a:off x="2286000" y="990600"/>
            <a:ext cx="4343400" cy="3962400"/>
            <a:chOff x="304800" y="1219200"/>
            <a:chExt cx="4343400" cy="3962400"/>
          </a:xfrm>
        </p:grpSpPr>
        <p:pic>
          <p:nvPicPr>
            <p:cNvPr id="111620" name="Picture 6" descr="C:\Users\Thinkpad\AppData\Roaming\360se6\Application\User Data\temp\u=1344294328,2550324707&amp;fm=23&amp;gp=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1219200"/>
              <a:ext cx="43434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1" name="Picture 11" descr="C:\Users\Thinkpad\AppData\Roaming\360se6\Application\User Data\temp\u=606819046,3934228721&amp;fm=23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8435076" flipH="1">
              <a:off x="2423319" y="3029744"/>
              <a:ext cx="671513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2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03438" y="24384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3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52600" y="31242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4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62200" y="37338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5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22438" y="37338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626" name="TextBox 10"/>
          <p:cNvSpPr txBox="1">
            <a:spLocks noChangeArrowheads="1"/>
          </p:cNvSpPr>
          <p:nvPr/>
        </p:nvSpPr>
        <p:spPr bwMode="auto">
          <a:xfrm>
            <a:off x="122238" y="49530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____________ presents are there in the tree?</a:t>
            </a:r>
          </a:p>
          <a:p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There are four presents in it.</a:t>
            </a:r>
          </a:p>
          <a:p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____________ bells are there in the tree?</a:t>
            </a:r>
          </a:p>
          <a:p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There is only one bell in the tree.</a:t>
            </a:r>
          </a:p>
        </p:txBody>
      </p:sp>
      <p:sp>
        <p:nvSpPr>
          <p:cNvPr id="111627" name="矩形 15"/>
          <p:cNvSpPr>
            <a:spLocks noChangeArrowheads="1"/>
          </p:cNvSpPr>
          <p:nvPr/>
        </p:nvSpPr>
        <p:spPr bwMode="auto">
          <a:xfrm>
            <a:off x="107950" y="496252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How many</a:t>
            </a:r>
            <a:endParaRPr lang="en-US" altLang="zh-CN" sz="2800"/>
          </a:p>
        </p:txBody>
      </p:sp>
      <p:sp>
        <p:nvSpPr>
          <p:cNvPr id="111628" name="矩形 16"/>
          <p:cNvSpPr>
            <a:spLocks noChangeArrowheads="1"/>
          </p:cNvSpPr>
          <p:nvPr/>
        </p:nvSpPr>
        <p:spPr bwMode="auto">
          <a:xfrm>
            <a:off x="107950" y="5791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How many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/>
      <p:bldP spid="1116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标题 3"/>
          <p:cNvSpPr txBox="1">
            <a:spLocks noChangeArrowheads="1"/>
          </p:cNvSpPr>
          <p:nvPr/>
        </p:nvSpPr>
        <p:spPr bwMode="auto">
          <a:xfrm>
            <a:off x="0" y="6858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Look and say</a:t>
            </a:r>
            <a:endParaRPr lang="zh-CN" altLang="zh-CN" sz="4400" b="1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12643" name="TextBox 4"/>
          <p:cNvSpPr txBox="1">
            <a:spLocks noChangeArrowheads="1"/>
          </p:cNvSpPr>
          <p:nvPr/>
        </p:nvSpPr>
        <p:spPr bwMode="auto">
          <a:xfrm>
            <a:off x="122238" y="4953000"/>
            <a:ext cx="89154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____________ money is there in the wallet?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We don’t know.</a:t>
            </a:r>
          </a:p>
        </p:txBody>
      </p:sp>
      <p:pic>
        <p:nvPicPr>
          <p:cNvPr id="112644" name="Picture 2" descr="C:\Users\Thinkpad\AppData\Roaming\360se6\Application\User Data\temp\u=2365627270,2194144172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828800"/>
            <a:ext cx="34766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矩形 6"/>
          <p:cNvSpPr>
            <a:spLocks noChangeArrowheads="1"/>
          </p:cNvSpPr>
          <p:nvPr/>
        </p:nvSpPr>
        <p:spPr bwMode="auto">
          <a:xfrm>
            <a:off x="107950" y="508317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How much</a:t>
            </a:r>
            <a:endParaRPr lang="en-US" altLang="zh-CN" sz="2800"/>
          </a:p>
        </p:txBody>
      </p:sp>
      <p:sp>
        <p:nvSpPr>
          <p:cNvPr id="112646" name="Text Box 8"/>
          <p:cNvSpPr txBox="1">
            <a:spLocks noChangeArrowheads="1"/>
          </p:cNvSpPr>
          <p:nvPr/>
        </p:nvSpPr>
        <p:spPr bwMode="auto">
          <a:xfrm>
            <a:off x="5470525" y="2093913"/>
            <a:ext cx="50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/>
          </a:p>
          <a:p>
            <a:r>
              <a:rPr lang="en-US" altLang="zh-CN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标题 3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Shops around my school</a:t>
            </a:r>
            <a:endParaRPr lang="zh-CN" altLang="zh-CN" sz="4400" b="1" dirty="0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13667" name="TextBox 4"/>
          <p:cNvSpPr txBox="1">
            <a:spLocks noChangeArrowheads="1"/>
          </p:cNvSpPr>
          <p:nvPr/>
        </p:nvSpPr>
        <p:spPr bwMode="auto">
          <a:xfrm>
            <a:off x="304800" y="1189038"/>
            <a:ext cx="84582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zh-CN" sz="2800" b="1"/>
              <a:t>My schools is very beautiful, and _________ some shops around it. _________ a bookshop near my school. __________ a lot of good books in it. _________ also some pens, rubbers and exercise books. Sometimes we go there after school. __________ hair clips, music boxes and some other nice things too. We can buy presents for our friends in the shop. Not far away from my school, ________ also a supermarket. It is not very big, but ___________ enough snacks in it. </a:t>
            </a:r>
            <a:endParaRPr lang="en-US" altLang="zh-CN" sz="2800" b="1">
              <a:sym typeface="Calibri" panose="020F0502020204030204" pitchFamily="34" charset="0"/>
            </a:endParaRPr>
          </a:p>
        </p:txBody>
      </p:sp>
      <p:sp>
        <p:nvSpPr>
          <p:cNvPr id="113668" name="矩形 5"/>
          <p:cNvSpPr>
            <a:spLocks noChangeArrowheads="1"/>
          </p:cNvSpPr>
          <p:nvPr/>
        </p:nvSpPr>
        <p:spPr bwMode="auto">
          <a:xfrm>
            <a:off x="6019800" y="1219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sym typeface="Calibri" panose="020F0502020204030204" pitchFamily="34" charset="0"/>
              </a:rPr>
              <a:t>there are</a:t>
            </a:r>
            <a:endParaRPr lang="en-US" altLang="zh-CN" sz="2800"/>
          </a:p>
        </p:txBody>
      </p:sp>
      <p:sp>
        <p:nvSpPr>
          <p:cNvPr id="113669" name="矩形 6"/>
          <p:cNvSpPr>
            <a:spLocks noChangeArrowheads="1"/>
          </p:cNvSpPr>
          <p:nvPr/>
        </p:nvSpPr>
        <p:spPr bwMode="auto">
          <a:xfrm>
            <a:off x="4267200" y="1690688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sym typeface="Calibri" panose="020F0502020204030204" pitchFamily="34" charset="0"/>
              </a:rPr>
              <a:t>There is</a:t>
            </a:r>
            <a:endParaRPr lang="en-US" altLang="zh-CN" sz="2800"/>
          </a:p>
        </p:txBody>
      </p:sp>
      <p:sp>
        <p:nvSpPr>
          <p:cNvPr id="113670" name="矩形 7"/>
          <p:cNvSpPr>
            <a:spLocks noChangeArrowheads="1"/>
          </p:cNvSpPr>
          <p:nvPr/>
        </p:nvSpPr>
        <p:spPr bwMode="auto">
          <a:xfrm>
            <a:off x="3200400" y="2195513"/>
            <a:ext cx="3352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sym typeface="Calibri" panose="020F0502020204030204" pitchFamily="34" charset="0"/>
              </a:rPr>
              <a:t>There are</a:t>
            </a:r>
            <a:endParaRPr lang="en-US" altLang="zh-CN" sz="2800"/>
          </a:p>
        </p:txBody>
      </p:sp>
      <p:sp>
        <p:nvSpPr>
          <p:cNvPr id="113671" name="矩形 8"/>
          <p:cNvSpPr>
            <a:spLocks noChangeArrowheads="1"/>
          </p:cNvSpPr>
          <p:nvPr/>
        </p:nvSpPr>
        <p:spPr bwMode="auto">
          <a:xfrm>
            <a:off x="1219200" y="26670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sym typeface="Calibri" panose="020F0502020204030204" pitchFamily="34" charset="0"/>
              </a:rPr>
              <a:t>There are</a:t>
            </a:r>
            <a:endParaRPr lang="en-US" altLang="zh-CN" sz="2800"/>
          </a:p>
        </p:txBody>
      </p:sp>
      <p:sp>
        <p:nvSpPr>
          <p:cNvPr id="113672" name="矩形 9"/>
          <p:cNvSpPr>
            <a:spLocks noChangeArrowheads="1"/>
          </p:cNvSpPr>
          <p:nvPr/>
        </p:nvSpPr>
        <p:spPr bwMode="auto">
          <a:xfrm>
            <a:off x="1676400" y="36576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sym typeface="Calibri" panose="020F0502020204030204" pitchFamily="34" charset="0"/>
              </a:rPr>
              <a:t>There are</a:t>
            </a:r>
            <a:endParaRPr lang="en-US" altLang="zh-CN" sz="2800"/>
          </a:p>
        </p:txBody>
      </p:sp>
      <p:sp>
        <p:nvSpPr>
          <p:cNvPr id="113673" name="矩形 10"/>
          <p:cNvSpPr>
            <a:spLocks noChangeArrowheads="1"/>
          </p:cNvSpPr>
          <p:nvPr/>
        </p:nvSpPr>
        <p:spPr bwMode="auto">
          <a:xfrm>
            <a:off x="4191000" y="5119688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sym typeface="Calibri" panose="020F0502020204030204" pitchFamily="34" charset="0"/>
              </a:rPr>
              <a:t>there is</a:t>
            </a:r>
            <a:endParaRPr lang="en-US" altLang="zh-CN" sz="2800"/>
          </a:p>
        </p:txBody>
      </p:sp>
      <p:sp>
        <p:nvSpPr>
          <p:cNvPr id="113674" name="矩形 11"/>
          <p:cNvSpPr>
            <a:spLocks noChangeArrowheads="1"/>
          </p:cNvSpPr>
          <p:nvPr/>
        </p:nvSpPr>
        <p:spPr bwMode="auto">
          <a:xfrm>
            <a:off x="6307138" y="5605463"/>
            <a:ext cx="3352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336600"/>
                </a:solidFill>
                <a:sym typeface="Calibri" panose="020F0502020204030204" pitchFamily="34" charset="0"/>
              </a:rPr>
              <a:t>there are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3670" grpId="0"/>
      <p:bldP spid="113671" grpId="0"/>
      <p:bldP spid="113672" grpId="0"/>
      <p:bldP spid="113673" grpId="0"/>
      <p:bldP spid="113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15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762000" y="1981200"/>
            <a:ext cx="67056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标题 3"/>
          <p:cNvSpPr txBox="1">
            <a:spLocks noChangeArrowheads="1"/>
          </p:cNvSpPr>
          <p:nvPr/>
        </p:nvSpPr>
        <p:spPr bwMode="auto">
          <a:xfrm>
            <a:off x="0" y="6858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Think and say</a:t>
            </a:r>
            <a:endParaRPr lang="zh-CN" altLang="zh-CN" sz="4400" b="1" dirty="0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14692" name="TextBox 5"/>
          <p:cNvSpPr txBox="1">
            <a:spLocks noChangeArrowheads="1"/>
          </p:cNvSpPr>
          <p:nvPr/>
        </p:nvSpPr>
        <p:spPr bwMode="auto">
          <a:xfrm>
            <a:off x="138113" y="48768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A: Is there … on the table?</a:t>
            </a:r>
          </a:p>
          <a:p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B: Yes, there is. / No, there isn’t.</a:t>
            </a:r>
          </a:p>
          <a:p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A: Are there … on the table?</a:t>
            </a:r>
          </a:p>
          <a:p>
            <a:r>
              <a:rPr lang="en-US" altLang="zh-CN" sz="2800" b="1">
                <a:latin typeface="Arial Black" panose="020B0A04020102020204" pitchFamily="34" charset="0"/>
                <a:sym typeface="Calibri" panose="020F0502020204030204" pitchFamily="34" charset="0"/>
              </a:rPr>
              <a:t>B: Yes, there are. / No, there aren’t.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J60009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8975"/>
            <a:ext cx="9144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10"/>
          <p:cNvSpPr txBox="1">
            <a:spLocks noChangeArrowheads="1"/>
          </p:cNvSpPr>
          <p:nvPr/>
        </p:nvSpPr>
        <p:spPr bwMode="auto">
          <a:xfrm>
            <a:off x="0" y="102393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2800" b="1"/>
              <a:t>There is/are … in Picture 1, but there isn’t/aren’t ... in Picture 2. There is/are ….</a:t>
            </a: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3059113" y="2378075"/>
            <a:ext cx="576262" cy="50482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50000">
                <a:srgbClr val="FF99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2716" name="AutoShape 12"/>
          <p:cNvSpPr>
            <a:spLocks noChangeArrowheads="1"/>
          </p:cNvSpPr>
          <p:nvPr/>
        </p:nvSpPr>
        <p:spPr bwMode="auto">
          <a:xfrm>
            <a:off x="3667125" y="2373313"/>
            <a:ext cx="576263" cy="50482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50000">
                <a:srgbClr val="FF99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auto">
          <a:xfrm>
            <a:off x="8567738" y="2203450"/>
            <a:ext cx="576262" cy="50482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50000">
                <a:srgbClr val="FF99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2718" name="AutoShape 14"/>
          <p:cNvSpPr>
            <a:spLocks noChangeArrowheads="1"/>
          </p:cNvSpPr>
          <p:nvPr/>
        </p:nvSpPr>
        <p:spPr bwMode="auto">
          <a:xfrm>
            <a:off x="7991475" y="2203450"/>
            <a:ext cx="576263" cy="50482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50000">
                <a:srgbClr val="FF99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auto">
          <a:xfrm>
            <a:off x="7415213" y="2166938"/>
            <a:ext cx="576262" cy="50482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50000">
                <a:srgbClr val="FF99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5721" name="AutoShape 16"/>
          <p:cNvSpPr>
            <a:spLocks noChangeArrowheads="1"/>
          </p:cNvSpPr>
          <p:nvPr/>
        </p:nvSpPr>
        <p:spPr bwMode="auto">
          <a:xfrm>
            <a:off x="287338" y="2060575"/>
            <a:ext cx="576262" cy="6477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rgbClr val="FFFF00"/>
                    </a:gs>
                    <a:gs pos="100000">
                      <a:srgbClr val="FFFFFF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  <p:sp>
        <p:nvSpPr>
          <p:cNvPr id="115722" name="AutoShape 17"/>
          <p:cNvSpPr>
            <a:spLocks noChangeArrowheads="1"/>
          </p:cNvSpPr>
          <p:nvPr/>
        </p:nvSpPr>
        <p:spPr bwMode="auto">
          <a:xfrm>
            <a:off x="5076825" y="2060575"/>
            <a:ext cx="576263" cy="6477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rgbClr val="FFFF00"/>
                    </a:gs>
                    <a:gs pos="100000">
                      <a:srgbClr val="FFFFFF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  <p:sp>
        <p:nvSpPr>
          <p:cNvPr id="115723" name="AutoShape 18"/>
          <p:cNvSpPr>
            <a:spLocks noChangeArrowheads="1"/>
          </p:cNvSpPr>
          <p:nvPr/>
        </p:nvSpPr>
        <p:spPr bwMode="auto">
          <a:xfrm>
            <a:off x="4500563" y="2060575"/>
            <a:ext cx="576262" cy="647700"/>
          </a:xfrm>
          <a:prstGeom prst="smileyFace">
            <a:avLst>
              <a:gd name="adj" fmla="val 46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rgbClr val="FFFF00"/>
                    </a:gs>
                    <a:gs pos="100000">
                      <a:srgbClr val="FFFFFF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  <p:sp>
        <p:nvSpPr>
          <p:cNvPr id="115724" name="标题 3"/>
          <p:cNvSpPr txBox="1">
            <a:spLocks noChangeArrowheads="1"/>
          </p:cNvSpPr>
          <p:nvPr/>
        </p:nvSpPr>
        <p:spPr bwMode="auto">
          <a:xfrm>
            <a:off x="3429000" y="0"/>
            <a:ext cx="571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Think and say</a:t>
            </a:r>
            <a:endParaRPr lang="zh-CN" altLang="zh-CN" sz="4400" b="1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21" grpId="0"/>
      <p:bldP spid="115722" grpId="0"/>
      <p:bldP spid="1157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内容占位符 2"/>
          <p:cNvSpPr>
            <a:spLocks noGrp="1"/>
          </p:cNvSpPr>
          <p:nvPr>
            <p:ph idx="4294967295"/>
          </p:nvPr>
        </p:nvSpPr>
        <p:spPr>
          <a:xfrm>
            <a:off x="228600" y="2133600"/>
            <a:ext cx="8458200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CN" sz="4000" b="1" dirty="0"/>
              <a:t>How many “there be” sentences can you say in a minute? </a:t>
            </a:r>
          </a:p>
        </p:txBody>
      </p:sp>
      <p:sp>
        <p:nvSpPr>
          <p:cNvPr id="116739" name="标题 3"/>
          <p:cNvSpPr txBox="1">
            <a:spLocks noChangeArrowheads="1"/>
          </p:cNvSpPr>
          <p:nvPr/>
        </p:nvSpPr>
        <p:spPr bwMode="auto">
          <a:xfrm>
            <a:off x="0" y="7620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Think and say</a:t>
            </a:r>
            <a:endParaRPr lang="zh-CN" altLang="zh-CN" sz="4400" b="1" dirty="0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16740" name="矩形 4"/>
          <p:cNvSpPr>
            <a:spLocks noChangeArrowheads="1"/>
          </p:cNvSpPr>
          <p:nvPr/>
        </p:nvSpPr>
        <p:spPr bwMode="auto">
          <a:xfrm>
            <a:off x="228600" y="3657600"/>
            <a:ext cx="6934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Group 1: in our classroom</a:t>
            </a:r>
          </a:p>
          <a:p>
            <a:pPr algn="l">
              <a:spcBef>
                <a:spcPts val="1200"/>
              </a:spcBef>
            </a:pPr>
            <a:r>
              <a:rPr lang="en-US" altLang="zh-CN" sz="3200" b="1" dirty="0">
                <a:solidFill>
                  <a:srgbClr val="FF9900"/>
                </a:solidFill>
              </a:rPr>
              <a:t>Group 2: in your bedroom</a:t>
            </a:r>
          </a:p>
          <a:p>
            <a:pPr algn="l">
              <a:spcBef>
                <a:spcPts val="1200"/>
              </a:spcBef>
            </a:pPr>
            <a:r>
              <a:rPr lang="en-US" altLang="zh-CN" sz="3200" b="1" dirty="0">
                <a:solidFill>
                  <a:srgbClr val="3399FF"/>
                </a:solidFill>
              </a:rPr>
              <a:t>Group 3: in a food shop</a:t>
            </a:r>
          </a:p>
          <a:p>
            <a:pPr algn="l">
              <a:spcBef>
                <a:spcPts val="1200"/>
              </a:spcBef>
            </a:pPr>
            <a:r>
              <a:rPr lang="en-US" altLang="zh-CN" sz="3200" b="1" dirty="0">
                <a:solidFill>
                  <a:srgbClr val="990099"/>
                </a:solidFill>
              </a:rPr>
              <a:t>Group 4: in a supermarket</a:t>
            </a:r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fefd974906184bbea3cbcc0f9d9b3b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819876">
            <a:off x="468313" y="1122363"/>
            <a:ext cx="28479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d587f9e67169b0358cc14cf69c80d3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19652">
            <a:off x="2987675" y="1158875"/>
            <a:ext cx="32400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u=3549026319,3575171425&amp;fm=23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32171">
            <a:off x="850900" y="2781300"/>
            <a:ext cx="2689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u=1224707845,2260958472&amp;fm=23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708275"/>
            <a:ext cx="3333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f3fd9a8e547149459ff99abb43e780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07354">
            <a:off x="5508625" y="582613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e51167979bf7407f80d7bfbed82b4a5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744234">
            <a:off x="6659563" y="2852738"/>
            <a:ext cx="198913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9" descr="u=2767282301,1117088214&amp;fm=23&amp;gp=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865488">
            <a:off x="1258888" y="4389438"/>
            <a:ext cx="33337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 descr="u=2460705331,983230793&amp;fm=52&amp;gp=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0200" y="4365625"/>
            <a:ext cx="3640138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0" name="Text Box 11"/>
          <p:cNvSpPr txBox="1">
            <a:spLocks noChangeArrowheads="1"/>
          </p:cNvSpPr>
          <p:nvPr/>
        </p:nvSpPr>
        <p:spPr bwMode="auto">
          <a:xfrm>
            <a:off x="0" y="2603500"/>
            <a:ext cx="9144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latin typeface="Arial Black" panose="020B0A04020102020204" pitchFamily="34" charset="0"/>
              </a:rPr>
              <a:t>Can you write a short passage to introduce your school? 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Arial Black" panose="020B0A04020102020204" pitchFamily="34" charset="0"/>
              </a:rPr>
              <a:t>Try to use </a:t>
            </a:r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</a:rPr>
              <a:t>some/any</a:t>
            </a:r>
            <a:r>
              <a:rPr lang="en-US" altLang="zh-CN" sz="2800" b="1">
                <a:latin typeface="Arial Black" panose="020B0A04020102020204" pitchFamily="34" charset="0"/>
              </a:rPr>
              <a:t> and </a:t>
            </a:r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</a:rPr>
              <a:t>there is/there are</a:t>
            </a:r>
            <a:r>
              <a:rPr lang="en-US" altLang="zh-CN" sz="2800" b="1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17771" name="标题 3"/>
          <p:cNvSpPr txBox="1">
            <a:spLocks noChangeArrowheads="1"/>
          </p:cNvSpPr>
          <p:nvPr/>
        </p:nvSpPr>
        <p:spPr bwMode="auto">
          <a:xfrm>
            <a:off x="3962400" y="0"/>
            <a:ext cx="5151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Think and write</a:t>
            </a:r>
            <a:endParaRPr lang="zh-CN" altLang="zh-CN" sz="4400" b="1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标题 3"/>
          <p:cNvSpPr txBox="1">
            <a:spLocks noChangeArrowheads="1"/>
          </p:cNvSpPr>
          <p:nvPr/>
        </p:nvSpPr>
        <p:spPr bwMode="auto">
          <a:xfrm>
            <a:off x="15875" y="762000"/>
            <a:ext cx="9128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Homework</a:t>
            </a:r>
            <a:endParaRPr lang="zh-CN" altLang="zh-CN" sz="4400" b="1" dirty="0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20835" name="矩形 3"/>
          <p:cNvSpPr>
            <a:spLocks noChangeArrowheads="1"/>
          </p:cNvSpPr>
          <p:nvPr/>
        </p:nvSpPr>
        <p:spPr bwMode="auto">
          <a:xfrm>
            <a:off x="533400" y="2209800"/>
            <a:ext cx="77724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dirty="0">
                <a:latin typeface="Arial Black" panose="020B0A04020102020204" pitchFamily="34" charset="0"/>
              </a:rPr>
              <a:t> Review the uses of “some”,   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3600" dirty="0">
                <a:latin typeface="Arial Black" panose="020B0A04020102020204" pitchFamily="34" charset="0"/>
              </a:rPr>
              <a:t>    “any” and “there be”.</a:t>
            </a:r>
            <a:endParaRPr lang="zh-CN" altLang="zh-CN" sz="3600" dirty="0">
              <a:latin typeface="Arial Black" panose="020B0A0402010202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3600" dirty="0">
                <a:latin typeface="Arial Black" panose="020B0A04020102020204" pitchFamily="34" charset="0"/>
              </a:rPr>
              <a:t>2. Share the passage with   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3600" dirty="0">
                <a:latin typeface="Arial Black" panose="020B0A04020102020204" pitchFamily="34" charset="0"/>
              </a:rPr>
              <a:t>    your classmates.</a:t>
            </a:r>
            <a:endParaRPr lang="zh-CN" altLang="zh-CN" sz="3600" dirty="0">
              <a:latin typeface="Arial Black" panose="020B0A0402010202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3600" dirty="0">
                <a:latin typeface="Arial Black" panose="020B0A04020102020204" pitchFamily="34" charset="0"/>
              </a:rPr>
              <a:t>3. Preview </a:t>
            </a:r>
            <a:r>
              <a:rPr lang="en-US" altLang="zh-CN" sz="3600" i="1" dirty="0">
                <a:latin typeface="Arial Black" panose="020B0A04020102020204" pitchFamily="34" charset="0"/>
              </a:rPr>
              <a:t>Integrated skills</a:t>
            </a:r>
            <a:r>
              <a:rPr lang="en-US" altLang="zh-CN" sz="3600" dirty="0">
                <a:latin typeface="Arial Black" panose="020B0A04020102020204" pitchFamily="34" charset="0"/>
              </a:rPr>
              <a:t>.</a:t>
            </a:r>
            <a:endParaRPr lang="zh-CN" altLang="zh-CN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标题 3"/>
          <p:cNvSpPr txBox="1">
            <a:spLocks noChangeArrowheads="1"/>
          </p:cNvSpPr>
          <p:nvPr/>
        </p:nvSpPr>
        <p:spPr bwMode="auto">
          <a:xfrm>
            <a:off x="0" y="533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Calibri" panose="020F0502020204030204" pitchFamily="34" charset="0"/>
              </a:rPr>
              <a:t>Look and say</a:t>
            </a:r>
            <a:endParaRPr lang="zh-CN" altLang="zh-CN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pic>
        <p:nvPicPr>
          <p:cNvPr id="5123" name="Picture 6" descr="C:\Users\Thinkpad\AppData\Roaming\360se6\Application\User Data\temp\u=1344294328,2550324707&amp;fm=23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26072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Box 6"/>
          <p:cNvSpPr txBox="1">
            <a:spLocks noChangeArrowheads="1"/>
          </p:cNvSpPr>
          <p:nvPr/>
        </p:nvSpPr>
        <p:spPr bwMode="auto">
          <a:xfrm>
            <a:off x="92075" y="5395913"/>
            <a:ext cx="510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We can see </a:t>
            </a:r>
            <a:r>
              <a:rPr lang="en-US" altLang="zh-CN" sz="30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some</a:t>
            </a: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 presents in the tree.</a:t>
            </a:r>
          </a:p>
        </p:txBody>
      </p:sp>
      <p:sp>
        <p:nvSpPr>
          <p:cNvPr id="101381" name="TextBox 7"/>
          <p:cNvSpPr txBox="1">
            <a:spLocks noChangeArrowheads="1"/>
          </p:cNvSpPr>
          <p:nvPr/>
        </p:nvSpPr>
        <p:spPr bwMode="auto">
          <a:xfrm>
            <a:off x="4740275" y="5399088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We can’t see </a:t>
            </a:r>
            <a:r>
              <a:rPr lang="en-US" altLang="zh-CN" sz="30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any</a:t>
            </a: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 presents in the tree.</a:t>
            </a:r>
          </a:p>
        </p:txBody>
      </p:sp>
      <p:grpSp>
        <p:nvGrpSpPr>
          <p:cNvPr id="2" name="组合 15"/>
          <p:cNvGrpSpPr/>
          <p:nvPr/>
        </p:nvGrpSpPr>
        <p:grpSpPr bwMode="auto">
          <a:xfrm>
            <a:off x="609600" y="1752600"/>
            <a:ext cx="3657600" cy="3292475"/>
            <a:chOff x="76200" y="1066800"/>
            <a:chExt cx="4343400" cy="4511675"/>
          </a:xfrm>
        </p:grpSpPr>
        <p:pic>
          <p:nvPicPr>
            <p:cNvPr id="101383" name="Picture 6" descr="C:\Users\Thinkpad\AppData\Roaming\360se6\Application\User Data\temp\u=1344294328,2550324707&amp;fm=23&amp;gp=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1066800"/>
              <a:ext cx="4343400" cy="451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4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51038" y="20574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5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55838" y="25146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6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46238" y="26670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7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08238" y="30480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8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89038" y="31242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9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98638" y="32766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90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13038" y="36576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91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74838" y="38862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92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12838" y="37338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C:\Users\Thinkpad\AppData\Roaming\360se6\Application\User Data\temp\u=696020293,1468349427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4781550"/>
            <a:ext cx="50387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标题 3"/>
          <p:cNvSpPr txBox="1">
            <a:spLocks noChangeArrowheads="1"/>
          </p:cNvSpPr>
          <p:nvPr/>
        </p:nvSpPr>
        <p:spPr bwMode="auto">
          <a:xfrm>
            <a:off x="0" y="838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Calibri" panose="020F0502020204030204" pitchFamily="34" charset="0"/>
              </a:rPr>
              <a:t>Read and think</a:t>
            </a:r>
            <a:endParaRPr lang="zh-CN" altLang="zh-CN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04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8991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- I want to buy </a:t>
            </a:r>
            <a:r>
              <a:rPr lang="en-US" altLang="zh-CN" sz="30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some</a:t>
            </a: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 Christmas presents.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  I need </a:t>
            </a:r>
            <a:r>
              <a:rPr lang="en-US" altLang="zh-CN" sz="30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some</a:t>
            </a:r>
            <a:r>
              <a:rPr lang="en-US" altLang="zh-CN" sz="3000" b="1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money.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  Do you have </a:t>
            </a:r>
            <a:r>
              <a:rPr lang="en-US" altLang="zh-CN" sz="30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any</a:t>
            </a: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 money?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- No, I don’t have </a:t>
            </a:r>
            <a:r>
              <a:rPr lang="en-US" altLang="zh-CN" sz="30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any</a:t>
            </a: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标题 3"/>
          <p:cNvSpPr txBox="1">
            <a:spLocks noChangeArrowheads="1"/>
          </p:cNvSpPr>
          <p:nvPr/>
        </p:nvSpPr>
        <p:spPr bwMode="auto">
          <a:xfrm>
            <a:off x="0" y="914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Read and think</a:t>
            </a:r>
            <a:endParaRPr lang="zh-CN" altLang="zh-CN" sz="4400" b="1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03427" name="TextBox 4"/>
          <p:cNvSpPr txBox="1">
            <a:spLocks noChangeArrowheads="1"/>
          </p:cNvSpPr>
          <p:nvPr/>
        </p:nvSpPr>
        <p:spPr bwMode="auto">
          <a:xfrm>
            <a:off x="381000" y="2209800"/>
            <a:ext cx="8382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altLang="zh-CN" sz="3200" b="1" dirty="0">
                <a:latin typeface="Arial Black" panose="020B0A04020102020204" pitchFamily="34" charset="0"/>
                <a:sym typeface="Calibri" panose="020F0502020204030204" pitchFamily="34" charset="0"/>
              </a:rPr>
              <a:t>Would you like </a:t>
            </a:r>
            <a:r>
              <a:rPr lang="en-US" altLang="zh-CN" sz="32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some</a:t>
            </a:r>
            <a:r>
              <a:rPr lang="en-US" altLang="zh-CN" sz="3200" b="1" dirty="0">
                <a:latin typeface="Arial Black" panose="020B0A04020102020204" pitchFamily="34" charset="0"/>
                <a:sym typeface="Calibri" panose="020F0502020204030204" pitchFamily="34" charset="0"/>
              </a:rPr>
              <a:t> Christmas 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Arial Black" panose="020B0A04020102020204" pitchFamily="34" charset="0"/>
                <a:sym typeface="Calibri" panose="020F0502020204030204" pitchFamily="34" charset="0"/>
              </a:rPr>
              <a:t>   presents?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Arial Black" panose="020B0A04020102020204" pitchFamily="34" charset="0"/>
                <a:sym typeface="Calibri" panose="020F0502020204030204" pitchFamily="34" charset="0"/>
              </a:rPr>
              <a:t>- Can I borrow </a:t>
            </a:r>
            <a:r>
              <a:rPr lang="en-US" altLang="zh-CN" sz="32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some</a:t>
            </a:r>
            <a:r>
              <a:rPr lang="en-US" altLang="zh-CN" sz="3200" b="1" dirty="0">
                <a:latin typeface="Arial Black" panose="020B0A04020102020204" pitchFamily="34" charset="0"/>
                <a:sym typeface="Calibri" panose="020F0502020204030204" pitchFamily="34" charset="0"/>
              </a:rPr>
              <a:t> money from you? </a:t>
            </a:r>
          </a:p>
        </p:txBody>
      </p:sp>
      <p:pic>
        <p:nvPicPr>
          <p:cNvPr id="103428" name="Picture 4" descr="C:\Users\Thinkpad\AppData\Roaming\360se6\Application\User Data\temp\u=696020293,1468349427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4572000"/>
            <a:ext cx="50387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3"/>
          <p:cNvSpPr txBox="1">
            <a:spLocks noChangeArrowheads="1"/>
          </p:cNvSpPr>
          <p:nvPr/>
        </p:nvSpPr>
        <p:spPr bwMode="auto">
          <a:xfrm>
            <a:off x="0" y="533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Think and complete</a:t>
            </a:r>
            <a:endParaRPr lang="zh-CN" altLang="zh-CN" sz="4400" b="1" dirty="0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04451" name="TextBox 4"/>
          <p:cNvSpPr txBox="1">
            <a:spLocks noChangeArrowheads="1"/>
          </p:cNvSpPr>
          <p:nvPr/>
        </p:nvSpPr>
        <p:spPr bwMode="auto">
          <a:xfrm>
            <a:off x="304800" y="1524000"/>
            <a:ext cx="84582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Arial Black" panose="020B0A04020102020204" pitchFamily="34" charset="0"/>
                <a:sym typeface="Calibri" panose="020F0502020204030204" pitchFamily="34" charset="0"/>
              </a:rPr>
              <a:t>We use </a:t>
            </a:r>
            <a:r>
              <a:rPr lang="en-US" altLang="zh-CN" sz="3000" b="1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some</a:t>
            </a:r>
            <a:r>
              <a:rPr lang="en-US" altLang="zh-CN" sz="2800" b="1" dirty="0">
                <a:latin typeface="Arial Black" panose="020B0A04020102020204" pitchFamily="34" charset="0"/>
                <a:sym typeface="Calibri" panose="020F0502020204030204" pitchFamily="34" charset="0"/>
              </a:rPr>
              <a:t> and </a:t>
            </a:r>
            <a:r>
              <a:rPr lang="en-US" altLang="zh-CN" sz="3000" b="1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any</a:t>
            </a:r>
            <a:r>
              <a:rPr lang="en-US" altLang="zh-CN" sz="2800" b="1" dirty="0">
                <a:latin typeface="Arial Black" panose="020B0A04020102020204" pitchFamily="34" charset="0"/>
                <a:sym typeface="Calibri" panose="020F0502020204030204" pitchFamily="34" charset="0"/>
              </a:rPr>
              <a:t> before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Arial Black" panose="020B0A04020102020204" pitchFamily="34" charset="0"/>
                <a:sym typeface="Calibri" panose="020F0502020204030204" pitchFamily="34" charset="0"/>
              </a:rPr>
              <a:t>    countable and uncountable nouns.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Arial Black" panose="020B0A04020102020204" pitchFamily="34" charset="0"/>
                <a:sym typeface="Calibri" panose="020F0502020204030204" pitchFamily="34" charset="0"/>
              </a:rPr>
              <a:t>We use _______ in a positive sentence.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Arial Black" panose="020B0A04020102020204" pitchFamily="34" charset="0"/>
                <a:sym typeface="Calibri" panose="020F0502020204030204" pitchFamily="34" charset="0"/>
              </a:rPr>
              <a:t>We use ______ in a negative sentence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Arial Black" panose="020B0A04020102020204" pitchFamily="34" charset="0"/>
                <a:sym typeface="Calibri" panose="020F0502020204030204" pitchFamily="34" charset="0"/>
              </a:rPr>
              <a:t>    and a question.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Arial Black" panose="020B0A04020102020204" pitchFamily="34" charset="0"/>
                <a:sym typeface="Calibri" panose="020F0502020204030204" pitchFamily="34" charset="0"/>
              </a:rPr>
              <a:t>We can also use _______ in a question        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Arial Black" panose="020B0A04020102020204" pitchFamily="34" charset="0"/>
                <a:sym typeface="Calibri" panose="020F0502020204030204" pitchFamily="34" charset="0"/>
              </a:rPr>
              <a:t>    when we are making an offer or a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Arial Black" panose="020B0A04020102020204" pitchFamily="34" charset="0"/>
                <a:sym typeface="Calibri" panose="020F0502020204030204" pitchFamily="34" charset="0"/>
              </a:rPr>
              <a:t>    request. </a:t>
            </a:r>
            <a:r>
              <a:rPr lang="en-US" altLang="zh-CN" sz="2800" dirty="0">
                <a:latin typeface="Arial Black" panose="020B0A04020102020204" pitchFamily="34" charset="0"/>
              </a:rPr>
              <a:t>We use it when we expect 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Arial Black" panose="020B0A04020102020204" pitchFamily="34" charset="0"/>
              </a:rPr>
              <a:t>    the answer to be “yes”.</a:t>
            </a:r>
            <a:endParaRPr lang="en-US" altLang="zh-CN" sz="2800" b="1" dirty="0"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04452" name="TextBox 5"/>
          <p:cNvSpPr txBox="1">
            <a:spLocks noChangeArrowheads="1"/>
          </p:cNvSpPr>
          <p:nvPr/>
        </p:nvSpPr>
        <p:spPr bwMode="auto">
          <a:xfrm>
            <a:off x="2209800" y="2743200"/>
            <a:ext cx="19510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some</a:t>
            </a:r>
          </a:p>
        </p:txBody>
      </p:sp>
      <p:sp>
        <p:nvSpPr>
          <p:cNvPr id="104453" name="TextBox 6"/>
          <p:cNvSpPr txBox="1">
            <a:spLocks noChangeArrowheads="1"/>
          </p:cNvSpPr>
          <p:nvPr/>
        </p:nvSpPr>
        <p:spPr bwMode="auto">
          <a:xfrm>
            <a:off x="2362200" y="3276600"/>
            <a:ext cx="1143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any</a:t>
            </a:r>
          </a:p>
        </p:txBody>
      </p:sp>
      <p:sp>
        <p:nvSpPr>
          <p:cNvPr id="104454" name="TextBox 7"/>
          <p:cNvSpPr txBox="1">
            <a:spLocks noChangeArrowheads="1"/>
          </p:cNvSpPr>
          <p:nvPr/>
        </p:nvSpPr>
        <p:spPr bwMode="auto">
          <a:xfrm>
            <a:off x="4114800" y="4343400"/>
            <a:ext cx="1431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/>
      <p:bldP spid="1044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标题 3"/>
          <p:cNvSpPr txBox="1">
            <a:spLocks noChangeArrowheads="1"/>
          </p:cNvSpPr>
          <p:nvPr/>
        </p:nvSpPr>
        <p:spPr bwMode="auto">
          <a:xfrm>
            <a:off x="0" y="6858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Shopping for a party</a:t>
            </a:r>
            <a:endParaRPr lang="zh-CN" altLang="zh-CN" sz="4400" b="1" dirty="0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304800" y="2057400"/>
            <a:ext cx="84582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800" b="1" dirty="0">
                <a:solidFill>
                  <a:schemeClr val="accent2"/>
                </a:solidFill>
              </a:rPr>
              <a:t>M:</a:t>
            </a:r>
            <a:r>
              <a:rPr lang="en-US" altLang="zh-CN" sz="2800" b="1" dirty="0"/>
              <a:t> We need many things for the party, Daniel.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solidFill>
                  <a:srgbClr val="D60093"/>
                </a:solidFill>
              </a:rPr>
              <a:t>D:</a:t>
            </a:r>
            <a:r>
              <a:rPr lang="en-US" altLang="zh-CN" sz="2800" b="1" dirty="0"/>
              <a:t> Yes. We have a big cake and _______ bread.      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/>
              <a:t>     Do we need _______ fruit?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solidFill>
                  <a:schemeClr val="accent2"/>
                </a:solidFill>
              </a:rPr>
              <a:t>M:</a:t>
            </a:r>
            <a:r>
              <a:rPr lang="en-US" altLang="zh-CN" sz="2800" b="1" dirty="0"/>
              <a:t> Sure. We need _______ bananas and oranges.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solidFill>
                  <a:srgbClr val="D60093"/>
                </a:solidFill>
              </a:rPr>
              <a:t>D:</a:t>
            </a:r>
            <a:r>
              <a:rPr lang="en-US" altLang="zh-CN" sz="2800" b="1" dirty="0"/>
              <a:t> What about drinks?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solidFill>
                  <a:schemeClr val="accent2"/>
                </a:solidFill>
              </a:rPr>
              <a:t>M:</a:t>
            </a:r>
            <a:r>
              <a:rPr lang="en-US" altLang="zh-CN" sz="2800" b="1" dirty="0"/>
              <a:t> We need _______ juice and cola.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solidFill>
                  <a:srgbClr val="D60093"/>
                </a:solidFill>
              </a:rPr>
              <a:t>D:</a:t>
            </a:r>
            <a:r>
              <a:rPr lang="en-US" altLang="zh-CN" sz="2800" b="1" dirty="0"/>
              <a:t> OK. Do we need to buy _______ paper cups?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solidFill>
                  <a:schemeClr val="accent2"/>
                </a:solidFill>
              </a:rPr>
              <a:t>M:</a:t>
            </a:r>
            <a:r>
              <a:rPr lang="en-US" altLang="zh-CN" sz="2800" b="1" dirty="0"/>
              <a:t> Yes. We also need _______ paper cups.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solidFill>
                  <a:srgbClr val="D60093"/>
                </a:solidFill>
              </a:rPr>
              <a:t>D:</a:t>
            </a:r>
            <a:r>
              <a:rPr lang="en-US" altLang="zh-CN" sz="2800" b="1" dirty="0"/>
              <a:t> All right. Let’s go. </a:t>
            </a:r>
            <a:endParaRPr lang="en-US" altLang="zh-CN" sz="2800" b="1" dirty="0">
              <a:sym typeface="Calibri" panose="020F0502020204030204" pitchFamily="34" charset="0"/>
            </a:endParaRPr>
          </a:p>
        </p:txBody>
      </p:sp>
      <p:sp>
        <p:nvSpPr>
          <p:cNvPr id="105476" name="TextBox 5"/>
          <p:cNvSpPr txBox="1">
            <a:spLocks noChangeArrowheads="1"/>
          </p:cNvSpPr>
          <p:nvPr/>
        </p:nvSpPr>
        <p:spPr bwMode="auto">
          <a:xfrm>
            <a:off x="5943600" y="2590800"/>
            <a:ext cx="1265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336600"/>
                </a:solidFill>
              </a:rPr>
              <a:t>some</a:t>
            </a:r>
          </a:p>
        </p:txBody>
      </p:sp>
      <p:sp>
        <p:nvSpPr>
          <p:cNvPr id="105477" name="TextBox 6"/>
          <p:cNvSpPr txBox="1">
            <a:spLocks noChangeArrowheads="1"/>
          </p:cNvSpPr>
          <p:nvPr/>
        </p:nvSpPr>
        <p:spPr bwMode="auto">
          <a:xfrm>
            <a:off x="3200400" y="2971800"/>
            <a:ext cx="1263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336600"/>
                </a:solidFill>
              </a:rPr>
              <a:t>any</a:t>
            </a:r>
          </a:p>
        </p:txBody>
      </p:sp>
      <p:sp>
        <p:nvSpPr>
          <p:cNvPr id="105478" name="TextBox 7"/>
          <p:cNvSpPr txBox="1">
            <a:spLocks noChangeArrowheads="1"/>
          </p:cNvSpPr>
          <p:nvPr/>
        </p:nvSpPr>
        <p:spPr bwMode="auto">
          <a:xfrm>
            <a:off x="3505200" y="3581400"/>
            <a:ext cx="1265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336600"/>
                </a:solidFill>
              </a:rPr>
              <a:t>some</a:t>
            </a:r>
          </a:p>
        </p:txBody>
      </p:sp>
      <p:sp>
        <p:nvSpPr>
          <p:cNvPr id="105479" name="TextBox 8"/>
          <p:cNvSpPr txBox="1">
            <a:spLocks noChangeArrowheads="1"/>
          </p:cNvSpPr>
          <p:nvPr/>
        </p:nvSpPr>
        <p:spPr bwMode="auto">
          <a:xfrm>
            <a:off x="2590800" y="4572000"/>
            <a:ext cx="1265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336600"/>
                </a:solidFill>
              </a:rPr>
              <a:t>some</a:t>
            </a:r>
          </a:p>
        </p:txBody>
      </p:sp>
      <p:sp>
        <p:nvSpPr>
          <p:cNvPr id="105480" name="TextBox 9"/>
          <p:cNvSpPr txBox="1">
            <a:spLocks noChangeArrowheads="1"/>
          </p:cNvSpPr>
          <p:nvPr/>
        </p:nvSpPr>
        <p:spPr bwMode="auto">
          <a:xfrm>
            <a:off x="4983163" y="4984750"/>
            <a:ext cx="1265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336600"/>
                </a:solidFill>
              </a:rPr>
              <a:t>any</a:t>
            </a:r>
          </a:p>
        </p:txBody>
      </p:sp>
      <p:sp>
        <p:nvSpPr>
          <p:cNvPr id="105481" name="TextBox 10"/>
          <p:cNvSpPr txBox="1">
            <a:spLocks noChangeArrowheads="1"/>
          </p:cNvSpPr>
          <p:nvPr/>
        </p:nvSpPr>
        <p:spPr bwMode="auto">
          <a:xfrm>
            <a:off x="4114800" y="5562600"/>
            <a:ext cx="1265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336600"/>
                </a:solidFill>
              </a:rPr>
              <a:t>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7" grpId="0"/>
      <p:bldP spid="105478" grpId="0"/>
      <p:bldP spid="105479" grpId="0"/>
      <p:bldP spid="105480" grpId="0"/>
      <p:bldP spid="105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标题 3"/>
          <p:cNvSpPr txBox="1">
            <a:spLocks noChangeArrowheads="1"/>
          </p:cNvSpPr>
          <p:nvPr/>
        </p:nvSpPr>
        <p:spPr bwMode="auto">
          <a:xfrm>
            <a:off x="0" y="6858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A New Year’s Day party</a:t>
            </a:r>
            <a:endParaRPr lang="zh-CN" altLang="zh-CN" sz="4400" b="1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06499" name="TextBox 4"/>
          <p:cNvSpPr txBox="1">
            <a:spLocks noChangeArrowheads="1"/>
          </p:cNvSpPr>
          <p:nvPr/>
        </p:nvSpPr>
        <p:spPr bwMode="auto">
          <a:xfrm>
            <a:off x="5181600" y="2222500"/>
            <a:ext cx="342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>
                <a:latin typeface="Arial Black" panose="020B0A04020102020204" pitchFamily="34" charset="0"/>
                <a:sym typeface="Calibri" panose="020F0502020204030204" pitchFamily="34" charset="0"/>
              </a:rPr>
              <a:t>food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>
                <a:latin typeface="Arial Black" panose="020B0A04020102020204" pitchFamily="34" charset="0"/>
                <a:sym typeface="Calibri" panose="020F0502020204030204" pitchFamily="34" charset="0"/>
              </a:rPr>
              <a:t>drinks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>
                <a:latin typeface="Arial Black" panose="020B0A04020102020204" pitchFamily="34" charset="0"/>
                <a:sym typeface="Calibri" panose="020F0502020204030204" pitchFamily="34" charset="0"/>
              </a:rPr>
              <a:t>snacks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600" b="1">
                <a:latin typeface="Arial Black" panose="020B0A04020102020204" pitchFamily="34" charset="0"/>
                <a:sym typeface="Calibri" panose="020F0502020204030204" pitchFamily="34" charset="0"/>
              </a:rPr>
              <a:t>activities </a:t>
            </a:r>
          </a:p>
        </p:txBody>
      </p:sp>
      <p:pic>
        <p:nvPicPr>
          <p:cNvPr id="106500" name="Picture 7" descr="S(ZUFXQ$)HL$0M(I0G$R]9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33813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 3"/>
          <p:cNvSpPr txBox="1">
            <a:spLocks noChangeArrowheads="1"/>
          </p:cNvSpPr>
          <p:nvPr/>
        </p:nvSpPr>
        <p:spPr bwMode="auto">
          <a:xfrm>
            <a:off x="0" y="533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A New Year’s Day party</a:t>
            </a:r>
            <a:endParaRPr lang="zh-CN" altLang="zh-CN" sz="4400" b="1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07523" name="TextBox 4"/>
          <p:cNvSpPr txBox="1">
            <a:spLocks noChangeArrowheads="1"/>
          </p:cNvSpPr>
          <p:nvPr/>
        </p:nvSpPr>
        <p:spPr bwMode="auto">
          <a:xfrm>
            <a:off x="304800" y="1524000"/>
            <a:ext cx="88392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A: Hi, …! Our class will have a New Year      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party. What should we get ready for it?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B: Oh, really? That’s great! I think we must 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     buy </a:t>
            </a:r>
            <a:r>
              <a:rPr lang="en-US" altLang="zh-CN" sz="2800" b="1" u="sng" dirty="0">
                <a:solidFill>
                  <a:srgbClr val="336600"/>
                </a:solidFill>
                <a:latin typeface="Times New Roman" panose="02020603050405020304" pitchFamily="18" charset="0"/>
              </a:rPr>
              <a:t>some</a:t>
            </a:r>
            <a:r>
              <a:rPr lang="en-US" altLang="zh-CN" sz="2800" b="1" dirty="0">
                <a:latin typeface="Times New Roman" panose="02020603050405020304" pitchFamily="18" charset="0"/>
              </a:rPr>
              <a:t> drinks, like milk and cola. 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A: That’s a good idea. Do we need </a:t>
            </a:r>
            <a:r>
              <a:rPr lang="en-US" altLang="zh-CN" sz="2800" b="1" u="sng" dirty="0">
                <a:solidFill>
                  <a:srgbClr val="336600"/>
                </a:solidFill>
                <a:latin typeface="Times New Roman" panose="02020603050405020304" pitchFamily="18" charset="0"/>
              </a:rPr>
              <a:t>any </a:t>
            </a:r>
            <a:r>
              <a:rPr lang="en-US" altLang="zh-CN" sz="2800" b="1" dirty="0">
                <a:latin typeface="Times New Roman" panose="02020603050405020304" pitchFamily="18" charset="0"/>
              </a:rPr>
              <a:t>…?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B: ….</a:t>
            </a:r>
          </a:p>
        </p:txBody>
      </p:sp>
      <p:sp>
        <p:nvSpPr>
          <p:cNvPr id="107524" name="文本框 1"/>
          <p:cNvSpPr txBox="1">
            <a:spLocks noChangeArrowheads="1"/>
          </p:cNvSpPr>
          <p:nvPr/>
        </p:nvSpPr>
        <p:spPr bwMode="auto">
          <a:xfrm>
            <a:off x="304800" y="4767263"/>
            <a:ext cx="8382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>
                <a:solidFill>
                  <a:srgbClr val="FF0000"/>
                </a:solidFill>
              </a:rPr>
              <a:t>★★★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语音语调准确，朗读流利，至少使用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次 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some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any</a:t>
            </a:r>
          </a:p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★★★★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语音语调优美，注意感情和肢体语言，不看书</a:t>
            </a:r>
            <a:endParaRPr lang="en-US" sz="2400">
              <a:latin typeface="楷体_GB2312" pitchFamily="49" charset="-122"/>
              <a:ea typeface="楷体_GB2312" pitchFamily="49" charset="-122"/>
            </a:endParaRPr>
          </a:p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★★★★★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语音语调优美，注意感情和肢体语言，增加自己</a:t>
            </a:r>
          </a:p>
          <a:p>
            <a:pPr eaLnBrk="0" hangingPunct="0"/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           的语言，对话长且有趣</a:t>
            </a: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标题 3"/>
          <p:cNvSpPr txBox="1">
            <a:spLocks noChangeArrowheads="1"/>
          </p:cNvSpPr>
          <p:nvPr/>
        </p:nvSpPr>
        <p:spPr bwMode="auto">
          <a:xfrm>
            <a:off x="0" y="609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Look and say</a:t>
            </a:r>
            <a:endParaRPr lang="zh-CN" altLang="zh-CN" sz="4400" b="1" dirty="0">
              <a:solidFill>
                <a:schemeClr val="bg1"/>
              </a:solidFill>
              <a:latin typeface="Arial Black" panose="020B0A04020102020204" pitchFamily="34" charset="0"/>
              <a:sym typeface="Calibri" panose="020F0502020204030204" pitchFamily="34" charset="0"/>
            </a:endParaRPr>
          </a:p>
        </p:txBody>
      </p:sp>
      <p:sp>
        <p:nvSpPr>
          <p:cNvPr id="108547" name="TextBox 7"/>
          <p:cNvSpPr txBox="1">
            <a:spLocks noChangeArrowheads="1"/>
          </p:cNvSpPr>
          <p:nvPr/>
        </p:nvSpPr>
        <p:spPr bwMode="auto">
          <a:xfrm>
            <a:off x="304800" y="4419600"/>
            <a:ext cx="8610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There are</a:t>
            </a: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 some presents in the tree.</a:t>
            </a:r>
          </a:p>
          <a:p>
            <a:r>
              <a:rPr lang="en-US" altLang="zh-CN" sz="30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Are there</a:t>
            </a: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 any presents in the tree?</a:t>
            </a:r>
          </a:p>
          <a:p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No, </a:t>
            </a:r>
            <a:r>
              <a:rPr lang="en-US" altLang="zh-CN" sz="30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there aren’t</a:t>
            </a: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 any presents in the tree.</a:t>
            </a:r>
          </a:p>
          <a:p>
            <a:r>
              <a:rPr lang="en-US" altLang="zh-CN" sz="3000" b="1" u="sng" dirty="0">
                <a:solidFill>
                  <a:srgbClr val="336600"/>
                </a:solidFill>
                <a:latin typeface="Arial Black" panose="020B0A04020102020204" pitchFamily="34" charset="0"/>
                <a:sym typeface="Calibri" panose="020F0502020204030204" pitchFamily="34" charset="0"/>
              </a:rPr>
              <a:t>There is</a:t>
            </a:r>
            <a:r>
              <a:rPr lang="en-US" altLang="zh-CN" sz="3000" b="1" dirty="0">
                <a:latin typeface="Arial Black" panose="020B0A04020102020204" pitchFamily="34" charset="0"/>
                <a:sym typeface="Calibri" panose="020F0502020204030204" pitchFamily="34" charset="0"/>
              </a:rPr>
              <a:t> a bell in the tree.</a:t>
            </a:r>
          </a:p>
        </p:txBody>
      </p:sp>
      <p:grpSp>
        <p:nvGrpSpPr>
          <p:cNvPr id="2" name="组合 15"/>
          <p:cNvGrpSpPr/>
          <p:nvPr/>
        </p:nvGrpSpPr>
        <p:grpSpPr bwMode="auto">
          <a:xfrm>
            <a:off x="457200" y="1600200"/>
            <a:ext cx="3657600" cy="2895600"/>
            <a:chOff x="-76200" y="990600"/>
            <a:chExt cx="4343400" cy="3962400"/>
          </a:xfrm>
        </p:grpSpPr>
        <p:pic>
          <p:nvPicPr>
            <p:cNvPr id="108549" name="Picture 6" descr="C:\Users\Thinkpad\AppData\Roaming\360se6\Application\User Data\temp\u=1344294328,2550324707&amp;fm=23&amp;gp=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6200" y="990600"/>
              <a:ext cx="43434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0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98638" y="18288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1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03438" y="24384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2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93838" y="25908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3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55838" y="29718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4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36638" y="30480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5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46238" y="32004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6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60638" y="35814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7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22438" y="37338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8" name="Picture 3" descr="C:\Users\Thinkpad\AppData\Roaming\360se6\Application\User Data\temp\u=393375412,27249690&amp;fm=21&amp;gp=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60438" y="3657600"/>
              <a:ext cx="64770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6"/>
          <p:cNvGrpSpPr/>
          <p:nvPr/>
        </p:nvGrpSpPr>
        <p:grpSpPr bwMode="auto">
          <a:xfrm>
            <a:off x="5029200" y="1676400"/>
            <a:ext cx="3429000" cy="2667000"/>
            <a:chOff x="4495800" y="990600"/>
            <a:chExt cx="4343400" cy="3962400"/>
          </a:xfrm>
        </p:grpSpPr>
        <p:pic>
          <p:nvPicPr>
            <p:cNvPr id="108560" name="Picture 6" descr="C:\Users\Thinkpad\AppData\Roaming\360se6\Application\User Data\temp\u=1344294328,2550324707&amp;fm=23&amp;gp=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5800" y="990600"/>
              <a:ext cx="43434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61" name="Picture 11" descr="C:\Users\Thinkpad\AppData\Roaming\360se6\Application\User Data\temp\u=606819046,3934228721&amp;fm=23&amp;gp=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8435076" flipH="1">
              <a:off x="6268244" y="2605881"/>
              <a:ext cx="839788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全屏显示(4:3)</PresentationFormat>
  <Paragraphs>124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楷体_GB2312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2023-01-16T21:04:05Z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5685FED9148C4D1B873D3D196DA7AD51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