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474" r:id="rId3"/>
    <p:sldId id="485" r:id="rId4"/>
    <p:sldId id="462" r:id="rId5"/>
    <p:sldId id="486" r:id="rId6"/>
    <p:sldId id="476" r:id="rId7"/>
    <p:sldId id="487" r:id="rId8"/>
    <p:sldId id="463" r:id="rId9"/>
    <p:sldId id="478" r:id="rId10"/>
    <p:sldId id="480" r:id="rId11"/>
    <p:sldId id="488" r:id="rId12"/>
    <p:sldId id="481" r:id="rId13"/>
    <p:sldId id="489" r:id="rId14"/>
    <p:sldId id="470" r:id="rId15"/>
    <p:sldId id="442" r:id="rId16"/>
    <p:sldId id="431" r:id="rId17"/>
    <p:sldId id="490" r:id="rId18"/>
    <p:sldId id="491" r:id="rId19"/>
    <p:sldId id="492" r:id="rId20"/>
    <p:sldId id="493" r:id="rId21"/>
    <p:sldId id="494" r:id="rId22"/>
  </p:sldIdLst>
  <p:sldSz cx="9144000" cy="6858000" type="screen4x3"/>
  <p:notesSz cx="6858000" cy="9144000"/>
  <p:defaultTextStyle>
    <a:defPPr>
      <a:defRPr lang="zh-CN"/>
    </a:defPPr>
    <a:lvl1pPr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CCC"/>
    <a:srgbClr val="FFFF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4" autoAdjust="0"/>
    <p:restoredTop sz="95361" autoAdjust="0"/>
  </p:normalViewPr>
  <p:slideViewPr>
    <p:cSldViewPr>
      <p:cViewPr>
        <p:scale>
          <a:sx n="100" d="100"/>
          <a:sy n="100" d="100"/>
        </p:scale>
        <p:origin x="-252"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solidFill>
                  <a:schemeClr val="tx1"/>
                </a:solidFill>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solidFill>
                  <a:schemeClr val="tx1"/>
                </a:solidFill>
                <a:latin typeface="+mn-lt"/>
                <a:ea typeface="+mn-ea"/>
              </a:defRPr>
            </a:lvl1pPr>
          </a:lstStyle>
          <a:p>
            <a:pPr>
              <a:defRPr/>
            </a:pPr>
            <a:fld id="{0C6DB262-A67A-439E-B887-D7A00251CBC4}"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solidFill>
                  <a:schemeClr val="tx1"/>
                </a:solidFill>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solidFill>
                  <a:schemeClr val="tx1"/>
                </a:solidFill>
                <a:latin typeface="+mn-lt"/>
                <a:ea typeface="+mn-ea"/>
              </a:defRPr>
            </a:lvl1pPr>
          </a:lstStyle>
          <a:p>
            <a:pPr>
              <a:defRPr/>
            </a:pPr>
            <a:fld id="{662D4227-F4D8-4755-A005-E7C8C4329C08}"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62D4227-F4D8-4755-A005-E7C8C4329C08}"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754942F5-0890-4B62-80F9-E27B7597A867}"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B4513AF3-86CC-4CDE-BDDA-B11D81AF357D}"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59E190C6-DC3F-4C42-B238-732DBFF73B1A}"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ED9148D0-BE40-4A8C-ABBE-4AD5DD8C1B08}"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1"/>
            <a:ext cx="8229600" cy="452543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62725AB3-6071-4FBD-A446-F11BDE68B9C9}"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87430CCB-30F7-44E7-AF36-0FBE2D346C15}"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E1D0685F-65FF-41D5-8F81-89C8AA8A70E3}"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EEE9F8F2-9F41-47D1-9268-3178DEC26AB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1"/>
            <a:ext cx="8229600" cy="452543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1295C1E8-E7AF-410A-826E-95CCA29F1988}"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90F213A3-5334-418C-839C-99D556A82863}"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3F817EFD-7B82-483D-8A23-5600CE684177}"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973842F4-95D9-4AE0-917A-4C4CF1EB6E8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7B3B26A8-E046-4B57-BA50-5515B69E6AC8}"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0D82E66F-7703-42C8-A65A-AD1BB8C1F99A}"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a:xfrm>
            <a:off x="457200" y="6356351"/>
            <a:ext cx="2133600" cy="366183"/>
          </a:xfrm>
        </p:spPr>
        <p:txBody>
          <a:bodyPr/>
          <a:lstStyle>
            <a:lvl1pPr>
              <a:defRPr/>
            </a:lvl1pPr>
          </a:lstStyle>
          <a:p>
            <a:pPr>
              <a:defRPr/>
            </a:pPr>
            <a:fld id="{31C9F599-436A-4418-927E-E58EE6F86BF8}" type="datetimeFigureOut">
              <a:rPr lang="zh-CN" altLang="en-US"/>
              <a:t>2023-01-17</a:t>
            </a:fld>
            <a:endParaRPr lang="zh-CN" altLang="en-US"/>
          </a:p>
        </p:txBody>
      </p:sp>
      <p:sp>
        <p:nvSpPr>
          <p:cNvPr id="8"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a:xfrm>
            <a:off x="6553200" y="6356351"/>
            <a:ext cx="2133600" cy="366183"/>
          </a:xfrm>
        </p:spPr>
        <p:txBody>
          <a:bodyPr/>
          <a:lstStyle>
            <a:lvl1pPr>
              <a:defRPr/>
            </a:lvl1pPr>
          </a:lstStyle>
          <a:p>
            <a:pPr>
              <a:defRPr/>
            </a:pPr>
            <a:fld id="{F5B471E4-900A-4F66-8B61-71E3C891CC0B}"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a:xfrm>
            <a:off x="457200" y="6356351"/>
            <a:ext cx="2133600" cy="366183"/>
          </a:xfrm>
        </p:spPr>
        <p:txBody>
          <a:bodyPr/>
          <a:lstStyle>
            <a:lvl1pPr>
              <a:defRPr/>
            </a:lvl1pPr>
          </a:lstStyle>
          <a:p>
            <a:pPr>
              <a:defRPr/>
            </a:pPr>
            <a:fld id="{8906801E-DFE2-4811-8907-514DC9B0E43A}" type="datetimeFigureOut">
              <a:rPr lang="zh-CN" altLang="en-US"/>
              <a:t>2023-01-17</a:t>
            </a:fld>
            <a:endParaRPr lang="zh-CN" altLang="en-US"/>
          </a:p>
        </p:txBody>
      </p:sp>
      <p:sp>
        <p:nvSpPr>
          <p:cNvPr id="4"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6553200" y="6356351"/>
            <a:ext cx="2133600" cy="366183"/>
          </a:xfrm>
        </p:spPr>
        <p:txBody>
          <a:bodyPr/>
          <a:lstStyle>
            <a:lvl1pPr>
              <a:defRPr/>
            </a:lvl1pPr>
          </a:lstStyle>
          <a:p>
            <a:pPr>
              <a:defRPr/>
            </a:pPr>
            <a:fld id="{837BE9B2-C148-478C-9B07-5AFE2039B28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457200" y="6356351"/>
            <a:ext cx="2133600" cy="366183"/>
          </a:xfrm>
        </p:spPr>
        <p:txBody>
          <a:bodyPr/>
          <a:lstStyle>
            <a:lvl1pPr>
              <a:defRPr/>
            </a:lvl1pPr>
          </a:lstStyle>
          <a:p>
            <a:pPr>
              <a:defRPr/>
            </a:pPr>
            <a:fld id="{0BED6B3D-BF40-445C-ADA6-A2EC447D0041}" type="datetimeFigureOut">
              <a:rPr lang="zh-CN" altLang="en-US"/>
              <a:t>2023-01-17</a:t>
            </a:fld>
            <a:endParaRPr lang="zh-CN" altLang="en-US"/>
          </a:p>
        </p:txBody>
      </p:sp>
      <p:sp>
        <p:nvSpPr>
          <p:cNvPr id="3"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a:xfrm>
            <a:off x="6553200" y="6356351"/>
            <a:ext cx="2133600" cy="366183"/>
          </a:xfrm>
        </p:spPr>
        <p:txBody>
          <a:bodyPr/>
          <a:lstStyle>
            <a:lvl1pPr>
              <a:defRPr/>
            </a:lvl1pPr>
          </a:lstStyle>
          <a:p>
            <a:pPr>
              <a:defRPr/>
            </a:pPr>
            <a:fld id="{DA367078-0788-4952-9C3A-2677EA92D35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2D203A14-E18C-415B-AA06-44ACBB8A7C15}"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5C0CE990-00C2-402C-8144-51BD2B64392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stretch>
            <a:fillRect/>
          </a:stretch>
        </a:blipFill>
        <a:effectLst/>
      </p:bgPr>
    </p:bg>
    <p:spTree>
      <p:nvGrpSpPr>
        <p:cNvPr id="1" name=""/>
        <p:cNvGrpSpPr/>
        <p:nvPr/>
      </p:nvGrpSpPr>
      <p:grpSpPr>
        <a:xfrm>
          <a:off x="0" y="0"/>
          <a:ext cx="0" cy="0"/>
          <a:chOff x="0" y="0"/>
          <a:chExt cx="0" cy="0"/>
        </a:xfrm>
      </p:grpSpPr>
      <p:pic>
        <p:nvPicPr>
          <p:cNvPr id="3" name="图片 2" descr="2011051822463411"/>
          <p:cNvPicPr>
            <a:picLocks noChangeAspect="1"/>
          </p:cNvPicPr>
          <p:nvPr/>
        </p:nvPicPr>
        <p:blipFill>
          <a:blip r:embed="rId14"/>
          <a:stretch>
            <a:fillRect/>
          </a:stretch>
        </p:blipFill>
        <p:spPr>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标题 1"/>
          <p:cNvSpPr>
            <a:spLocks noGrp="1"/>
          </p:cNvSpPr>
          <p:nvPr/>
        </p:nvSpPr>
        <p:spPr bwMode="auto">
          <a:xfrm>
            <a:off x="703263" y="1570568"/>
            <a:ext cx="7772400" cy="1960033"/>
          </a:xfrm>
          <a:prstGeom prst="rect">
            <a:avLst/>
          </a:prstGeom>
          <a:noFill/>
          <a:ln w="9525">
            <a:noFill/>
            <a:miter lim="800000"/>
          </a:ln>
        </p:spPr>
        <p:txBody>
          <a:bodyPr anchor="ctr"/>
          <a:lstStyle/>
          <a:p>
            <a:pPr algn="ctr"/>
            <a:r>
              <a:rPr lang="en-US" altLang="zh-CN" sz="4800" dirty="0">
                <a:solidFill>
                  <a:srgbClr val="0070C0"/>
                </a:solidFill>
                <a:latin typeface="Times New Roman" panose="02020603050405020304" pitchFamily="18" charset="0"/>
                <a:cs typeface="Times New Roman" panose="02020603050405020304" pitchFamily="18" charset="0"/>
              </a:rPr>
              <a:t>Unit 7 </a:t>
            </a:r>
            <a:r>
              <a:rPr lang="en-US" altLang="zh-CN" sz="4800" dirty="0">
                <a:solidFill>
                  <a:srgbClr val="0070C0"/>
                </a:solidFill>
                <a:latin typeface="Times New Roman" panose="02020603050405020304" pitchFamily="18" charset="0"/>
              </a:rPr>
              <a:t>At weekends </a:t>
            </a:r>
          </a:p>
        </p:txBody>
      </p:sp>
      <p:sp>
        <p:nvSpPr>
          <p:cNvPr id="14339" name="文本框 4"/>
          <p:cNvSpPr txBox="1">
            <a:spLocks noChangeArrowheads="1"/>
          </p:cNvSpPr>
          <p:nvPr/>
        </p:nvSpPr>
        <p:spPr bwMode="auto">
          <a:xfrm>
            <a:off x="3458368" y="3541185"/>
            <a:ext cx="2262187" cy="646331"/>
          </a:xfrm>
          <a:prstGeom prst="rect">
            <a:avLst/>
          </a:prstGeom>
          <a:noFill/>
          <a:ln w="9525">
            <a:noFill/>
            <a:miter lim="800000"/>
          </a:ln>
        </p:spPr>
        <p:txBody>
          <a:bodyPr>
            <a:spAutoFit/>
          </a:bodyPr>
          <a:lstStyle/>
          <a:p>
            <a:r>
              <a:rPr lang="zh-CN" altLang="en-US" sz="3600" dirty="0" smtClean="0">
                <a:solidFill>
                  <a:srgbClr val="0070C0"/>
                </a:solidFill>
                <a:latin typeface="Times New Roman" panose="02020603050405020304" pitchFamily="18" charset="0"/>
              </a:rPr>
              <a:t>课堂练习</a:t>
            </a:r>
            <a:endParaRPr lang="en-US" altLang="zh-CN" sz="3600" dirty="0">
              <a:solidFill>
                <a:srgbClr val="0070C0"/>
              </a:solidFill>
              <a:latin typeface="Times New Roman" panose="02020603050405020304" pitchFamily="18" charset="0"/>
            </a:endParaRPr>
          </a:p>
        </p:txBody>
      </p:sp>
      <p:sp>
        <p:nvSpPr>
          <p:cNvPr id="13" name="矩形 12"/>
          <p:cNvSpPr/>
          <p:nvPr/>
        </p:nvSpPr>
        <p:spPr>
          <a:xfrm>
            <a:off x="2942217" y="5661248"/>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31"/>
          <p:cNvSpPr>
            <a:spLocks noChangeArrowheads="1"/>
          </p:cNvSpPr>
          <p:nvPr/>
        </p:nvSpPr>
        <p:spPr bwMode="auto">
          <a:xfrm>
            <a:off x="1476376" y="1668962"/>
            <a:ext cx="1991251" cy="400110"/>
          </a:xfrm>
          <a:prstGeom prst="rect">
            <a:avLst/>
          </a:prstGeom>
          <a:noFill/>
          <a:ln w="9525" algn="ctr">
            <a:noFill/>
            <a:miter lim="800000"/>
          </a:ln>
        </p:spPr>
        <p:txBody>
          <a:bodyPr wrap="none" anchor="ctr">
            <a:spAutoFit/>
          </a:bodyPr>
          <a:lstStyle/>
          <a:p>
            <a:r>
              <a:rPr lang="zh-CN" altLang="en-US" dirty="0"/>
              <a:t>六、连词成句。</a:t>
            </a:r>
          </a:p>
        </p:txBody>
      </p:sp>
      <p:sp>
        <p:nvSpPr>
          <p:cNvPr id="2" name="TextBox 7"/>
          <p:cNvSpPr txBox="1">
            <a:spLocks noChangeArrowheads="1"/>
          </p:cNvSpPr>
          <p:nvPr/>
        </p:nvSpPr>
        <p:spPr bwMode="auto">
          <a:xfrm>
            <a:off x="1187451" y="2565401"/>
            <a:ext cx="6983413" cy="2862322"/>
          </a:xfrm>
          <a:prstGeom prst="rect">
            <a:avLst/>
          </a:prstGeom>
          <a:noFill/>
          <a:ln w="9525">
            <a:noFill/>
            <a:miter lim="800000"/>
          </a:ln>
        </p:spPr>
        <p:txBody>
          <a:bodyPr>
            <a:spAutoFit/>
          </a:bodyPr>
          <a:lstStyle/>
          <a:p>
            <a:pPr>
              <a:spcBef>
                <a:spcPts val="800"/>
              </a:spcBef>
            </a:pPr>
            <a:r>
              <a:rPr lang="en-US" altLang="zh-CN" dirty="0"/>
              <a:t>1.often, weekends, I, kite, at, fly, a ( . )</a:t>
            </a:r>
          </a:p>
          <a:p>
            <a:pPr>
              <a:spcBef>
                <a:spcPts val="800"/>
              </a:spcBef>
            </a:pPr>
            <a:endParaRPr lang="en-US" altLang="zh-CN" dirty="0"/>
          </a:p>
          <a:p>
            <a:pPr>
              <a:spcBef>
                <a:spcPts val="800"/>
              </a:spcBef>
            </a:pPr>
            <a:r>
              <a:rPr lang="en-US" altLang="zh-CN" dirty="0"/>
              <a:t>  _________________________________________</a:t>
            </a:r>
          </a:p>
          <a:p>
            <a:pPr>
              <a:spcBef>
                <a:spcPts val="800"/>
              </a:spcBef>
            </a:pPr>
            <a:endParaRPr lang="en-US" altLang="zh-CN" dirty="0"/>
          </a:p>
          <a:p>
            <a:pPr>
              <a:spcBef>
                <a:spcPts val="800"/>
              </a:spcBef>
            </a:pPr>
            <a:r>
              <a:rPr lang="en-US" altLang="zh-CN" dirty="0"/>
              <a:t>2.does, at, what, he, do, weekends ( ? )</a:t>
            </a:r>
          </a:p>
          <a:p>
            <a:pPr>
              <a:spcBef>
                <a:spcPts val="800"/>
              </a:spcBef>
            </a:pPr>
            <a:endParaRPr lang="en-US" altLang="zh-CN" dirty="0"/>
          </a:p>
          <a:p>
            <a:pPr>
              <a:spcBef>
                <a:spcPts val="800"/>
              </a:spcBef>
            </a:pPr>
            <a:r>
              <a:rPr lang="en-US" altLang="zh-CN" dirty="0"/>
              <a:t>  _________________________________________</a:t>
            </a:r>
          </a:p>
        </p:txBody>
      </p:sp>
      <p:grpSp>
        <p:nvGrpSpPr>
          <p:cNvPr id="24582" name="TextBox 3"/>
          <p:cNvGrpSpPr/>
          <p:nvPr/>
        </p:nvGrpSpPr>
        <p:grpSpPr bwMode="auto">
          <a:xfrm>
            <a:off x="395289" y="357718"/>
            <a:ext cx="1463675" cy="772583"/>
            <a:chOff x="257" y="165"/>
            <a:chExt cx="922" cy="365"/>
          </a:xfrm>
        </p:grpSpPr>
        <p:pic>
          <p:nvPicPr>
            <p:cNvPr id="24588"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4589"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6" name="TextBox 7"/>
          <p:cNvSpPr txBox="1">
            <a:spLocks noChangeArrowheads="1"/>
          </p:cNvSpPr>
          <p:nvPr/>
        </p:nvSpPr>
        <p:spPr bwMode="auto">
          <a:xfrm>
            <a:off x="1476375" y="3164418"/>
            <a:ext cx="4033838" cy="400110"/>
          </a:xfrm>
          <a:prstGeom prst="rect">
            <a:avLst/>
          </a:prstGeom>
          <a:noFill/>
          <a:ln w="9525">
            <a:noFill/>
            <a:miter lim="800000"/>
          </a:ln>
        </p:spPr>
        <p:txBody>
          <a:bodyPr>
            <a:spAutoFit/>
          </a:bodyPr>
          <a:lstStyle/>
          <a:p>
            <a:r>
              <a:rPr lang="en-US" altLang="zh-CN" dirty="0">
                <a:solidFill>
                  <a:srgbClr val="CC0000"/>
                </a:solidFill>
              </a:rPr>
              <a:t>I often fly a kite at weekends. </a:t>
            </a:r>
          </a:p>
        </p:txBody>
      </p:sp>
      <p:sp>
        <p:nvSpPr>
          <p:cNvPr id="3" name="TextBox 7"/>
          <p:cNvSpPr txBox="1">
            <a:spLocks noChangeArrowheads="1"/>
          </p:cNvSpPr>
          <p:nvPr/>
        </p:nvSpPr>
        <p:spPr bwMode="auto">
          <a:xfrm>
            <a:off x="1476694" y="4903471"/>
            <a:ext cx="4033837" cy="400110"/>
          </a:xfrm>
          <a:prstGeom prst="rect">
            <a:avLst/>
          </a:prstGeom>
          <a:noFill/>
          <a:ln w="9525">
            <a:noFill/>
            <a:miter lim="800000"/>
          </a:ln>
        </p:spPr>
        <p:txBody>
          <a:bodyPr>
            <a:spAutoFit/>
          </a:bodyPr>
          <a:lstStyle/>
          <a:p>
            <a:r>
              <a:rPr lang="en-US" altLang="zh-CN" dirty="0">
                <a:solidFill>
                  <a:srgbClr val="CC0000"/>
                </a:solidFill>
              </a:rPr>
              <a:t>What does he do at weekends?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1604434"/>
            <a:ext cx="6983413" cy="4503797"/>
          </a:xfrm>
          <a:prstGeom prst="rect">
            <a:avLst/>
          </a:prstGeom>
          <a:noFill/>
          <a:ln w="9525">
            <a:noFill/>
            <a:miter lim="800000"/>
          </a:ln>
        </p:spPr>
        <p:txBody>
          <a:bodyPr>
            <a:spAutoFit/>
          </a:bodyPr>
          <a:lstStyle/>
          <a:p>
            <a:pPr>
              <a:spcBef>
                <a:spcPts val="800"/>
              </a:spcBef>
            </a:pPr>
            <a:r>
              <a:rPr lang="en-US" altLang="zh-CN" dirty="0"/>
              <a:t>3.grandparents, in, the, my, live, UK ( . )</a:t>
            </a:r>
          </a:p>
          <a:p>
            <a:pPr>
              <a:spcBef>
                <a:spcPts val="800"/>
              </a:spcBef>
            </a:pPr>
            <a:endParaRPr lang="en-US" altLang="zh-CN" dirty="0"/>
          </a:p>
          <a:p>
            <a:pPr>
              <a:spcBef>
                <a:spcPts val="800"/>
              </a:spcBef>
            </a:pPr>
            <a:r>
              <a:rPr lang="en-US" altLang="zh-CN" dirty="0"/>
              <a:t>  _________________________________________</a:t>
            </a:r>
          </a:p>
          <a:p>
            <a:pPr>
              <a:spcBef>
                <a:spcPts val="800"/>
              </a:spcBef>
            </a:pPr>
            <a:endParaRPr lang="en-US" altLang="zh-CN" dirty="0"/>
          </a:p>
          <a:p>
            <a:pPr>
              <a:spcBef>
                <a:spcPts val="800"/>
              </a:spcBef>
            </a:pPr>
            <a:r>
              <a:rPr lang="en-US" altLang="zh-CN" dirty="0"/>
              <a:t>4.at, usually, Alice, goes, park, to, weekends, the ( . )</a:t>
            </a:r>
          </a:p>
          <a:p>
            <a:pPr>
              <a:spcBef>
                <a:spcPts val="800"/>
              </a:spcBef>
            </a:pPr>
            <a:endParaRPr lang="en-US" altLang="zh-CN" dirty="0"/>
          </a:p>
          <a:p>
            <a:pPr>
              <a:spcBef>
                <a:spcPts val="800"/>
              </a:spcBef>
            </a:pPr>
            <a:r>
              <a:rPr lang="en-US" altLang="zh-CN" dirty="0"/>
              <a:t>_________________________________________</a:t>
            </a:r>
          </a:p>
          <a:p>
            <a:pPr>
              <a:spcBef>
                <a:spcPts val="800"/>
              </a:spcBef>
            </a:pPr>
            <a:endParaRPr lang="en-US" altLang="zh-CN" dirty="0"/>
          </a:p>
          <a:p>
            <a:pPr>
              <a:spcBef>
                <a:spcPts val="800"/>
              </a:spcBef>
            </a:pPr>
            <a:r>
              <a:rPr lang="en-US" altLang="zh-CN" dirty="0"/>
              <a:t>5.has, often, Susan, dinner, her, with, grandparents ( . )</a:t>
            </a:r>
          </a:p>
          <a:p>
            <a:pPr>
              <a:spcBef>
                <a:spcPts val="800"/>
              </a:spcBef>
            </a:pPr>
            <a:endParaRPr lang="en-US" altLang="zh-CN" dirty="0"/>
          </a:p>
          <a:p>
            <a:pPr>
              <a:spcBef>
                <a:spcPts val="800"/>
              </a:spcBef>
            </a:pPr>
            <a:r>
              <a:rPr lang="en-US" altLang="zh-CN" dirty="0"/>
              <a:t>   _________________________________________</a:t>
            </a:r>
          </a:p>
        </p:txBody>
      </p:sp>
      <p:grpSp>
        <p:nvGrpSpPr>
          <p:cNvPr id="38919" name="TextBox 3"/>
          <p:cNvGrpSpPr/>
          <p:nvPr/>
        </p:nvGrpSpPr>
        <p:grpSpPr bwMode="auto">
          <a:xfrm>
            <a:off x="395289" y="357718"/>
            <a:ext cx="1463675" cy="772583"/>
            <a:chOff x="257" y="165"/>
            <a:chExt cx="922" cy="365"/>
          </a:xfrm>
        </p:grpSpPr>
        <p:pic>
          <p:nvPicPr>
            <p:cNvPr id="38920"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8921"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6" name="TextBox 7"/>
          <p:cNvSpPr txBox="1">
            <a:spLocks noChangeArrowheads="1"/>
          </p:cNvSpPr>
          <p:nvPr/>
        </p:nvSpPr>
        <p:spPr bwMode="auto">
          <a:xfrm>
            <a:off x="1446530" y="2212341"/>
            <a:ext cx="4033838" cy="400110"/>
          </a:xfrm>
          <a:prstGeom prst="rect">
            <a:avLst/>
          </a:prstGeom>
          <a:noFill/>
          <a:ln w="9525">
            <a:noFill/>
            <a:miter lim="800000"/>
          </a:ln>
        </p:spPr>
        <p:txBody>
          <a:bodyPr>
            <a:spAutoFit/>
          </a:bodyPr>
          <a:lstStyle/>
          <a:p>
            <a:r>
              <a:rPr lang="en-US" altLang="zh-CN" dirty="0">
                <a:solidFill>
                  <a:srgbClr val="CC0000"/>
                </a:solidFill>
              </a:rPr>
              <a:t>My grandparents live in the UK.</a:t>
            </a:r>
          </a:p>
        </p:txBody>
      </p:sp>
      <p:sp>
        <p:nvSpPr>
          <p:cNvPr id="3" name="TextBox 7"/>
          <p:cNvSpPr txBox="1">
            <a:spLocks noChangeArrowheads="1"/>
          </p:cNvSpPr>
          <p:nvPr/>
        </p:nvSpPr>
        <p:spPr bwMode="auto">
          <a:xfrm>
            <a:off x="1446531" y="3944621"/>
            <a:ext cx="4968875" cy="400110"/>
          </a:xfrm>
          <a:prstGeom prst="rect">
            <a:avLst/>
          </a:prstGeom>
          <a:noFill/>
          <a:ln w="9525">
            <a:noFill/>
            <a:miter lim="800000"/>
          </a:ln>
        </p:spPr>
        <p:txBody>
          <a:bodyPr>
            <a:spAutoFit/>
          </a:bodyPr>
          <a:lstStyle/>
          <a:p>
            <a:r>
              <a:rPr lang="en-US" altLang="zh-CN" dirty="0">
                <a:solidFill>
                  <a:srgbClr val="CC0000"/>
                </a:solidFill>
              </a:rPr>
              <a:t>Alice usually goes to the park at weekends. </a:t>
            </a:r>
          </a:p>
        </p:txBody>
      </p:sp>
      <p:sp>
        <p:nvSpPr>
          <p:cNvPr id="4" name="TextBox 7"/>
          <p:cNvSpPr txBox="1">
            <a:spLocks noChangeArrowheads="1"/>
          </p:cNvSpPr>
          <p:nvPr/>
        </p:nvSpPr>
        <p:spPr bwMode="auto">
          <a:xfrm>
            <a:off x="1321436" y="5478358"/>
            <a:ext cx="5040313" cy="400110"/>
          </a:xfrm>
          <a:prstGeom prst="rect">
            <a:avLst/>
          </a:prstGeom>
          <a:noFill/>
          <a:ln w="9525">
            <a:noFill/>
            <a:miter lim="800000"/>
          </a:ln>
        </p:spPr>
        <p:txBody>
          <a:bodyPr>
            <a:spAutoFit/>
          </a:bodyPr>
          <a:lstStyle/>
          <a:p>
            <a:r>
              <a:rPr lang="en-US" altLang="zh-CN" dirty="0">
                <a:solidFill>
                  <a:srgbClr val="CC0000"/>
                </a:solidFill>
              </a:rPr>
              <a:t>Susan often has dinner with her grandparents.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31"/>
          <p:cNvSpPr>
            <a:spLocks noChangeArrowheads="1"/>
          </p:cNvSpPr>
          <p:nvPr/>
        </p:nvSpPr>
        <p:spPr bwMode="auto">
          <a:xfrm>
            <a:off x="1476375" y="1668962"/>
            <a:ext cx="3608680" cy="400110"/>
          </a:xfrm>
          <a:prstGeom prst="rect">
            <a:avLst/>
          </a:prstGeom>
          <a:noFill/>
          <a:ln w="9525" algn="ctr">
            <a:noFill/>
            <a:miter lim="800000"/>
          </a:ln>
        </p:spPr>
        <p:txBody>
          <a:bodyPr wrap="none" anchor="ctr">
            <a:spAutoFit/>
          </a:bodyPr>
          <a:lstStyle/>
          <a:p>
            <a:r>
              <a:rPr lang="zh-CN" altLang="en-US"/>
              <a:t>七、用所给词的正确形式填空</a:t>
            </a:r>
            <a:r>
              <a:rPr lang="en-US" altLang="zh-CN"/>
              <a:t>.</a:t>
            </a:r>
            <a:endParaRPr lang="zh-CN" altLang="en-US"/>
          </a:p>
        </p:txBody>
      </p:sp>
      <p:sp>
        <p:nvSpPr>
          <p:cNvPr id="2" name="TextBox 7"/>
          <p:cNvSpPr txBox="1">
            <a:spLocks noChangeArrowheads="1"/>
          </p:cNvSpPr>
          <p:nvPr/>
        </p:nvSpPr>
        <p:spPr bwMode="auto">
          <a:xfrm>
            <a:off x="1116013" y="2853267"/>
            <a:ext cx="6983412" cy="2349361"/>
          </a:xfrm>
          <a:prstGeom prst="rect">
            <a:avLst/>
          </a:prstGeom>
          <a:noFill/>
          <a:ln w="9525">
            <a:noFill/>
            <a:miter lim="800000"/>
          </a:ln>
        </p:spPr>
        <p:txBody>
          <a:bodyPr>
            <a:spAutoFit/>
          </a:bodyPr>
          <a:lstStyle/>
          <a:p>
            <a:pPr>
              <a:spcBef>
                <a:spcPts val="800"/>
              </a:spcBef>
            </a:pPr>
            <a:r>
              <a:rPr lang="en-US" altLang="zh-CN" dirty="0"/>
              <a:t>1.Su </a:t>
            </a:r>
            <a:r>
              <a:rPr lang="en-US" altLang="zh-CN" dirty="0" err="1"/>
              <a:t>Hai</a:t>
            </a:r>
            <a:r>
              <a:rPr lang="en-US" altLang="zh-CN" dirty="0"/>
              <a:t> usually  ________________(chat) with her friends on the Internet.</a:t>
            </a:r>
          </a:p>
          <a:p>
            <a:pPr>
              <a:spcBef>
                <a:spcPts val="800"/>
              </a:spcBef>
            </a:pPr>
            <a:endParaRPr lang="en-US" altLang="zh-CN" dirty="0"/>
          </a:p>
          <a:p>
            <a:pPr>
              <a:spcBef>
                <a:spcPts val="800"/>
              </a:spcBef>
            </a:pPr>
            <a:r>
              <a:rPr lang="en-US" altLang="zh-CN" dirty="0"/>
              <a:t>2.I like ________________  (play) with my friends.</a:t>
            </a:r>
          </a:p>
          <a:p>
            <a:pPr>
              <a:spcBef>
                <a:spcPts val="800"/>
              </a:spcBef>
            </a:pPr>
            <a:endParaRPr lang="en-US" altLang="zh-CN" dirty="0"/>
          </a:p>
          <a:p>
            <a:pPr>
              <a:spcBef>
                <a:spcPts val="800"/>
              </a:spcBef>
            </a:pPr>
            <a:r>
              <a:rPr lang="en-US" altLang="zh-CN" dirty="0"/>
              <a:t>3.Su </a:t>
            </a:r>
            <a:r>
              <a:rPr lang="en-US" altLang="zh-CN" dirty="0" err="1"/>
              <a:t>Hai</a:t>
            </a:r>
            <a:r>
              <a:rPr lang="en-US" altLang="zh-CN" dirty="0"/>
              <a:t> often ________________ (sing) and dances.</a:t>
            </a:r>
          </a:p>
        </p:txBody>
      </p:sp>
      <p:grpSp>
        <p:nvGrpSpPr>
          <p:cNvPr id="25603" name="TextBox 3"/>
          <p:cNvGrpSpPr/>
          <p:nvPr/>
        </p:nvGrpSpPr>
        <p:grpSpPr bwMode="auto">
          <a:xfrm>
            <a:off x="395289" y="357718"/>
            <a:ext cx="1463675" cy="772583"/>
            <a:chOff x="257" y="165"/>
            <a:chExt cx="922" cy="365"/>
          </a:xfrm>
        </p:grpSpPr>
        <p:pic>
          <p:nvPicPr>
            <p:cNvPr id="25610"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5611"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6" name="TextBox 7"/>
          <p:cNvSpPr txBox="1">
            <a:spLocks noChangeArrowheads="1"/>
          </p:cNvSpPr>
          <p:nvPr/>
        </p:nvSpPr>
        <p:spPr bwMode="auto">
          <a:xfrm>
            <a:off x="3132139" y="2804585"/>
            <a:ext cx="935037" cy="400110"/>
          </a:xfrm>
          <a:prstGeom prst="rect">
            <a:avLst/>
          </a:prstGeom>
          <a:noFill/>
          <a:ln w="9525">
            <a:noFill/>
            <a:miter lim="800000"/>
          </a:ln>
        </p:spPr>
        <p:txBody>
          <a:bodyPr>
            <a:spAutoFit/>
          </a:bodyPr>
          <a:lstStyle/>
          <a:p>
            <a:r>
              <a:rPr lang="en-US" altLang="zh-CN">
                <a:solidFill>
                  <a:srgbClr val="CC0000"/>
                </a:solidFill>
              </a:rPr>
              <a:t>chats </a:t>
            </a:r>
          </a:p>
        </p:txBody>
      </p:sp>
      <p:sp>
        <p:nvSpPr>
          <p:cNvPr id="3" name="TextBox 7"/>
          <p:cNvSpPr txBox="1">
            <a:spLocks noChangeArrowheads="1"/>
          </p:cNvSpPr>
          <p:nvPr/>
        </p:nvSpPr>
        <p:spPr bwMode="auto">
          <a:xfrm>
            <a:off x="2195514" y="3956051"/>
            <a:ext cx="1081087" cy="400110"/>
          </a:xfrm>
          <a:prstGeom prst="rect">
            <a:avLst/>
          </a:prstGeom>
          <a:noFill/>
          <a:ln w="9525">
            <a:noFill/>
            <a:miter lim="800000"/>
          </a:ln>
        </p:spPr>
        <p:txBody>
          <a:bodyPr>
            <a:spAutoFit/>
          </a:bodyPr>
          <a:lstStyle/>
          <a:p>
            <a:r>
              <a:rPr lang="en-US" altLang="zh-CN">
                <a:solidFill>
                  <a:srgbClr val="CC0000"/>
                </a:solidFill>
              </a:rPr>
              <a:t>playing </a:t>
            </a:r>
          </a:p>
        </p:txBody>
      </p:sp>
      <p:sp>
        <p:nvSpPr>
          <p:cNvPr id="4" name="TextBox 7"/>
          <p:cNvSpPr txBox="1">
            <a:spLocks noChangeArrowheads="1"/>
          </p:cNvSpPr>
          <p:nvPr/>
        </p:nvSpPr>
        <p:spPr bwMode="auto">
          <a:xfrm>
            <a:off x="2916239" y="4724401"/>
            <a:ext cx="935037" cy="400110"/>
          </a:xfrm>
          <a:prstGeom prst="rect">
            <a:avLst/>
          </a:prstGeom>
          <a:noFill/>
          <a:ln w="9525">
            <a:noFill/>
            <a:miter lim="800000"/>
          </a:ln>
        </p:spPr>
        <p:txBody>
          <a:bodyPr>
            <a:spAutoFit/>
          </a:bodyPr>
          <a:lstStyle/>
          <a:p>
            <a:r>
              <a:rPr lang="en-US" altLang="zh-CN">
                <a:solidFill>
                  <a:srgbClr val="CC0000"/>
                </a:solidFill>
              </a:rPr>
              <a:t>sings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971550" y="2853267"/>
            <a:ext cx="7488238" cy="2041585"/>
          </a:xfrm>
          <a:prstGeom prst="rect">
            <a:avLst/>
          </a:prstGeom>
          <a:noFill/>
          <a:ln w="9525">
            <a:noFill/>
            <a:miter lim="800000"/>
          </a:ln>
        </p:spPr>
        <p:txBody>
          <a:bodyPr>
            <a:spAutoFit/>
          </a:bodyPr>
          <a:lstStyle/>
          <a:p>
            <a:pPr>
              <a:spcBef>
                <a:spcPts val="800"/>
              </a:spcBef>
            </a:pPr>
            <a:r>
              <a:rPr lang="en-US" altLang="zh-CN" dirty="0"/>
              <a:t>4.Lucy often________________  (go) to the cinema.</a:t>
            </a:r>
          </a:p>
          <a:p>
            <a:pPr>
              <a:spcBef>
                <a:spcPts val="800"/>
              </a:spcBef>
            </a:pPr>
            <a:endParaRPr lang="en-US" altLang="zh-CN" dirty="0"/>
          </a:p>
          <a:p>
            <a:pPr>
              <a:spcBef>
                <a:spcPts val="800"/>
              </a:spcBef>
            </a:pPr>
            <a:r>
              <a:rPr lang="en-US" altLang="zh-CN" dirty="0"/>
              <a:t>5.Su </a:t>
            </a:r>
            <a:r>
              <a:rPr lang="en-US" altLang="zh-CN" dirty="0" err="1"/>
              <a:t>Hai</a:t>
            </a:r>
            <a:r>
              <a:rPr lang="en-US" altLang="zh-CN" dirty="0"/>
              <a:t> and Mike often go ________________ (swim) at weekends.</a:t>
            </a:r>
          </a:p>
          <a:p>
            <a:pPr>
              <a:spcBef>
                <a:spcPts val="800"/>
              </a:spcBef>
            </a:pPr>
            <a:endParaRPr lang="en-US" altLang="zh-CN" dirty="0"/>
          </a:p>
          <a:p>
            <a:pPr>
              <a:spcBef>
                <a:spcPts val="800"/>
              </a:spcBef>
            </a:pPr>
            <a:r>
              <a:rPr lang="en-US" altLang="zh-CN" dirty="0"/>
              <a:t>6.Sometimes Helen ________________ (have) a picnic at weekends.</a:t>
            </a:r>
          </a:p>
        </p:txBody>
      </p:sp>
      <p:grpSp>
        <p:nvGrpSpPr>
          <p:cNvPr id="39940" name="TextBox 3"/>
          <p:cNvGrpSpPr/>
          <p:nvPr/>
        </p:nvGrpSpPr>
        <p:grpSpPr bwMode="auto">
          <a:xfrm>
            <a:off x="395289" y="357718"/>
            <a:ext cx="1463675" cy="772583"/>
            <a:chOff x="257" y="165"/>
            <a:chExt cx="922" cy="365"/>
          </a:xfrm>
        </p:grpSpPr>
        <p:pic>
          <p:nvPicPr>
            <p:cNvPr id="39941"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9942"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6" name="TextBox 7"/>
          <p:cNvSpPr txBox="1">
            <a:spLocks noChangeArrowheads="1"/>
          </p:cNvSpPr>
          <p:nvPr/>
        </p:nvSpPr>
        <p:spPr bwMode="auto">
          <a:xfrm>
            <a:off x="3132139" y="2804585"/>
            <a:ext cx="935037" cy="400110"/>
          </a:xfrm>
          <a:prstGeom prst="rect">
            <a:avLst/>
          </a:prstGeom>
          <a:noFill/>
          <a:ln w="9525">
            <a:noFill/>
            <a:miter lim="800000"/>
          </a:ln>
        </p:spPr>
        <p:txBody>
          <a:bodyPr>
            <a:spAutoFit/>
          </a:bodyPr>
          <a:lstStyle/>
          <a:p>
            <a:r>
              <a:rPr lang="en-US" altLang="zh-CN">
                <a:solidFill>
                  <a:srgbClr val="CC0000"/>
                </a:solidFill>
              </a:rPr>
              <a:t>goes</a:t>
            </a:r>
          </a:p>
        </p:txBody>
      </p:sp>
      <p:sp>
        <p:nvSpPr>
          <p:cNvPr id="3" name="TextBox 7"/>
          <p:cNvSpPr txBox="1">
            <a:spLocks noChangeArrowheads="1"/>
          </p:cNvSpPr>
          <p:nvPr/>
        </p:nvSpPr>
        <p:spPr bwMode="auto">
          <a:xfrm>
            <a:off x="4427538" y="3524251"/>
            <a:ext cx="1439862" cy="400110"/>
          </a:xfrm>
          <a:prstGeom prst="rect">
            <a:avLst/>
          </a:prstGeom>
          <a:noFill/>
          <a:ln w="9525">
            <a:noFill/>
            <a:miter lim="800000"/>
          </a:ln>
        </p:spPr>
        <p:txBody>
          <a:bodyPr>
            <a:spAutoFit/>
          </a:bodyPr>
          <a:lstStyle/>
          <a:p>
            <a:r>
              <a:rPr lang="en-US" altLang="zh-CN">
                <a:solidFill>
                  <a:srgbClr val="CC0000"/>
                </a:solidFill>
              </a:rPr>
              <a:t>swimming </a:t>
            </a:r>
          </a:p>
        </p:txBody>
      </p:sp>
      <p:sp>
        <p:nvSpPr>
          <p:cNvPr id="4" name="TextBox 7"/>
          <p:cNvSpPr txBox="1">
            <a:spLocks noChangeArrowheads="1"/>
          </p:cNvSpPr>
          <p:nvPr/>
        </p:nvSpPr>
        <p:spPr bwMode="auto">
          <a:xfrm>
            <a:off x="3779839" y="4485218"/>
            <a:ext cx="935037" cy="400110"/>
          </a:xfrm>
          <a:prstGeom prst="rect">
            <a:avLst/>
          </a:prstGeom>
          <a:noFill/>
          <a:ln w="9525">
            <a:noFill/>
            <a:miter lim="800000"/>
          </a:ln>
        </p:spPr>
        <p:txBody>
          <a:bodyPr>
            <a:spAutoFit/>
          </a:bodyPr>
          <a:lstStyle/>
          <a:p>
            <a:r>
              <a:rPr lang="en-US" altLang="zh-CN">
                <a:solidFill>
                  <a:srgbClr val="CC0000"/>
                </a:solidFill>
              </a:rPr>
              <a:t>has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625" name="TextBox 3"/>
          <p:cNvGrpSpPr/>
          <p:nvPr/>
        </p:nvGrpSpPr>
        <p:grpSpPr bwMode="auto">
          <a:xfrm>
            <a:off x="395289" y="357718"/>
            <a:ext cx="1463675" cy="772583"/>
            <a:chOff x="257" y="165"/>
            <a:chExt cx="922" cy="365"/>
          </a:xfrm>
        </p:grpSpPr>
        <p:pic>
          <p:nvPicPr>
            <p:cNvPr id="2662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6630"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042988" y="1989667"/>
            <a:ext cx="7416800" cy="3939540"/>
          </a:xfrm>
          <a:prstGeom prst="rect">
            <a:avLst/>
          </a:prstGeom>
          <a:noFill/>
          <a:ln w="9525">
            <a:noFill/>
            <a:miter lim="800000"/>
          </a:ln>
        </p:spPr>
        <p:txBody>
          <a:bodyPr>
            <a:spAutoFit/>
          </a:bodyPr>
          <a:lstStyle/>
          <a:p>
            <a:pPr algn="ctr">
              <a:spcBef>
                <a:spcPts val="800"/>
              </a:spcBef>
            </a:pPr>
            <a:r>
              <a:rPr lang="en-US" altLang="zh-CN" dirty="0"/>
              <a:t>after    on    out    in    with    beside    to    by</a:t>
            </a:r>
          </a:p>
          <a:p>
            <a:pPr algn="ctr">
              <a:spcBef>
                <a:spcPts val="800"/>
              </a:spcBef>
            </a:pPr>
            <a:endParaRPr lang="en-US" altLang="zh-CN" sz="1000" dirty="0"/>
          </a:p>
          <a:p>
            <a:pPr>
              <a:spcBef>
                <a:spcPts val="800"/>
              </a:spcBef>
            </a:pPr>
            <a:r>
              <a:rPr lang="en-US" altLang="zh-CN" dirty="0"/>
              <a:t>1.Tom often plays football ________ the playground.</a:t>
            </a:r>
          </a:p>
          <a:p>
            <a:pPr>
              <a:spcBef>
                <a:spcPts val="800"/>
              </a:spcBef>
            </a:pPr>
            <a:r>
              <a:rPr lang="en-US" altLang="zh-CN" dirty="0"/>
              <a:t>2.I always chat ________ my friends on the Internet.</a:t>
            </a:r>
          </a:p>
          <a:p>
            <a:pPr>
              <a:spcBef>
                <a:spcPts val="800"/>
              </a:spcBef>
            </a:pPr>
            <a:r>
              <a:rPr lang="en-US" altLang="zh-CN" dirty="0"/>
              <a:t>3.Let's go swimming________  class.</a:t>
            </a:r>
          </a:p>
          <a:p>
            <a:pPr>
              <a:spcBef>
                <a:spcPts val="800"/>
              </a:spcBef>
            </a:pPr>
            <a:r>
              <a:rPr lang="en-US" altLang="zh-CN" dirty="0"/>
              <a:t>4.There are some apples________  the tree.</a:t>
            </a:r>
          </a:p>
          <a:p>
            <a:pPr>
              <a:spcBef>
                <a:spcPts val="800"/>
              </a:spcBef>
            </a:pPr>
            <a:r>
              <a:rPr lang="en-US" altLang="zh-CN" dirty="0"/>
              <a:t>5.Bobby is too fat. He can't get  ________of the house.</a:t>
            </a:r>
          </a:p>
          <a:p>
            <a:pPr>
              <a:spcBef>
                <a:spcPts val="800"/>
              </a:spcBef>
            </a:pPr>
            <a:r>
              <a:rPr lang="en-US" altLang="zh-CN" dirty="0"/>
              <a:t>6.Do you go to the park ________ bike?</a:t>
            </a:r>
          </a:p>
          <a:p>
            <a:pPr>
              <a:spcBef>
                <a:spcPts val="800"/>
              </a:spcBef>
            </a:pPr>
            <a:r>
              <a:rPr lang="en-US" altLang="zh-CN" dirty="0"/>
              <a:t>7.Look! The boy is standing ________ a dog.</a:t>
            </a:r>
          </a:p>
          <a:p>
            <a:pPr>
              <a:spcBef>
                <a:spcPts val="800"/>
              </a:spcBef>
            </a:pPr>
            <a:r>
              <a:rPr lang="en-US" altLang="zh-CN" dirty="0"/>
              <a:t>8.Let me send the email </a:t>
            </a:r>
            <a:r>
              <a:rPr lang="en-US" altLang="zh-CN" dirty="0" smtClean="0"/>
              <a:t>________ my e-friend </a:t>
            </a:r>
            <a:r>
              <a:rPr lang="en-US" altLang="zh-CN" dirty="0"/>
              <a:t>first.</a:t>
            </a:r>
          </a:p>
        </p:txBody>
      </p:sp>
      <p:sp>
        <p:nvSpPr>
          <p:cNvPr id="26627" name="Rectangle 6"/>
          <p:cNvSpPr>
            <a:spLocks noChangeArrowheads="1"/>
          </p:cNvSpPr>
          <p:nvPr/>
        </p:nvSpPr>
        <p:spPr bwMode="auto">
          <a:xfrm>
            <a:off x="1042988" y="1381095"/>
            <a:ext cx="3510898" cy="400110"/>
          </a:xfrm>
          <a:prstGeom prst="rect">
            <a:avLst/>
          </a:prstGeom>
          <a:noFill/>
          <a:ln w="9525" algn="ctr">
            <a:noFill/>
            <a:miter lim="800000"/>
          </a:ln>
        </p:spPr>
        <p:txBody>
          <a:bodyPr wrap="none" anchor="ctr">
            <a:spAutoFit/>
          </a:bodyPr>
          <a:lstStyle/>
          <a:p>
            <a:r>
              <a:rPr lang="zh-CN" altLang="en-US"/>
              <a:t>八、选词填空</a:t>
            </a:r>
            <a:r>
              <a:rPr lang="en-US" altLang="zh-CN"/>
              <a:t>.(</a:t>
            </a:r>
            <a:r>
              <a:rPr lang="zh-CN" altLang="en-US"/>
              <a:t>每词只用一次</a:t>
            </a:r>
            <a:r>
              <a:rPr lang="en-US" altLang="zh-CN"/>
              <a:t>)</a:t>
            </a:r>
            <a:endParaRPr lang="zh-CN" altLang="en-US"/>
          </a:p>
        </p:txBody>
      </p:sp>
      <p:sp>
        <p:nvSpPr>
          <p:cNvPr id="7" name="TextBox 7"/>
          <p:cNvSpPr txBox="1">
            <a:spLocks noChangeArrowheads="1"/>
          </p:cNvSpPr>
          <p:nvPr/>
        </p:nvSpPr>
        <p:spPr bwMode="auto">
          <a:xfrm>
            <a:off x="4356100" y="2468034"/>
            <a:ext cx="503238" cy="400110"/>
          </a:xfrm>
          <a:prstGeom prst="rect">
            <a:avLst/>
          </a:prstGeom>
          <a:noFill/>
          <a:ln w="9525">
            <a:noFill/>
            <a:miter lim="800000"/>
          </a:ln>
        </p:spPr>
        <p:txBody>
          <a:bodyPr>
            <a:spAutoFit/>
          </a:bodyPr>
          <a:lstStyle/>
          <a:p>
            <a:r>
              <a:rPr lang="en-US" altLang="zh-CN">
                <a:solidFill>
                  <a:srgbClr val="CC0000"/>
                </a:solidFill>
              </a:rPr>
              <a:t>in</a:t>
            </a:r>
            <a:endParaRPr lang="zh-CN" altLang="en-US">
              <a:solidFill>
                <a:srgbClr val="CC0000"/>
              </a:solidFill>
            </a:endParaRPr>
          </a:p>
        </p:txBody>
      </p:sp>
      <p:sp>
        <p:nvSpPr>
          <p:cNvPr id="3" name="TextBox 7"/>
          <p:cNvSpPr txBox="1">
            <a:spLocks noChangeArrowheads="1"/>
          </p:cNvSpPr>
          <p:nvPr/>
        </p:nvSpPr>
        <p:spPr bwMode="auto">
          <a:xfrm>
            <a:off x="2771775" y="2948518"/>
            <a:ext cx="793750" cy="400110"/>
          </a:xfrm>
          <a:prstGeom prst="rect">
            <a:avLst/>
          </a:prstGeom>
          <a:noFill/>
          <a:ln w="9525">
            <a:noFill/>
            <a:miter lim="800000"/>
          </a:ln>
        </p:spPr>
        <p:txBody>
          <a:bodyPr>
            <a:spAutoFit/>
          </a:bodyPr>
          <a:lstStyle/>
          <a:p>
            <a:r>
              <a:rPr lang="en-US" altLang="zh-CN">
                <a:solidFill>
                  <a:srgbClr val="CC0000"/>
                </a:solidFill>
              </a:rPr>
              <a:t>with</a:t>
            </a:r>
            <a:endParaRPr lang="zh-CN" altLang="en-US">
              <a:solidFill>
                <a:srgbClr val="CC0000"/>
              </a:solidFill>
            </a:endParaRPr>
          </a:p>
        </p:txBody>
      </p:sp>
      <p:sp>
        <p:nvSpPr>
          <p:cNvPr id="4" name="TextBox 7"/>
          <p:cNvSpPr txBox="1">
            <a:spLocks noChangeArrowheads="1"/>
          </p:cNvSpPr>
          <p:nvPr/>
        </p:nvSpPr>
        <p:spPr bwMode="auto">
          <a:xfrm>
            <a:off x="3635376" y="3333751"/>
            <a:ext cx="720725" cy="400110"/>
          </a:xfrm>
          <a:prstGeom prst="rect">
            <a:avLst/>
          </a:prstGeom>
          <a:noFill/>
          <a:ln w="9525">
            <a:noFill/>
            <a:miter lim="800000"/>
          </a:ln>
        </p:spPr>
        <p:txBody>
          <a:bodyPr>
            <a:spAutoFit/>
          </a:bodyPr>
          <a:lstStyle/>
          <a:p>
            <a:r>
              <a:rPr lang="en-US" altLang="zh-CN">
                <a:solidFill>
                  <a:srgbClr val="CC0000"/>
                </a:solidFill>
              </a:rPr>
              <a:t>after </a:t>
            </a:r>
            <a:endParaRPr lang="zh-CN" altLang="en-US">
              <a:solidFill>
                <a:srgbClr val="CC0000"/>
              </a:solidFill>
            </a:endParaRPr>
          </a:p>
        </p:txBody>
      </p:sp>
      <p:sp>
        <p:nvSpPr>
          <p:cNvPr id="5" name="TextBox 7"/>
          <p:cNvSpPr txBox="1">
            <a:spLocks noChangeArrowheads="1"/>
          </p:cNvSpPr>
          <p:nvPr/>
        </p:nvSpPr>
        <p:spPr bwMode="auto">
          <a:xfrm>
            <a:off x="3851275" y="3812118"/>
            <a:ext cx="649288" cy="400110"/>
          </a:xfrm>
          <a:prstGeom prst="rect">
            <a:avLst/>
          </a:prstGeom>
          <a:noFill/>
          <a:ln w="9525">
            <a:noFill/>
            <a:miter lim="800000"/>
          </a:ln>
        </p:spPr>
        <p:txBody>
          <a:bodyPr>
            <a:spAutoFit/>
          </a:bodyPr>
          <a:lstStyle/>
          <a:p>
            <a:r>
              <a:rPr lang="en-US" altLang="zh-CN">
                <a:solidFill>
                  <a:srgbClr val="CC0000"/>
                </a:solidFill>
              </a:rPr>
              <a:t>on</a:t>
            </a:r>
            <a:endParaRPr lang="zh-CN" altLang="en-US">
              <a:solidFill>
                <a:srgbClr val="CC0000"/>
              </a:solidFill>
            </a:endParaRPr>
          </a:p>
        </p:txBody>
      </p:sp>
      <p:sp>
        <p:nvSpPr>
          <p:cNvPr id="6" name="TextBox 7"/>
          <p:cNvSpPr txBox="1">
            <a:spLocks noChangeArrowheads="1"/>
          </p:cNvSpPr>
          <p:nvPr/>
        </p:nvSpPr>
        <p:spPr bwMode="auto">
          <a:xfrm>
            <a:off x="4643439" y="4148667"/>
            <a:ext cx="649287" cy="400110"/>
          </a:xfrm>
          <a:prstGeom prst="rect">
            <a:avLst/>
          </a:prstGeom>
          <a:noFill/>
          <a:ln w="9525">
            <a:noFill/>
            <a:miter lim="800000"/>
          </a:ln>
        </p:spPr>
        <p:txBody>
          <a:bodyPr>
            <a:spAutoFit/>
          </a:bodyPr>
          <a:lstStyle/>
          <a:p>
            <a:r>
              <a:rPr lang="en-US" altLang="zh-CN">
                <a:solidFill>
                  <a:srgbClr val="CC0000"/>
                </a:solidFill>
              </a:rPr>
              <a:t>out</a:t>
            </a:r>
            <a:endParaRPr lang="zh-CN" altLang="en-US">
              <a:solidFill>
                <a:srgbClr val="CC0000"/>
              </a:solidFill>
            </a:endParaRPr>
          </a:p>
        </p:txBody>
      </p:sp>
      <p:sp>
        <p:nvSpPr>
          <p:cNvPr id="8" name="TextBox 7"/>
          <p:cNvSpPr txBox="1">
            <a:spLocks noChangeArrowheads="1"/>
          </p:cNvSpPr>
          <p:nvPr/>
        </p:nvSpPr>
        <p:spPr bwMode="auto">
          <a:xfrm>
            <a:off x="3778250" y="4627034"/>
            <a:ext cx="649288" cy="400110"/>
          </a:xfrm>
          <a:prstGeom prst="rect">
            <a:avLst/>
          </a:prstGeom>
          <a:noFill/>
          <a:ln w="9525">
            <a:noFill/>
            <a:miter lim="800000"/>
          </a:ln>
        </p:spPr>
        <p:txBody>
          <a:bodyPr>
            <a:spAutoFit/>
          </a:bodyPr>
          <a:lstStyle/>
          <a:p>
            <a:r>
              <a:rPr lang="en-US" altLang="zh-CN">
                <a:solidFill>
                  <a:srgbClr val="CC0000"/>
                </a:solidFill>
              </a:rPr>
              <a:t>by</a:t>
            </a:r>
            <a:endParaRPr lang="zh-CN" altLang="en-US">
              <a:solidFill>
                <a:srgbClr val="CC0000"/>
              </a:solidFill>
            </a:endParaRPr>
          </a:p>
        </p:txBody>
      </p:sp>
      <p:sp>
        <p:nvSpPr>
          <p:cNvPr id="9" name="TextBox 7"/>
          <p:cNvSpPr txBox="1">
            <a:spLocks noChangeArrowheads="1"/>
          </p:cNvSpPr>
          <p:nvPr/>
        </p:nvSpPr>
        <p:spPr bwMode="auto">
          <a:xfrm>
            <a:off x="4067175" y="5012267"/>
            <a:ext cx="1009650" cy="400110"/>
          </a:xfrm>
          <a:prstGeom prst="rect">
            <a:avLst/>
          </a:prstGeom>
          <a:noFill/>
          <a:ln w="9525">
            <a:noFill/>
            <a:miter lim="800000"/>
          </a:ln>
        </p:spPr>
        <p:txBody>
          <a:bodyPr>
            <a:spAutoFit/>
          </a:bodyPr>
          <a:lstStyle/>
          <a:p>
            <a:r>
              <a:rPr lang="en-US" altLang="zh-CN">
                <a:solidFill>
                  <a:srgbClr val="CC0000"/>
                </a:solidFill>
              </a:rPr>
              <a:t>beside </a:t>
            </a:r>
            <a:endParaRPr lang="zh-CN" altLang="en-US">
              <a:solidFill>
                <a:srgbClr val="CC0000"/>
              </a:solidFill>
            </a:endParaRPr>
          </a:p>
        </p:txBody>
      </p:sp>
      <p:sp>
        <p:nvSpPr>
          <p:cNvPr id="10" name="TextBox 7"/>
          <p:cNvSpPr txBox="1">
            <a:spLocks noChangeArrowheads="1"/>
          </p:cNvSpPr>
          <p:nvPr/>
        </p:nvSpPr>
        <p:spPr bwMode="auto">
          <a:xfrm>
            <a:off x="4067945" y="5445225"/>
            <a:ext cx="433387" cy="400110"/>
          </a:xfrm>
          <a:prstGeom prst="rect">
            <a:avLst/>
          </a:prstGeom>
          <a:noFill/>
          <a:ln w="9525">
            <a:noFill/>
            <a:miter lim="800000"/>
          </a:ln>
        </p:spPr>
        <p:txBody>
          <a:bodyPr>
            <a:spAutoFit/>
          </a:bodyPr>
          <a:lstStyle/>
          <a:p>
            <a:r>
              <a:rPr lang="en-US" altLang="zh-CN" dirty="0">
                <a:solidFill>
                  <a:srgbClr val="CC0000"/>
                </a:solidFill>
              </a:rPr>
              <a:t>to</a:t>
            </a:r>
            <a:endParaRPr lang="zh-CN" altLang="en-US" dirty="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3" grpId="0"/>
      <p:bldP spid="4" grpId="0"/>
      <p:bldP spid="5" grpId="0"/>
      <p:bldP spid="6"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971550" y="3045885"/>
            <a:ext cx="7272338" cy="1891287"/>
          </a:xfrm>
          <a:prstGeom prst="rect">
            <a:avLst/>
          </a:prstGeom>
          <a:noFill/>
          <a:ln w="9525">
            <a:noFill/>
            <a:miter lim="800000"/>
          </a:ln>
        </p:spPr>
        <p:txBody>
          <a:bodyPr>
            <a:spAutoFit/>
          </a:bodyPr>
          <a:lstStyle/>
          <a:p>
            <a:pPr algn="just">
              <a:lnSpc>
                <a:spcPct val="150000"/>
              </a:lnSpc>
            </a:pPr>
            <a:r>
              <a:rPr lang="en-US" altLang="zh-CN" dirty="0"/>
              <a:t>Nancy is 11.She is from England. At weekends, she often surfs the Internet or goes to the cinema. She goes to the cinema with her friends. She likes going to the cinema. But her parents don't like. They like reading. Sometimes they take a walk in the park.</a:t>
            </a:r>
          </a:p>
        </p:txBody>
      </p:sp>
      <p:sp>
        <p:nvSpPr>
          <p:cNvPr id="33794" name="Rectangle 6"/>
          <p:cNvSpPr>
            <a:spLocks noChangeArrowheads="1"/>
          </p:cNvSpPr>
          <p:nvPr/>
        </p:nvSpPr>
        <p:spPr bwMode="auto">
          <a:xfrm>
            <a:off x="1042989" y="1668962"/>
            <a:ext cx="3674404" cy="400110"/>
          </a:xfrm>
          <a:prstGeom prst="rect">
            <a:avLst/>
          </a:prstGeom>
          <a:noFill/>
          <a:ln w="9525" algn="ctr">
            <a:noFill/>
            <a:miter lim="800000"/>
          </a:ln>
        </p:spPr>
        <p:txBody>
          <a:bodyPr wrap="none" anchor="ctr">
            <a:spAutoFit/>
          </a:bodyPr>
          <a:lstStyle/>
          <a:p>
            <a:r>
              <a:rPr lang="zh-CN" altLang="en-US" dirty="0"/>
              <a:t>九、阅读短文</a:t>
            </a:r>
            <a:r>
              <a:rPr lang="en-US" altLang="zh-CN" dirty="0"/>
              <a:t>,</a:t>
            </a:r>
            <a:r>
              <a:rPr lang="zh-CN" altLang="en-US" dirty="0"/>
              <a:t>选择正确的答案</a:t>
            </a:r>
            <a:r>
              <a:rPr lang="en-US" altLang="zh-CN" dirty="0"/>
              <a:t>.</a:t>
            </a:r>
            <a:endParaRPr lang="zh-CN" altLang="en-US" dirty="0"/>
          </a:p>
        </p:txBody>
      </p:sp>
      <p:grpSp>
        <p:nvGrpSpPr>
          <p:cNvPr id="33795" name="文本框 1"/>
          <p:cNvGrpSpPr/>
          <p:nvPr/>
        </p:nvGrpSpPr>
        <p:grpSpPr bwMode="auto">
          <a:xfrm>
            <a:off x="395288" y="357718"/>
            <a:ext cx="1803400" cy="692149"/>
            <a:chOff x="81" y="134"/>
            <a:chExt cx="1136" cy="327"/>
          </a:xfrm>
        </p:grpSpPr>
        <p:pic>
          <p:nvPicPr>
            <p:cNvPr id="33796"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33797" name="Text Box 10"/>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dirty="0"/>
                <a:t>阅读理解练习</a:t>
              </a:r>
              <a:r>
                <a:rPr lang="zh-CN" altLang="en-US" dirty="0"/>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260476" y="1604434"/>
            <a:ext cx="6911975" cy="3683060"/>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1.Nancy is _____ girl.</a:t>
            </a:r>
          </a:p>
          <a:p>
            <a:pPr>
              <a:spcBef>
                <a:spcPts val="800"/>
              </a:spcBef>
            </a:pPr>
            <a:r>
              <a:rPr lang="en-US" altLang="zh-CN" dirty="0"/>
              <a:t>             A.an English</a:t>
            </a:r>
            <a:r>
              <a:rPr lang="zh-CN" altLang="en-US" dirty="0"/>
              <a:t>　　　　　　</a:t>
            </a:r>
          </a:p>
          <a:p>
            <a:pPr>
              <a:spcBef>
                <a:spcPts val="800"/>
              </a:spcBef>
            </a:pPr>
            <a:r>
              <a:rPr lang="en-US" altLang="zh-CN" dirty="0"/>
              <a:t>             </a:t>
            </a:r>
            <a:r>
              <a:rPr lang="en-US" altLang="zh-CN" dirty="0" err="1"/>
              <a:t>B.a</a:t>
            </a:r>
            <a:r>
              <a:rPr lang="en-US" altLang="zh-CN" dirty="0"/>
              <a:t> Chinese</a:t>
            </a:r>
            <a:r>
              <a:rPr lang="zh-CN" altLang="en-US" dirty="0"/>
              <a:t>　　　　　</a:t>
            </a:r>
          </a:p>
          <a:p>
            <a:pPr>
              <a:spcBef>
                <a:spcPts val="800"/>
              </a:spcBef>
            </a:pPr>
            <a:r>
              <a:rPr lang="en-US" altLang="zh-CN" dirty="0"/>
              <a:t>             C.an American</a:t>
            </a:r>
          </a:p>
          <a:p>
            <a:pPr>
              <a:spcBef>
                <a:spcPts val="800"/>
              </a:spcBef>
            </a:pPr>
            <a:endParaRPr lang="en-US" altLang="zh-CN" dirty="0"/>
          </a:p>
          <a:p>
            <a:pPr>
              <a:spcBef>
                <a:spcPts val="800"/>
              </a:spcBef>
            </a:pPr>
            <a:r>
              <a:rPr lang="en-US" altLang="zh-CN" dirty="0"/>
              <a:t>(</a:t>
            </a:r>
            <a:r>
              <a:rPr lang="zh-CN" altLang="en-US" dirty="0"/>
              <a:t>　　</a:t>
            </a:r>
            <a:r>
              <a:rPr lang="en-US" altLang="zh-CN" dirty="0"/>
              <a:t>) 2.Nancy often goes to the cinema with _____.</a:t>
            </a:r>
          </a:p>
          <a:p>
            <a:pPr>
              <a:spcBef>
                <a:spcPts val="800"/>
              </a:spcBef>
            </a:pPr>
            <a:r>
              <a:rPr lang="en-US" altLang="zh-CN" dirty="0"/>
              <a:t>             </a:t>
            </a:r>
            <a:r>
              <a:rPr lang="en-US" altLang="zh-CN" dirty="0" err="1"/>
              <a:t>A.her</a:t>
            </a:r>
            <a:r>
              <a:rPr lang="en-US" altLang="zh-CN" dirty="0"/>
              <a:t> parents  </a:t>
            </a:r>
          </a:p>
          <a:p>
            <a:pPr>
              <a:spcBef>
                <a:spcPts val="800"/>
              </a:spcBef>
            </a:pPr>
            <a:r>
              <a:rPr lang="en-US" altLang="zh-CN" dirty="0"/>
              <a:t>             </a:t>
            </a:r>
            <a:r>
              <a:rPr lang="en-US" altLang="zh-CN" dirty="0" err="1"/>
              <a:t>B.her</a:t>
            </a:r>
            <a:r>
              <a:rPr lang="en-US" altLang="zh-CN" dirty="0"/>
              <a:t> friends  </a:t>
            </a:r>
          </a:p>
          <a:p>
            <a:pPr>
              <a:spcBef>
                <a:spcPts val="800"/>
              </a:spcBef>
            </a:pPr>
            <a:r>
              <a:rPr lang="en-US" altLang="zh-CN" dirty="0"/>
              <a:t>             </a:t>
            </a:r>
            <a:r>
              <a:rPr lang="en-US" altLang="zh-CN" dirty="0" err="1"/>
              <a:t>C.her</a:t>
            </a:r>
            <a:r>
              <a:rPr lang="en-US" altLang="zh-CN" dirty="0"/>
              <a:t> classmates</a:t>
            </a:r>
          </a:p>
        </p:txBody>
      </p:sp>
      <p:grpSp>
        <p:nvGrpSpPr>
          <p:cNvPr id="34818" name="文本框 1"/>
          <p:cNvGrpSpPr/>
          <p:nvPr/>
        </p:nvGrpSpPr>
        <p:grpSpPr bwMode="auto">
          <a:xfrm>
            <a:off x="395288" y="357718"/>
            <a:ext cx="1803400" cy="692149"/>
            <a:chOff x="81" y="134"/>
            <a:chExt cx="1136" cy="327"/>
          </a:xfrm>
        </p:grpSpPr>
        <p:pic>
          <p:nvPicPr>
            <p:cNvPr id="34824"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34825"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3" name="TextBox 7"/>
          <p:cNvSpPr txBox="1">
            <a:spLocks noChangeArrowheads="1"/>
          </p:cNvSpPr>
          <p:nvPr/>
        </p:nvSpPr>
        <p:spPr bwMode="auto">
          <a:xfrm>
            <a:off x="1476375" y="1604434"/>
            <a:ext cx="433388" cy="400110"/>
          </a:xfrm>
          <a:prstGeom prst="rect">
            <a:avLst/>
          </a:prstGeom>
          <a:noFill/>
          <a:ln w="9525">
            <a:noFill/>
            <a:miter lim="800000"/>
          </a:ln>
        </p:spPr>
        <p:txBody>
          <a:bodyPr>
            <a:spAutoFit/>
          </a:bodyPr>
          <a:lstStyle/>
          <a:p>
            <a:r>
              <a:rPr lang="en-US" altLang="zh-CN">
                <a:solidFill>
                  <a:srgbClr val="CC0000"/>
                </a:solidFill>
              </a:rPr>
              <a:t>A</a:t>
            </a:r>
          </a:p>
        </p:txBody>
      </p:sp>
      <p:sp>
        <p:nvSpPr>
          <p:cNvPr id="7" name="TextBox 7"/>
          <p:cNvSpPr txBox="1">
            <a:spLocks noChangeArrowheads="1"/>
          </p:cNvSpPr>
          <p:nvPr/>
        </p:nvSpPr>
        <p:spPr bwMode="auto">
          <a:xfrm>
            <a:off x="1476375" y="3716867"/>
            <a:ext cx="433388" cy="400110"/>
          </a:xfrm>
          <a:prstGeom prst="rect">
            <a:avLst/>
          </a:prstGeom>
          <a:noFill/>
          <a:ln w="9525">
            <a:noFill/>
            <a:miter lim="800000"/>
          </a:ln>
        </p:spPr>
        <p:txBody>
          <a:bodyPr>
            <a:spAutoFit/>
          </a:bodyPr>
          <a:lstStyle/>
          <a:p>
            <a:r>
              <a:rPr lang="en-US" altLang="zh-CN">
                <a:solidFill>
                  <a:srgbClr val="CC0000"/>
                </a:solidFill>
              </a:rPr>
              <a:t>B</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260476" y="1604434"/>
            <a:ext cx="6911975" cy="3683060"/>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3.Nancy's parents like _____.</a:t>
            </a:r>
          </a:p>
          <a:p>
            <a:pPr>
              <a:spcBef>
                <a:spcPts val="800"/>
              </a:spcBef>
            </a:pPr>
            <a:r>
              <a:rPr lang="en-US" altLang="zh-CN" dirty="0"/>
              <a:t>             </a:t>
            </a:r>
            <a:r>
              <a:rPr lang="en-US" altLang="zh-CN" dirty="0" err="1"/>
              <a:t>A.going</a:t>
            </a:r>
            <a:r>
              <a:rPr lang="en-US" altLang="zh-CN" dirty="0"/>
              <a:t> to the cinema  </a:t>
            </a:r>
          </a:p>
          <a:p>
            <a:pPr>
              <a:spcBef>
                <a:spcPts val="800"/>
              </a:spcBef>
            </a:pPr>
            <a:r>
              <a:rPr lang="en-US" altLang="zh-CN" dirty="0"/>
              <a:t>             </a:t>
            </a:r>
            <a:r>
              <a:rPr lang="en-US" altLang="zh-CN" dirty="0" err="1"/>
              <a:t>B.reading</a:t>
            </a:r>
            <a:r>
              <a:rPr lang="en-US" altLang="zh-CN" dirty="0"/>
              <a:t>  </a:t>
            </a:r>
          </a:p>
          <a:p>
            <a:pPr>
              <a:spcBef>
                <a:spcPts val="800"/>
              </a:spcBef>
            </a:pPr>
            <a:r>
              <a:rPr lang="en-US" altLang="zh-CN" dirty="0"/>
              <a:t>             </a:t>
            </a:r>
            <a:r>
              <a:rPr lang="en-US" altLang="zh-CN" dirty="0" err="1"/>
              <a:t>C.surfing</a:t>
            </a:r>
            <a:r>
              <a:rPr lang="en-US" altLang="zh-CN" dirty="0"/>
              <a:t> the Internet</a:t>
            </a:r>
          </a:p>
          <a:p>
            <a:pPr>
              <a:spcBef>
                <a:spcPts val="800"/>
              </a:spcBef>
            </a:pPr>
            <a:endParaRPr lang="en-US" altLang="zh-CN" dirty="0"/>
          </a:p>
          <a:p>
            <a:pPr>
              <a:spcBef>
                <a:spcPts val="800"/>
              </a:spcBef>
            </a:pPr>
            <a:r>
              <a:rPr lang="en-US" altLang="zh-CN" dirty="0"/>
              <a:t>(</a:t>
            </a:r>
            <a:r>
              <a:rPr lang="zh-CN" altLang="en-US" dirty="0"/>
              <a:t>　　</a:t>
            </a:r>
            <a:r>
              <a:rPr lang="en-US" altLang="zh-CN" dirty="0"/>
              <a:t>) 4.Nancy's parents sometimes _____  in the park.</a:t>
            </a:r>
          </a:p>
          <a:p>
            <a:pPr>
              <a:spcBef>
                <a:spcPts val="800"/>
              </a:spcBef>
            </a:pPr>
            <a:r>
              <a:rPr lang="en-US" altLang="zh-CN" dirty="0"/>
              <a:t>              </a:t>
            </a:r>
            <a:r>
              <a:rPr lang="en-US" altLang="zh-CN" dirty="0" err="1"/>
              <a:t>A.go</a:t>
            </a:r>
            <a:r>
              <a:rPr lang="en-US" altLang="zh-CN" dirty="0"/>
              <a:t> to the cinema  </a:t>
            </a:r>
          </a:p>
          <a:p>
            <a:pPr>
              <a:spcBef>
                <a:spcPts val="800"/>
              </a:spcBef>
            </a:pPr>
            <a:r>
              <a:rPr lang="en-US" altLang="zh-CN" dirty="0"/>
              <a:t>              </a:t>
            </a:r>
            <a:r>
              <a:rPr lang="en-US" altLang="zh-CN" dirty="0" err="1"/>
              <a:t>B.run</a:t>
            </a:r>
            <a:r>
              <a:rPr lang="en-US" altLang="zh-CN" dirty="0"/>
              <a:t> and walk  </a:t>
            </a:r>
          </a:p>
          <a:p>
            <a:pPr>
              <a:spcBef>
                <a:spcPts val="800"/>
              </a:spcBef>
            </a:pPr>
            <a:r>
              <a:rPr lang="en-US" altLang="zh-CN" dirty="0"/>
              <a:t>              </a:t>
            </a:r>
            <a:r>
              <a:rPr lang="en-US" altLang="zh-CN" dirty="0" err="1"/>
              <a:t>C.take</a:t>
            </a:r>
            <a:r>
              <a:rPr lang="en-US" altLang="zh-CN" dirty="0"/>
              <a:t> a walk</a:t>
            </a:r>
            <a:endParaRPr lang="zh-CN" altLang="en-US" dirty="0"/>
          </a:p>
        </p:txBody>
      </p:sp>
      <p:grpSp>
        <p:nvGrpSpPr>
          <p:cNvPr id="40963" name="文本框 1"/>
          <p:cNvGrpSpPr/>
          <p:nvPr/>
        </p:nvGrpSpPr>
        <p:grpSpPr bwMode="auto">
          <a:xfrm>
            <a:off x="395288" y="357718"/>
            <a:ext cx="1803400" cy="692149"/>
            <a:chOff x="81" y="134"/>
            <a:chExt cx="1136" cy="327"/>
          </a:xfrm>
        </p:grpSpPr>
        <p:pic>
          <p:nvPicPr>
            <p:cNvPr id="40964"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40965"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3" name="TextBox 7"/>
          <p:cNvSpPr txBox="1">
            <a:spLocks noChangeArrowheads="1"/>
          </p:cNvSpPr>
          <p:nvPr/>
        </p:nvSpPr>
        <p:spPr bwMode="auto">
          <a:xfrm>
            <a:off x="1476375" y="1604434"/>
            <a:ext cx="433388" cy="400110"/>
          </a:xfrm>
          <a:prstGeom prst="rect">
            <a:avLst/>
          </a:prstGeom>
          <a:noFill/>
          <a:ln w="9525">
            <a:noFill/>
            <a:miter lim="800000"/>
          </a:ln>
        </p:spPr>
        <p:txBody>
          <a:bodyPr>
            <a:spAutoFit/>
          </a:bodyPr>
          <a:lstStyle/>
          <a:p>
            <a:r>
              <a:rPr lang="en-US" altLang="zh-CN">
                <a:solidFill>
                  <a:srgbClr val="CC0000"/>
                </a:solidFill>
              </a:rPr>
              <a:t>B</a:t>
            </a:r>
          </a:p>
        </p:txBody>
      </p:sp>
      <p:sp>
        <p:nvSpPr>
          <p:cNvPr id="7" name="TextBox 7"/>
          <p:cNvSpPr txBox="1">
            <a:spLocks noChangeArrowheads="1"/>
          </p:cNvSpPr>
          <p:nvPr/>
        </p:nvSpPr>
        <p:spPr bwMode="auto">
          <a:xfrm>
            <a:off x="1476375" y="3668185"/>
            <a:ext cx="433388" cy="400110"/>
          </a:xfrm>
          <a:prstGeom prst="rect">
            <a:avLst/>
          </a:prstGeom>
          <a:noFill/>
          <a:ln w="9525">
            <a:noFill/>
            <a:miter lim="800000"/>
          </a:ln>
        </p:spPr>
        <p:txBody>
          <a:bodyPr>
            <a:spAutoFit/>
          </a:bodyPr>
          <a:lstStyle/>
          <a:p>
            <a:r>
              <a:rPr lang="en-US" altLang="zh-CN">
                <a:solidFill>
                  <a:srgbClr val="CC0000"/>
                </a:solidFill>
              </a:rPr>
              <a:t>C</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889319" y="2133600"/>
            <a:ext cx="7559675" cy="4199611"/>
          </a:xfrm>
          <a:prstGeom prst="rect">
            <a:avLst/>
          </a:prstGeom>
          <a:noFill/>
          <a:ln w="9525">
            <a:noFill/>
            <a:miter lim="800000"/>
          </a:ln>
        </p:spPr>
        <p:txBody>
          <a:bodyPr>
            <a:spAutoFit/>
          </a:bodyPr>
          <a:lstStyle/>
          <a:p>
            <a:pPr algn="just">
              <a:lnSpc>
                <a:spcPct val="150000"/>
              </a:lnSpc>
            </a:pPr>
            <a:r>
              <a:rPr lang="en-US" altLang="zh-CN" dirty="0"/>
              <a:t> Miss Li is our teacher. She likes to tell us about her weekends. She usually gets up early on Saturdays. She exercises in the garden for about half an hour. Then she has breakfast. She doesn't do housework in the morning. She often plays with her dog for about two hours in the park. She has lunch at a small restaurant near her home. She doesn't take a bus home. She enjoys (</a:t>
            </a:r>
            <a:r>
              <a:rPr lang="zh-CN" altLang="zh-CN" dirty="0"/>
              <a:t>喜欢</a:t>
            </a:r>
            <a:r>
              <a:rPr lang="en-US" altLang="zh-CN" dirty="0"/>
              <a:t>) walking down the street and saying hello to her </a:t>
            </a:r>
            <a:r>
              <a:rPr lang="en-US" altLang="zh-CN" dirty="0" err="1"/>
              <a:t>neighbours</a:t>
            </a:r>
            <a:r>
              <a:rPr lang="en-US" altLang="zh-CN" dirty="0"/>
              <a:t>. In the afternoon, she cleans her house. In the evening, she often cooks dinner for herself. Then she watches TV. She enjoys her weekends very much.</a:t>
            </a:r>
          </a:p>
        </p:txBody>
      </p:sp>
      <p:sp>
        <p:nvSpPr>
          <p:cNvPr id="41987" name="Rectangle 6"/>
          <p:cNvSpPr>
            <a:spLocks noChangeArrowheads="1"/>
          </p:cNvSpPr>
          <p:nvPr/>
        </p:nvSpPr>
        <p:spPr bwMode="auto">
          <a:xfrm>
            <a:off x="1042989" y="1668962"/>
            <a:ext cx="700833" cy="400110"/>
          </a:xfrm>
          <a:prstGeom prst="rect">
            <a:avLst/>
          </a:prstGeom>
          <a:noFill/>
          <a:ln w="9525" algn="ctr">
            <a:noFill/>
            <a:miter lim="800000"/>
          </a:ln>
        </p:spPr>
        <p:txBody>
          <a:bodyPr wrap="none" anchor="ctr">
            <a:spAutoFit/>
          </a:bodyPr>
          <a:lstStyle/>
          <a:p>
            <a:r>
              <a:rPr lang="zh-CN" altLang="en-US"/>
              <a:t>十、</a:t>
            </a:r>
          </a:p>
        </p:txBody>
      </p:sp>
      <p:grpSp>
        <p:nvGrpSpPr>
          <p:cNvPr id="41988" name="文本框 1"/>
          <p:cNvGrpSpPr/>
          <p:nvPr/>
        </p:nvGrpSpPr>
        <p:grpSpPr bwMode="auto">
          <a:xfrm>
            <a:off x="395288" y="357718"/>
            <a:ext cx="1803400" cy="692149"/>
            <a:chOff x="81" y="134"/>
            <a:chExt cx="1136" cy="327"/>
          </a:xfrm>
        </p:grpSpPr>
        <p:pic>
          <p:nvPicPr>
            <p:cNvPr id="41989"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41990" name="Text Box 10"/>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6" name="Rectangle 6"/>
          <p:cNvSpPr>
            <a:spLocks noChangeArrowheads="1"/>
          </p:cNvSpPr>
          <p:nvPr/>
        </p:nvSpPr>
        <p:spPr bwMode="auto">
          <a:xfrm>
            <a:off x="1042988" y="1668962"/>
            <a:ext cx="3416320" cy="400110"/>
          </a:xfrm>
          <a:prstGeom prst="rect">
            <a:avLst/>
          </a:prstGeom>
          <a:noFill/>
          <a:ln w="9525" algn="ctr">
            <a:noFill/>
            <a:miter lim="800000"/>
          </a:ln>
        </p:spPr>
        <p:txBody>
          <a:bodyPr wrap="none" anchor="ctr">
            <a:spAutoFit/>
          </a:bodyPr>
          <a:lstStyle/>
          <a:p>
            <a:r>
              <a:rPr lang="zh-CN" altLang="en-US"/>
              <a:t>阅读短文</a:t>
            </a:r>
            <a:r>
              <a:rPr lang="en-US" altLang="zh-CN"/>
              <a:t>,</a:t>
            </a:r>
            <a:r>
              <a:rPr lang="zh-CN" altLang="en-US"/>
              <a:t>选择正确的答案</a:t>
            </a:r>
            <a:r>
              <a:rPr lang="en-US" altLang="zh-CN"/>
              <a:t>.</a:t>
            </a:r>
            <a:r>
              <a:rPr lang="zh-CN" altLang="en-US"/>
              <a:t>　</a:t>
            </a:r>
          </a:p>
        </p:txBody>
      </p:sp>
      <p:sp>
        <p:nvSpPr>
          <p:cNvPr id="2" name="TextBox 7"/>
          <p:cNvSpPr txBox="1">
            <a:spLocks noChangeArrowheads="1"/>
          </p:cNvSpPr>
          <p:nvPr/>
        </p:nvSpPr>
        <p:spPr bwMode="auto">
          <a:xfrm>
            <a:off x="971550" y="2852936"/>
            <a:ext cx="7200900" cy="2352952"/>
          </a:xfrm>
          <a:prstGeom prst="rect">
            <a:avLst/>
          </a:prstGeom>
          <a:noFill/>
          <a:ln w="9525">
            <a:noFill/>
            <a:miter lim="800000"/>
          </a:ln>
        </p:spPr>
        <p:txBody>
          <a:bodyPr>
            <a:spAutoFit/>
          </a:bodyPr>
          <a:lstStyle/>
          <a:p>
            <a:pPr>
              <a:lnSpc>
                <a:spcPct val="150000"/>
              </a:lnSpc>
            </a:pPr>
            <a:r>
              <a:rPr lang="en-US" altLang="zh-CN" dirty="0"/>
              <a:t>(</a:t>
            </a:r>
            <a:r>
              <a:rPr lang="zh-CN" altLang="en-US" dirty="0"/>
              <a:t>　　</a:t>
            </a:r>
            <a:r>
              <a:rPr lang="en-US" altLang="zh-CN" dirty="0"/>
              <a:t>) 1.Miss Li _____ early and _____ in the garden on Saturdays.</a:t>
            </a:r>
          </a:p>
          <a:p>
            <a:pPr>
              <a:lnSpc>
                <a:spcPct val="150000"/>
              </a:lnSpc>
            </a:pPr>
            <a:r>
              <a:rPr lang="en-US" altLang="zh-CN" dirty="0"/>
              <a:t>             </a:t>
            </a:r>
          </a:p>
          <a:p>
            <a:pPr>
              <a:lnSpc>
                <a:spcPct val="150000"/>
              </a:lnSpc>
            </a:pPr>
            <a:r>
              <a:rPr lang="en-US" altLang="zh-CN" dirty="0"/>
              <a:t>              </a:t>
            </a:r>
            <a:r>
              <a:rPr lang="en-US" altLang="zh-CN" dirty="0" err="1"/>
              <a:t>A.get</a:t>
            </a:r>
            <a:r>
              <a:rPr lang="en-US" altLang="zh-CN" dirty="0"/>
              <a:t> up; exercise</a:t>
            </a:r>
            <a:r>
              <a:rPr lang="zh-CN" altLang="en-US" dirty="0"/>
              <a:t>　　</a:t>
            </a:r>
          </a:p>
          <a:p>
            <a:pPr>
              <a:lnSpc>
                <a:spcPct val="150000"/>
              </a:lnSpc>
            </a:pPr>
            <a:r>
              <a:rPr lang="en-US" altLang="zh-CN" dirty="0"/>
              <a:t>              </a:t>
            </a:r>
            <a:r>
              <a:rPr lang="en-US" altLang="zh-CN" dirty="0" err="1"/>
              <a:t>B.get</a:t>
            </a:r>
            <a:r>
              <a:rPr lang="en-US" altLang="zh-CN" dirty="0"/>
              <a:t> up; exercises</a:t>
            </a:r>
            <a:r>
              <a:rPr lang="zh-CN" altLang="en-US" dirty="0"/>
              <a:t>　　</a:t>
            </a:r>
          </a:p>
          <a:p>
            <a:pPr>
              <a:lnSpc>
                <a:spcPct val="150000"/>
              </a:lnSpc>
            </a:pPr>
            <a:r>
              <a:rPr lang="en-US" altLang="zh-CN" dirty="0"/>
              <a:t>              </a:t>
            </a:r>
            <a:r>
              <a:rPr lang="en-US" altLang="zh-CN" dirty="0" err="1"/>
              <a:t>C.gets</a:t>
            </a:r>
            <a:r>
              <a:rPr lang="en-US" altLang="zh-CN" dirty="0"/>
              <a:t> up; exercises</a:t>
            </a:r>
          </a:p>
        </p:txBody>
      </p:sp>
      <p:grpSp>
        <p:nvGrpSpPr>
          <p:cNvPr id="43011" name="文本框 1"/>
          <p:cNvGrpSpPr/>
          <p:nvPr/>
        </p:nvGrpSpPr>
        <p:grpSpPr bwMode="auto">
          <a:xfrm>
            <a:off x="395288" y="357718"/>
            <a:ext cx="1803400" cy="692149"/>
            <a:chOff x="81" y="134"/>
            <a:chExt cx="1136" cy="327"/>
          </a:xfrm>
        </p:grpSpPr>
        <p:pic>
          <p:nvPicPr>
            <p:cNvPr id="43012"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43013"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7" name="TextBox 7"/>
          <p:cNvSpPr txBox="1">
            <a:spLocks noChangeArrowheads="1"/>
          </p:cNvSpPr>
          <p:nvPr/>
        </p:nvSpPr>
        <p:spPr bwMode="auto">
          <a:xfrm>
            <a:off x="1258889" y="2948518"/>
            <a:ext cx="433387" cy="400110"/>
          </a:xfrm>
          <a:prstGeom prst="rect">
            <a:avLst/>
          </a:prstGeom>
          <a:noFill/>
          <a:ln w="9525">
            <a:noFill/>
            <a:miter lim="800000"/>
          </a:ln>
        </p:spPr>
        <p:txBody>
          <a:bodyPr>
            <a:spAutoFit/>
          </a:bodyPr>
          <a:lstStyle/>
          <a:p>
            <a:r>
              <a:rPr lang="en-US" altLang="zh-CN">
                <a:solidFill>
                  <a:srgbClr val="CC0000"/>
                </a:solidFill>
              </a:rPr>
              <a:t>C</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31"/>
          <p:cNvSpPr>
            <a:spLocks noChangeArrowheads="1"/>
          </p:cNvSpPr>
          <p:nvPr/>
        </p:nvSpPr>
        <p:spPr bwMode="auto">
          <a:xfrm>
            <a:off x="1187451" y="1668962"/>
            <a:ext cx="1991251" cy="400110"/>
          </a:xfrm>
          <a:prstGeom prst="rect">
            <a:avLst/>
          </a:prstGeom>
          <a:noFill/>
          <a:ln w="9525" algn="ctr">
            <a:noFill/>
            <a:miter lim="800000"/>
          </a:ln>
        </p:spPr>
        <p:txBody>
          <a:bodyPr wrap="none" anchor="ctr">
            <a:spAutoFit/>
          </a:bodyPr>
          <a:lstStyle/>
          <a:p>
            <a:pPr marL="508000" indent="-508000"/>
            <a:r>
              <a:rPr lang="zh-CN" altLang="en-US" dirty="0"/>
              <a:t>一、英汉互译。</a:t>
            </a:r>
          </a:p>
        </p:txBody>
      </p:sp>
      <p:sp>
        <p:nvSpPr>
          <p:cNvPr id="2" name="TextBox 7"/>
          <p:cNvSpPr txBox="1">
            <a:spLocks noChangeArrowheads="1"/>
          </p:cNvSpPr>
          <p:nvPr/>
        </p:nvSpPr>
        <p:spPr bwMode="auto">
          <a:xfrm>
            <a:off x="1187451" y="2277534"/>
            <a:ext cx="6983413" cy="3477875"/>
          </a:xfrm>
          <a:prstGeom prst="rect">
            <a:avLst/>
          </a:prstGeom>
          <a:noFill/>
          <a:ln w="9525">
            <a:noFill/>
            <a:miter lim="800000"/>
          </a:ln>
        </p:spPr>
        <p:txBody>
          <a:bodyPr>
            <a:spAutoFit/>
          </a:bodyPr>
          <a:lstStyle/>
          <a:p>
            <a:pPr>
              <a:spcBef>
                <a:spcPts val="600"/>
              </a:spcBef>
            </a:pPr>
            <a:r>
              <a:rPr lang="en-US" altLang="zh-CN" dirty="0"/>
              <a:t>1.</a:t>
            </a:r>
            <a:r>
              <a:rPr lang="zh-CN" altLang="en-US" dirty="0"/>
              <a:t>居住在 </a:t>
            </a:r>
            <a:r>
              <a:rPr lang="en-US" altLang="zh-CN" dirty="0"/>
              <a:t>__________________ </a:t>
            </a:r>
          </a:p>
          <a:p>
            <a:pPr>
              <a:spcBef>
                <a:spcPts val="600"/>
              </a:spcBef>
            </a:pPr>
            <a:endParaRPr lang="en-US" altLang="zh-CN" dirty="0"/>
          </a:p>
          <a:p>
            <a:pPr>
              <a:spcBef>
                <a:spcPts val="600"/>
              </a:spcBef>
            </a:pPr>
            <a:r>
              <a:rPr lang="en-US" altLang="zh-CN" dirty="0"/>
              <a:t>2.</a:t>
            </a:r>
            <a:r>
              <a:rPr lang="zh-CN" altLang="en-US" dirty="0"/>
              <a:t>拜访我的老师</a:t>
            </a:r>
            <a:r>
              <a:rPr lang="en-US" altLang="zh-CN" dirty="0"/>
              <a:t>__________________</a:t>
            </a:r>
          </a:p>
          <a:p>
            <a:pPr>
              <a:spcBef>
                <a:spcPts val="600"/>
              </a:spcBef>
            </a:pPr>
            <a:endParaRPr lang="en-US" altLang="zh-CN" dirty="0"/>
          </a:p>
          <a:p>
            <a:pPr>
              <a:spcBef>
                <a:spcPts val="600"/>
              </a:spcBef>
            </a:pPr>
            <a:r>
              <a:rPr lang="en-US" altLang="zh-CN" dirty="0"/>
              <a:t>3.</a:t>
            </a:r>
            <a:r>
              <a:rPr lang="zh-CN" altLang="en-US" dirty="0"/>
              <a:t>放风筝</a:t>
            </a:r>
            <a:r>
              <a:rPr lang="en-US" altLang="zh-CN" dirty="0"/>
              <a:t>__________________  </a:t>
            </a:r>
          </a:p>
          <a:p>
            <a:pPr>
              <a:spcBef>
                <a:spcPts val="600"/>
              </a:spcBef>
            </a:pPr>
            <a:endParaRPr lang="en-US" altLang="zh-CN" dirty="0"/>
          </a:p>
          <a:p>
            <a:pPr>
              <a:spcBef>
                <a:spcPts val="600"/>
              </a:spcBef>
            </a:pPr>
            <a:r>
              <a:rPr lang="en-US" altLang="zh-CN" dirty="0"/>
              <a:t>4.</a:t>
            </a:r>
            <a:r>
              <a:rPr lang="zh-CN" altLang="en-US" dirty="0"/>
              <a:t>去野餐</a:t>
            </a:r>
            <a:r>
              <a:rPr lang="en-US" altLang="zh-CN" dirty="0"/>
              <a:t>__________________</a:t>
            </a:r>
          </a:p>
          <a:p>
            <a:pPr>
              <a:spcBef>
                <a:spcPts val="600"/>
              </a:spcBef>
            </a:pPr>
            <a:endParaRPr lang="en-US" altLang="zh-CN" dirty="0"/>
          </a:p>
          <a:p>
            <a:pPr>
              <a:spcBef>
                <a:spcPts val="600"/>
              </a:spcBef>
            </a:pPr>
            <a:r>
              <a:rPr lang="en-US" altLang="zh-CN" dirty="0"/>
              <a:t>5.</a:t>
            </a:r>
            <a:r>
              <a:rPr lang="zh-CN" altLang="en-US" dirty="0"/>
              <a:t>去看电影</a:t>
            </a:r>
            <a:r>
              <a:rPr lang="en-US" altLang="zh-CN" dirty="0"/>
              <a:t>__________________  </a:t>
            </a:r>
          </a:p>
        </p:txBody>
      </p:sp>
      <p:grpSp>
        <p:nvGrpSpPr>
          <p:cNvPr id="15364" name="TextBox 3"/>
          <p:cNvGrpSpPr/>
          <p:nvPr/>
        </p:nvGrpSpPr>
        <p:grpSpPr bwMode="auto">
          <a:xfrm>
            <a:off x="395289" y="357718"/>
            <a:ext cx="1463675" cy="772583"/>
            <a:chOff x="257" y="165"/>
            <a:chExt cx="922" cy="365"/>
          </a:xfrm>
        </p:grpSpPr>
        <p:pic>
          <p:nvPicPr>
            <p:cNvPr id="15370"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5371"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dirty="0"/>
                <a:t>词汇练习 </a:t>
              </a:r>
            </a:p>
          </p:txBody>
        </p:sp>
      </p:grpSp>
      <p:sp>
        <p:nvSpPr>
          <p:cNvPr id="6" name="TextBox 7"/>
          <p:cNvSpPr txBox="1">
            <a:spLocks noChangeArrowheads="1"/>
          </p:cNvSpPr>
          <p:nvPr/>
        </p:nvSpPr>
        <p:spPr bwMode="auto">
          <a:xfrm>
            <a:off x="2771775" y="2277534"/>
            <a:ext cx="1366838" cy="400110"/>
          </a:xfrm>
          <a:prstGeom prst="rect">
            <a:avLst/>
          </a:prstGeom>
          <a:noFill/>
          <a:ln w="9525">
            <a:noFill/>
            <a:miter lim="800000"/>
          </a:ln>
        </p:spPr>
        <p:txBody>
          <a:bodyPr>
            <a:spAutoFit/>
          </a:bodyPr>
          <a:lstStyle/>
          <a:p>
            <a:r>
              <a:rPr lang="en-US" altLang="zh-CN">
                <a:solidFill>
                  <a:srgbClr val="CC0000"/>
                </a:solidFill>
              </a:rPr>
              <a:t>live in </a:t>
            </a:r>
          </a:p>
        </p:txBody>
      </p:sp>
      <p:sp>
        <p:nvSpPr>
          <p:cNvPr id="3" name="TextBox 7"/>
          <p:cNvSpPr txBox="1">
            <a:spLocks noChangeArrowheads="1"/>
          </p:cNvSpPr>
          <p:nvPr/>
        </p:nvSpPr>
        <p:spPr bwMode="auto">
          <a:xfrm>
            <a:off x="3161030" y="2909994"/>
            <a:ext cx="2160588" cy="400110"/>
          </a:xfrm>
          <a:prstGeom prst="rect">
            <a:avLst/>
          </a:prstGeom>
          <a:noFill/>
          <a:ln w="9525">
            <a:noFill/>
            <a:miter lim="800000"/>
          </a:ln>
        </p:spPr>
        <p:txBody>
          <a:bodyPr>
            <a:spAutoFit/>
          </a:bodyPr>
          <a:lstStyle/>
          <a:p>
            <a:r>
              <a:rPr lang="en-US" altLang="zh-CN">
                <a:solidFill>
                  <a:srgbClr val="CC0000"/>
                </a:solidFill>
              </a:rPr>
              <a:t>visit my teacher </a:t>
            </a:r>
          </a:p>
        </p:txBody>
      </p:sp>
      <p:sp>
        <p:nvSpPr>
          <p:cNvPr id="4" name="TextBox 7"/>
          <p:cNvSpPr txBox="1">
            <a:spLocks noChangeArrowheads="1"/>
          </p:cNvSpPr>
          <p:nvPr/>
        </p:nvSpPr>
        <p:spPr bwMode="auto">
          <a:xfrm>
            <a:off x="2447132" y="3656579"/>
            <a:ext cx="2232025" cy="400110"/>
          </a:xfrm>
          <a:prstGeom prst="rect">
            <a:avLst/>
          </a:prstGeom>
          <a:noFill/>
          <a:ln w="9525">
            <a:noFill/>
            <a:miter lim="800000"/>
          </a:ln>
        </p:spPr>
        <p:txBody>
          <a:bodyPr>
            <a:spAutoFit/>
          </a:bodyPr>
          <a:lstStyle/>
          <a:p>
            <a:r>
              <a:rPr lang="en-US" altLang="zh-CN" dirty="0">
                <a:solidFill>
                  <a:srgbClr val="CC0000"/>
                </a:solidFill>
              </a:rPr>
              <a:t>fly a kite/fly kites </a:t>
            </a:r>
          </a:p>
        </p:txBody>
      </p:sp>
      <p:sp>
        <p:nvSpPr>
          <p:cNvPr id="5" name="TextBox 7"/>
          <p:cNvSpPr txBox="1">
            <a:spLocks noChangeArrowheads="1"/>
          </p:cNvSpPr>
          <p:nvPr/>
        </p:nvSpPr>
        <p:spPr bwMode="auto">
          <a:xfrm>
            <a:off x="2484438" y="4477779"/>
            <a:ext cx="1943100" cy="400110"/>
          </a:xfrm>
          <a:prstGeom prst="rect">
            <a:avLst/>
          </a:prstGeom>
          <a:noFill/>
          <a:ln w="9525">
            <a:noFill/>
            <a:miter lim="800000"/>
          </a:ln>
        </p:spPr>
        <p:txBody>
          <a:bodyPr>
            <a:spAutoFit/>
          </a:bodyPr>
          <a:lstStyle/>
          <a:p>
            <a:r>
              <a:rPr lang="en-US" altLang="zh-CN" dirty="0">
                <a:solidFill>
                  <a:srgbClr val="CC0000"/>
                </a:solidFill>
              </a:rPr>
              <a:t>have a picnic </a:t>
            </a:r>
          </a:p>
        </p:txBody>
      </p:sp>
      <p:sp>
        <p:nvSpPr>
          <p:cNvPr id="7" name="TextBox 7"/>
          <p:cNvSpPr txBox="1">
            <a:spLocks noChangeArrowheads="1"/>
          </p:cNvSpPr>
          <p:nvPr/>
        </p:nvSpPr>
        <p:spPr bwMode="auto">
          <a:xfrm>
            <a:off x="2700338" y="5292696"/>
            <a:ext cx="2303462" cy="400110"/>
          </a:xfrm>
          <a:prstGeom prst="rect">
            <a:avLst/>
          </a:prstGeom>
          <a:noFill/>
          <a:ln w="9525">
            <a:noFill/>
            <a:miter lim="800000"/>
          </a:ln>
        </p:spPr>
        <p:txBody>
          <a:bodyPr>
            <a:spAutoFit/>
          </a:bodyPr>
          <a:lstStyle/>
          <a:p>
            <a:r>
              <a:rPr lang="en-US" altLang="zh-CN" dirty="0">
                <a:solidFill>
                  <a:srgbClr val="CC0000"/>
                </a:solidFill>
              </a:rPr>
              <a:t>go to the cinema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1797051"/>
            <a:ext cx="6911975" cy="3683060"/>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2.She doesn't _____ in the morning.</a:t>
            </a:r>
          </a:p>
          <a:p>
            <a:pPr>
              <a:spcBef>
                <a:spcPts val="800"/>
              </a:spcBef>
            </a:pPr>
            <a:r>
              <a:rPr lang="en-US" altLang="zh-CN" dirty="0"/>
              <a:t>               </a:t>
            </a:r>
            <a:r>
              <a:rPr lang="en-US" altLang="zh-CN" dirty="0" err="1"/>
              <a:t>A.get</a:t>
            </a:r>
            <a:r>
              <a:rPr lang="en-US" altLang="zh-CN" dirty="0"/>
              <a:t> up  </a:t>
            </a:r>
          </a:p>
          <a:p>
            <a:pPr>
              <a:spcBef>
                <a:spcPts val="800"/>
              </a:spcBef>
            </a:pPr>
            <a:r>
              <a:rPr lang="en-US" altLang="zh-CN" dirty="0"/>
              <a:t>               </a:t>
            </a:r>
            <a:r>
              <a:rPr lang="en-US" altLang="zh-CN" dirty="0" err="1"/>
              <a:t>B.have</a:t>
            </a:r>
            <a:r>
              <a:rPr lang="en-US" altLang="zh-CN" dirty="0"/>
              <a:t> breakfast  </a:t>
            </a:r>
          </a:p>
          <a:p>
            <a:pPr>
              <a:spcBef>
                <a:spcPts val="800"/>
              </a:spcBef>
            </a:pPr>
            <a:r>
              <a:rPr lang="en-US" altLang="zh-CN" dirty="0"/>
              <a:t>               C.do housework</a:t>
            </a:r>
          </a:p>
          <a:p>
            <a:pPr>
              <a:spcBef>
                <a:spcPts val="800"/>
              </a:spcBef>
            </a:pPr>
            <a:endParaRPr lang="en-US" altLang="zh-CN" dirty="0"/>
          </a:p>
          <a:p>
            <a:pPr>
              <a:spcBef>
                <a:spcPts val="800"/>
              </a:spcBef>
            </a:pPr>
            <a:r>
              <a:rPr lang="en-US" altLang="zh-CN" dirty="0"/>
              <a:t>(</a:t>
            </a:r>
            <a:r>
              <a:rPr lang="zh-CN" altLang="en-US" dirty="0"/>
              <a:t>　　</a:t>
            </a:r>
            <a:r>
              <a:rPr lang="en-US" altLang="zh-CN" dirty="0"/>
              <a:t>) 3.Miss Li plays with her_____ on Saturday mornings.</a:t>
            </a:r>
          </a:p>
          <a:p>
            <a:pPr>
              <a:spcBef>
                <a:spcPts val="800"/>
              </a:spcBef>
            </a:pPr>
            <a:r>
              <a:rPr lang="en-US" altLang="zh-CN" dirty="0"/>
              <a:t>              </a:t>
            </a:r>
            <a:r>
              <a:rPr lang="en-US" altLang="zh-CN" dirty="0" err="1"/>
              <a:t>A.neighbours</a:t>
            </a:r>
            <a:r>
              <a:rPr lang="en-US" altLang="zh-CN" dirty="0"/>
              <a:t>  </a:t>
            </a:r>
          </a:p>
          <a:p>
            <a:pPr>
              <a:spcBef>
                <a:spcPts val="800"/>
              </a:spcBef>
            </a:pPr>
            <a:r>
              <a:rPr lang="en-US" altLang="zh-CN" dirty="0"/>
              <a:t>              </a:t>
            </a:r>
            <a:r>
              <a:rPr lang="en-US" altLang="zh-CN" dirty="0" err="1"/>
              <a:t>B.dog</a:t>
            </a:r>
            <a:r>
              <a:rPr lang="en-US" altLang="zh-CN" dirty="0"/>
              <a:t>  </a:t>
            </a:r>
          </a:p>
          <a:p>
            <a:pPr>
              <a:spcBef>
                <a:spcPts val="800"/>
              </a:spcBef>
            </a:pPr>
            <a:r>
              <a:rPr lang="en-US" altLang="zh-CN" dirty="0"/>
              <a:t>              </a:t>
            </a:r>
            <a:r>
              <a:rPr lang="en-US" altLang="zh-CN" dirty="0" err="1"/>
              <a:t>C.teacher</a:t>
            </a:r>
            <a:endParaRPr lang="en-US" altLang="zh-CN" dirty="0"/>
          </a:p>
        </p:txBody>
      </p:sp>
      <p:grpSp>
        <p:nvGrpSpPr>
          <p:cNvPr id="44035" name="文本框 1"/>
          <p:cNvGrpSpPr/>
          <p:nvPr/>
        </p:nvGrpSpPr>
        <p:grpSpPr bwMode="auto">
          <a:xfrm>
            <a:off x="395288" y="357718"/>
            <a:ext cx="1803400" cy="692149"/>
            <a:chOff x="81" y="134"/>
            <a:chExt cx="1136" cy="327"/>
          </a:xfrm>
        </p:grpSpPr>
        <p:pic>
          <p:nvPicPr>
            <p:cNvPr id="44036"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44037"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3" name="TextBox 7"/>
          <p:cNvSpPr txBox="1">
            <a:spLocks noChangeArrowheads="1"/>
          </p:cNvSpPr>
          <p:nvPr/>
        </p:nvSpPr>
        <p:spPr bwMode="auto">
          <a:xfrm>
            <a:off x="1476375" y="1843618"/>
            <a:ext cx="433388" cy="400110"/>
          </a:xfrm>
          <a:prstGeom prst="rect">
            <a:avLst/>
          </a:prstGeom>
          <a:noFill/>
          <a:ln w="9525">
            <a:noFill/>
            <a:miter lim="800000"/>
          </a:ln>
        </p:spPr>
        <p:txBody>
          <a:bodyPr>
            <a:spAutoFit/>
          </a:bodyPr>
          <a:lstStyle/>
          <a:p>
            <a:r>
              <a:rPr lang="en-US" altLang="zh-CN">
                <a:solidFill>
                  <a:srgbClr val="CC0000"/>
                </a:solidFill>
              </a:rPr>
              <a:t>C</a:t>
            </a:r>
          </a:p>
        </p:txBody>
      </p:sp>
      <p:sp>
        <p:nvSpPr>
          <p:cNvPr id="7" name="TextBox 7"/>
          <p:cNvSpPr txBox="1">
            <a:spLocks noChangeArrowheads="1"/>
          </p:cNvSpPr>
          <p:nvPr/>
        </p:nvSpPr>
        <p:spPr bwMode="auto">
          <a:xfrm>
            <a:off x="1476375" y="3956051"/>
            <a:ext cx="433388" cy="400110"/>
          </a:xfrm>
          <a:prstGeom prst="rect">
            <a:avLst/>
          </a:prstGeom>
          <a:noFill/>
          <a:ln w="9525">
            <a:noFill/>
            <a:miter lim="800000"/>
          </a:ln>
        </p:spPr>
        <p:txBody>
          <a:bodyPr>
            <a:spAutoFit/>
          </a:bodyPr>
          <a:lstStyle/>
          <a:p>
            <a:r>
              <a:rPr lang="en-US" altLang="zh-CN">
                <a:solidFill>
                  <a:srgbClr val="CC0000"/>
                </a:solidFill>
              </a:rPr>
              <a:t>B</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6"/>
          <p:cNvSpPr>
            <a:spLocks noChangeArrowheads="1"/>
          </p:cNvSpPr>
          <p:nvPr/>
        </p:nvSpPr>
        <p:spPr bwMode="auto">
          <a:xfrm>
            <a:off x="1042988" y="1668962"/>
            <a:ext cx="2383986" cy="400110"/>
          </a:xfrm>
          <a:prstGeom prst="rect">
            <a:avLst/>
          </a:prstGeom>
          <a:noFill/>
          <a:ln w="9525" algn="ctr">
            <a:noFill/>
            <a:miter lim="800000"/>
          </a:ln>
        </p:spPr>
        <p:txBody>
          <a:bodyPr wrap="none" anchor="ctr">
            <a:spAutoFit/>
          </a:bodyPr>
          <a:lstStyle/>
          <a:p>
            <a:r>
              <a:rPr lang="zh-CN" altLang="en-US" dirty="0"/>
              <a:t>阅读短文</a:t>
            </a:r>
            <a:r>
              <a:rPr lang="en-US" altLang="zh-CN" dirty="0"/>
              <a:t>,</a:t>
            </a:r>
            <a:r>
              <a:rPr lang="zh-CN" altLang="en-US" dirty="0"/>
              <a:t>回答问题</a:t>
            </a:r>
            <a:r>
              <a:rPr lang="en-US" altLang="zh-CN" dirty="0"/>
              <a:t>.</a:t>
            </a:r>
            <a:endParaRPr lang="zh-CN" altLang="en-US" dirty="0"/>
          </a:p>
        </p:txBody>
      </p:sp>
      <p:sp>
        <p:nvSpPr>
          <p:cNvPr id="2" name="TextBox 7"/>
          <p:cNvSpPr txBox="1">
            <a:spLocks noChangeArrowheads="1"/>
          </p:cNvSpPr>
          <p:nvPr/>
        </p:nvSpPr>
        <p:spPr bwMode="auto">
          <a:xfrm>
            <a:off x="971550" y="2948518"/>
            <a:ext cx="7200900" cy="2451953"/>
          </a:xfrm>
          <a:prstGeom prst="rect">
            <a:avLst/>
          </a:prstGeom>
          <a:noFill/>
          <a:ln w="9525">
            <a:noFill/>
            <a:miter lim="800000"/>
          </a:ln>
        </p:spPr>
        <p:txBody>
          <a:bodyPr>
            <a:spAutoFit/>
          </a:bodyPr>
          <a:lstStyle/>
          <a:p>
            <a:pPr>
              <a:spcBef>
                <a:spcPts val="800"/>
              </a:spcBef>
            </a:pPr>
            <a:r>
              <a:rPr lang="en-US" altLang="zh-CN" dirty="0"/>
              <a:t>4.What does Miss Li do in the afternoon?</a:t>
            </a:r>
            <a:r>
              <a:rPr lang="zh-CN" altLang="en-US" dirty="0"/>
              <a:t>　</a:t>
            </a:r>
          </a:p>
          <a:p>
            <a:pPr>
              <a:spcBef>
                <a:spcPts val="800"/>
              </a:spcBef>
            </a:pPr>
            <a:r>
              <a:rPr lang="zh-CN" altLang="en-US" dirty="0"/>
              <a:t>　</a:t>
            </a:r>
          </a:p>
          <a:p>
            <a:pPr>
              <a:spcBef>
                <a:spcPts val="800"/>
              </a:spcBef>
            </a:pPr>
            <a:r>
              <a:rPr lang="zh-CN" altLang="en-US" dirty="0"/>
              <a:t>  </a:t>
            </a:r>
            <a:r>
              <a:rPr lang="en-US" altLang="zh-CN" dirty="0"/>
              <a:t>_____________________________________</a:t>
            </a:r>
          </a:p>
          <a:p>
            <a:pPr>
              <a:spcBef>
                <a:spcPts val="800"/>
              </a:spcBef>
            </a:pPr>
            <a:r>
              <a:rPr lang="en-US" altLang="zh-CN" dirty="0"/>
              <a:t>5.Does she cook dinner for herself?</a:t>
            </a:r>
          </a:p>
          <a:p>
            <a:pPr>
              <a:spcBef>
                <a:spcPts val="800"/>
              </a:spcBef>
            </a:pPr>
            <a:endParaRPr lang="en-US" altLang="zh-CN" dirty="0"/>
          </a:p>
          <a:p>
            <a:pPr>
              <a:spcBef>
                <a:spcPts val="800"/>
              </a:spcBef>
            </a:pPr>
            <a:r>
              <a:rPr lang="en-US" altLang="zh-CN" dirty="0"/>
              <a:t>  __________________________________________</a:t>
            </a:r>
          </a:p>
        </p:txBody>
      </p:sp>
      <p:grpSp>
        <p:nvGrpSpPr>
          <p:cNvPr id="45060" name="文本框 1"/>
          <p:cNvGrpSpPr/>
          <p:nvPr/>
        </p:nvGrpSpPr>
        <p:grpSpPr bwMode="auto">
          <a:xfrm>
            <a:off x="395288" y="357718"/>
            <a:ext cx="1803400" cy="692149"/>
            <a:chOff x="81" y="134"/>
            <a:chExt cx="1136" cy="327"/>
          </a:xfrm>
        </p:grpSpPr>
        <p:pic>
          <p:nvPicPr>
            <p:cNvPr id="45061"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45062"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6" name="TextBox 7"/>
          <p:cNvSpPr txBox="1">
            <a:spLocks noChangeArrowheads="1"/>
          </p:cNvSpPr>
          <p:nvPr/>
        </p:nvSpPr>
        <p:spPr bwMode="auto">
          <a:xfrm>
            <a:off x="1331913" y="3621618"/>
            <a:ext cx="2665412" cy="400110"/>
          </a:xfrm>
          <a:prstGeom prst="rect">
            <a:avLst/>
          </a:prstGeom>
          <a:noFill/>
          <a:ln w="9525">
            <a:noFill/>
            <a:miter lim="800000"/>
          </a:ln>
        </p:spPr>
        <p:txBody>
          <a:bodyPr>
            <a:spAutoFit/>
          </a:bodyPr>
          <a:lstStyle/>
          <a:p>
            <a:r>
              <a:rPr lang="en-US" altLang="zh-CN" dirty="0">
                <a:solidFill>
                  <a:srgbClr val="CC0000"/>
                </a:solidFill>
              </a:rPr>
              <a:t>She cleans her house. </a:t>
            </a:r>
          </a:p>
        </p:txBody>
      </p:sp>
      <p:sp>
        <p:nvSpPr>
          <p:cNvPr id="3" name="TextBox 7"/>
          <p:cNvSpPr txBox="1">
            <a:spLocks noChangeArrowheads="1"/>
          </p:cNvSpPr>
          <p:nvPr/>
        </p:nvSpPr>
        <p:spPr bwMode="auto">
          <a:xfrm>
            <a:off x="1231900" y="4840394"/>
            <a:ext cx="1728788" cy="400110"/>
          </a:xfrm>
          <a:prstGeom prst="rect">
            <a:avLst/>
          </a:prstGeom>
          <a:noFill/>
          <a:ln w="9525">
            <a:noFill/>
            <a:miter lim="800000"/>
          </a:ln>
        </p:spPr>
        <p:txBody>
          <a:bodyPr>
            <a:spAutoFit/>
          </a:bodyPr>
          <a:lstStyle/>
          <a:p>
            <a:r>
              <a:rPr lang="en-US" altLang="zh-CN" dirty="0">
                <a:solidFill>
                  <a:srgbClr val="CC0000"/>
                </a:solidFill>
              </a:rPr>
              <a:t>Yes, she does. </a:t>
            </a:r>
            <a:r>
              <a:rPr lang="en-US" altLang="zh-CN" dirty="0" smtClean="0">
                <a:solidFill>
                  <a:srgbClr val="CC0000"/>
                </a:solidFill>
              </a:rPr>
              <a:t> </a:t>
            </a:r>
            <a:endParaRPr lang="en-US" altLang="zh-CN" dirty="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277533"/>
            <a:ext cx="6983413" cy="3683060"/>
          </a:xfrm>
          <a:prstGeom prst="rect">
            <a:avLst/>
          </a:prstGeom>
          <a:noFill/>
          <a:ln w="9525">
            <a:noFill/>
            <a:miter lim="800000"/>
          </a:ln>
        </p:spPr>
        <p:txBody>
          <a:bodyPr>
            <a:spAutoFit/>
          </a:bodyPr>
          <a:lstStyle/>
          <a:p>
            <a:pPr>
              <a:spcBef>
                <a:spcPts val="800"/>
              </a:spcBef>
            </a:pPr>
            <a:r>
              <a:rPr lang="en-US" altLang="zh-CN" dirty="0"/>
              <a:t>6.chat on the Internet __________________</a:t>
            </a:r>
          </a:p>
          <a:p>
            <a:pPr>
              <a:spcBef>
                <a:spcPts val="800"/>
              </a:spcBef>
            </a:pPr>
            <a:endParaRPr lang="en-US" altLang="zh-CN" dirty="0"/>
          </a:p>
          <a:p>
            <a:pPr>
              <a:spcBef>
                <a:spcPts val="800"/>
              </a:spcBef>
            </a:pPr>
            <a:r>
              <a:rPr lang="en-US" altLang="zh-CN" dirty="0"/>
              <a:t>7.visit my grandparents __________________  </a:t>
            </a:r>
          </a:p>
          <a:p>
            <a:pPr>
              <a:spcBef>
                <a:spcPts val="800"/>
              </a:spcBef>
            </a:pPr>
            <a:endParaRPr lang="en-US" altLang="zh-CN" dirty="0"/>
          </a:p>
          <a:p>
            <a:pPr>
              <a:spcBef>
                <a:spcPts val="800"/>
              </a:spcBef>
            </a:pPr>
            <a:r>
              <a:rPr lang="en-US" altLang="zh-CN" dirty="0"/>
              <a:t>8.at weekends __________________</a:t>
            </a:r>
          </a:p>
          <a:p>
            <a:pPr>
              <a:spcBef>
                <a:spcPts val="800"/>
              </a:spcBef>
            </a:pPr>
            <a:endParaRPr lang="en-US" altLang="zh-CN" dirty="0"/>
          </a:p>
          <a:p>
            <a:pPr>
              <a:spcBef>
                <a:spcPts val="800"/>
              </a:spcBef>
            </a:pPr>
            <a:r>
              <a:rPr lang="en-US" altLang="zh-CN" dirty="0"/>
              <a:t>9.her friends __________________  </a:t>
            </a:r>
          </a:p>
          <a:p>
            <a:pPr>
              <a:spcBef>
                <a:spcPts val="800"/>
              </a:spcBef>
            </a:pPr>
            <a:endParaRPr lang="en-US" altLang="zh-CN" dirty="0"/>
          </a:p>
          <a:p>
            <a:pPr>
              <a:spcBef>
                <a:spcPts val="800"/>
              </a:spcBef>
            </a:pPr>
            <a:r>
              <a:rPr lang="en-US" altLang="zh-CN" dirty="0"/>
              <a:t>10.play with their cat ______________________</a:t>
            </a:r>
          </a:p>
        </p:txBody>
      </p:sp>
      <p:grpSp>
        <p:nvGrpSpPr>
          <p:cNvPr id="35845" name="TextBox 3"/>
          <p:cNvGrpSpPr/>
          <p:nvPr/>
        </p:nvGrpSpPr>
        <p:grpSpPr bwMode="auto">
          <a:xfrm>
            <a:off x="395289" y="357718"/>
            <a:ext cx="1463675" cy="772583"/>
            <a:chOff x="257" y="165"/>
            <a:chExt cx="922" cy="365"/>
          </a:xfrm>
        </p:grpSpPr>
        <p:pic>
          <p:nvPicPr>
            <p:cNvPr id="35846"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5847"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4211638" y="2084918"/>
            <a:ext cx="1655762" cy="400110"/>
          </a:xfrm>
          <a:prstGeom prst="rect">
            <a:avLst/>
          </a:prstGeom>
          <a:noFill/>
          <a:ln w="9525">
            <a:noFill/>
            <a:miter lim="800000"/>
          </a:ln>
        </p:spPr>
        <p:txBody>
          <a:bodyPr>
            <a:spAutoFit/>
          </a:bodyPr>
          <a:lstStyle/>
          <a:p>
            <a:r>
              <a:rPr lang="zh-CN" altLang="en-US">
                <a:solidFill>
                  <a:srgbClr val="CC0000"/>
                </a:solidFill>
              </a:rPr>
              <a:t>在网上聊天 </a:t>
            </a:r>
            <a:endParaRPr lang="en-US" altLang="zh-CN">
              <a:solidFill>
                <a:srgbClr val="CC0000"/>
              </a:solidFill>
            </a:endParaRPr>
          </a:p>
        </p:txBody>
      </p:sp>
      <p:sp>
        <p:nvSpPr>
          <p:cNvPr id="3" name="TextBox 7"/>
          <p:cNvSpPr txBox="1">
            <a:spLocks noChangeArrowheads="1"/>
          </p:cNvSpPr>
          <p:nvPr/>
        </p:nvSpPr>
        <p:spPr bwMode="auto">
          <a:xfrm>
            <a:off x="3708401" y="2853267"/>
            <a:ext cx="2447925" cy="400110"/>
          </a:xfrm>
          <a:prstGeom prst="rect">
            <a:avLst/>
          </a:prstGeom>
          <a:noFill/>
          <a:ln w="9525">
            <a:noFill/>
            <a:miter lim="800000"/>
          </a:ln>
        </p:spPr>
        <p:txBody>
          <a:bodyPr>
            <a:spAutoFit/>
          </a:bodyPr>
          <a:lstStyle/>
          <a:p>
            <a:r>
              <a:rPr lang="zh-CN" altLang="en-US">
                <a:solidFill>
                  <a:srgbClr val="CC0000"/>
                </a:solidFill>
              </a:rPr>
              <a:t>拜访我的</a:t>
            </a:r>
            <a:r>
              <a:rPr lang="en-US" altLang="zh-CN">
                <a:solidFill>
                  <a:srgbClr val="CC0000"/>
                </a:solidFill>
              </a:rPr>
              <a:t>(</a:t>
            </a:r>
            <a:r>
              <a:rPr lang="zh-CN" altLang="en-US">
                <a:solidFill>
                  <a:srgbClr val="CC0000"/>
                </a:solidFill>
              </a:rPr>
              <a:t>外</a:t>
            </a:r>
            <a:r>
              <a:rPr lang="en-US" altLang="zh-CN">
                <a:solidFill>
                  <a:srgbClr val="CC0000"/>
                </a:solidFill>
              </a:rPr>
              <a:t>)</a:t>
            </a:r>
            <a:r>
              <a:rPr lang="zh-CN" altLang="en-US">
                <a:solidFill>
                  <a:srgbClr val="CC0000"/>
                </a:solidFill>
              </a:rPr>
              <a:t>祖父母 </a:t>
            </a:r>
            <a:endParaRPr lang="en-US" altLang="zh-CN">
              <a:solidFill>
                <a:srgbClr val="CC0000"/>
              </a:solidFill>
            </a:endParaRPr>
          </a:p>
        </p:txBody>
      </p:sp>
      <p:sp>
        <p:nvSpPr>
          <p:cNvPr id="4" name="TextBox 7"/>
          <p:cNvSpPr txBox="1">
            <a:spLocks noChangeArrowheads="1"/>
          </p:cNvSpPr>
          <p:nvPr/>
        </p:nvSpPr>
        <p:spPr bwMode="auto">
          <a:xfrm>
            <a:off x="3132138" y="3812118"/>
            <a:ext cx="1008062" cy="400110"/>
          </a:xfrm>
          <a:prstGeom prst="rect">
            <a:avLst/>
          </a:prstGeom>
          <a:noFill/>
          <a:ln w="9525">
            <a:noFill/>
            <a:miter lim="800000"/>
          </a:ln>
        </p:spPr>
        <p:txBody>
          <a:bodyPr>
            <a:spAutoFit/>
          </a:bodyPr>
          <a:lstStyle/>
          <a:p>
            <a:r>
              <a:rPr lang="zh-CN" altLang="en-US">
                <a:solidFill>
                  <a:srgbClr val="CC0000"/>
                </a:solidFill>
              </a:rPr>
              <a:t>在周末 </a:t>
            </a:r>
            <a:endParaRPr lang="en-US" altLang="zh-CN">
              <a:solidFill>
                <a:srgbClr val="CC0000"/>
              </a:solidFill>
            </a:endParaRPr>
          </a:p>
        </p:txBody>
      </p:sp>
      <p:sp>
        <p:nvSpPr>
          <p:cNvPr id="5" name="TextBox 7"/>
          <p:cNvSpPr txBox="1">
            <a:spLocks noChangeArrowheads="1"/>
          </p:cNvSpPr>
          <p:nvPr/>
        </p:nvSpPr>
        <p:spPr bwMode="auto">
          <a:xfrm>
            <a:off x="3060700" y="4677834"/>
            <a:ext cx="1943100" cy="400110"/>
          </a:xfrm>
          <a:prstGeom prst="rect">
            <a:avLst/>
          </a:prstGeom>
          <a:noFill/>
          <a:ln w="9525">
            <a:noFill/>
            <a:miter lim="800000"/>
          </a:ln>
        </p:spPr>
        <p:txBody>
          <a:bodyPr>
            <a:spAutoFit/>
          </a:bodyPr>
          <a:lstStyle/>
          <a:p>
            <a:r>
              <a:rPr lang="zh-CN" altLang="en-US">
                <a:solidFill>
                  <a:srgbClr val="CC0000"/>
                </a:solidFill>
              </a:rPr>
              <a:t>她的朋友 </a:t>
            </a:r>
            <a:endParaRPr lang="en-US" altLang="zh-CN">
              <a:solidFill>
                <a:srgbClr val="CC0000"/>
              </a:solidFill>
            </a:endParaRPr>
          </a:p>
        </p:txBody>
      </p:sp>
      <p:sp>
        <p:nvSpPr>
          <p:cNvPr id="7" name="TextBox 7"/>
          <p:cNvSpPr txBox="1">
            <a:spLocks noChangeArrowheads="1"/>
          </p:cNvSpPr>
          <p:nvPr/>
        </p:nvSpPr>
        <p:spPr bwMode="auto">
          <a:xfrm>
            <a:off x="3635376" y="5492751"/>
            <a:ext cx="2663825" cy="400110"/>
          </a:xfrm>
          <a:prstGeom prst="rect">
            <a:avLst/>
          </a:prstGeom>
          <a:noFill/>
          <a:ln w="9525">
            <a:noFill/>
            <a:miter lim="800000"/>
          </a:ln>
        </p:spPr>
        <p:txBody>
          <a:bodyPr>
            <a:spAutoFit/>
          </a:bodyPr>
          <a:lstStyle/>
          <a:p>
            <a:r>
              <a:rPr lang="zh-CN" altLang="en-US">
                <a:solidFill>
                  <a:srgbClr val="CC0000"/>
                </a:solidFill>
              </a:rPr>
              <a:t>和他</a:t>
            </a:r>
            <a:r>
              <a:rPr lang="en-US" altLang="zh-CN">
                <a:solidFill>
                  <a:srgbClr val="CC0000"/>
                </a:solidFill>
              </a:rPr>
              <a:t>/</a:t>
            </a:r>
            <a:r>
              <a:rPr lang="zh-CN" altLang="en-US">
                <a:solidFill>
                  <a:srgbClr val="CC0000"/>
                </a:solidFill>
              </a:rPr>
              <a:t>她们的猫一起玩 </a:t>
            </a:r>
            <a:endParaRPr lang="en-US" altLang="zh-CN">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565401"/>
            <a:ext cx="6983413" cy="2862322"/>
          </a:xfrm>
          <a:prstGeom prst="rect">
            <a:avLst/>
          </a:prstGeom>
          <a:noFill/>
          <a:ln w="9525">
            <a:noFill/>
            <a:miter lim="800000"/>
          </a:ln>
        </p:spPr>
        <p:txBody>
          <a:bodyPr>
            <a:spAutoFit/>
          </a:bodyPr>
          <a:lstStyle/>
          <a:p>
            <a:pPr>
              <a:spcBef>
                <a:spcPts val="800"/>
              </a:spcBef>
            </a:pPr>
            <a:r>
              <a:rPr lang="en-US" altLang="zh-CN" dirty="0"/>
              <a:t>1. ______on the Internet __________________</a:t>
            </a:r>
            <a:r>
              <a:rPr lang="zh-CN" altLang="en-US" dirty="0"/>
              <a:t>　</a:t>
            </a:r>
          </a:p>
          <a:p>
            <a:pPr>
              <a:spcBef>
                <a:spcPts val="800"/>
              </a:spcBef>
            </a:pPr>
            <a:endParaRPr lang="zh-CN" altLang="en-US" dirty="0"/>
          </a:p>
          <a:p>
            <a:pPr>
              <a:spcBef>
                <a:spcPts val="800"/>
              </a:spcBef>
            </a:pPr>
            <a:r>
              <a:rPr lang="en-US" altLang="zh-CN" dirty="0"/>
              <a:t>2. ______the </a:t>
            </a:r>
            <a:r>
              <a:rPr lang="en-US" altLang="zh-CN" dirty="0" smtClean="0"/>
              <a:t>piano__________________</a:t>
            </a:r>
            <a:endParaRPr lang="en-US" altLang="zh-CN" dirty="0"/>
          </a:p>
          <a:p>
            <a:pPr>
              <a:spcBef>
                <a:spcPts val="800"/>
              </a:spcBef>
            </a:pPr>
            <a:endParaRPr lang="en-US" altLang="zh-CN" dirty="0"/>
          </a:p>
          <a:p>
            <a:pPr>
              <a:spcBef>
                <a:spcPts val="800"/>
              </a:spcBef>
            </a:pPr>
            <a:r>
              <a:rPr lang="en-US" altLang="zh-CN" dirty="0"/>
              <a:t>3. ______a kite     __________________ </a:t>
            </a:r>
            <a:r>
              <a:rPr lang="zh-CN" altLang="en-US" dirty="0"/>
              <a:t>　</a:t>
            </a:r>
          </a:p>
          <a:p>
            <a:pPr>
              <a:spcBef>
                <a:spcPts val="800"/>
              </a:spcBef>
            </a:pPr>
            <a:endParaRPr lang="zh-CN" altLang="en-US" dirty="0"/>
          </a:p>
          <a:p>
            <a:pPr>
              <a:spcBef>
                <a:spcPts val="800"/>
              </a:spcBef>
            </a:pPr>
            <a:r>
              <a:rPr lang="en-US" altLang="zh-CN" dirty="0"/>
              <a:t>4. _______a picnic</a:t>
            </a:r>
            <a:r>
              <a:rPr lang="zh-CN" altLang="en-US" dirty="0"/>
              <a:t>　</a:t>
            </a:r>
            <a:r>
              <a:rPr lang="en-US" altLang="zh-CN" dirty="0"/>
              <a:t>__________________</a:t>
            </a:r>
          </a:p>
        </p:txBody>
      </p:sp>
      <p:grpSp>
        <p:nvGrpSpPr>
          <p:cNvPr id="16386" name="TextBox 3"/>
          <p:cNvGrpSpPr/>
          <p:nvPr/>
        </p:nvGrpSpPr>
        <p:grpSpPr bwMode="auto">
          <a:xfrm>
            <a:off x="395289" y="357718"/>
            <a:ext cx="1463675" cy="772583"/>
            <a:chOff x="257" y="165"/>
            <a:chExt cx="922" cy="365"/>
          </a:xfrm>
        </p:grpSpPr>
        <p:pic>
          <p:nvPicPr>
            <p:cNvPr id="16391" name="TextBox 3"/>
            <p:cNvPicPr>
              <a:picLocks noChangeArrowheads="1"/>
            </p:cNvPicPr>
            <p:nvPr/>
          </p:nvPicPr>
          <p:blipFill>
            <a:blip r:embed="rId3"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6392"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16390" name="Rectangle 31"/>
          <p:cNvSpPr>
            <a:spLocks noChangeArrowheads="1"/>
          </p:cNvSpPr>
          <p:nvPr/>
        </p:nvSpPr>
        <p:spPr bwMode="auto">
          <a:xfrm>
            <a:off x="1476375" y="1668962"/>
            <a:ext cx="4572085" cy="400110"/>
          </a:xfrm>
          <a:prstGeom prst="rect">
            <a:avLst/>
          </a:prstGeom>
          <a:noFill/>
          <a:ln w="9525" algn="ctr">
            <a:noFill/>
            <a:miter lim="800000"/>
          </a:ln>
        </p:spPr>
        <p:txBody>
          <a:bodyPr wrap="none" anchor="ctr">
            <a:spAutoFit/>
          </a:bodyPr>
          <a:lstStyle/>
          <a:p>
            <a:pPr marL="508000" indent="-508000"/>
            <a:r>
              <a:rPr lang="zh-CN" altLang="en-US" dirty="0"/>
              <a:t>二、补全下列短语并写出其汉语意思。</a:t>
            </a:r>
          </a:p>
        </p:txBody>
      </p:sp>
      <p:sp>
        <p:nvSpPr>
          <p:cNvPr id="6" name="TextBox 7"/>
          <p:cNvSpPr txBox="1">
            <a:spLocks noChangeArrowheads="1"/>
          </p:cNvSpPr>
          <p:nvPr/>
        </p:nvSpPr>
        <p:spPr bwMode="auto">
          <a:xfrm>
            <a:off x="1476375" y="2468034"/>
            <a:ext cx="719138" cy="400110"/>
          </a:xfrm>
          <a:prstGeom prst="rect">
            <a:avLst/>
          </a:prstGeom>
          <a:noFill/>
          <a:ln w="9525">
            <a:noFill/>
            <a:miter lim="800000"/>
          </a:ln>
        </p:spPr>
        <p:txBody>
          <a:bodyPr>
            <a:spAutoFit/>
          </a:bodyPr>
          <a:lstStyle/>
          <a:p>
            <a:r>
              <a:rPr lang="en-US" altLang="zh-CN" dirty="0">
                <a:solidFill>
                  <a:srgbClr val="CC0000"/>
                </a:solidFill>
              </a:rPr>
              <a:t>chat </a:t>
            </a:r>
          </a:p>
        </p:txBody>
      </p:sp>
      <p:sp>
        <p:nvSpPr>
          <p:cNvPr id="3" name="TextBox 7"/>
          <p:cNvSpPr txBox="1">
            <a:spLocks noChangeArrowheads="1"/>
          </p:cNvSpPr>
          <p:nvPr/>
        </p:nvSpPr>
        <p:spPr bwMode="auto">
          <a:xfrm>
            <a:off x="4211639" y="2372785"/>
            <a:ext cx="1728787" cy="400110"/>
          </a:xfrm>
          <a:prstGeom prst="rect">
            <a:avLst/>
          </a:prstGeom>
          <a:noFill/>
          <a:ln w="9525">
            <a:noFill/>
            <a:miter lim="800000"/>
          </a:ln>
        </p:spPr>
        <p:txBody>
          <a:bodyPr>
            <a:spAutoFit/>
          </a:bodyPr>
          <a:lstStyle/>
          <a:p>
            <a:r>
              <a:rPr lang="zh-CN" altLang="en-US">
                <a:solidFill>
                  <a:srgbClr val="CC0000"/>
                </a:solidFill>
              </a:rPr>
              <a:t>在网上聊天 </a:t>
            </a:r>
            <a:endParaRPr lang="en-US" altLang="zh-CN">
              <a:solidFill>
                <a:srgbClr val="CC0000"/>
              </a:solidFill>
            </a:endParaRPr>
          </a:p>
        </p:txBody>
      </p:sp>
      <p:sp>
        <p:nvSpPr>
          <p:cNvPr id="4" name="TextBox 7"/>
          <p:cNvSpPr txBox="1">
            <a:spLocks noChangeArrowheads="1"/>
          </p:cNvSpPr>
          <p:nvPr/>
        </p:nvSpPr>
        <p:spPr bwMode="auto">
          <a:xfrm>
            <a:off x="1476375" y="3380318"/>
            <a:ext cx="719138" cy="400110"/>
          </a:xfrm>
          <a:prstGeom prst="rect">
            <a:avLst/>
          </a:prstGeom>
          <a:noFill/>
          <a:ln w="9525">
            <a:noFill/>
            <a:miter lim="800000"/>
          </a:ln>
        </p:spPr>
        <p:txBody>
          <a:bodyPr>
            <a:spAutoFit/>
          </a:bodyPr>
          <a:lstStyle/>
          <a:p>
            <a:r>
              <a:rPr lang="en-US" altLang="zh-CN">
                <a:solidFill>
                  <a:srgbClr val="CC0000"/>
                </a:solidFill>
              </a:rPr>
              <a:t>play</a:t>
            </a:r>
          </a:p>
        </p:txBody>
      </p:sp>
      <p:sp>
        <p:nvSpPr>
          <p:cNvPr id="5" name="TextBox 7"/>
          <p:cNvSpPr txBox="1">
            <a:spLocks noChangeArrowheads="1"/>
          </p:cNvSpPr>
          <p:nvPr/>
        </p:nvSpPr>
        <p:spPr bwMode="auto">
          <a:xfrm>
            <a:off x="3563888" y="3285067"/>
            <a:ext cx="1728787" cy="400110"/>
          </a:xfrm>
          <a:prstGeom prst="rect">
            <a:avLst/>
          </a:prstGeom>
          <a:noFill/>
          <a:ln w="9525">
            <a:noFill/>
            <a:miter lim="800000"/>
          </a:ln>
        </p:spPr>
        <p:txBody>
          <a:bodyPr>
            <a:spAutoFit/>
          </a:bodyPr>
          <a:lstStyle/>
          <a:p>
            <a:r>
              <a:rPr lang="zh-CN" altLang="en-US" dirty="0">
                <a:solidFill>
                  <a:srgbClr val="CC0000"/>
                </a:solidFill>
              </a:rPr>
              <a:t>弹钢琴 </a:t>
            </a:r>
            <a:endParaRPr lang="en-US" altLang="zh-CN" dirty="0">
              <a:solidFill>
                <a:srgbClr val="CC0000"/>
              </a:solidFill>
            </a:endParaRPr>
          </a:p>
        </p:txBody>
      </p:sp>
      <p:sp>
        <p:nvSpPr>
          <p:cNvPr id="7" name="TextBox 7"/>
          <p:cNvSpPr txBox="1">
            <a:spLocks noChangeArrowheads="1"/>
          </p:cNvSpPr>
          <p:nvPr/>
        </p:nvSpPr>
        <p:spPr bwMode="auto">
          <a:xfrm>
            <a:off x="1547814" y="4197351"/>
            <a:ext cx="719137" cy="400110"/>
          </a:xfrm>
          <a:prstGeom prst="rect">
            <a:avLst/>
          </a:prstGeom>
          <a:noFill/>
          <a:ln w="9525">
            <a:noFill/>
            <a:miter lim="800000"/>
          </a:ln>
        </p:spPr>
        <p:txBody>
          <a:bodyPr>
            <a:spAutoFit/>
          </a:bodyPr>
          <a:lstStyle/>
          <a:p>
            <a:r>
              <a:rPr lang="en-US" altLang="zh-CN">
                <a:solidFill>
                  <a:srgbClr val="CC0000"/>
                </a:solidFill>
              </a:rPr>
              <a:t>fly</a:t>
            </a:r>
          </a:p>
        </p:txBody>
      </p:sp>
      <p:sp>
        <p:nvSpPr>
          <p:cNvPr id="8" name="TextBox 7"/>
          <p:cNvSpPr txBox="1">
            <a:spLocks noChangeArrowheads="1"/>
          </p:cNvSpPr>
          <p:nvPr/>
        </p:nvSpPr>
        <p:spPr bwMode="auto">
          <a:xfrm>
            <a:off x="4283075" y="4102101"/>
            <a:ext cx="1728788" cy="400110"/>
          </a:xfrm>
          <a:prstGeom prst="rect">
            <a:avLst/>
          </a:prstGeom>
          <a:noFill/>
          <a:ln w="9525">
            <a:noFill/>
            <a:miter lim="800000"/>
          </a:ln>
        </p:spPr>
        <p:txBody>
          <a:bodyPr>
            <a:spAutoFit/>
          </a:bodyPr>
          <a:lstStyle/>
          <a:p>
            <a:r>
              <a:rPr lang="zh-CN" altLang="en-US">
                <a:solidFill>
                  <a:srgbClr val="CC0000"/>
                </a:solidFill>
              </a:rPr>
              <a:t>放风筝 </a:t>
            </a:r>
            <a:endParaRPr lang="en-US" altLang="zh-CN">
              <a:solidFill>
                <a:srgbClr val="CC0000"/>
              </a:solidFill>
            </a:endParaRPr>
          </a:p>
        </p:txBody>
      </p:sp>
      <p:sp>
        <p:nvSpPr>
          <p:cNvPr id="9" name="TextBox 7"/>
          <p:cNvSpPr txBox="1">
            <a:spLocks noChangeArrowheads="1"/>
          </p:cNvSpPr>
          <p:nvPr/>
        </p:nvSpPr>
        <p:spPr bwMode="auto">
          <a:xfrm>
            <a:off x="1547814" y="5012267"/>
            <a:ext cx="719137" cy="400110"/>
          </a:xfrm>
          <a:prstGeom prst="rect">
            <a:avLst/>
          </a:prstGeom>
          <a:noFill/>
          <a:ln w="9525">
            <a:noFill/>
            <a:miter lim="800000"/>
          </a:ln>
        </p:spPr>
        <p:txBody>
          <a:bodyPr>
            <a:spAutoFit/>
          </a:bodyPr>
          <a:lstStyle/>
          <a:p>
            <a:r>
              <a:rPr lang="en-US" altLang="zh-CN">
                <a:solidFill>
                  <a:srgbClr val="CC0000"/>
                </a:solidFill>
              </a:rPr>
              <a:t>have</a:t>
            </a:r>
          </a:p>
        </p:txBody>
      </p:sp>
      <p:sp>
        <p:nvSpPr>
          <p:cNvPr id="10" name="TextBox 7"/>
          <p:cNvSpPr txBox="1">
            <a:spLocks noChangeArrowheads="1"/>
          </p:cNvSpPr>
          <p:nvPr/>
        </p:nvSpPr>
        <p:spPr bwMode="auto">
          <a:xfrm>
            <a:off x="4283075" y="4917018"/>
            <a:ext cx="1728788" cy="400110"/>
          </a:xfrm>
          <a:prstGeom prst="rect">
            <a:avLst/>
          </a:prstGeom>
          <a:noFill/>
          <a:ln w="9525">
            <a:noFill/>
            <a:miter lim="800000"/>
          </a:ln>
        </p:spPr>
        <p:txBody>
          <a:bodyPr>
            <a:spAutoFit/>
          </a:bodyPr>
          <a:lstStyle/>
          <a:p>
            <a:r>
              <a:rPr lang="zh-CN" altLang="en-US">
                <a:solidFill>
                  <a:srgbClr val="CC0000"/>
                </a:solidFill>
              </a:rPr>
              <a:t>去野餐 </a:t>
            </a:r>
            <a:endParaRPr lang="en-US" altLang="zh-CN">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9038" y="2277534"/>
            <a:ext cx="6983412" cy="2862322"/>
          </a:xfrm>
          <a:prstGeom prst="rect">
            <a:avLst/>
          </a:prstGeom>
          <a:noFill/>
          <a:ln w="9525">
            <a:noFill/>
            <a:miter lim="800000"/>
          </a:ln>
        </p:spPr>
        <p:txBody>
          <a:bodyPr>
            <a:spAutoFit/>
          </a:bodyPr>
          <a:lstStyle/>
          <a:p>
            <a:pPr>
              <a:spcBef>
                <a:spcPts val="800"/>
              </a:spcBef>
            </a:pPr>
            <a:r>
              <a:rPr lang="en-US" altLang="zh-CN" dirty="0"/>
              <a:t>5. _______to the cinema</a:t>
            </a:r>
            <a:r>
              <a:rPr lang="zh-CN" altLang="en-US" dirty="0"/>
              <a:t>　</a:t>
            </a:r>
            <a:r>
              <a:rPr lang="en-US" altLang="zh-CN" dirty="0"/>
              <a:t>__________________  </a:t>
            </a:r>
          </a:p>
          <a:p>
            <a:pPr>
              <a:spcBef>
                <a:spcPts val="800"/>
              </a:spcBef>
            </a:pPr>
            <a:endParaRPr lang="en-US" altLang="zh-CN" dirty="0"/>
          </a:p>
          <a:p>
            <a:pPr>
              <a:spcBef>
                <a:spcPts val="800"/>
              </a:spcBef>
            </a:pPr>
            <a:r>
              <a:rPr lang="en-US" altLang="zh-CN" dirty="0"/>
              <a:t>6.have dancing _______</a:t>
            </a:r>
            <a:r>
              <a:rPr lang="zh-CN" altLang="en-US" dirty="0"/>
              <a:t>　　</a:t>
            </a:r>
            <a:r>
              <a:rPr lang="en-US" altLang="zh-CN" dirty="0"/>
              <a:t>__________________</a:t>
            </a:r>
          </a:p>
          <a:p>
            <a:pPr>
              <a:spcBef>
                <a:spcPts val="800"/>
              </a:spcBef>
            </a:pPr>
            <a:endParaRPr lang="en-US" altLang="zh-CN" dirty="0"/>
          </a:p>
          <a:p>
            <a:pPr>
              <a:spcBef>
                <a:spcPts val="800"/>
              </a:spcBef>
            </a:pPr>
            <a:r>
              <a:rPr lang="en-US" altLang="zh-CN" dirty="0"/>
              <a:t>7.play _______ the cat   </a:t>
            </a:r>
            <a:r>
              <a:rPr lang="zh-CN" altLang="en-US" dirty="0"/>
              <a:t>　</a:t>
            </a:r>
            <a:r>
              <a:rPr lang="en-US" altLang="zh-CN" dirty="0"/>
              <a:t>__________________   </a:t>
            </a:r>
          </a:p>
          <a:p>
            <a:pPr>
              <a:spcBef>
                <a:spcPts val="800"/>
              </a:spcBef>
            </a:pPr>
            <a:endParaRPr lang="en-US" altLang="zh-CN" dirty="0"/>
          </a:p>
          <a:p>
            <a:pPr>
              <a:spcBef>
                <a:spcPts val="800"/>
              </a:spcBef>
            </a:pPr>
            <a:r>
              <a:rPr lang="en-US" altLang="zh-CN" dirty="0"/>
              <a:t>8.___________about</a:t>
            </a:r>
            <a:r>
              <a:rPr lang="zh-CN" altLang="en-US" dirty="0"/>
              <a:t>　          </a:t>
            </a:r>
            <a:r>
              <a:rPr lang="en-US" altLang="zh-CN" dirty="0"/>
              <a:t>__________________</a:t>
            </a:r>
          </a:p>
        </p:txBody>
      </p:sp>
      <p:grpSp>
        <p:nvGrpSpPr>
          <p:cNvPr id="36867" name="TextBox 3"/>
          <p:cNvGrpSpPr/>
          <p:nvPr/>
        </p:nvGrpSpPr>
        <p:grpSpPr bwMode="auto">
          <a:xfrm>
            <a:off x="395289" y="357718"/>
            <a:ext cx="1463675" cy="772583"/>
            <a:chOff x="257" y="165"/>
            <a:chExt cx="922" cy="365"/>
          </a:xfrm>
        </p:grpSpPr>
        <p:pic>
          <p:nvPicPr>
            <p:cNvPr id="36868"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6869"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1763714" y="2180167"/>
            <a:ext cx="719137" cy="400110"/>
          </a:xfrm>
          <a:prstGeom prst="rect">
            <a:avLst/>
          </a:prstGeom>
          <a:noFill/>
          <a:ln w="9525">
            <a:noFill/>
            <a:miter lim="800000"/>
          </a:ln>
        </p:spPr>
        <p:txBody>
          <a:bodyPr>
            <a:spAutoFit/>
          </a:bodyPr>
          <a:lstStyle/>
          <a:p>
            <a:r>
              <a:rPr lang="en-US" altLang="zh-CN">
                <a:solidFill>
                  <a:srgbClr val="CC0000"/>
                </a:solidFill>
              </a:rPr>
              <a:t>go</a:t>
            </a:r>
          </a:p>
        </p:txBody>
      </p:sp>
      <p:sp>
        <p:nvSpPr>
          <p:cNvPr id="3" name="TextBox 7"/>
          <p:cNvSpPr txBox="1">
            <a:spLocks noChangeArrowheads="1"/>
          </p:cNvSpPr>
          <p:nvPr/>
        </p:nvSpPr>
        <p:spPr bwMode="auto">
          <a:xfrm>
            <a:off x="4643439" y="2180167"/>
            <a:ext cx="1728787" cy="400110"/>
          </a:xfrm>
          <a:prstGeom prst="rect">
            <a:avLst/>
          </a:prstGeom>
          <a:noFill/>
          <a:ln w="9525">
            <a:noFill/>
            <a:miter lim="800000"/>
          </a:ln>
        </p:spPr>
        <p:txBody>
          <a:bodyPr>
            <a:spAutoFit/>
          </a:bodyPr>
          <a:lstStyle/>
          <a:p>
            <a:r>
              <a:rPr lang="zh-CN" altLang="en-US">
                <a:solidFill>
                  <a:srgbClr val="CC0000"/>
                </a:solidFill>
              </a:rPr>
              <a:t>去看电影 </a:t>
            </a:r>
            <a:endParaRPr lang="en-US" altLang="zh-CN">
              <a:solidFill>
                <a:srgbClr val="CC0000"/>
              </a:solidFill>
            </a:endParaRPr>
          </a:p>
        </p:txBody>
      </p:sp>
      <p:sp>
        <p:nvSpPr>
          <p:cNvPr id="4" name="TextBox 7"/>
          <p:cNvSpPr txBox="1">
            <a:spLocks noChangeArrowheads="1"/>
          </p:cNvSpPr>
          <p:nvPr/>
        </p:nvSpPr>
        <p:spPr bwMode="auto">
          <a:xfrm>
            <a:off x="2916238" y="3045885"/>
            <a:ext cx="1008062" cy="400110"/>
          </a:xfrm>
          <a:prstGeom prst="rect">
            <a:avLst/>
          </a:prstGeom>
          <a:noFill/>
          <a:ln w="9525">
            <a:noFill/>
            <a:miter lim="800000"/>
          </a:ln>
        </p:spPr>
        <p:txBody>
          <a:bodyPr>
            <a:spAutoFit/>
          </a:bodyPr>
          <a:lstStyle/>
          <a:p>
            <a:r>
              <a:rPr lang="en-US" altLang="zh-CN">
                <a:solidFill>
                  <a:srgbClr val="CC0000"/>
                </a:solidFill>
              </a:rPr>
              <a:t>lessons </a:t>
            </a:r>
          </a:p>
        </p:txBody>
      </p:sp>
      <p:sp>
        <p:nvSpPr>
          <p:cNvPr id="5" name="TextBox 7"/>
          <p:cNvSpPr txBox="1">
            <a:spLocks noChangeArrowheads="1"/>
          </p:cNvSpPr>
          <p:nvPr/>
        </p:nvSpPr>
        <p:spPr bwMode="auto">
          <a:xfrm>
            <a:off x="4643439" y="3092451"/>
            <a:ext cx="1728787" cy="400110"/>
          </a:xfrm>
          <a:prstGeom prst="rect">
            <a:avLst/>
          </a:prstGeom>
          <a:noFill/>
          <a:ln w="9525">
            <a:noFill/>
            <a:miter lim="800000"/>
          </a:ln>
        </p:spPr>
        <p:txBody>
          <a:bodyPr>
            <a:spAutoFit/>
          </a:bodyPr>
          <a:lstStyle/>
          <a:p>
            <a:r>
              <a:rPr lang="zh-CN" altLang="en-US">
                <a:solidFill>
                  <a:srgbClr val="CC0000"/>
                </a:solidFill>
              </a:rPr>
              <a:t>上舞蹈课 </a:t>
            </a:r>
            <a:endParaRPr lang="en-US" altLang="zh-CN">
              <a:solidFill>
                <a:srgbClr val="CC0000"/>
              </a:solidFill>
            </a:endParaRPr>
          </a:p>
        </p:txBody>
      </p:sp>
      <p:sp>
        <p:nvSpPr>
          <p:cNvPr id="7" name="TextBox 7"/>
          <p:cNvSpPr txBox="1">
            <a:spLocks noChangeArrowheads="1"/>
          </p:cNvSpPr>
          <p:nvPr/>
        </p:nvSpPr>
        <p:spPr bwMode="auto">
          <a:xfrm>
            <a:off x="2195514" y="3909485"/>
            <a:ext cx="719137" cy="400110"/>
          </a:xfrm>
          <a:prstGeom prst="rect">
            <a:avLst/>
          </a:prstGeom>
          <a:noFill/>
          <a:ln w="9525">
            <a:noFill/>
            <a:miter lim="800000"/>
          </a:ln>
        </p:spPr>
        <p:txBody>
          <a:bodyPr>
            <a:spAutoFit/>
          </a:bodyPr>
          <a:lstStyle/>
          <a:p>
            <a:r>
              <a:rPr lang="en-US" altLang="zh-CN">
                <a:solidFill>
                  <a:srgbClr val="CC0000"/>
                </a:solidFill>
              </a:rPr>
              <a:t>with</a:t>
            </a:r>
          </a:p>
        </p:txBody>
      </p:sp>
      <p:sp>
        <p:nvSpPr>
          <p:cNvPr id="8" name="TextBox 7"/>
          <p:cNvSpPr txBox="1">
            <a:spLocks noChangeArrowheads="1"/>
          </p:cNvSpPr>
          <p:nvPr/>
        </p:nvSpPr>
        <p:spPr bwMode="auto">
          <a:xfrm>
            <a:off x="4714875" y="3909485"/>
            <a:ext cx="1728788" cy="400110"/>
          </a:xfrm>
          <a:prstGeom prst="rect">
            <a:avLst/>
          </a:prstGeom>
          <a:noFill/>
          <a:ln w="9525">
            <a:noFill/>
            <a:miter lim="800000"/>
          </a:ln>
        </p:spPr>
        <p:txBody>
          <a:bodyPr>
            <a:spAutoFit/>
          </a:bodyPr>
          <a:lstStyle/>
          <a:p>
            <a:r>
              <a:rPr lang="zh-CN" altLang="en-US">
                <a:solidFill>
                  <a:srgbClr val="CC0000"/>
                </a:solidFill>
              </a:rPr>
              <a:t>和猫一起玩 </a:t>
            </a:r>
            <a:endParaRPr lang="en-US" altLang="zh-CN">
              <a:solidFill>
                <a:srgbClr val="CC0000"/>
              </a:solidFill>
            </a:endParaRPr>
          </a:p>
        </p:txBody>
      </p:sp>
      <p:sp>
        <p:nvSpPr>
          <p:cNvPr id="9" name="TextBox 7"/>
          <p:cNvSpPr txBox="1">
            <a:spLocks noChangeArrowheads="1"/>
          </p:cNvSpPr>
          <p:nvPr/>
        </p:nvSpPr>
        <p:spPr bwMode="auto">
          <a:xfrm>
            <a:off x="1331913" y="4580467"/>
            <a:ext cx="1295400" cy="400110"/>
          </a:xfrm>
          <a:prstGeom prst="rect">
            <a:avLst/>
          </a:prstGeom>
          <a:noFill/>
          <a:ln w="9525">
            <a:noFill/>
            <a:miter lim="800000"/>
          </a:ln>
        </p:spPr>
        <p:txBody>
          <a:bodyPr>
            <a:spAutoFit/>
          </a:bodyPr>
          <a:lstStyle/>
          <a:p>
            <a:r>
              <a:rPr lang="en-US" altLang="zh-CN">
                <a:solidFill>
                  <a:srgbClr val="CC0000"/>
                </a:solidFill>
              </a:rPr>
              <a:t>what/how </a:t>
            </a:r>
          </a:p>
        </p:txBody>
      </p:sp>
      <p:sp>
        <p:nvSpPr>
          <p:cNvPr id="10" name="TextBox 7"/>
          <p:cNvSpPr txBox="1">
            <a:spLocks noChangeArrowheads="1"/>
          </p:cNvSpPr>
          <p:nvPr/>
        </p:nvSpPr>
        <p:spPr bwMode="auto">
          <a:xfrm>
            <a:off x="4714875" y="4724401"/>
            <a:ext cx="1728788" cy="400110"/>
          </a:xfrm>
          <a:prstGeom prst="rect">
            <a:avLst/>
          </a:prstGeom>
          <a:noFill/>
          <a:ln w="9525">
            <a:noFill/>
            <a:miter lim="800000"/>
          </a:ln>
        </p:spPr>
        <p:txBody>
          <a:bodyPr>
            <a:spAutoFit/>
          </a:bodyPr>
          <a:lstStyle/>
          <a:p>
            <a:r>
              <a:rPr lang="zh-CN" altLang="en-US">
                <a:solidFill>
                  <a:srgbClr val="CC0000"/>
                </a:solidFill>
              </a:rPr>
              <a:t>怎么样 </a:t>
            </a:r>
            <a:endParaRPr lang="en-US" altLang="zh-CN">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468034"/>
            <a:ext cx="6983413" cy="3683060"/>
          </a:xfrm>
          <a:prstGeom prst="rect">
            <a:avLst/>
          </a:prstGeom>
          <a:noFill/>
          <a:ln w="9525">
            <a:noFill/>
            <a:miter lim="800000"/>
          </a:ln>
        </p:spPr>
        <p:txBody>
          <a:bodyPr>
            <a:spAutoFit/>
          </a:bodyPr>
          <a:lstStyle/>
          <a:p>
            <a:pPr>
              <a:spcBef>
                <a:spcPts val="800"/>
              </a:spcBef>
            </a:pPr>
            <a:r>
              <a:rPr lang="en-US" altLang="zh-CN" dirty="0"/>
              <a:t>1.do (</a:t>
            </a:r>
            <a:r>
              <a:rPr lang="zh-CN" altLang="en-US" dirty="0"/>
              <a:t>第三人称单数</a:t>
            </a:r>
            <a:r>
              <a:rPr lang="en-US" altLang="zh-CN" dirty="0"/>
              <a:t>) __________________ </a:t>
            </a:r>
            <a:r>
              <a:rPr lang="zh-CN" altLang="en-US" dirty="0"/>
              <a:t>　</a:t>
            </a:r>
          </a:p>
          <a:p>
            <a:pPr>
              <a:spcBef>
                <a:spcPts val="800"/>
              </a:spcBef>
            </a:pPr>
            <a:endParaRPr lang="zh-CN" altLang="en-US" dirty="0"/>
          </a:p>
          <a:p>
            <a:pPr>
              <a:spcBef>
                <a:spcPts val="800"/>
              </a:spcBef>
            </a:pPr>
            <a:r>
              <a:rPr lang="en-US" altLang="zh-CN" dirty="0"/>
              <a:t>2.hers (</a:t>
            </a:r>
            <a:r>
              <a:rPr lang="zh-CN" altLang="en-US" dirty="0"/>
              <a:t>复数</a:t>
            </a:r>
            <a:r>
              <a:rPr lang="en-US" altLang="zh-CN" dirty="0"/>
              <a:t>) __________________</a:t>
            </a:r>
          </a:p>
          <a:p>
            <a:pPr>
              <a:spcBef>
                <a:spcPts val="800"/>
              </a:spcBef>
            </a:pPr>
            <a:endParaRPr lang="en-US" altLang="zh-CN" dirty="0"/>
          </a:p>
          <a:p>
            <a:pPr>
              <a:spcBef>
                <a:spcPts val="800"/>
              </a:spcBef>
            </a:pPr>
            <a:r>
              <a:rPr lang="en-US" altLang="zh-CN" dirty="0"/>
              <a:t>3.they (</a:t>
            </a:r>
            <a:r>
              <a:rPr lang="zh-CN" altLang="en-US" dirty="0"/>
              <a:t>宾格</a:t>
            </a:r>
            <a:r>
              <a:rPr lang="en-US" altLang="zh-CN" dirty="0"/>
              <a:t>)  __________________ </a:t>
            </a:r>
          </a:p>
          <a:p>
            <a:pPr>
              <a:spcBef>
                <a:spcPts val="800"/>
              </a:spcBef>
            </a:pPr>
            <a:endParaRPr lang="en-US" altLang="zh-CN" dirty="0"/>
          </a:p>
          <a:p>
            <a:pPr>
              <a:spcBef>
                <a:spcPts val="800"/>
              </a:spcBef>
            </a:pPr>
            <a:r>
              <a:rPr lang="en-US" altLang="zh-CN" dirty="0"/>
              <a:t>4.go (</a:t>
            </a:r>
            <a:r>
              <a:rPr lang="zh-CN" altLang="en-US" dirty="0"/>
              <a:t>第三人称单数</a:t>
            </a:r>
            <a:r>
              <a:rPr lang="en-US" altLang="zh-CN" dirty="0"/>
              <a:t>) __________________</a:t>
            </a:r>
          </a:p>
          <a:p>
            <a:pPr>
              <a:spcBef>
                <a:spcPts val="800"/>
              </a:spcBef>
            </a:pPr>
            <a:endParaRPr lang="en-US" altLang="zh-CN" dirty="0"/>
          </a:p>
          <a:p>
            <a:pPr>
              <a:spcBef>
                <a:spcPts val="800"/>
              </a:spcBef>
            </a:pPr>
            <a:r>
              <a:rPr lang="en-US" altLang="zh-CN" dirty="0"/>
              <a:t>5.dance (</a:t>
            </a:r>
            <a:r>
              <a:rPr lang="zh-CN" altLang="en-US" dirty="0"/>
              <a:t>现在分词</a:t>
            </a:r>
            <a:r>
              <a:rPr lang="en-US" altLang="zh-CN" dirty="0"/>
              <a:t>) __________________  </a:t>
            </a:r>
          </a:p>
        </p:txBody>
      </p:sp>
      <p:grpSp>
        <p:nvGrpSpPr>
          <p:cNvPr id="18434" name="TextBox 3"/>
          <p:cNvGrpSpPr/>
          <p:nvPr/>
        </p:nvGrpSpPr>
        <p:grpSpPr bwMode="auto">
          <a:xfrm>
            <a:off x="395289" y="357718"/>
            <a:ext cx="1463675" cy="772583"/>
            <a:chOff x="257" y="165"/>
            <a:chExt cx="922" cy="365"/>
          </a:xfrm>
        </p:grpSpPr>
        <p:pic>
          <p:nvPicPr>
            <p:cNvPr id="1843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8440"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18438" name="Rectangle 31"/>
          <p:cNvSpPr>
            <a:spLocks noChangeArrowheads="1"/>
          </p:cNvSpPr>
          <p:nvPr/>
        </p:nvSpPr>
        <p:spPr bwMode="auto">
          <a:xfrm>
            <a:off x="1476375" y="1668962"/>
            <a:ext cx="2507418" cy="400110"/>
          </a:xfrm>
          <a:prstGeom prst="rect">
            <a:avLst/>
          </a:prstGeom>
          <a:noFill/>
          <a:ln w="9525" algn="ctr">
            <a:noFill/>
            <a:miter lim="800000"/>
          </a:ln>
        </p:spPr>
        <p:txBody>
          <a:bodyPr wrap="none" anchor="ctr">
            <a:spAutoFit/>
          </a:bodyPr>
          <a:lstStyle/>
          <a:p>
            <a:pPr marL="508000" indent="-508000"/>
            <a:r>
              <a:rPr lang="zh-CN" altLang="en-US" dirty="0"/>
              <a:t>三、按要求写单词。</a:t>
            </a:r>
          </a:p>
        </p:txBody>
      </p:sp>
      <p:sp>
        <p:nvSpPr>
          <p:cNvPr id="6" name="TextBox 7"/>
          <p:cNvSpPr txBox="1">
            <a:spLocks noChangeArrowheads="1"/>
          </p:cNvSpPr>
          <p:nvPr/>
        </p:nvSpPr>
        <p:spPr bwMode="auto">
          <a:xfrm>
            <a:off x="3851275" y="2468034"/>
            <a:ext cx="1728788" cy="400110"/>
          </a:xfrm>
          <a:prstGeom prst="rect">
            <a:avLst/>
          </a:prstGeom>
          <a:noFill/>
          <a:ln w="9525">
            <a:noFill/>
            <a:miter lim="800000"/>
          </a:ln>
        </p:spPr>
        <p:txBody>
          <a:bodyPr>
            <a:spAutoFit/>
          </a:bodyPr>
          <a:lstStyle/>
          <a:p>
            <a:r>
              <a:rPr lang="en-US" altLang="zh-CN">
                <a:solidFill>
                  <a:srgbClr val="CC0000"/>
                </a:solidFill>
              </a:rPr>
              <a:t>does</a:t>
            </a:r>
          </a:p>
        </p:txBody>
      </p:sp>
      <p:sp>
        <p:nvSpPr>
          <p:cNvPr id="3" name="TextBox 7"/>
          <p:cNvSpPr txBox="1">
            <a:spLocks noChangeArrowheads="1"/>
          </p:cNvSpPr>
          <p:nvPr/>
        </p:nvSpPr>
        <p:spPr bwMode="auto">
          <a:xfrm>
            <a:off x="2987675" y="3236385"/>
            <a:ext cx="1728788" cy="400110"/>
          </a:xfrm>
          <a:prstGeom prst="rect">
            <a:avLst/>
          </a:prstGeom>
          <a:noFill/>
          <a:ln w="9525">
            <a:noFill/>
            <a:miter lim="800000"/>
          </a:ln>
        </p:spPr>
        <p:txBody>
          <a:bodyPr>
            <a:spAutoFit/>
          </a:bodyPr>
          <a:lstStyle/>
          <a:p>
            <a:r>
              <a:rPr lang="en-US" altLang="zh-CN">
                <a:solidFill>
                  <a:srgbClr val="CC0000"/>
                </a:solidFill>
              </a:rPr>
              <a:t>theirs</a:t>
            </a:r>
          </a:p>
        </p:txBody>
      </p:sp>
      <p:sp>
        <p:nvSpPr>
          <p:cNvPr id="4" name="TextBox 7"/>
          <p:cNvSpPr txBox="1">
            <a:spLocks noChangeArrowheads="1"/>
          </p:cNvSpPr>
          <p:nvPr/>
        </p:nvSpPr>
        <p:spPr bwMode="auto">
          <a:xfrm>
            <a:off x="3059114" y="4004734"/>
            <a:ext cx="1728787" cy="400110"/>
          </a:xfrm>
          <a:prstGeom prst="rect">
            <a:avLst/>
          </a:prstGeom>
          <a:noFill/>
          <a:ln w="9525">
            <a:noFill/>
            <a:miter lim="800000"/>
          </a:ln>
        </p:spPr>
        <p:txBody>
          <a:bodyPr>
            <a:spAutoFit/>
          </a:bodyPr>
          <a:lstStyle/>
          <a:p>
            <a:r>
              <a:rPr lang="en-US" altLang="zh-CN">
                <a:solidFill>
                  <a:srgbClr val="CC0000"/>
                </a:solidFill>
              </a:rPr>
              <a:t>them</a:t>
            </a:r>
          </a:p>
        </p:txBody>
      </p:sp>
      <p:sp>
        <p:nvSpPr>
          <p:cNvPr id="5" name="TextBox 7"/>
          <p:cNvSpPr txBox="1">
            <a:spLocks noChangeArrowheads="1"/>
          </p:cNvSpPr>
          <p:nvPr/>
        </p:nvSpPr>
        <p:spPr bwMode="auto">
          <a:xfrm>
            <a:off x="3779839" y="4773085"/>
            <a:ext cx="1728787" cy="400110"/>
          </a:xfrm>
          <a:prstGeom prst="rect">
            <a:avLst/>
          </a:prstGeom>
          <a:noFill/>
          <a:ln w="9525">
            <a:noFill/>
            <a:miter lim="800000"/>
          </a:ln>
        </p:spPr>
        <p:txBody>
          <a:bodyPr>
            <a:spAutoFit/>
          </a:bodyPr>
          <a:lstStyle/>
          <a:p>
            <a:r>
              <a:rPr lang="en-US" altLang="zh-CN">
                <a:solidFill>
                  <a:srgbClr val="CC0000"/>
                </a:solidFill>
              </a:rPr>
              <a:t>goes</a:t>
            </a:r>
          </a:p>
        </p:txBody>
      </p:sp>
      <p:sp>
        <p:nvSpPr>
          <p:cNvPr id="7" name="TextBox 7"/>
          <p:cNvSpPr txBox="1">
            <a:spLocks noChangeArrowheads="1"/>
          </p:cNvSpPr>
          <p:nvPr/>
        </p:nvSpPr>
        <p:spPr bwMode="auto">
          <a:xfrm>
            <a:off x="3708400" y="5541434"/>
            <a:ext cx="1728788" cy="400110"/>
          </a:xfrm>
          <a:prstGeom prst="rect">
            <a:avLst/>
          </a:prstGeom>
          <a:noFill/>
          <a:ln w="9525">
            <a:noFill/>
            <a:miter lim="800000"/>
          </a:ln>
        </p:spPr>
        <p:txBody>
          <a:bodyPr>
            <a:spAutoFit/>
          </a:bodyPr>
          <a:lstStyle/>
          <a:p>
            <a:r>
              <a:rPr lang="en-US" altLang="zh-CN">
                <a:solidFill>
                  <a:srgbClr val="CC0000"/>
                </a:solidFill>
              </a:rPr>
              <a:t>dancing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403351" y="2084918"/>
            <a:ext cx="6983413" cy="3683060"/>
          </a:xfrm>
          <a:prstGeom prst="rect">
            <a:avLst/>
          </a:prstGeom>
          <a:noFill/>
          <a:ln w="9525">
            <a:noFill/>
            <a:miter lim="800000"/>
          </a:ln>
        </p:spPr>
        <p:txBody>
          <a:bodyPr>
            <a:spAutoFit/>
          </a:bodyPr>
          <a:lstStyle/>
          <a:p>
            <a:pPr>
              <a:spcBef>
                <a:spcPts val="800"/>
              </a:spcBef>
            </a:pPr>
            <a:r>
              <a:rPr lang="en-US" altLang="zh-CN" dirty="0"/>
              <a:t>6.here (</a:t>
            </a:r>
            <a:r>
              <a:rPr lang="zh-CN" altLang="en-US" dirty="0"/>
              <a:t>对应词</a:t>
            </a:r>
            <a:r>
              <a:rPr lang="en-US" altLang="zh-CN" dirty="0"/>
              <a:t>) __________________</a:t>
            </a:r>
          </a:p>
          <a:p>
            <a:pPr>
              <a:spcBef>
                <a:spcPts val="800"/>
              </a:spcBef>
            </a:pPr>
            <a:endParaRPr lang="en-US" altLang="zh-CN" dirty="0"/>
          </a:p>
          <a:p>
            <a:pPr>
              <a:spcBef>
                <a:spcPts val="800"/>
              </a:spcBef>
            </a:pPr>
            <a:r>
              <a:rPr lang="en-US" altLang="zh-CN" dirty="0"/>
              <a:t>7.have (</a:t>
            </a:r>
            <a:r>
              <a:rPr lang="zh-CN" altLang="en-US" dirty="0"/>
              <a:t>第三人称单数</a:t>
            </a:r>
            <a:r>
              <a:rPr lang="en-US" altLang="zh-CN" dirty="0"/>
              <a:t>) __________________  </a:t>
            </a:r>
          </a:p>
          <a:p>
            <a:pPr>
              <a:spcBef>
                <a:spcPts val="800"/>
              </a:spcBef>
            </a:pPr>
            <a:endParaRPr lang="en-US" altLang="zh-CN" dirty="0"/>
          </a:p>
          <a:p>
            <a:pPr>
              <a:spcBef>
                <a:spcPts val="800"/>
              </a:spcBef>
            </a:pPr>
            <a:r>
              <a:rPr lang="en-US" altLang="zh-CN" dirty="0"/>
              <a:t>8.fly (</a:t>
            </a:r>
            <a:r>
              <a:rPr lang="zh-CN" altLang="en-US" dirty="0"/>
              <a:t>第三人称单数</a:t>
            </a:r>
            <a:r>
              <a:rPr lang="en-US" altLang="zh-CN" dirty="0"/>
              <a:t>) __________________</a:t>
            </a:r>
          </a:p>
          <a:p>
            <a:pPr>
              <a:spcBef>
                <a:spcPts val="800"/>
              </a:spcBef>
            </a:pPr>
            <a:endParaRPr lang="en-US" altLang="zh-CN" dirty="0"/>
          </a:p>
          <a:p>
            <a:pPr>
              <a:spcBef>
                <a:spcPts val="800"/>
              </a:spcBef>
            </a:pPr>
            <a:r>
              <a:rPr lang="en-US" altLang="zh-CN" dirty="0"/>
              <a:t>9.play (</a:t>
            </a:r>
            <a:r>
              <a:rPr lang="zh-CN" altLang="en-US" dirty="0"/>
              <a:t>第三人称单数</a:t>
            </a:r>
            <a:r>
              <a:rPr lang="en-US" altLang="zh-CN" dirty="0"/>
              <a:t>) __________________   </a:t>
            </a:r>
          </a:p>
          <a:p>
            <a:pPr>
              <a:spcBef>
                <a:spcPts val="800"/>
              </a:spcBef>
            </a:pPr>
            <a:endParaRPr lang="en-US" altLang="zh-CN" dirty="0"/>
          </a:p>
          <a:p>
            <a:pPr>
              <a:spcBef>
                <a:spcPts val="800"/>
              </a:spcBef>
            </a:pPr>
            <a:r>
              <a:rPr lang="en-US" altLang="zh-CN" dirty="0"/>
              <a:t>10.swim (</a:t>
            </a:r>
            <a:r>
              <a:rPr lang="zh-CN" altLang="en-US" dirty="0"/>
              <a:t>现在分词</a:t>
            </a:r>
            <a:r>
              <a:rPr lang="en-US" altLang="zh-CN" dirty="0"/>
              <a:t>) __________________</a:t>
            </a:r>
          </a:p>
        </p:txBody>
      </p:sp>
      <p:grpSp>
        <p:nvGrpSpPr>
          <p:cNvPr id="37891" name="TextBox 3"/>
          <p:cNvGrpSpPr/>
          <p:nvPr/>
        </p:nvGrpSpPr>
        <p:grpSpPr bwMode="auto">
          <a:xfrm>
            <a:off x="395289" y="357718"/>
            <a:ext cx="1463675" cy="772583"/>
            <a:chOff x="257" y="165"/>
            <a:chExt cx="922" cy="365"/>
          </a:xfrm>
        </p:grpSpPr>
        <p:pic>
          <p:nvPicPr>
            <p:cNvPr id="37892"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7893"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4067175" y="2084918"/>
            <a:ext cx="1728788" cy="400110"/>
          </a:xfrm>
          <a:prstGeom prst="rect">
            <a:avLst/>
          </a:prstGeom>
          <a:noFill/>
          <a:ln w="9525">
            <a:noFill/>
            <a:miter lim="800000"/>
          </a:ln>
        </p:spPr>
        <p:txBody>
          <a:bodyPr>
            <a:spAutoFit/>
          </a:bodyPr>
          <a:lstStyle/>
          <a:p>
            <a:r>
              <a:rPr lang="en-US" altLang="zh-CN">
                <a:solidFill>
                  <a:srgbClr val="CC0000"/>
                </a:solidFill>
              </a:rPr>
              <a:t>there</a:t>
            </a:r>
          </a:p>
        </p:txBody>
      </p:sp>
      <p:sp>
        <p:nvSpPr>
          <p:cNvPr id="3" name="TextBox 7"/>
          <p:cNvSpPr txBox="1">
            <a:spLocks noChangeArrowheads="1"/>
          </p:cNvSpPr>
          <p:nvPr/>
        </p:nvSpPr>
        <p:spPr bwMode="auto">
          <a:xfrm>
            <a:off x="4356100" y="2853267"/>
            <a:ext cx="1728788" cy="400110"/>
          </a:xfrm>
          <a:prstGeom prst="rect">
            <a:avLst/>
          </a:prstGeom>
          <a:noFill/>
          <a:ln w="9525">
            <a:noFill/>
            <a:miter lim="800000"/>
          </a:ln>
        </p:spPr>
        <p:txBody>
          <a:bodyPr>
            <a:spAutoFit/>
          </a:bodyPr>
          <a:lstStyle/>
          <a:p>
            <a:r>
              <a:rPr lang="en-US" altLang="zh-CN">
                <a:solidFill>
                  <a:srgbClr val="CC0000"/>
                </a:solidFill>
              </a:rPr>
              <a:t>has</a:t>
            </a:r>
          </a:p>
        </p:txBody>
      </p:sp>
      <p:sp>
        <p:nvSpPr>
          <p:cNvPr id="4" name="TextBox 7"/>
          <p:cNvSpPr txBox="1">
            <a:spLocks noChangeArrowheads="1"/>
          </p:cNvSpPr>
          <p:nvPr/>
        </p:nvSpPr>
        <p:spPr bwMode="auto">
          <a:xfrm>
            <a:off x="4427539" y="3621618"/>
            <a:ext cx="1728787" cy="400110"/>
          </a:xfrm>
          <a:prstGeom prst="rect">
            <a:avLst/>
          </a:prstGeom>
          <a:noFill/>
          <a:ln w="9525">
            <a:noFill/>
            <a:miter lim="800000"/>
          </a:ln>
        </p:spPr>
        <p:txBody>
          <a:bodyPr>
            <a:spAutoFit/>
          </a:bodyPr>
          <a:lstStyle/>
          <a:p>
            <a:r>
              <a:rPr lang="en-US" altLang="zh-CN">
                <a:solidFill>
                  <a:srgbClr val="CC0000"/>
                </a:solidFill>
              </a:rPr>
              <a:t>flies</a:t>
            </a:r>
          </a:p>
        </p:txBody>
      </p:sp>
      <p:sp>
        <p:nvSpPr>
          <p:cNvPr id="5" name="TextBox 7"/>
          <p:cNvSpPr txBox="1">
            <a:spLocks noChangeArrowheads="1"/>
          </p:cNvSpPr>
          <p:nvPr/>
        </p:nvSpPr>
        <p:spPr bwMode="auto">
          <a:xfrm>
            <a:off x="3995739" y="4389967"/>
            <a:ext cx="1728787" cy="400110"/>
          </a:xfrm>
          <a:prstGeom prst="rect">
            <a:avLst/>
          </a:prstGeom>
          <a:noFill/>
          <a:ln w="9525">
            <a:noFill/>
            <a:miter lim="800000"/>
          </a:ln>
        </p:spPr>
        <p:txBody>
          <a:bodyPr>
            <a:spAutoFit/>
          </a:bodyPr>
          <a:lstStyle/>
          <a:p>
            <a:r>
              <a:rPr lang="en-US" altLang="zh-CN">
                <a:solidFill>
                  <a:srgbClr val="CC0000"/>
                </a:solidFill>
              </a:rPr>
              <a:t>plays</a:t>
            </a:r>
          </a:p>
        </p:txBody>
      </p:sp>
      <p:sp>
        <p:nvSpPr>
          <p:cNvPr id="7" name="TextBox 7"/>
          <p:cNvSpPr txBox="1">
            <a:spLocks noChangeArrowheads="1"/>
          </p:cNvSpPr>
          <p:nvPr/>
        </p:nvSpPr>
        <p:spPr bwMode="auto">
          <a:xfrm>
            <a:off x="3924300" y="5158318"/>
            <a:ext cx="1728788" cy="400110"/>
          </a:xfrm>
          <a:prstGeom prst="rect">
            <a:avLst/>
          </a:prstGeom>
          <a:noFill/>
          <a:ln w="9525">
            <a:noFill/>
            <a:miter lim="800000"/>
          </a:ln>
        </p:spPr>
        <p:txBody>
          <a:bodyPr>
            <a:spAutoFit/>
          </a:bodyPr>
          <a:lstStyle/>
          <a:p>
            <a:r>
              <a:rPr lang="en-US" altLang="zh-CN">
                <a:solidFill>
                  <a:srgbClr val="CC0000"/>
                </a:solidFill>
              </a:rPr>
              <a:t>swimming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31"/>
          <p:cNvSpPr>
            <a:spLocks noChangeArrowheads="1"/>
          </p:cNvSpPr>
          <p:nvPr/>
        </p:nvSpPr>
        <p:spPr bwMode="auto">
          <a:xfrm>
            <a:off x="1476376" y="1668962"/>
            <a:ext cx="5303055" cy="400110"/>
          </a:xfrm>
          <a:prstGeom prst="rect">
            <a:avLst/>
          </a:prstGeom>
          <a:noFill/>
          <a:ln w="9525" algn="ctr">
            <a:noFill/>
            <a:miter lim="800000"/>
          </a:ln>
        </p:spPr>
        <p:txBody>
          <a:bodyPr wrap="none" anchor="ctr">
            <a:spAutoFit/>
          </a:bodyPr>
          <a:lstStyle/>
          <a:p>
            <a:r>
              <a:rPr lang="zh-CN" altLang="en-US"/>
              <a:t>四、选出每组单词中的“</a:t>
            </a:r>
            <a:r>
              <a:rPr lang="en-US" altLang="zh-CN"/>
              <a:t>s”</a:t>
            </a:r>
            <a:r>
              <a:rPr lang="zh-CN" altLang="en-US"/>
              <a:t>发音不同的一项。</a:t>
            </a:r>
          </a:p>
        </p:txBody>
      </p:sp>
      <p:sp>
        <p:nvSpPr>
          <p:cNvPr id="2" name="TextBox 7"/>
          <p:cNvSpPr txBox="1">
            <a:spLocks noChangeArrowheads="1"/>
          </p:cNvSpPr>
          <p:nvPr/>
        </p:nvSpPr>
        <p:spPr bwMode="auto">
          <a:xfrm>
            <a:off x="1187451" y="2468034"/>
            <a:ext cx="6983413" cy="2862322"/>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1.A.sit            </a:t>
            </a:r>
            <a:r>
              <a:rPr lang="en-US" altLang="zh-CN" dirty="0" err="1"/>
              <a:t>B.always</a:t>
            </a:r>
            <a:r>
              <a:rPr lang="en-US" altLang="zh-CN" dirty="0"/>
              <a:t>      </a:t>
            </a:r>
            <a:r>
              <a:rPr lang="en-US" altLang="zh-CN" dirty="0" err="1"/>
              <a:t>C.has</a:t>
            </a:r>
            <a:endParaRPr lang="en-US" altLang="zh-CN" dirty="0"/>
          </a:p>
          <a:p>
            <a:pPr>
              <a:spcBef>
                <a:spcPts val="800"/>
              </a:spcBef>
            </a:pPr>
            <a:endParaRPr lang="en-US" altLang="zh-CN" dirty="0"/>
          </a:p>
          <a:p>
            <a:pPr>
              <a:spcBef>
                <a:spcPts val="800"/>
              </a:spcBef>
            </a:pPr>
            <a:r>
              <a:rPr lang="en-US" altLang="zh-CN" dirty="0"/>
              <a:t>(</a:t>
            </a:r>
            <a:r>
              <a:rPr lang="zh-CN" altLang="en-US" dirty="0"/>
              <a:t>　　</a:t>
            </a:r>
            <a:r>
              <a:rPr lang="en-US" altLang="zh-CN" dirty="0"/>
              <a:t>) 2.A.his            </a:t>
            </a:r>
            <a:r>
              <a:rPr lang="en-US" altLang="zh-CN" dirty="0" err="1"/>
              <a:t>B.music</a:t>
            </a:r>
            <a:r>
              <a:rPr lang="en-US" altLang="zh-CN" dirty="0"/>
              <a:t>       </a:t>
            </a:r>
            <a:r>
              <a:rPr lang="en-US" altLang="zh-CN" dirty="0" err="1"/>
              <a:t>C.see</a:t>
            </a:r>
            <a:endParaRPr lang="en-US" altLang="zh-CN" dirty="0"/>
          </a:p>
          <a:p>
            <a:pPr>
              <a:spcBef>
                <a:spcPts val="800"/>
              </a:spcBef>
            </a:pPr>
            <a:endParaRPr lang="en-US" altLang="zh-CN" dirty="0"/>
          </a:p>
          <a:p>
            <a:pPr>
              <a:spcBef>
                <a:spcPts val="800"/>
              </a:spcBef>
            </a:pPr>
            <a:r>
              <a:rPr lang="en-US" altLang="zh-CN" dirty="0"/>
              <a:t>(</a:t>
            </a:r>
            <a:r>
              <a:rPr lang="zh-CN" altLang="en-US" dirty="0"/>
              <a:t>　　</a:t>
            </a:r>
            <a:r>
              <a:rPr lang="en-US" altLang="zh-CN" dirty="0"/>
              <a:t>) 3.A.swim       </a:t>
            </a:r>
            <a:r>
              <a:rPr lang="en-US" altLang="zh-CN" dirty="0" err="1"/>
              <a:t>B.skate</a:t>
            </a:r>
            <a:r>
              <a:rPr lang="en-US" altLang="zh-CN" dirty="0"/>
              <a:t>        </a:t>
            </a:r>
            <a:r>
              <a:rPr lang="en-US" altLang="zh-CN" dirty="0" err="1"/>
              <a:t>C.rose</a:t>
            </a:r>
            <a:endParaRPr lang="en-US" altLang="zh-CN" dirty="0"/>
          </a:p>
          <a:p>
            <a:pPr>
              <a:spcBef>
                <a:spcPts val="800"/>
              </a:spcBef>
            </a:pPr>
            <a:endParaRPr lang="en-US" altLang="zh-CN" dirty="0"/>
          </a:p>
          <a:p>
            <a:pPr>
              <a:spcBef>
                <a:spcPts val="800"/>
              </a:spcBef>
            </a:pPr>
            <a:r>
              <a:rPr lang="en-US" altLang="zh-CN" dirty="0"/>
              <a:t>(</a:t>
            </a:r>
            <a:r>
              <a:rPr lang="zh-CN" altLang="en-US" dirty="0"/>
              <a:t>　　</a:t>
            </a:r>
            <a:r>
              <a:rPr lang="en-US" altLang="zh-CN" dirty="0"/>
              <a:t>) 4.A.six            </a:t>
            </a:r>
            <a:r>
              <a:rPr lang="en-US" altLang="zh-CN" dirty="0" err="1"/>
              <a:t>B.goes</a:t>
            </a:r>
            <a:r>
              <a:rPr lang="en-US" altLang="zh-CN" dirty="0"/>
              <a:t>          C.us</a:t>
            </a:r>
          </a:p>
        </p:txBody>
      </p:sp>
      <p:grpSp>
        <p:nvGrpSpPr>
          <p:cNvPr id="20483" name="TextBox 3"/>
          <p:cNvGrpSpPr/>
          <p:nvPr/>
        </p:nvGrpSpPr>
        <p:grpSpPr bwMode="auto">
          <a:xfrm>
            <a:off x="395289" y="357718"/>
            <a:ext cx="1463675" cy="772583"/>
            <a:chOff x="257" y="165"/>
            <a:chExt cx="922" cy="365"/>
          </a:xfrm>
        </p:grpSpPr>
        <p:pic>
          <p:nvPicPr>
            <p:cNvPr id="20488"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0489"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7" name="TextBox 7"/>
          <p:cNvSpPr txBox="1">
            <a:spLocks noChangeArrowheads="1"/>
          </p:cNvSpPr>
          <p:nvPr/>
        </p:nvSpPr>
        <p:spPr bwMode="auto">
          <a:xfrm>
            <a:off x="1403350" y="2372785"/>
            <a:ext cx="433388" cy="400110"/>
          </a:xfrm>
          <a:prstGeom prst="rect">
            <a:avLst/>
          </a:prstGeom>
          <a:noFill/>
          <a:ln w="9525">
            <a:noFill/>
            <a:miter lim="800000"/>
          </a:ln>
        </p:spPr>
        <p:txBody>
          <a:bodyPr>
            <a:spAutoFit/>
          </a:bodyPr>
          <a:lstStyle/>
          <a:p>
            <a:r>
              <a:rPr lang="en-US" altLang="zh-CN">
                <a:solidFill>
                  <a:srgbClr val="CC0000"/>
                </a:solidFill>
              </a:rPr>
              <a:t>A</a:t>
            </a:r>
          </a:p>
        </p:txBody>
      </p:sp>
      <p:sp>
        <p:nvSpPr>
          <p:cNvPr id="3" name="TextBox 7"/>
          <p:cNvSpPr txBox="1">
            <a:spLocks noChangeArrowheads="1"/>
          </p:cNvSpPr>
          <p:nvPr/>
        </p:nvSpPr>
        <p:spPr bwMode="auto">
          <a:xfrm>
            <a:off x="1331914" y="3164418"/>
            <a:ext cx="433387" cy="400110"/>
          </a:xfrm>
          <a:prstGeom prst="rect">
            <a:avLst/>
          </a:prstGeom>
          <a:noFill/>
          <a:ln w="9525">
            <a:noFill/>
            <a:miter lim="800000"/>
          </a:ln>
        </p:spPr>
        <p:txBody>
          <a:bodyPr>
            <a:spAutoFit/>
          </a:bodyPr>
          <a:lstStyle/>
          <a:p>
            <a:r>
              <a:rPr lang="en-US" altLang="zh-CN">
                <a:solidFill>
                  <a:srgbClr val="CC0000"/>
                </a:solidFill>
              </a:rPr>
              <a:t>C</a:t>
            </a:r>
          </a:p>
        </p:txBody>
      </p:sp>
      <p:sp>
        <p:nvSpPr>
          <p:cNvPr id="5" name="TextBox 7"/>
          <p:cNvSpPr txBox="1">
            <a:spLocks noChangeArrowheads="1"/>
          </p:cNvSpPr>
          <p:nvPr/>
        </p:nvSpPr>
        <p:spPr bwMode="auto">
          <a:xfrm>
            <a:off x="1331914" y="4004734"/>
            <a:ext cx="433387" cy="400110"/>
          </a:xfrm>
          <a:prstGeom prst="rect">
            <a:avLst/>
          </a:prstGeom>
          <a:noFill/>
          <a:ln w="9525">
            <a:noFill/>
            <a:miter lim="800000"/>
          </a:ln>
        </p:spPr>
        <p:txBody>
          <a:bodyPr>
            <a:spAutoFit/>
          </a:bodyPr>
          <a:lstStyle/>
          <a:p>
            <a:r>
              <a:rPr lang="en-US" altLang="zh-CN">
                <a:solidFill>
                  <a:srgbClr val="CC0000"/>
                </a:solidFill>
              </a:rPr>
              <a:t>C</a:t>
            </a:r>
            <a:endParaRPr lang="zh-CN" altLang="en-US">
              <a:solidFill>
                <a:srgbClr val="CC0000"/>
              </a:solidFill>
            </a:endParaRPr>
          </a:p>
        </p:txBody>
      </p:sp>
      <p:sp>
        <p:nvSpPr>
          <p:cNvPr id="8" name="TextBox 7"/>
          <p:cNvSpPr txBox="1">
            <a:spLocks noChangeArrowheads="1"/>
          </p:cNvSpPr>
          <p:nvPr/>
        </p:nvSpPr>
        <p:spPr bwMode="auto">
          <a:xfrm>
            <a:off x="1331914" y="4965701"/>
            <a:ext cx="433387" cy="400110"/>
          </a:xfrm>
          <a:prstGeom prst="rect">
            <a:avLst/>
          </a:prstGeom>
          <a:noFill/>
          <a:ln w="9525">
            <a:noFill/>
            <a:miter lim="800000"/>
          </a:ln>
        </p:spPr>
        <p:txBody>
          <a:bodyPr>
            <a:spAutoFit/>
          </a:bodyPr>
          <a:lstStyle/>
          <a:p>
            <a:r>
              <a:rPr lang="en-US" altLang="zh-CN">
                <a:solidFill>
                  <a:srgbClr val="CC0000"/>
                </a:solidFill>
              </a:rPr>
              <a:t>B</a:t>
            </a:r>
            <a:endParaRPr lang="zh-CN" altLang="en-US">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3" grpId="0"/>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2529" name="TextBox 3"/>
          <p:cNvGrpSpPr/>
          <p:nvPr/>
        </p:nvGrpSpPr>
        <p:grpSpPr bwMode="auto">
          <a:xfrm>
            <a:off x="395289" y="357718"/>
            <a:ext cx="1463675" cy="772583"/>
            <a:chOff x="257" y="165"/>
            <a:chExt cx="922" cy="365"/>
          </a:xfrm>
        </p:grpSpPr>
        <p:pic>
          <p:nvPicPr>
            <p:cNvPr id="22536"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2537"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dirty="0"/>
                <a:t>句型练习 </a:t>
              </a:r>
            </a:p>
          </p:txBody>
        </p:sp>
      </p:grpSp>
      <p:sp>
        <p:nvSpPr>
          <p:cNvPr id="2" name="TextBox 7"/>
          <p:cNvSpPr txBox="1">
            <a:spLocks noChangeArrowheads="1"/>
          </p:cNvSpPr>
          <p:nvPr/>
        </p:nvSpPr>
        <p:spPr bwMode="auto">
          <a:xfrm>
            <a:off x="827088" y="2372785"/>
            <a:ext cx="7416800" cy="3683060"/>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1.What does Mike do at weekends?</a:t>
            </a:r>
          </a:p>
          <a:p>
            <a:pPr>
              <a:spcBef>
                <a:spcPts val="800"/>
              </a:spcBef>
            </a:pPr>
            <a:endParaRPr lang="en-US" altLang="zh-CN" dirty="0"/>
          </a:p>
          <a:p>
            <a:pPr>
              <a:spcBef>
                <a:spcPts val="800"/>
              </a:spcBef>
            </a:pPr>
            <a:r>
              <a:rPr lang="en-US" altLang="zh-CN" dirty="0"/>
              <a:t>(</a:t>
            </a:r>
            <a:r>
              <a:rPr lang="zh-CN" altLang="en-US" dirty="0"/>
              <a:t>　　</a:t>
            </a:r>
            <a:r>
              <a:rPr lang="en-US" altLang="zh-CN" dirty="0"/>
              <a:t>) 2.What's your hobby?</a:t>
            </a:r>
          </a:p>
          <a:p>
            <a:pPr>
              <a:spcBef>
                <a:spcPts val="800"/>
              </a:spcBef>
            </a:pPr>
            <a:endParaRPr lang="en-US" altLang="zh-CN" dirty="0"/>
          </a:p>
          <a:p>
            <a:pPr>
              <a:spcBef>
                <a:spcPts val="800"/>
              </a:spcBef>
            </a:pPr>
            <a:r>
              <a:rPr lang="en-US" altLang="zh-CN" dirty="0"/>
              <a:t>(</a:t>
            </a:r>
            <a:r>
              <a:rPr lang="zh-CN" altLang="en-US" dirty="0"/>
              <a:t>　　</a:t>
            </a:r>
            <a:r>
              <a:rPr lang="en-US" altLang="zh-CN" dirty="0"/>
              <a:t>) 3.Do you like playing football?</a:t>
            </a:r>
          </a:p>
          <a:p>
            <a:pPr>
              <a:spcBef>
                <a:spcPts val="800"/>
              </a:spcBef>
            </a:pPr>
            <a:endParaRPr lang="en-US" altLang="zh-CN" dirty="0"/>
          </a:p>
          <a:p>
            <a:pPr>
              <a:spcBef>
                <a:spcPts val="800"/>
              </a:spcBef>
            </a:pPr>
            <a:r>
              <a:rPr lang="en-US" altLang="zh-CN" dirty="0"/>
              <a:t>(</a:t>
            </a:r>
            <a:r>
              <a:rPr lang="zh-CN" altLang="en-US" dirty="0"/>
              <a:t>　　</a:t>
            </a:r>
            <a:r>
              <a:rPr lang="en-US" altLang="zh-CN" dirty="0"/>
              <a:t>) 4.What does Su </a:t>
            </a:r>
            <a:r>
              <a:rPr lang="en-US" altLang="zh-CN" dirty="0" err="1"/>
              <a:t>Hai</a:t>
            </a:r>
            <a:r>
              <a:rPr lang="en-US" altLang="zh-CN" dirty="0"/>
              <a:t> do at weekends?</a:t>
            </a:r>
          </a:p>
          <a:p>
            <a:pPr>
              <a:spcBef>
                <a:spcPts val="800"/>
              </a:spcBef>
            </a:pPr>
            <a:endParaRPr lang="en-US" altLang="zh-CN" dirty="0"/>
          </a:p>
          <a:p>
            <a:pPr>
              <a:spcBef>
                <a:spcPts val="800"/>
              </a:spcBef>
            </a:pPr>
            <a:r>
              <a:rPr lang="en-US" altLang="zh-CN" dirty="0"/>
              <a:t>(</a:t>
            </a:r>
            <a:r>
              <a:rPr lang="zh-CN" altLang="en-US" dirty="0"/>
              <a:t>　　</a:t>
            </a:r>
            <a:r>
              <a:rPr lang="en-US" altLang="zh-CN" dirty="0"/>
              <a:t>) 5.Can you swim?</a:t>
            </a:r>
            <a:endParaRPr lang="zh-CN" altLang="en-US" dirty="0"/>
          </a:p>
        </p:txBody>
      </p:sp>
      <p:sp>
        <p:nvSpPr>
          <p:cNvPr id="22531" name="Rectangle 6"/>
          <p:cNvSpPr>
            <a:spLocks noChangeArrowheads="1"/>
          </p:cNvSpPr>
          <p:nvPr/>
        </p:nvSpPr>
        <p:spPr bwMode="auto">
          <a:xfrm>
            <a:off x="1042988" y="1668962"/>
            <a:ext cx="4055919" cy="400110"/>
          </a:xfrm>
          <a:prstGeom prst="rect">
            <a:avLst/>
          </a:prstGeom>
          <a:noFill/>
          <a:ln w="9525" algn="ctr">
            <a:noFill/>
            <a:miter lim="800000"/>
          </a:ln>
        </p:spPr>
        <p:txBody>
          <a:bodyPr wrap="none" anchor="ctr">
            <a:spAutoFit/>
          </a:bodyPr>
          <a:lstStyle/>
          <a:p>
            <a:r>
              <a:rPr lang="zh-CN" altLang="en-US" dirty="0"/>
              <a:t>五、给下列句子选出相应的答句。</a:t>
            </a:r>
          </a:p>
        </p:txBody>
      </p:sp>
      <p:sp>
        <p:nvSpPr>
          <p:cNvPr id="4" name="TextBox 7"/>
          <p:cNvSpPr txBox="1">
            <a:spLocks noChangeArrowheads="1"/>
          </p:cNvSpPr>
          <p:nvPr/>
        </p:nvSpPr>
        <p:spPr bwMode="auto">
          <a:xfrm>
            <a:off x="5400675" y="2572483"/>
            <a:ext cx="3743325" cy="2400657"/>
          </a:xfrm>
          <a:prstGeom prst="rect">
            <a:avLst/>
          </a:prstGeom>
          <a:noFill/>
          <a:ln w="9525">
            <a:noFill/>
            <a:miter lim="800000"/>
          </a:ln>
        </p:spPr>
        <p:txBody>
          <a:bodyPr>
            <a:spAutoFit/>
          </a:bodyPr>
          <a:lstStyle/>
          <a:p>
            <a:pPr>
              <a:lnSpc>
                <a:spcPct val="150000"/>
              </a:lnSpc>
            </a:pPr>
            <a:r>
              <a:rPr lang="en-US" altLang="zh-CN" dirty="0" err="1"/>
              <a:t>A.Sometimes</a:t>
            </a:r>
            <a:r>
              <a:rPr lang="en-US" altLang="zh-CN" dirty="0"/>
              <a:t> she listens to music.</a:t>
            </a:r>
          </a:p>
          <a:p>
            <a:pPr>
              <a:lnSpc>
                <a:spcPct val="150000"/>
              </a:lnSpc>
            </a:pPr>
            <a:r>
              <a:rPr lang="en-US" altLang="zh-CN" dirty="0" err="1"/>
              <a:t>B.Yes</a:t>
            </a:r>
            <a:r>
              <a:rPr lang="en-US" altLang="zh-CN" dirty="0"/>
              <a:t>, I do.</a:t>
            </a:r>
          </a:p>
          <a:p>
            <a:pPr>
              <a:lnSpc>
                <a:spcPct val="150000"/>
              </a:lnSpc>
            </a:pPr>
            <a:r>
              <a:rPr lang="en-US" altLang="zh-CN" dirty="0" err="1"/>
              <a:t>C.He</a:t>
            </a:r>
            <a:r>
              <a:rPr lang="en-US" altLang="zh-CN" dirty="0"/>
              <a:t> often plays basketball.</a:t>
            </a:r>
          </a:p>
          <a:p>
            <a:pPr>
              <a:lnSpc>
                <a:spcPct val="150000"/>
              </a:lnSpc>
            </a:pPr>
            <a:r>
              <a:rPr lang="en-US" altLang="zh-CN" dirty="0" err="1"/>
              <a:t>D.Yes</a:t>
            </a:r>
            <a:r>
              <a:rPr lang="en-US" altLang="zh-CN" dirty="0"/>
              <a:t>, I can.</a:t>
            </a:r>
          </a:p>
          <a:p>
            <a:pPr>
              <a:lnSpc>
                <a:spcPct val="150000"/>
              </a:lnSpc>
            </a:pPr>
            <a:r>
              <a:rPr lang="en-US" altLang="zh-CN" dirty="0"/>
              <a:t>E.I like swimming.</a:t>
            </a:r>
            <a:endParaRPr lang="zh-CN" altLang="en-US" dirty="0"/>
          </a:p>
        </p:txBody>
      </p:sp>
      <p:sp>
        <p:nvSpPr>
          <p:cNvPr id="9" name="TextBox 7"/>
          <p:cNvSpPr txBox="1">
            <a:spLocks noChangeArrowheads="1"/>
          </p:cNvSpPr>
          <p:nvPr/>
        </p:nvSpPr>
        <p:spPr bwMode="auto">
          <a:xfrm>
            <a:off x="1116014" y="2372785"/>
            <a:ext cx="433387" cy="400110"/>
          </a:xfrm>
          <a:prstGeom prst="rect">
            <a:avLst/>
          </a:prstGeom>
          <a:noFill/>
          <a:ln w="9525">
            <a:noFill/>
            <a:miter lim="800000"/>
          </a:ln>
        </p:spPr>
        <p:txBody>
          <a:bodyPr>
            <a:spAutoFit/>
          </a:bodyPr>
          <a:lstStyle/>
          <a:p>
            <a:r>
              <a:rPr lang="en-US" altLang="zh-CN">
                <a:solidFill>
                  <a:srgbClr val="CC0000"/>
                </a:solidFill>
              </a:rPr>
              <a:t>C</a:t>
            </a:r>
            <a:endParaRPr lang="zh-CN" altLang="en-US">
              <a:solidFill>
                <a:srgbClr val="CC0000"/>
              </a:solidFill>
            </a:endParaRPr>
          </a:p>
        </p:txBody>
      </p:sp>
      <p:sp>
        <p:nvSpPr>
          <p:cNvPr id="10" name="TextBox 7"/>
          <p:cNvSpPr txBox="1">
            <a:spLocks noChangeArrowheads="1"/>
          </p:cNvSpPr>
          <p:nvPr/>
        </p:nvSpPr>
        <p:spPr bwMode="auto">
          <a:xfrm>
            <a:off x="1042989" y="3236385"/>
            <a:ext cx="433387" cy="400110"/>
          </a:xfrm>
          <a:prstGeom prst="rect">
            <a:avLst/>
          </a:prstGeom>
          <a:noFill/>
          <a:ln w="9525">
            <a:noFill/>
            <a:miter lim="800000"/>
          </a:ln>
        </p:spPr>
        <p:txBody>
          <a:bodyPr>
            <a:spAutoFit/>
          </a:bodyPr>
          <a:lstStyle/>
          <a:p>
            <a:r>
              <a:rPr lang="en-US" altLang="zh-CN">
                <a:solidFill>
                  <a:srgbClr val="CC0000"/>
                </a:solidFill>
              </a:rPr>
              <a:t>E</a:t>
            </a:r>
          </a:p>
        </p:txBody>
      </p:sp>
      <p:sp>
        <p:nvSpPr>
          <p:cNvPr id="11" name="TextBox 7"/>
          <p:cNvSpPr txBox="1">
            <a:spLocks noChangeArrowheads="1"/>
          </p:cNvSpPr>
          <p:nvPr/>
        </p:nvSpPr>
        <p:spPr bwMode="auto">
          <a:xfrm>
            <a:off x="1042989" y="4004734"/>
            <a:ext cx="433387" cy="400110"/>
          </a:xfrm>
          <a:prstGeom prst="rect">
            <a:avLst/>
          </a:prstGeom>
          <a:noFill/>
          <a:ln w="9525">
            <a:noFill/>
            <a:miter lim="800000"/>
          </a:ln>
        </p:spPr>
        <p:txBody>
          <a:bodyPr>
            <a:spAutoFit/>
          </a:bodyPr>
          <a:lstStyle/>
          <a:p>
            <a:r>
              <a:rPr lang="en-US" altLang="zh-CN">
                <a:solidFill>
                  <a:srgbClr val="CC0000"/>
                </a:solidFill>
              </a:rPr>
              <a:t>B</a:t>
            </a:r>
            <a:endParaRPr lang="zh-CN" altLang="en-US">
              <a:solidFill>
                <a:srgbClr val="CC0000"/>
              </a:solidFill>
            </a:endParaRPr>
          </a:p>
        </p:txBody>
      </p:sp>
      <p:sp>
        <p:nvSpPr>
          <p:cNvPr id="12" name="TextBox 7"/>
          <p:cNvSpPr txBox="1">
            <a:spLocks noChangeArrowheads="1"/>
          </p:cNvSpPr>
          <p:nvPr/>
        </p:nvSpPr>
        <p:spPr bwMode="auto">
          <a:xfrm>
            <a:off x="1042989" y="4773085"/>
            <a:ext cx="433387" cy="400110"/>
          </a:xfrm>
          <a:prstGeom prst="rect">
            <a:avLst/>
          </a:prstGeom>
          <a:noFill/>
          <a:ln w="9525">
            <a:noFill/>
            <a:miter lim="800000"/>
          </a:ln>
        </p:spPr>
        <p:txBody>
          <a:bodyPr>
            <a:spAutoFit/>
          </a:bodyPr>
          <a:lstStyle/>
          <a:p>
            <a:r>
              <a:rPr lang="en-US" altLang="zh-CN">
                <a:solidFill>
                  <a:srgbClr val="CC0000"/>
                </a:solidFill>
              </a:rPr>
              <a:t>A</a:t>
            </a:r>
            <a:endParaRPr lang="zh-CN" altLang="en-US">
              <a:solidFill>
                <a:srgbClr val="CC0000"/>
              </a:solidFill>
            </a:endParaRPr>
          </a:p>
        </p:txBody>
      </p:sp>
      <p:sp>
        <p:nvSpPr>
          <p:cNvPr id="13" name="TextBox 7"/>
          <p:cNvSpPr txBox="1">
            <a:spLocks noChangeArrowheads="1"/>
          </p:cNvSpPr>
          <p:nvPr/>
        </p:nvSpPr>
        <p:spPr bwMode="auto">
          <a:xfrm>
            <a:off x="1116014" y="5683251"/>
            <a:ext cx="433387" cy="400110"/>
          </a:xfrm>
          <a:prstGeom prst="rect">
            <a:avLst/>
          </a:prstGeom>
          <a:noFill/>
          <a:ln w="9525">
            <a:noFill/>
            <a:miter lim="800000"/>
          </a:ln>
        </p:spPr>
        <p:txBody>
          <a:bodyPr>
            <a:spAutoFit/>
          </a:bodyPr>
          <a:lstStyle/>
          <a:p>
            <a:r>
              <a:rPr lang="en-US" altLang="zh-CN">
                <a:solidFill>
                  <a:srgbClr val="CC0000"/>
                </a:solidFill>
              </a:rPr>
              <a:t>D</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0" grpId="0"/>
      <p:bldP spid="11" grpId="0"/>
      <p:bldP spid="12" grpId="0"/>
      <p:bldP spid="1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877</Words>
  <Application>Microsoft Office PowerPoint</Application>
  <PresentationFormat>全屏显示(4:3)</PresentationFormat>
  <Paragraphs>258</Paragraphs>
  <Slides>21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2017-04-16T12:35:00Z</dcterms:created>
  <dcterms:modified xsi:type="dcterms:W3CDTF">2023-01-16T21:04:11Z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D4CADB39B31247369D9923324ACF5D43</vt:lpwstr>
  </property>
  <property fmtid="{A09F084E-AD41-489F-8076-AA5BE3082BCA}" pid="100">
    <vt:ui4>5</vt:ui4>
  </property>
  <property fmtid="{64440492-4C8B-11D1-8B70-080036B11A03}" pid="11">
    <vt:lpwstr>www.2ppt.com-爱PPT提供资源下载</vt:lpwstr>
  </property>
</Properties>
</file>