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80" r:id="rId2"/>
    <p:sldId id="366" r:id="rId3"/>
    <p:sldId id="367" r:id="rId4"/>
    <p:sldId id="368" r:id="rId5"/>
    <p:sldId id="369" r:id="rId6"/>
    <p:sldId id="370" r:id="rId7"/>
    <p:sldId id="373" r:id="rId8"/>
    <p:sldId id="374" r:id="rId9"/>
    <p:sldId id="372" r:id="rId10"/>
    <p:sldId id="337" r:id="rId11"/>
    <p:sldId id="338" r:id="rId12"/>
    <p:sldId id="331" r:id="rId13"/>
    <p:sldId id="332" r:id="rId14"/>
    <p:sldId id="333" r:id="rId15"/>
    <p:sldId id="334" r:id="rId16"/>
    <p:sldId id="335" r:id="rId17"/>
    <p:sldId id="339" r:id="rId18"/>
    <p:sldId id="340" r:id="rId19"/>
    <p:sldId id="375" r:id="rId20"/>
    <p:sldId id="376" r:id="rId21"/>
    <p:sldId id="377" r:id="rId22"/>
    <p:sldId id="344" r:id="rId23"/>
    <p:sldId id="345" r:id="rId24"/>
    <p:sldId id="346" r:id="rId25"/>
  </p:sldIdLst>
  <p:sldSz cx="9145588" cy="6859588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buClr>
        <a:schemeClr val="tx1"/>
      </a:buClr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buClr>
        <a:schemeClr val="tx1"/>
      </a:buClr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buClr>
        <a:schemeClr val="tx1"/>
      </a:buClr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buClr>
        <a:schemeClr val="tx1"/>
      </a:buClr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buClr>
        <a:schemeClr val="tx1"/>
      </a:buClr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294"/>
      </p:cViewPr>
      <p:guideLst>
        <p:guide orient="horz" pos="2161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F8358FB2-B3D8-4A63-80C0-1FBC57AB6D65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95" y="1143000"/>
            <a:ext cx="411461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DCFAAD-0EF6-4DBE-9A83-012A6474776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0988" y="274638"/>
            <a:ext cx="2057400" cy="58531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1388" cy="58531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1E0F2-349B-4823-90D4-3A200E33B8E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31188" cy="58531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6813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6813"/>
            <a:ext cx="2897188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4788" y="6246813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6D5FF1E-3E69-4A5E-BA68-06997F431E3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B46917-F28D-4F6E-9288-4BB434499E2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8488"/>
            <a:ext cx="77739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3987" cy="15017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F52E6-4478-476A-9C7A-987D9ACD2EA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40188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43FC81-2CFD-4638-A0F9-58BB61C6875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2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661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6613" y="2174875"/>
            <a:ext cx="4041775" cy="3952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8740FC-776F-4CF7-A7E2-81852B559F2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693EF1-97D9-42DF-B7CF-00B1C48512A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1F664C-620B-42E9-8D35-F4B85CC7F04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3338" cy="58547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26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D9E9F6-74AD-4399-8E0D-F9A357D52DC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2188"/>
            <a:ext cx="5487987" cy="5667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7987" cy="41163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8925"/>
            <a:ext cx="5487987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A25CA0-BC73-4E95-9BDA-35DFC2D6EE8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标题放置区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3118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6" name="文本放置区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31188" cy="452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7" name="日期时间区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6813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buClrTx/>
              <a:defRPr sz="1400"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28" name="页脚区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6813"/>
            <a:ext cx="289718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buClrTx/>
              <a:defRPr sz="1400"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29" name="幻灯片号码区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4788" y="6246813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buClrTx/>
              <a:defRPr sz="1400">
                <a:ea typeface="宋体" panose="02010600030101010101" pitchFamily="2" charset="-122"/>
              </a:defRPr>
            </a:lvl1pPr>
          </a:lstStyle>
          <a:p>
            <a:fld id="{4F27804B-2317-4937-AF40-200D40758C62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split orient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Char char="–"/>
        <a:defRPr sz="2900">
          <a:solidFill>
            <a:schemeClr val="tx1"/>
          </a:solidFill>
          <a:latin typeface="+mn-lt"/>
        </a:defRPr>
      </a:lvl2pPr>
      <a:lvl3pPr marL="1141730" indent="-227330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Char char="•"/>
        <a:defRPr sz="2500">
          <a:solidFill>
            <a:schemeClr val="tx1"/>
          </a:solidFill>
          <a:latin typeface="+mn-lt"/>
        </a:defRPr>
      </a:lvl3pPr>
      <a:lvl4pPr marL="1602105" indent="-228600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Char char="–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Char char="»"/>
        <a:defRPr sz="19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Char char="»"/>
        <a:defRPr sz="19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Char char="»"/>
        <a:defRPr sz="19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Char char="»"/>
        <a:defRPr sz="19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GIF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Relationship Id="rId9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矩形1"/>
          <p:cNvSpPr>
            <a:spLocks noChangeArrowheads="1"/>
          </p:cNvSpPr>
          <p:nvPr/>
        </p:nvSpPr>
        <p:spPr bwMode="auto">
          <a:xfrm>
            <a:off x="0" y="1341562"/>
            <a:ext cx="9145588" cy="2582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18745" tIns="59690" rIns="118745" bIns="5969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altLang="zh-CN" sz="3200" b="1" dirty="0">
                <a:solidFill>
                  <a:srgbClr val="003399"/>
                </a:solidFill>
                <a:ea typeface="宋体" panose="02010600030101010101" pitchFamily="2" charset="-122"/>
              </a:rPr>
              <a:t>Module 6 </a:t>
            </a:r>
            <a:r>
              <a:rPr lang="en-US" altLang="zh-CN" sz="3200" b="1" dirty="0" smtClean="0">
                <a:solidFill>
                  <a:srgbClr val="003399"/>
                </a:solidFill>
                <a:ea typeface="宋体" panose="02010600030101010101" pitchFamily="2" charset="-122"/>
              </a:rPr>
              <a:t>A </a:t>
            </a:r>
            <a:r>
              <a:rPr lang="en-US" altLang="zh-CN" sz="3200" b="1" dirty="0">
                <a:solidFill>
                  <a:srgbClr val="003399"/>
                </a:solidFill>
                <a:ea typeface="宋体" panose="02010600030101010101" pitchFamily="2" charset="-122"/>
              </a:rPr>
              <a:t>trip to the zoo</a:t>
            </a:r>
          </a:p>
          <a:p>
            <a:pPr algn="ctr">
              <a:lnSpc>
                <a:spcPct val="200000"/>
              </a:lnSpc>
              <a:buClrTx/>
            </a:pPr>
            <a:r>
              <a:rPr lang="en-US" altLang="zh-CN" sz="4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Unit 2  The </a:t>
            </a:r>
            <a:r>
              <a:rPr lang="en-US" altLang="zh-CN" sz="4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tiger lives in Asia.</a:t>
            </a:r>
          </a:p>
        </p:txBody>
      </p:sp>
      <p:sp>
        <p:nvSpPr>
          <p:cNvPr id="5" name="矩形 4"/>
          <p:cNvSpPr/>
          <p:nvPr/>
        </p:nvSpPr>
        <p:spPr>
          <a:xfrm>
            <a:off x="-7218" y="5734050"/>
            <a:ext cx="9152806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split orient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文本框1"/>
          <p:cNvSpPr txBox="1">
            <a:spLocks noChangeArrowheads="1"/>
          </p:cNvSpPr>
          <p:nvPr/>
        </p:nvSpPr>
        <p:spPr bwMode="auto">
          <a:xfrm>
            <a:off x="612775" y="549275"/>
            <a:ext cx="82073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00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3. Read the passage and complete the table. </a:t>
            </a:r>
          </a:p>
        </p:txBody>
      </p:sp>
      <p:graphicFrame>
        <p:nvGraphicFramePr>
          <p:cNvPr id="16386" name="对象1"/>
          <p:cNvGraphicFramePr>
            <a:graphicFrameLocks noGrp="1"/>
          </p:cNvGraphicFramePr>
          <p:nvPr/>
        </p:nvGraphicFramePr>
        <p:xfrm>
          <a:off x="527050" y="1500188"/>
          <a:ext cx="8174038" cy="4540885"/>
        </p:xfrm>
        <a:graphic>
          <a:graphicData uri="http://schemas.openxmlformats.org/drawingml/2006/table">
            <a:tbl>
              <a:tblPr/>
              <a:tblGrid>
                <a:gridCol w="2687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8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8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9925">
                <a:tc>
                  <a:txBody>
                    <a:bodyPr/>
                    <a:lstStyle/>
                    <a:p>
                      <a:pPr marL="0" marR="0" lvl="0" indent="0" algn="ctr" defTabSz="118618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618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Home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618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Food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1225">
                <a:tc>
                  <a:txBody>
                    <a:bodyPr/>
                    <a:lstStyle/>
                    <a:p>
                      <a:pPr marL="0" marR="0" lvl="0" indent="0" algn="ctr" defTabSz="118618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118618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Elephants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618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618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9100">
                <a:tc>
                  <a:txBody>
                    <a:bodyPr/>
                    <a:lstStyle/>
                    <a:p>
                      <a:pPr marL="0" marR="0" lvl="0" indent="0" algn="ctr" defTabSz="118618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118618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Pandas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618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618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404" name="文本框4"/>
          <p:cNvSpPr txBox="1">
            <a:spLocks noChangeArrowheads="1"/>
          </p:cNvSpPr>
          <p:nvPr/>
        </p:nvSpPr>
        <p:spPr bwMode="auto">
          <a:xfrm>
            <a:off x="3467100" y="2527300"/>
            <a:ext cx="1873250" cy="130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Africa Asia</a:t>
            </a:r>
          </a:p>
        </p:txBody>
      </p:sp>
      <p:sp>
        <p:nvSpPr>
          <p:cNvPr id="16405" name="文本框3"/>
          <p:cNvSpPr txBox="1">
            <a:spLocks noChangeArrowheads="1"/>
          </p:cNvSpPr>
          <p:nvPr/>
        </p:nvSpPr>
        <p:spPr bwMode="auto">
          <a:xfrm>
            <a:off x="5411788" y="2300288"/>
            <a:ext cx="3097212" cy="1906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plants, leaves, bamboo and a little fruit </a:t>
            </a:r>
          </a:p>
        </p:txBody>
      </p:sp>
      <p:sp>
        <p:nvSpPr>
          <p:cNvPr id="16406" name="文本框2"/>
          <p:cNvSpPr txBox="1">
            <a:spLocks noChangeArrowheads="1"/>
          </p:cNvSpPr>
          <p:nvPr/>
        </p:nvSpPr>
        <p:spPr bwMode="auto">
          <a:xfrm>
            <a:off x="3529013" y="4824413"/>
            <a:ext cx="1620837" cy="696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China</a:t>
            </a:r>
          </a:p>
        </p:txBody>
      </p:sp>
      <p:sp>
        <p:nvSpPr>
          <p:cNvPr id="16407" name="文本框5"/>
          <p:cNvSpPr txBox="1">
            <a:spLocks noChangeArrowheads="1"/>
          </p:cNvSpPr>
          <p:nvPr/>
        </p:nvSpPr>
        <p:spPr bwMode="auto">
          <a:xfrm>
            <a:off x="6108700" y="4351338"/>
            <a:ext cx="23050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bamboo plants and leaves</a:t>
            </a:r>
          </a:p>
        </p:txBody>
      </p:sp>
      <p:pic>
        <p:nvPicPr>
          <p:cNvPr id="16408" name="图片模式1" descr="喇叭">
            <a:hlinkClick r:id=""/>
          </p:cNvPr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20075" y="369888"/>
            <a:ext cx="768350" cy="900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4" grpId="0"/>
      <p:bldP spid="16405" grpId="0"/>
      <p:bldP spid="16406" grpId="0"/>
      <p:bldP spid="1640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09" name="表格1"/>
          <p:cNvGraphicFramePr>
            <a:graphicFrameLocks noGrp="1"/>
          </p:cNvGraphicFramePr>
          <p:nvPr/>
        </p:nvGraphicFramePr>
        <p:xfrm>
          <a:off x="444500" y="925513"/>
          <a:ext cx="8258175" cy="4935538"/>
        </p:xfrm>
        <a:graphic>
          <a:graphicData uri="http://schemas.openxmlformats.org/drawingml/2006/table">
            <a:tbl>
              <a:tblPr/>
              <a:tblGrid>
                <a:gridCol w="2457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2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8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6275">
                <a:tc>
                  <a:txBody>
                    <a:bodyPr/>
                    <a:lstStyle/>
                    <a:p>
                      <a:pPr marL="0" marR="0" lvl="0" indent="0" algn="l" defTabSz="118618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618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Home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618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Food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2725">
                <a:tc>
                  <a:txBody>
                    <a:bodyPr/>
                    <a:lstStyle/>
                    <a:p>
                      <a:pPr marL="0" marR="0" lvl="0" indent="0" algn="l" defTabSz="118618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118618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Zebras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618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618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9388">
                <a:tc>
                  <a:txBody>
                    <a:bodyPr/>
                    <a:lstStyle/>
                    <a:p>
                      <a:pPr marL="0" marR="0" lvl="0" indent="0" algn="l" defTabSz="118618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118618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Tigers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618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618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27150">
                <a:tc>
                  <a:txBody>
                    <a:bodyPr/>
                    <a:lstStyle/>
                    <a:p>
                      <a:pPr marL="0" marR="0" lvl="0" indent="0" algn="l" defTabSz="118618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118618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Monkeys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618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618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431" name="文本框2"/>
          <p:cNvSpPr txBox="1">
            <a:spLocks noChangeArrowheads="1"/>
          </p:cNvSpPr>
          <p:nvPr/>
        </p:nvSpPr>
        <p:spPr bwMode="auto">
          <a:xfrm>
            <a:off x="3359150" y="2035175"/>
            <a:ext cx="1692275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Africa</a:t>
            </a:r>
          </a:p>
        </p:txBody>
      </p:sp>
      <p:sp>
        <p:nvSpPr>
          <p:cNvPr id="17432" name="文本框1"/>
          <p:cNvSpPr txBox="1">
            <a:spLocks noChangeArrowheads="1"/>
          </p:cNvSpPr>
          <p:nvPr/>
        </p:nvSpPr>
        <p:spPr bwMode="auto">
          <a:xfrm>
            <a:off x="5749925" y="1627188"/>
            <a:ext cx="3238500" cy="130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plants, leaves and grass</a:t>
            </a:r>
            <a:r>
              <a:rPr lang="en-US" altLang="zh-CN" sz="29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17433" name="文本框3"/>
          <p:cNvSpPr txBox="1">
            <a:spLocks noChangeArrowheads="1"/>
          </p:cNvSpPr>
          <p:nvPr/>
        </p:nvSpPr>
        <p:spPr bwMode="auto">
          <a:xfrm>
            <a:off x="3430588" y="3519488"/>
            <a:ext cx="1333500" cy="696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Asia</a:t>
            </a:r>
          </a:p>
        </p:txBody>
      </p:sp>
      <p:sp>
        <p:nvSpPr>
          <p:cNvPr id="17434" name="文本框6"/>
          <p:cNvSpPr txBox="1">
            <a:spLocks noChangeArrowheads="1"/>
          </p:cNvSpPr>
          <p:nvPr/>
        </p:nvSpPr>
        <p:spPr bwMode="auto">
          <a:xfrm>
            <a:off x="5918200" y="3157538"/>
            <a:ext cx="3060700" cy="130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many kinds of animals </a:t>
            </a:r>
          </a:p>
        </p:txBody>
      </p:sp>
      <p:sp>
        <p:nvSpPr>
          <p:cNvPr id="17435" name="文本框5"/>
          <p:cNvSpPr txBox="1">
            <a:spLocks noChangeArrowheads="1"/>
          </p:cNvSpPr>
          <p:nvPr/>
        </p:nvSpPr>
        <p:spPr bwMode="auto">
          <a:xfrm>
            <a:off x="2844800" y="4598988"/>
            <a:ext cx="3024188" cy="130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Africa, Asia and  America</a:t>
            </a:r>
          </a:p>
        </p:txBody>
      </p:sp>
      <p:sp>
        <p:nvSpPr>
          <p:cNvPr id="17436" name="文本框4"/>
          <p:cNvSpPr txBox="1">
            <a:spLocks noChangeArrowheads="1"/>
          </p:cNvSpPr>
          <p:nvPr/>
        </p:nvSpPr>
        <p:spPr bwMode="auto">
          <a:xfrm>
            <a:off x="5724525" y="4598988"/>
            <a:ext cx="3133725" cy="130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meat, leaves, fruit and eggs </a:t>
            </a:r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矩形1"/>
          <p:cNvSpPr>
            <a:spLocks noChangeArrowheads="1"/>
          </p:cNvSpPr>
          <p:nvPr/>
        </p:nvSpPr>
        <p:spPr bwMode="auto">
          <a:xfrm>
            <a:off x="3444875" y="933450"/>
            <a:ext cx="4606925" cy="4860925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482" name="文本框1"/>
          <p:cNvSpPr txBox="1">
            <a:spLocks noChangeArrowheads="1"/>
          </p:cNvSpPr>
          <p:nvPr/>
        </p:nvSpPr>
        <p:spPr bwMode="auto">
          <a:xfrm>
            <a:off x="3573463" y="1108075"/>
            <a:ext cx="4248150" cy="470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Tx/>
            </a:pP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The elephant lives in_____  and in____. It eats_______ and a little _____, but it doesn’t eat _____. </a:t>
            </a:r>
          </a:p>
          <a:p>
            <a:pPr>
              <a:lnSpc>
                <a:spcPct val="120000"/>
              </a:lnSpc>
              <a:buClrTx/>
            </a:pP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It likes ______.</a:t>
            </a:r>
          </a:p>
        </p:txBody>
      </p:sp>
      <p:sp>
        <p:nvSpPr>
          <p:cNvPr id="20483" name="矩形2"/>
          <p:cNvSpPr>
            <a:spLocks noChangeArrowheads="1"/>
          </p:cNvSpPr>
          <p:nvPr/>
        </p:nvSpPr>
        <p:spPr bwMode="auto">
          <a:xfrm>
            <a:off x="314325" y="3875088"/>
            <a:ext cx="26987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54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elephant</a:t>
            </a:r>
          </a:p>
        </p:txBody>
      </p:sp>
      <p:pic>
        <p:nvPicPr>
          <p:cNvPr id="20484" name="图片模式1" descr="3"/>
          <p:cNvPicPr>
            <a:picLocks noRot="1"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7338" y="1506538"/>
            <a:ext cx="2563812" cy="2198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485" name="矩形3"/>
          <p:cNvSpPr>
            <a:spLocks noChangeArrowheads="1"/>
          </p:cNvSpPr>
          <p:nvPr/>
        </p:nvSpPr>
        <p:spPr bwMode="auto">
          <a:xfrm>
            <a:off x="3946525" y="1722438"/>
            <a:ext cx="1801813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Africa</a:t>
            </a:r>
          </a:p>
        </p:txBody>
      </p:sp>
      <p:sp>
        <p:nvSpPr>
          <p:cNvPr id="20486" name="矩形4"/>
          <p:cNvSpPr>
            <a:spLocks noChangeArrowheads="1"/>
          </p:cNvSpPr>
          <p:nvPr/>
        </p:nvSpPr>
        <p:spPr bwMode="auto">
          <a:xfrm>
            <a:off x="6592888" y="1722438"/>
            <a:ext cx="1801812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Asia</a:t>
            </a:r>
          </a:p>
        </p:txBody>
      </p:sp>
      <p:sp>
        <p:nvSpPr>
          <p:cNvPr id="20487" name="矩形5"/>
          <p:cNvSpPr>
            <a:spLocks noChangeArrowheads="1"/>
          </p:cNvSpPr>
          <p:nvPr/>
        </p:nvSpPr>
        <p:spPr bwMode="auto">
          <a:xfrm>
            <a:off x="4943475" y="2439988"/>
            <a:ext cx="1801813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plants</a:t>
            </a:r>
          </a:p>
        </p:txBody>
      </p:sp>
      <p:sp>
        <p:nvSpPr>
          <p:cNvPr id="20488" name="矩形6"/>
          <p:cNvSpPr>
            <a:spLocks noChangeArrowheads="1"/>
          </p:cNvSpPr>
          <p:nvPr/>
        </p:nvSpPr>
        <p:spPr bwMode="auto">
          <a:xfrm>
            <a:off x="4656138" y="3086100"/>
            <a:ext cx="1801812" cy="57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fruit</a:t>
            </a:r>
          </a:p>
        </p:txBody>
      </p:sp>
      <p:sp>
        <p:nvSpPr>
          <p:cNvPr id="20489" name="矩形7"/>
          <p:cNvSpPr>
            <a:spLocks noChangeArrowheads="1"/>
          </p:cNvSpPr>
          <p:nvPr/>
        </p:nvSpPr>
        <p:spPr bwMode="auto">
          <a:xfrm>
            <a:off x="5803900" y="3659188"/>
            <a:ext cx="1801813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meat</a:t>
            </a:r>
          </a:p>
        </p:txBody>
      </p:sp>
      <p:sp>
        <p:nvSpPr>
          <p:cNvPr id="20490" name="矩形8"/>
          <p:cNvSpPr>
            <a:spLocks noChangeArrowheads="1"/>
          </p:cNvSpPr>
          <p:nvPr/>
        </p:nvSpPr>
        <p:spPr bwMode="auto">
          <a:xfrm>
            <a:off x="5022850" y="4376738"/>
            <a:ext cx="1801813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water</a:t>
            </a: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3" grpId="0" autoUpdateAnimBg="0"/>
      <p:bldP spid="20485" grpId="0" autoUpdateAnimBg="0"/>
      <p:bldP spid="20486" grpId="0" autoUpdateAnimBg="0"/>
      <p:bldP spid="20487" grpId="0" autoUpdateAnimBg="0"/>
      <p:bldP spid="20488" grpId="0" autoUpdateAnimBg="0"/>
      <p:bldP spid="20489" grpId="0" autoUpdateAnimBg="0"/>
      <p:bldP spid="2049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矩形1"/>
          <p:cNvSpPr>
            <a:spLocks noChangeArrowheads="1"/>
          </p:cNvSpPr>
          <p:nvPr/>
        </p:nvSpPr>
        <p:spPr bwMode="auto">
          <a:xfrm>
            <a:off x="3421063" y="909638"/>
            <a:ext cx="5183187" cy="5040312"/>
          </a:xfrm>
          <a:prstGeom prst="rect">
            <a:avLst/>
          </a:prstGeom>
          <a:solidFill>
            <a:srgbClr val="FFCC99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06" name="文本框1"/>
          <p:cNvSpPr txBox="1">
            <a:spLocks noChangeArrowheads="1"/>
          </p:cNvSpPr>
          <p:nvPr/>
        </p:nvSpPr>
        <p:spPr bwMode="auto">
          <a:xfrm>
            <a:off x="3683000" y="1268413"/>
            <a:ext cx="4826000" cy="451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  <a:buClrTx/>
            </a:pP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There are only about _____ pandas in ____ and about 200 of them live in ____. The panda eats about________ of _______ a day, as well as plants and_______.</a:t>
            </a:r>
          </a:p>
        </p:txBody>
      </p:sp>
      <p:sp>
        <p:nvSpPr>
          <p:cNvPr id="21507" name="矩形2"/>
          <p:cNvSpPr>
            <a:spLocks noChangeArrowheads="1"/>
          </p:cNvSpPr>
          <p:nvPr/>
        </p:nvSpPr>
        <p:spPr bwMode="auto">
          <a:xfrm>
            <a:off x="925513" y="3789363"/>
            <a:ext cx="20129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54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panda</a:t>
            </a:r>
          </a:p>
        </p:txBody>
      </p:sp>
      <p:pic>
        <p:nvPicPr>
          <p:cNvPr id="21508" name="图片模式1" descr="3"/>
          <p:cNvPicPr>
            <a:picLocks noRot="1"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088" y="1179513"/>
            <a:ext cx="2449512" cy="2151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1509" name="矩形3"/>
          <p:cNvSpPr>
            <a:spLocks noChangeArrowheads="1"/>
          </p:cNvSpPr>
          <p:nvPr/>
        </p:nvSpPr>
        <p:spPr bwMode="auto">
          <a:xfrm>
            <a:off x="3651250" y="1936750"/>
            <a:ext cx="1801813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1800</a:t>
            </a:r>
          </a:p>
        </p:txBody>
      </p:sp>
      <p:sp>
        <p:nvSpPr>
          <p:cNvPr id="21510" name="矩形4"/>
          <p:cNvSpPr>
            <a:spLocks noChangeArrowheads="1"/>
          </p:cNvSpPr>
          <p:nvPr/>
        </p:nvSpPr>
        <p:spPr bwMode="auto">
          <a:xfrm>
            <a:off x="6888163" y="1865313"/>
            <a:ext cx="1801812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China</a:t>
            </a:r>
          </a:p>
        </p:txBody>
      </p:sp>
      <p:sp>
        <p:nvSpPr>
          <p:cNvPr id="21511" name="矩形5"/>
          <p:cNvSpPr>
            <a:spLocks noChangeArrowheads="1"/>
          </p:cNvSpPr>
          <p:nvPr/>
        </p:nvSpPr>
        <p:spPr bwMode="auto">
          <a:xfrm>
            <a:off x="4943475" y="3086100"/>
            <a:ext cx="1801813" cy="57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zoos</a:t>
            </a:r>
          </a:p>
        </p:txBody>
      </p:sp>
      <p:sp>
        <p:nvSpPr>
          <p:cNvPr id="21512" name="矩形6"/>
          <p:cNvSpPr>
            <a:spLocks noChangeArrowheads="1"/>
          </p:cNvSpPr>
          <p:nvPr/>
        </p:nvSpPr>
        <p:spPr bwMode="auto">
          <a:xfrm>
            <a:off x="5811838" y="3659188"/>
            <a:ext cx="1801812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30 kilos</a:t>
            </a:r>
          </a:p>
        </p:txBody>
      </p:sp>
      <p:sp>
        <p:nvSpPr>
          <p:cNvPr id="21513" name="矩形7"/>
          <p:cNvSpPr>
            <a:spLocks noChangeArrowheads="1"/>
          </p:cNvSpPr>
          <p:nvPr/>
        </p:nvSpPr>
        <p:spPr bwMode="auto">
          <a:xfrm>
            <a:off x="3730625" y="4448175"/>
            <a:ext cx="180340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bamboo</a:t>
            </a:r>
          </a:p>
        </p:txBody>
      </p:sp>
      <p:sp>
        <p:nvSpPr>
          <p:cNvPr id="21514" name="矩形8"/>
          <p:cNvSpPr>
            <a:spLocks noChangeArrowheads="1"/>
          </p:cNvSpPr>
          <p:nvPr/>
        </p:nvSpPr>
        <p:spPr bwMode="auto">
          <a:xfrm>
            <a:off x="6457950" y="5022850"/>
            <a:ext cx="1801813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leaves</a:t>
            </a: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1507" grpId="0" autoUpdateAnimBg="0"/>
      <p:bldP spid="21509" grpId="0" autoUpdateAnimBg="0"/>
      <p:bldP spid="21510" grpId="0" autoUpdateAnimBg="0"/>
      <p:bldP spid="21511" grpId="0" autoUpdateAnimBg="0"/>
      <p:bldP spid="21512" grpId="0" autoUpdateAnimBg="0"/>
      <p:bldP spid="21513" grpId="0" autoUpdateAnimBg="0"/>
      <p:bldP spid="2151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矩形1"/>
          <p:cNvSpPr>
            <a:spLocks noChangeArrowheads="1"/>
          </p:cNvSpPr>
          <p:nvPr/>
        </p:nvSpPr>
        <p:spPr bwMode="auto">
          <a:xfrm>
            <a:off x="582613" y="625475"/>
            <a:ext cx="4656137" cy="5545138"/>
          </a:xfrm>
          <a:prstGeom prst="rect">
            <a:avLst/>
          </a:prstGeom>
          <a:solidFill>
            <a:srgbClr val="CCFFFF"/>
          </a:solidFill>
          <a:ln>
            <a:noFill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30" name="文本框1"/>
          <p:cNvSpPr txBox="1">
            <a:spLocks noChangeArrowheads="1"/>
          </p:cNvSpPr>
          <p:nvPr/>
        </p:nvSpPr>
        <p:spPr bwMode="auto">
          <a:xfrm>
            <a:off x="539750" y="1089025"/>
            <a:ext cx="5545138" cy="388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  <a:buClrTx/>
            </a:pPr>
            <a:r>
              <a:rPr lang="en-US" altLang="zh-CN" sz="3600">
                <a:latin typeface="Times New Roman" panose="02020603050405020304" pitchFamily="18" charset="0"/>
                <a:ea typeface="宋体" panose="02010600030101010101" pitchFamily="2" charset="-122"/>
              </a:rPr>
              <a:t>The zebra is an ______ animal. Like the panda, it’s _____. It eats plants and leaves, as well as _____, but the zebra _______ eat bamboo.</a:t>
            </a: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22531" name="矩形2"/>
          <p:cNvSpPr>
            <a:spLocks noChangeArrowheads="1"/>
          </p:cNvSpPr>
          <p:nvPr/>
        </p:nvSpPr>
        <p:spPr bwMode="auto">
          <a:xfrm>
            <a:off x="6108700" y="3787775"/>
            <a:ext cx="18224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zh-CN" sz="54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zebra</a:t>
            </a:r>
          </a:p>
        </p:txBody>
      </p:sp>
      <p:pic>
        <p:nvPicPr>
          <p:cNvPr id="22532" name="图片模式1" descr="3"/>
          <p:cNvPicPr>
            <a:picLocks noRot="1"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325" y="1412875"/>
            <a:ext cx="2628900" cy="228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2533" name="矩形3"/>
          <p:cNvSpPr>
            <a:spLocks noChangeArrowheads="1"/>
          </p:cNvSpPr>
          <p:nvPr/>
        </p:nvSpPr>
        <p:spPr bwMode="auto">
          <a:xfrm>
            <a:off x="3636963" y="1125538"/>
            <a:ext cx="18018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African</a:t>
            </a:r>
          </a:p>
        </p:txBody>
      </p:sp>
      <p:sp>
        <p:nvSpPr>
          <p:cNvPr id="22534" name="矩形4"/>
          <p:cNvSpPr>
            <a:spLocks noChangeArrowheads="1"/>
          </p:cNvSpPr>
          <p:nvPr/>
        </p:nvSpPr>
        <p:spPr bwMode="auto">
          <a:xfrm>
            <a:off x="396875" y="2349500"/>
            <a:ext cx="1803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black and white</a:t>
            </a:r>
          </a:p>
        </p:txBody>
      </p:sp>
      <p:sp>
        <p:nvSpPr>
          <p:cNvPr id="22535" name="矩形5"/>
          <p:cNvSpPr>
            <a:spLocks noChangeArrowheads="1"/>
          </p:cNvSpPr>
          <p:nvPr/>
        </p:nvSpPr>
        <p:spPr bwMode="auto">
          <a:xfrm>
            <a:off x="3852863" y="2997200"/>
            <a:ext cx="18018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grass</a:t>
            </a:r>
          </a:p>
        </p:txBody>
      </p:sp>
      <p:sp>
        <p:nvSpPr>
          <p:cNvPr id="22536" name="矩形6"/>
          <p:cNvSpPr>
            <a:spLocks noChangeArrowheads="1"/>
          </p:cNvSpPr>
          <p:nvPr/>
        </p:nvSpPr>
        <p:spPr bwMode="auto">
          <a:xfrm>
            <a:off x="2339975" y="3717925"/>
            <a:ext cx="18018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doesn’t</a:t>
            </a: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1" grpId="0" autoUpdateAnimBg="0"/>
      <p:bldP spid="22533" grpId="0" autoUpdateAnimBg="0"/>
      <p:bldP spid="22534" grpId="0" autoUpdateAnimBg="0"/>
      <p:bldP spid="22535" grpId="0" autoUpdateAnimBg="0"/>
      <p:bldP spid="2253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ChangeArrowheads="1"/>
          </p:cNvSpPr>
          <p:nvPr/>
        </p:nvSpPr>
        <p:spPr bwMode="auto">
          <a:xfrm>
            <a:off x="573088" y="2513013"/>
            <a:ext cx="1841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>
              <a:buClrTx/>
            </a:pPr>
            <a:endParaRPr lang="zh-CN" altLang="zh-CN" sz="2900" b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573088" y="2513013"/>
            <a:ext cx="1841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>
              <a:buClrTx/>
            </a:pPr>
            <a:endParaRPr lang="zh-CN" altLang="zh-CN" sz="2900" b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3555" name="Rectangle 5"/>
          <p:cNvSpPr>
            <a:spLocks noChangeArrowheads="1"/>
          </p:cNvSpPr>
          <p:nvPr/>
        </p:nvSpPr>
        <p:spPr bwMode="auto">
          <a:xfrm>
            <a:off x="573088" y="2513013"/>
            <a:ext cx="1841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>
              <a:buClrTx/>
            </a:pPr>
            <a:endParaRPr lang="zh-CN" altLang="zh-CN" sz="2900" b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3556" name="矩形1"/>
          <p:cNvSpPr>
            <a:spLocks noChangeArrowheads="1"/>
          </p:cNvSpPr>
          <p:nvPr/>
        </p:nvSpPr>
        <p:spPr bwMode="auto">
          <a:xfrm>
            <a:off x="731838" y="909638"/>
            <a:ext cx="4992687" cy="5040312"/>
          </a:xfrm>
          <a:prstGeom prst="rect">
            <a:avLst/>
          </a:prstGeom>
          <a:solidFill>
            <a:schemeClr val="bg1"/>
          </a:solidFill>
          <a:ln w="15875">
            <a:solidFill>
              <a:srgbClr val="C0C0C0"/>
            </a:solidFill>
            <a:miter lim="800000"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57" name="文本框1"/>
          <p:cNvSpPr txBox="1">
            <a:spLocks noChangeArrowheads="1"/>
          </p:cNvSpPr>
          <p:nvPr/>
        </p:nvSpPr>
        <p:spPr bwMode="auto">
          <a:xfrm>
            <a:off x="925513" y="1268413"/>
            <a:ext cx="4716462" cy="451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  <a:buClrTx/>
            </a:pP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The tiger lives in ____. It usually lives______. It likes _____ and is good at ________. It’s _______ and catches many kinds of ______ for food.</a:t>
            </a:r>
          </a:p>
        </p:txBody>
      </p:sp>
      <p:sp>
        <p:nvSpPr>
          <p:cNvPr id="23558" name="矩形2"/>
          <p:cNvSpPr>
            <a:spLocks noChangeArrowheads="1"/>
          </p:cNvSpPr>
          <p:nvPr/>
        </p:nvSpPr>
        <p:spPr bwMode="auto">
          <a:xfrm>
            <a:off x="6588125" y="4330700"/>
            <a:ext cx="15557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zh-CN" sz="54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tiger</a:t>
            </a:r>
          </a:p>
        </p:txBody>
      </p:sp>
      <p:pic>
        <p:nvPicPr>
          <p:cNvPr id="23559" name="图片模式1" descr="3"/>
          <p:cNvPicPr>
            <a:picLocks noRot="1"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0788" y="1809750"/>
            <a:ext cx="2305050" cy="223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560" name="矩形3"/>
          <p:cNvSpPr>
            <a:spLocks noChangeArrowheads="1"/>
          </p:cNvSpPr>
          <p:nvPr/>
        </p:nvSpPr>
        <p:spPr bwMode="auto">
          <a:xfrm>
            <a:off x="4225925" y="1219200"/>
            <a:ext cx="1801813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Asia</a:t>
            </a:r>
          </a:p>
        </p:txBody>
      </p:sp>
      <p:sp>
        <p:nvSpPr>
          <p:cNvPr id="23561" name="矩形4"/>
          <p:cNvSpPr>
            <a:spLocks noChangeArrowheads="1"/>
          </p:cNvSpPr>
          <p:nvPr/>
        </p:nvSpPr>
        <p:spPr bwMode="auto">
          <a:xfrm>
            <a:off x="3875088" y="1865313"/>
            <a:ext cx="1801812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alone</a:t>
            </a:r>
          </a:p>
        </p:txBody>
      </p:sp>
      <p:sp>
        <p:nvSpPr>
          <p:cNvPr id="23562" name="矩形5"/>
          <p:cNvSpPr>
            <a:spLocks noChangeArrowheads="1"/>
          </p:cNvSpPr>
          <p:nvPr/>
        </p:nvSpPr>
        <p:spPr bwMode="auto">
          <a:xfrm>
            <a:off x="2432050" y="2511425"/>
            <a:ext cx="1801813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water</a:t>
            </a:r>
          </a:p>
        </p:txBody>
      </p:sp>
      <p:sp>
        <p:nvSpPr>
          <p:cNvPr id="23563" name="矩形6"/>
          <p:cNvSpPr>
            <a:spLocks noChangeArrowheads="1"/>
          </p:cNvSpPr>
          <p:nvPr/>
        </p:nvSpPr>
        <p:spPr bwMode="auto">
          <a:xfrm>
            <a:off x="2439988" y="3086100"/>
            <a:ext cx="2295525" cy="57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swimming</a:t>
            </a:r>
          </a:p>
        </p:txBody>
      </p:sp>
      <p:sp>
        <p:nvSpPr>
          <p:cNvPr id="23564" name="矩形7"/>
          <p:cNvSpPr>
            <a:spLocks noChangeArrowheads="1"/>
          </p:cNvSpPr>
          <p:nvPr/>
        </p:nvSpPr>
        <p:spPr bwMode="auto">
          <a:xfrm>
            <a:off x="923925" y="3730625"/>
            <a:ext cx="180340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strong</a:t>
            </a:r>
          </a:p>
        </p:txBody>
      </p:sp>
      <p:sp>
        <p:nvSpPr>
          <p:cNvPr id="23565" name="矩形8"/>
          <p:cNvSpPr>
            <a:spLocks noChangeArrowheads="1"/>
          </p:cNvSpPr>
          <p:nvPr/>
        </p:nvSpPr>
        <p:spPr bwMode="auto">
          <a:xfrm>
            <a:off x="3794125" y="4448175"/>
            <a:ext cx="180340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animals</a:t>
            </a: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autoUpdateAnimBg="0"/>
      <p:bldP spid="23558" grpId="0" autoUpdateAnimBg="0"/>
      <p:bldP spid="23560" grpId="0" autoUpdateAnimBg="0"/>
      <p:bldP spid="23561" grpId="0" autoUpdateAnimBg="0"/>
      <p:bldP spid="23562" grpId="0" autoUpdateAnimBg="0"/>
      <p:bldP spid="23563" grpId="0" autoUpdateAnimBg="0"/>
      <p:bldP spid="23564" grpId="0" autoUpdateAnimBg="0"/>
      <p:bldP spid="2356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矩形1"/>
          <p:cNvSpPr>
            <a:spLocks noChangeArrowheads="1"/>
          </p:cNvSpPr>
          <p:nvPr/>
        </p:nvSpPr>
        <p:spPr bwMode="auto">
          <a:xfrm>
            <a:off x="3613150" y="1089025"/>
            <a:ext cx="4511675" cy="4951413"/>
          </a:xfrm>
          <a:prstGeom prst="rect">
            <a:avLst/>
          </a:prstGeom>
          <a:solidFill>
            <a:srgbClr val="FF99CC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-73025" y="2513013"/>
            <a:ext cx="182563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>
              <a:buClrTx/>
            </a:pPr>
            <a:endParaRPr lang="zh-CN" altLang="zh-CN" sz="2900" b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-73025" y="2513013"/>
            <a:ext cx="182563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>
              <a:buClrTx/>
            </a:pPr>
            <a:endParaRPr lang="zh-CN" altLang="zh-CN" sz="2900" b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4580" name="文本框1"/>
          <p:cNvSpPr txBox="1">
            <a:spLocks noChangeArrowheads="1"/>
          </p:cNvSpPr>
          <p:nvPr/>
        </p:nvSpPr>
        <p:spPr bwMode="auto">
          <a:xfrm>
            <a:off x="3854450" y="1254125"/>
            <a:ext cx="4391025" cy="451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  <a:buClrTx/>
            </a:pP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Monkeys live in ______, ____ and ______. There are about ____ kinds of monkeys. Monkeys eat ____, ______ , _____and even ____!</a:t>
            </a:r>
          </a:p>
        </p:txBody>
      </p:sp>
      <p:sp>
        <p:nvSpPr>
          <p:cNvPr id="24581" name="矩形2"/>
          <p:cNvSpPr>
            <a:spLocks noChangeArrowheads="1"/>
          </p:cNvSpPr>
          <p:nvPr/>
        </p:nvSpPr>
        <p:spPr bwMode="auto">
          <a:xfrm>
            <a:off x="636588" y="3933825"/>
            <a:ext cx="25082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54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monkey</a:t>
            </a:r>
          </a:p>
        </p:txBody>
      </p:sp>
      <p:pic>
        <p:nvPicPr>
          <p:cNvPr id="24582" name="图片模式1" descr="3"/>
          <p:cNvPicPr>
            <a:picLocks noRot="1"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088" y="1449388"/>
            <a:ext cx="2295525" cy="2325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4583" name="矩形3"/>
          <p:cNvSpPr>
            <a:spLocks noChangeArrowheads="1"/>
          </p:cNvSpPr>
          <p:nvPr/>
        </p:nvSpPr>
        <p:spPr bwMode="auto">
          <a:xfrm>
            <a:off x="3803650" y="1936750"/>
            <a:ext cx="1801813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Africa</a:t>
            </a:r>
          </a:p>
        </p:txBody>
      </p:sp>
      <p:sp>
        <p:nvSpPr>
          <p:cNvPr id="24584" name="矩形4"/>
          <p:cNvSpPr>
            <a:spLocks noChangeArrowheads="1"/>
          </p:cNvSpPr>
          <p:nvPr/>
        </p:nvSpPr>
        <p:spPr bwMode="auto">
          <a:xfrm>
            <a:off x="5373688" y="1936750"/>
            <a:ext cx="1801812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Asia</a:t>
            </a:r>
          </a:p>
        </p:txBody>
      </p:sp>
      <p:sp>
        <p:nvSpPr>
          <p:cNvPr id="24585" name="矩形5"/>
          <p:cNvSpPr>
            <a:spLocks noChangeArrowheads="1"/>
          </p:cNvSpPr>
          <p:nvPr/>
        </p:nvSpPr>
        <p:spPr bwMode="auto">
          <a:xfrm>
            <a:off x="3659188" y="2511425"/>
            <a:ext cx="2081212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America</a:t>
            </a:r>
          </a:p>
        </p:txBody>
      </p:sp>
      <p:sp>
        <p:nvSpPr>
          <p:cNvPr id="24586" name="矩形6"/>
          <p:cNvSpPr>
            <a:spLocks noChangeArrowheads="1"/>
          </p:cNvSpPr>
          <p:nvPr/>
        </p:nvSpPr>
        <p:spPr bwMode="auto">
          <a:xfrm>
            <a:off x="5157788" y="3228975"/>
            <a:ext cx="1801812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200</a:t>
            </a:r>
          </a:p>
        </p:txBody>
      </p:sp>
      <p:sp>
        <p:nvSpPr>
          <p:cNvPr id="24587" name="矩形7"/>
          <p:cNvSpPr>
            <a:spLocks noChangeArrowheads="1"/>
          </p:cNvSpPr>
          <p:nvPr/>
        </p:nvSpPr>
        <p:spPr bwMode="auto">
          <a:xfrm>
            <a:off x="4511675" y="4376738"/>
            <a:ext cx="180340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meat</a:t>
            </a:r>
          </a:p>
        </p:txBody>
      </p:sp>
      <p:sp>
        <p:nvSpPr>
          <p:cNvPr id="24588" name="矩形8"/>
          <p:cNvSpPr>
            <a:spLocks noChangeArrowheads="1"/>
          </p:cNvSpPr>
          <p:nvPr/>
        </p:nvSpPr>
        <p:spPr bwMode="auto">
          <a:xfrm>
            <a:off x="5811838" y="4376738"/>
            <a:ext cx="1801812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leaves</a:t>
            </a:r>
          </a:p>
        </p:txBody>
      </p:sp>
      <p:sp>
        <p:nvSpPr>
          <p:cNvPr id="24589" name="矩形9"/>
          <p:cNvSpPr>
            <a:spLocks noChangeArrowheads="1"/>
          </p:cNvSpPr>
          <p:nvPr/>
        </p:nvSpPr>
        <p:spPr bwMode="auto">
          <a:xfrm>
            <a:off x="3938588" y="5022850"/>
            <a:ext cx="1801812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fruit</a:t>
            </a:r>
          </a:p>
        </p:txBody>
      </p:sp>
      <p:sp>
        <p:nvSpPr>
          <p:cNvPr id="24590" name="矩形10"/>
          <p:cNvSpPr>
            <a:spLocks noChangeArrowheads="1"/>
          </p:cNvSpPr>
          <p:nvPr/>
        </p:nvSpPr>
        <p:spPr bwMode="auto">
          <a:xfrm>
            <a:off x="6808788" y="5022850"/>
            <a:ext cx="1801812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eggs</a:t>
            </a: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utoUpdateAnimBg="0"/>
      <p:bldP spid="24583" grpId="0" autoUpdateAnimBg="0"/>
      <p:bldP spid="24584" grpId="0" autoUpdateAnimBg="0"/>
      <p:bldP spid="24585" grpId="0" autoUpdateAnimBg="0"/>
      <p:bldP spid="24586" grpId="0" autoUpdateAnimBg="0"/>
      <p:bldP spid="24587" grpId="0" autoUpdateAnimBg="0"/>
      <p:bldP spid="24588" grpId="0" autoUpdateAnimBg="0"/>
      <p:bldP spid="24589" grpId="0" autoUpdateAnimBg="0"/>
      <p:bldP spid="2459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文本框2"/>
          <p:cNvSpPr txBox="1">
            <a:spLocks noChangeArrowheads="1"/>
          </p:cNvSpPr>
          <p:nvPr/>
        </p:nvSpPr>
        <p:spPr bwMode="auto">
          <a:xfrm>
            <a:off x="395288" y="333375"/>
            <a:ext cx="8066087" cy="187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5000"/>
              </a:lnSpc>
            </a:pPr>
            <a:r>
              <a:rPr lang="en-US" altLang="zh-CN" sz="4100" b="1" dirty="0">
                <a:solidFill>
                  <a:srgbClr val="00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4. Complete the sentences with the correct form of the words and expression from the box.</a:t>
            </a:r>
            <a:r>
              <a:rPr lang="en-US" altLang="zh-CN" sz="41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18434" name="矩形1"/>
          <p:cNvSpPr>
            <a:spLocks noChangeArrowheads="1"/>
          </p:cNvSpPr>
          <p:nvPr/>
        </p:nvSpPr>
        <p:spPr bwMode="auto">
          <a:xfrm>
            <a:off x="349250" y="2546350"/>
            <a:ext cx="8556625" cy="793750"/>
          </a:xfrm>
          <a:prstGeom prst="rect">
            <a:avLst/>
          </a:prstGeom>
          <a:solidFill>
            <a:srgbClr val="CCFFFF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35" name="文本框1"/>
          <p:cNvSpPr txBox="1">
            <a:spLocks noChangeArrowheads="1"/>
          </p:cNvSpPr>
          <p:nvPr/>
        </p:nvSpPr>
        <p:spPr bwMode="auto">
          <a:xfrm>
            <a:off x="539750" y="2627313"/>
            <a:ext cx="82819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</a:pP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African  a little  grass   kilo  only  world</a:t>
            </a:r>
          </a:p>
        </p:txBody>
      </p:sp>
      <p:sp>
        <p:nvSpPr>
          <p:cNvPr id="18436" name="文本框3"/>
          <p:cNvSpPr txBox="1">
            <a:spLocks noChangeArrowheads="1"/>
          </p:cNvSpPr>
          <p:nvPr/>
        </p:nvSpPr>
        <p:spPr bwMode="auto">
          <a:xfrm>
            <a:off x="323850" y="3679825"/>
            <a:ext cx="8318500" cy="223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ClrTx/>
            </a:pP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1. The elephant eats __________ fruit.</a:t>
            </a:r>
          </a:p>
          <a:p>
            <a:pPr>
              <a:lnSpc>
                <a:spcPct val="130000"/>
              </a:lnSpc>
              <a:buClrTx/>
            </a:pP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2. The pandas eats about 30 ______ of </a:t>
            </a:r>
          </a:p>
          <a:p>
            <a:pPr>
              <a:lnSpc>
                <a:spcPct val="130000"/>
              </a:lnSpc>
              <a:buClrTx/>
            </a:pP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bamboo a day.</a:t>
            </a:r>
          </a:p>
        </p:txBody>
      </p:sp>
      <p:sp>
        <p:nvSpPr>
          <p:cNvPr id="18437" name="矩形3"/>
          <p:cNvSpPr>
            <a:spLocks noChangeArrowheads="1"/>
          </p:cNvSpPr>
          <p:nvPr/>
        </p:nvSpPr>
        <p:spPr bwMode="auto">
          <a:xfrm>
            <a:off x="5030788" y="3830638"/>
            <a:ext cx="1416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 little</a:t>
            </a:r>
          </a:p>
        </p:txBody>
      </p:sp>
      <p:sp>
        <p:nvSpPr>
          <p:cNvPr id="18438" name="矩形2"/>
          <p:cNvSpPr>
            <a:spLocks noChangeArrowheads="1"/>
          </p:cNvSpPr>
          <p:nvPr/>
        </p:nvSpPr>
        <p:spPr bwMode="auto">
          <a:xfrm>
            <a:off x="6318250" y="4551363"/>
            <a:ext cx="1098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kilos</a:t>
            </a:r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文本框1"/>
          <p:cNvSpPr txBox="1">
            <a:spLocks noChangeArrowheads="1"/>
          </p:cNvSpPr>
          <p:nvPr/>
        </p:nvSpPr>
        <p:spPr bwMode="auto">
          <a:xfrm>
            <a:off x="719138" y="323850"/>
            <a:ext cx="8174037" cy="585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Tx/>
            </a:pP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3. The zebra eats plants, leaves and </a:t>
            </a:r>
          </a:p>
          <a:p>
            <a:pPr>
              <a:lnSpc>
                <a:spcPct val="120000"/>
              </a:lnSpc>
              <a:buClrTx/>
            </a:pP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_______ but not bamboo.</a:t>
            </a:r>
          </a:p>
          <a:p>
            <a:pPr>
              <a:lnSpc>
                <a:spcPct val="120000"/>
              </a:lnSpc>
              <a:buClrTx/>
            </a:pP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4. There are ______ about 1,800 </a:t>
            </a:r>
          </a:p>
          <a:p>
            <a:pPr>
              <a:lnSpc>
                <a:spcPct val="120000"/>
              </a:lnSpc>
              <a:buClrTx/>
            </a:pP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pandas in China.</a:t>
            </a:r>
          </a:p>
          <a:p>
            <a:pPr>
              <a:lnSpc>
                <a:spcPct val="120000"/>
              </a:lnSpc>
              <a:buClrTx/>
            </a:pP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5. Monkeys live in many countries all </a:t>
            </a:r>
          </a:p>
          <a:p>
            <a:pPr>
              <a:lnSpc>
                <a:spcPct val="120000"/>
              </a:lnSpc>
              <a:buClrTx/>
            </a:pP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over the ______ but not in Europe.</a:t>
            </a:r>
          </a:p>
          <a:p>
            <a:pPr>
              <a:lnSpc>
                <a:spcPct val="120000"/>
              </a:lnSpc>
              <a:buClrTx/>
            </a:pP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6. You can find elephants in Africa and </a:t>
            </a:r>
          </a:p>
          <a:p>
            <a:pPr>
              <a:lnSpc>
                <a:spcPct val="120000"/>
              </a:lnSpc>
              <a:buClrTx/>
            </a:pP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Asia, but zebras are only    </a:t>
            </a:r>
          </a:p>
          <a:p>
            <a:pPr>
              <a:lnSpc>
                <a:spcPct val="120000"/>
              </a:lnSpc>
              <a:buClrTx/>
            </a:pP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_______ animals.</a:t>
            </a:r>
          </a:p>
        </p:txBody>
      </p:sp>
      <p:sp>
        <p:nvSpPr>
          <p:cNvPr id="19458" name="矩形1"/>
          <p:cNvSpPr>
            <a:spLocks noChangeArrowheads="1"/>
          </p:cNvSpPr>
          <p:nvPr/>
        </p:nvSpPr>
        <p:spPr bwMode="auto">
          <a:xfrm>
            <a:off x="1212850" y="5591175"/>
            <a:ext cx="2179638" cy="620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African</a:t>
            </a:r>
          </a:p>
        </p:txBody>
      </p:sp>
      <p:sp>
        <p:nvSpPr>
          <p:cNvPr id="19459" name="矩形2"/>
          <p:cNvSpPr>
            <a:spLocks noChangeArrowheads="1"/>
          </p:cNvSpPr>
          <p:nvPr/>
        </p:nvSpPr>
        <p:spPr bwMode="auto">
          <a:xfrm>
            <a:off x="1439863" y="1089025"/>
            <a:ext cx="1368425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grass</a:t>
            </a:r>
          </a:p>
        </p:txBody>
      </p:sp>
      <p:sp>
        <p:nvSpPr>
          <p:cNvPr id="19460" name="矩形4"/>
          <p:cNvSpPr>
            <a:spLocks noChangeArrowheads="1"/>
          </p:cNvSpPr>
          <p:nvPr/>
        </p:nvSpPr>
        <p:spPr bwMode="auto">
          <a:xfrm>
            <a:off x="3517900" y="1728788"/>
            <a:ext cx="1371600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only</a:t>
            </a:r>
          </a:p>
        </p:txBody>
      </p:sp>
      <p:sp>
        <p:nvSpPr>
          <p:cNvPr id="19461" name="矩形3"/>
          <p:cNvSpPr>
            <a:spLocks noChangeArrowheads="1"/>
          </p:cNvSpPr>
          <p:nvPr/>
        </p:nvSpPr>
        <p:spPr bwMode="auto">
          <a:xfrm>
            <a:off x="2881313" y="3609975"/>
            <a:ext cx="1620837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world</a:t>
            </a:r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2"/>
          <p:cNvSpPr txBox="1">
            <a:spLocks noChangeArrowheads="1"/>
          </p:cNvSpPr>
          <p:nvPr/>
        </p:nvSpPr>
        <p:spPr bwMode="auto">
          <a:xfrm>
            <a:off x="827088" y="1484313"/>
            <a:ext cx="7777162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130000"/>
              </a:lnSpc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3600" b="1">
                <a:solidFill>
                  <a:srgbClr val="9933FF"/>
                </a:solidFill>
                <a:ea typeface="宋体" panose="02010600030101010101" pitchFamily="2" charset="-122"/>
              </a:rPr>
              <a:t> </a:t>
            </a:r>
          </a:p>
          <a:p>
            <a:pPr marL="342900" indent="-342900">
              <a:lnSpc>
                <a:spcPct val="130000"/>
              </a:lnSpc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Pair work: Ask questions </a:t>
            </a:r>
          </a:p>
          <a:p>
            <a:pPr marL="342900" indent="-342900">
              <a:lnSpc>
                <a:spcPct val="130000"/>
              </a:lnSpc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about the animals in the text. </a:t>
            </a:r>
          </a:p>
          <a:p>
            <a:pPr marL="342900" indent="-342900">
              <a:lnSpc>
                <a:spcPct val="130000"/>
              </a:lnSpc>
              <a:buClr>
                <a:schemeClr val="hlink"/>
              </a:buClr>
              <a:buSzPct val="78000"/>
              <a:buFont typeface="Wingdings" panose="05000000000000000000" pitchFamily="2" charset="2"/>
              <a:buNone/>
            </a:pPr>
            <a:endParaRPr lang="en-US" altLang="zh-CN" sz="3200" b="1">
              <a:ea typeface="宋体" panose="02010600030101010101" pitchFamily="2" charset="-122"/>
            </a:endParaRPr>
          </a:p>
          <a:p>
            <a:pPr marL="342900" indent="-342900">
              <a:lnSpc>
                <a:spcPct val="130000"/>
              </a:lnSpc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3600" b="1">
                <a:latin typeface="Times New Roman" panose="02020603050405020304" pitchFamily="18" charset="0"/>
                <a:ea typeface="宋体" panose="02010600030101010101" pitchFamily="2" charset="-122"/>
              </a:rPr>
              <a:t>根据文中介绍的动物及其相关信息，向大家提一个问题</a:t>
            </a:r>
          </a:p>
        </p:txBody>
      </p:sp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1908175" y="981075"/>
            <a:ext cx="48244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altLang="zh-CN" sz="4000">
                <a:latin typeface="Times New Roman" panose="02020603050405020304" pitchFamily="18" charset="0"/>
                <a:ea typeface="宋体" panose="02010600030101010101" pitchFamily="2" charset="-122"/>
              </a:rPr>
              <a:t>After reading</a:t>
            </a:r>
            <a:r>
              <a:rPr lang="en-US" altLang="zh-CN" sz="4000">
                <a:solidFill>
                  <a:srgbClr val="FF5050"/>
                </a:solidFill>
                <a:ea typeface="宋体" panose="02010600030101010101" pitchFamily="2" charset="-122"/>
              </a:rPr>
              <a:t>  </a:t>
            </a:r>
          </a:p>
        </p:txBody>
      </p:sp>
      <p:pic>
        <p:nvPicPr>
          <p:cNvPr id="25603" name="图片模式1" descr="图片hukhuk"/>
          <p:cNvPicPr>
            <a:picLocks noRot="1"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00825" y="1009650"/>
            <a:ext cx="2527300" cy="279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2" descr="u=3028541948,3815220754&amp;gp=0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177925"/>
            <a:ext cx="3089275" cy="284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636588" y="4060825"/>
            <a:ext cx="3887787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3130">
              <a:lnSpc>
                <a:spcPct val="120000"/>
              </a:lnSpc>
              <a:buClrTx/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I am orange and black, and I am the king in the forest.</a:t>
            </a: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4879975" y="4010025"/>
            <a:ext cx="4029075" cy="194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3130">
              <a:lnSpc>
                <a:spcPct val="130000"/>
              </a:lnSpc>
              <a:buClrTx/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I am the tiger’s cousin, and I like eating small animals.</a:t>
            </a:r>
          </a:p>
        </p:txBody>
      </p:sp>
      <p:pic>
        <p:nvPicPr>
          <p:cNvPr id="5124" name="Picture 5" descr="4"/>
          <p:cNvPicPr>
            <a:picLocks noRot="1"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38750" y="1152525"/>
            <a:ext cx="3228975" cy="284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5" name="文本框1"/>
          <p:cNvSpPr txBox="1">
            <a:spLocks noChangeArrowheads="1"/>
          </p:cNvSpPr>
          <p:nvPr/>
        </p:nvSpPr>
        <p:spPr bwMode="auto">
          <a:xfrm>
            <a:off x="1500188" y="5859463"/>
            <a:ext cx="1439862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91313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91313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91313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91313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91313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tiger</a:t>
            </a:r>
          </a:p>
        </p:txBody>
      </p:sp>
      <p:sp>
        <p:nvSpPr>
          <p:cNvPr id="5126" name="Text Box 7"/>
          <p:cNvSpPr txBox="1">
            <a:spLocks noChangeArrowheads="1"/>
          </p:cNvSpPr>
          <p:nvPr/>
        </p:nvSpPr>
        <p:spPr bwMode="auto">
          <a:xfrm>
            <a:off x="5819775" y="5859463"/>
            <a:ext cx="1150938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91313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91313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91313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91313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91313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lion</a:t>
            </a:r>
          </a:p>
        </p:txBody>
      </p:sp>
      <p:sp>
        <p:nvSpPr>
          <p:cNvPr id="5127" name="TextArt 对象1"/>
          <p:cNvSpPr>
            <a:spLocks noChangeArrowheads="1" noChangeShapeType="1" noTextEdit="1"/>
          </p:cNvSpPr>
          <p:nvPr/>
        </p:nvSpPr>
        <p:spPr bwMode="auto">
          <a:xfrm>
            <a:off x="2133600" y="388938"/>
            <a:ext cx="5400675" cy="7588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/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22000">
                      <a:srgbClr val="0819FB"/>
                    </a:gs>
                    <a:gs pos="36000">
                      <a:srgbClr val="1A8D48"/>
                    </a:gs>
                    <a:gs pos="53001">
                      <a:srgbClr val="FFFF00"/>
                    </a:gs>
                    <a:gs pos="73001">
                      <a:srgbClr val="EE3F17"/>
                    </a:gs>
                    <a:gs pos="89001">
                      <a:srgbClr val="E81766"/>
                    </a:gs>
                    <a:gs pos="100000">
                      <a:srgbClr val="A603AB"/>
                    </a:gs>
                  </a:gsLst>
                  <a:lin ang="10800000" scaled="1"/>
                </a:gradFill>
                <a:latin typeface="Times New Roman" panose="02020603050405020304"/>
                <a:cs typeface="Times New Roman" panose="02020603050405020304"/>
              </a:rPr>
              <a:t>Guessing game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22000">
                    <a:srgbClr val="0819FB"/>
                  </a:gs>
                  <a:gs pos="36000">
                    <a:srgbClr val="1A8D48"/>
                  </a:gs>
                  <a:gs pos="53001">
                    <a:srgbClr val="FFFF00"/>
                  </a:gs>
                  <a:gs pos="73001">
                    <a:srgbClr val="EE3F17"/>
                  </a:gs>
                  <a:gs pos="89001">
                    <a:srgbClr val="E81766"/>
                  </a:gs>
                  <a:gs pos="100000">
                    <a:srgbClr val="A603AB"/>
                  </a:gs>
                </a:gsLst>
                <a:lin ang="10800000" scaled="1"/>
              </a:gradFill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 advAuto="0"/>
      <p:bldP spid="5125" grpId="0" animBg="1" advAuto="0"/>
      <p:bldP spid="5126" grpId="0" animBg="1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2"/>
          <p:cNvSpPr txBox="1">
            <a:spLocks noChangeArrowheads="1"/>
          </p:cNvSpPr>
          <p:nvPr/>
        </p:nvSpPr>
        <p:spPr bwMode="auto">
          <a:xfrm>
            <a:off x="611188" y="908050"/>
            <a:ext cx="5832475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125000"/>
              </a:lnSpc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endParaRPr lang="en-US" altLang="zh-CN" sz="3600" b="1" dirty="0">
              <a:solidFill>
                <a:srgbClr val="9933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indent="-342900">
              <a:lnSpc>
                <a:spcPct val="125000"/>
              </a:lnSpc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endParaRPr lang="en-US" altLang="zh-CN" sz="3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indent="-342900">
              <a:lnSpc>
                <a:spcPct val="125000"/>
              </a:lnSpc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Where does it live?</a:t>
            </a:r>
          </a:p>
          <a:p>
            <a:pPr marL="342900" indent="-342900">
              <a:lnSpc>
                <a:spcPct val="125000"/>
              </a:lnSpc>
              <a:buClrTx/>
              <a:buSzPct val="70000"/>
              <a:buFont typeface="Wingdings" panose="05000000000000000000" pitchFamily="2" charset="2"/>
              <a:buNone/>
            </a:pPr>
            <a:r>
              <a:rPr lang="en-US" altLang="zh-CN" sz="3600" b="1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What does it often eat?</a:t>
            </a:r>
          </a:p>
          <a:p>
            <a:pPr marL="342900" indent="-342900">
              <a:lnSpc>
                <a:spcPct val="125000"/>
              </a:lnSpc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Does it come from Europe?</a:t>
            </a:r>
          </a:p>
          <a:p>
            <a:pPr marL="342900" indent="-342900">
              <a:lnSpc>
                <a:spcPct val="125000"/>
              </a:lnSpc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Does it eat meat?</a:t>
            </a:r>
          </a:p>
          <a:p>
            <a:pPr marL="342900" indent="-342900">
              <a:lnSpc>
                <a:spcPct val="125000"/>
              </a:lnSpc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Does it like water?</a:t>
            </a:r>
          </a:p>
        </p:txBody>
      </p:sp>
      <p:pic>
        <p:nvPicPr>
          <p:cNvPr id="26626" name="图片模式1" descr="3"/>
          <p:cNvPicPr>
            <a:picLocks noRot="1"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53063" y="646113"/>
            <a:ext cx="3209925" cy="275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5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4"/>
          <p:cNvSpPr txBox="1">
            <a:spLocks noChangeArrowheads="1"/>
          </p:cNvSpPr>
          <p:nvPr/>
        </p:nvSpPr>
        <p:spPr bwMode="auto">
          <a:xfrm>
            <a:off x="611188" y="908050"/>
            <a:ext cx="7920037" cy="3169816"/>
          </a:xfrm>
          <a:prstGeom prst="rect">
            <a:avLst/>
          </a:prstGeom>
          <a:noFill/>
          <a:ln w="10160">
            <a:solidFill>
              <a:srgbClr val="99FF33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125000"/>
              </a:lnSpc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Homework: Introducing an animal</a:t>
            </a:r>
          </a:p>
          <a:p>
            <a:pPr marL="342900" indent="-342900">
              <a:lnSpc>
                <a:spcPct val="125000"/>
              </a:lnSpc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小组合作，与组员交流一下，思考如何向大家介绍一种动物。写成一段话，比比看哪个小组写的句子多。</a:t>
            </a:r>
          </a:p>
        </p:txBody>
      </p:sp>
      <p:pic>
        <p:nvPicPr>
          <p:cNvPr id="27650" name="Picture 6" descr="44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67488" y="4335462"/>
            <a:ext cx="2578100" cy="252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3"/>
          <p:cNvSpPr>
            <a:spLocks noChangeArrowheads="1"/>
          </p:cNvSpPr>
          <p:nvPr/>
        </p:nvSpPr>
        <p:spPr bwMode="auto">
          <a:xfrm>
            <a:off x="69850" y="3000375"/>
            <a:ext cx="22606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>
              <a:buClrTx/>
            </a:pPr>
            <a:endParaRPr lang="zh-CN" altLang="zh-CN" sz="2900" b="1">
              <a:latin typeface="Times New Roman" panose="02020603050405020304" pitchFamily="18" charset="0"/>
            </a:endParaRPr>
          </a:p>
        </p:txBody>
      </p:sp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69850" y="3000375"/>
            <a:ext cx="235743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>
              <a:buClrTx/>
            </a:pPr>
            <a:endParaRPr lang="zh-CN" altLang="zh-CN" sz="2900" b="1">
              <a:latin typeface="Times New Roman" panose="02020603050405020304" pitchFamily="18" charset="0"/>
            </a:endParaRPr>
          </a:p>
        </p:txBody>
      </p:sp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69850" y="3000375"/>
            <a:ext cx="202406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>
              <a:buClrTx/>
            </a:pPr>
            <a:endParaRPr lang="zh-CN" altLang="zh-CN" sz="2900" b="1">
              <a:latin typeface="Times New Roman" panose="02020603050405020304" pitchFamily="18" charset="0"/>
            </a:endParaRPr>
          </a:p>
        </p:txBody>
      </p:sp>
      <p:sp>
        <p:nvSpPr>
          <p:cNvPr id="28676" name="文本框1"/>
          <p:cNvSpPr txBox="1">
            <a:spLocks noChangeArrowheads="1"/>
          </p:cNvSpPr>
          <p:nvPr/>
        </p:nvSpPr>
        <p:spPr bwMode="auto">
          <a:xfrm>
            <a:off x="431800" y="1062038"/>
            <a:ext cx="8461375" cy="5535612"/>
          </a:xfrm>
          <a:prstGeom prst="rect">
            <a:avLst/>
          </a:prstGeom>
          <a:solidFill>
            <a:schemeClr val="bg1">
              <a:alpha val="79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3600" b="1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A. </a:t>
            </a:r>
            <a:r>
              <a:rPr lang="zh-CN" altLang="en-US" sz="3600" b="1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根据首字母提示填空：</a:t>
            </a:r>
          </a:p>
          <a:p>
            <a:pPr>
              <a:lnSpc>
                <a:spcPct val="110000"/>
              </a:lnSpc>
              <a:buClrTx/>
            </a:pP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1. China is a country in A___.</a:t>
            </a:r>
          </a:p>
          <a:p>
            <a:pPr>
              <a:lnSpc>
                <a:spcPct val="110000"/>
              </a:lnSpc>
              <a:buClrTx/>
            </a:pP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2. They are Europeans. They come from    </a:t>
            </a:r>
          </a:p>
          <a:p>
            <a:pPr>
              <a:lnSpc>
                <a:spcPct val="110000"/>
              </a:lnSpc>
              <a:buClrTx/>
            </a:pP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E_____.</a:t>
            </a:r>
          </a:p>
          <a:p>
            <a:pPr>
              <a:lnSpc>
                <a:spcPct val="110000"/>
              </a:lnSpc>
              <a:buClrTx/>
            </a:pP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3. The dog is my </a:t>
            </a:r>
            <a:r>
              <a:rPr lang="en-US" altLang="zh-CN" sz="3600" b="1" dirty="0" err="1">
                <a:latin typeface="Times New Roman" panose="02020603050405020304" pitchFamily="18" charset="0"/>
                <a:ea typeface="宋体" panose="02010600030101010101" pitchFamily="2" charset="-122"/>
              </a:rPr>
              <a:t>favourite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a______.</a:t>
            </a:r>
          </a:p>
          <a:p>
            <a:pPr>
              <a:lnSpc>
                <a:spcPct val="110000"/>
              </a:lnSpc>
              <a:buClrTx/>
            </a:pP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4. In autumn, we can see the yellow </a:t>
            </a:r>
          </a:p>
          <a:p>
            <a:pPr>
              <a:lnSpc>
                <a:spcPct val="110000"/>
              </a:lnSpc>
              <a:buClrTx/>
            </a:pP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l_____ of the trees.</a:t>
            </a:r>
          </a:p>
          <a:p>
            <a:pPr>
              <a:lnSpc>
                <a:spcPct val="110000"/>
              </a:lnSpc>
              <a:buClrTx/>
            </a:pP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5. The old man lives a_____. I usually </a:t>
            </a:r>
          </a:p>
          <a:p>
            <a:pPr>
              <a:lnSpc>
                <a:spcPct val="110000"/>
              </a:lnSpc>
              <a:buClrTx/>
            </a:pP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talk with him.</a:t>
            </a:r>
          </a:p>
        </p:txBody>
      </p:sp>
      <p:sp>
        <p:nvSpPr>
          <p:cNvPr id="28677" name="矩形2"/>
          <p:cNvSpPr>
            <a:spLocks noChangeArrowheads="1"/>
          </p:cNvSpPr>
          <p:nvPr/>
        </p:nvSpPr>
        <p:spPr bwMode="auto">
          <a:xfrm>
            <a:off x="5508625" y="1700213"/>
            <a:ext cx="717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sia</a:t>
            </a:r>
          </a:p>
        </p:txBody>
      </p:sp>
      <p:sp>
        <p:nvSpPr>
          <p:cNvPr id="28678" name="矩形1"/>
          <p:cNvSpPr>
            <a:spLocks noChangeArrowheads="1"/>
          </p:cNvSpPr>
          <p:nvPr/>
        </p:nvSpPr>
        <p:spPr bwMode="auto">
          <a:xfrm>
            <a:off x="1223963" y="2895600"/>
            <a:ext cx="13287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urope</a:t>
            </a:r>
          </a:p>
        </p:txBody>
      </p:sp>
      <p:sp>
        <p:nvSpPr>
          <p:cNvPr id="28679" name="矩形3"/>
          <p:cNvSpPr>
            <a:spLocks noChangeArrowheads="1"/>
          </p:cNvSpPr>
          <p:nvPr/>
        </p:nvSpPr>
        <p:spPr bwMode="auto">
          <a:xfrm>
            <a:off x="5940425" y="3573463"/>
            <a:ext cx="1301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nimal</a:t>
            </a:r>
          </a:p>
        </p:txBody>
      </p:sp>
      <p:sp>
        <p:nvSpPr>
          <p:cNvPr id="28680" name="矩形5"/>
          <p:cNvSpPr>
            <a:spLocks noChangeArrowheads="1"/>
          </p:cNvSpPr>
          <p:nvPr/>
        </p:nvSpPr>
        <p:spPr bwMode="auto">
          <a:xfrm>
            <a:off x="1187450" y="4732338"/>
            <a:ext cx="1225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eaves</a:t>
            </a:r>
          </a:p>
        </p:txBody>
      </p:sp>
      <p:sp>
        <p:nvSpPr>
          <p:cNvPr id="28681" name="矩形4"/>
          <p:cNvSpPr>
            <a:spLocks noChangeArrowheads="1"/>
          </p:cNvSpPr>
          <p:nvPr/>
        </p:nvSpPr>
        <p:spPr bwMode="auto">
          <a:xfrm>
            <a:off x="4822825" y="5380038"/>
            <a:ext cx="996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lone</a:t>
            </a:r>
          </a:p>
        </p:txBody>
      </p:sp>
      <p:sp>
        <p:nvSpPr>
          <p:cNvPr id="28682" name="文本框2"/>
          <p:cNvSpPr txBox="1">
            <a:spLocks noChangeArrowheads="1"/>
          </p:cNvSpPr>
          <p:nvPr/>
        </p:nvSpPr>
        <p:spPr bwMode="auto">
          <a:xfrm>
            <a:off x="2363788" y="100013"/>
            <a:ext cx="5018087" cy="119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18745" tIns="59690" rIns="118745" bIns="5969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59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Exercises</a:t>
            </a:r>
            <a:r>
              <a:rPr lang="en-US" altLang="zh-CN" sz="52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 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文本框1"/>
          <p:cNvSpPr txBox="1">
            <a:spLocks noChangeArrowheads="1"/>
          </p:cNvSpPr>
          <p:nvPr/>
        </p:nvSpPr>
        <p:spPr bwMode="auto">
          <a:xfrm>
            <a:off x="468313" y="857250"/>
            <a:ext cx="8174037" cy="5092700"/>
          </a:xfrm>
          <a:prstGeom prst="rect">
            <a:avLst/>
          </a:prstGeom>
          <a:solidFill>
            <a:schemeClr val="bg1">
              <a:alpha val="79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600" b="1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B. </a:t>
            </a:r>
            <a:r>
              <a:rPr lang="zh-CN" altLang="en-US" sz="3600" b="1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完成句子：</a:t>
            </a:r>
          </a:p>
          <a:p>
            <a:pPr>
              <a:lnSpc>
                <a:spcPct val="130000"/>
              </a:lnSpc>
              <a:buClrTx/>
            </a:pP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1. </a:t>
            </a: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狮子是美洲的吗？</a:t>
            </a:r>
          </a:p>
          <a:p>
            <a:pPr>
              <a:lnSpc>
                <a:spcPct val="130000"/>
              </a:lnSpc>
              <a:buClrTx/>
            </a:pP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Is the lion ____________________?</a:t>
            </a:r>
          </a:p>
          <a:p>
            <a:pPr>
              <a:lnSpc>
                <a:spcPct val="130000"/>
              </a:lnSpc>
              <a:buClrTx/>
            </a:pP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2. </a:t>
            </a: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他们不来自亚洲。</a:t>
            </a:r>
          </a:p>
          <a:p>
            <a:pPr>
              <a:lnSpc>
                <a:spcPct val="130000"/>
              </a:lnSpc>
              <a:buClrTx/>
            </a:pP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They don’t ____________________.</a:t>
            </a:r>
          </a:p>
          <a:p>
            <a:pPr>
              <a:lnSpc>
                <a:spcPct val="130000"/>
              </a:lnSpc>
              <a:buClrTx/>
            </a:pP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3. </a:t>
            </a: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这是只非洲大象吗？</a:t>
            </a:r>
          </a:p>
          <a:p>
            <a:pPr>
              <a:lnSpc>
                <a:spcPct val="130000"/>
              </a:lnSpc>
              <a:buClrTx/>
            </a:pP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Is this _________________________?</a:t>
            </a:r>
          </a:p>
        </p:txBody>
      </p:sp>
      <p:sp>
        <p:nvSpPr>
          <p:cNvPr id="29698" name="矩形1"/>
          <p:cNvSpPr>
            <a:spLocks noChangeArrowheads="1"/>
          </p:cNvSpPr>
          <p:nvPr/>
        </p:nvSpPr>
        <p:spPr bwMode="auto">
          <a:xfrm>
            <a:off x="3100388" y="2228850"/>
            <a:ext cx="2711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American</a:t>
            </a:r>
          </a:p>
        </p:txBody>
      </p:sp>
      <p:sp>
        <p:nvSpPr>
          <p:cNvPr id="29699" name="矩形2"/>
          <p:cNvSpPr>
            <a:spLocks noChangeArrowheads="1"/>
          </p:cNvSpPr>
          <p:nvPr/>
        </p:nvSpPr>
        <p:spPr bwMode="auto">
          <a:xfrm>
            <a:off x="3587750" y="3684588"/>
            <a:ext cx="3371850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come from Asia</a:t>
            </a:r>
          </a:p>
        </p:txBody>
      </p:sp>
      <p:sp>
        <p:nvSpPr>
          <p:cNvPr id="29700" name="矩形3"/>
          <p:cNvSpPr>
            <a:spLocks noChangeArrowheads="1"/>
          </p:cNvSpPr>
          <p:nvPr/>
        </p:nvSpPr>
        <p:spPr bwMode="auto">
          <a:xfrm>
            <a:off x="2844800" y="5140325"/>
            <a:ext cx="4217988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an African elephant</a:t>
            </a:r>
          </a:p>
        </p:txBody>
      </p:sp>
      <p:pic>
        <p:nvPicPr>
          <p:cNvPr id="29701" name="图片模式1" descr="400个常用ppt图标(40)_ppt宝藏_www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08700" y="369888"/>
            <a:ext cx="2166938" cy="2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文本框1"/>
          <p:cNvSpPr txBox="1">
            <a:spLocks noChangeArrowheads="1"/>
          </p:cNvSpPr>
          <p:nvPr/>
        </p:nvSpPr>
        <p:spPr bwMode="auto">
          <a:xfrm>
            <a:off x="395288" y="873125"/>
            <a:ext cx="8434387" cy="5092700"/>
          </a:xfrm>
          <a:prstGeom prst="rect">
            <a:avLst/>
          </a:prstGeom>
          <a:solidFill>
            <a:schemeClr val="bg1">
              <a:alpha val="79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ClrTx/>
            </a:pP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4. </a:t>
            </a: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你愿意住在美洲吗？</a:t>
            </a:r>
          </a:p>
          <a:p>
            <a:pPr>
              <a:lnSpc>
                <a:spcPct val="130000"/>
              </a:lnSpc>
              <a:buClrTx/>
            </a:pP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Would you like _________________?</a:t>
            </a:r>
          </a:p>
          <a:p>
            <a:pPr>
              <a:lnSpc>
                <a:spcPct val="130000"/>
              </a:lnSpc>
              <a:buClrTx/>
            </a:pP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5. </a:t>
            </a: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熊猫一天吃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30</a:t>
            </a: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公斤竹子，也吃植物和</a:t>
            </a:r>
          </a:p>
          <a:p>
            <a:pPr>
              <a:lnSpc>
                <a:spcPct val="130000"/>
              </a:lnSpc>
              <a:buClrTx/>
            </a:pP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叶子。</a:t>
            </a:r>
          </a:p>
          <a:p>
            <a:pPr>
              <a:lnSpc>
                <a:spcPct val="130000"/>
              </a:lnSpc>
              <a:buClrTx/>
            </a:pP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The panda eats about 30    </a:t>
            </a:r>
          </a:p>
          <a:p>
            <a:pPr>
              <a:lnSpc>
                <a:spcPct val="130000"/>
              </a:lnSpc>
              <a:buClrTx/>
            </a:pP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______________ a day, ___________  </a:t>
            </a:r>
          </a:p>
          <a:p>
            <a:pPr>
              <a:lnSpc>
                <a:spcPct val="130000"/>
              </a:lnSpc>
              <a:buClrTx/>
            </a:pP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plants and leaves.</a:t>
            </a:r>
          </a:p>
        </p:txBody>
      </p:sp>
      <p:sp>
        <p:nvSpPr>
          <p:cNvPr id="30722" name="矩形1"/>
          <p:cNvSpPr>
            <a:spLocks noChangeArrowheads="1"/>
          </p:cNvSpPr>
          <p:nvPr/>
        </p:nvSpPr>
        <p:spPr bwMode="auto">
          <a:xfrm>
            <a:off x="731838" y="4510088"/>
            <a:ext cx="3403600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kilos of bamboo</a:t>
            </a:r>
          </a:p>
        </p:txBody>
      </p:sp>
      <p:sp>
        <p:nvSpPr>
          <p:cNvPr id="30723" name="矩形3"/>
          <p:cNvSpPr>
            <a:spLocks noChangeArrowheads="1"/>
          </p:cNvSpPr>
          <p:nvPr/>
        </p:nvSpPr>
        <p:spPr bwMode="auto">
          <a:xfrm>
            <a:off x="4089400" y="1506538"/>
            <a:ext cx="326231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 live in America</a:t>
            </a:r>
          </a:p>
        </p:txBody>
      </p:sp>
      <p:sp>
        <p:nvSpPr>
          <p:cNvPr id="30724" name="矩形2"/>
          <p:cNvSpPr>
            <a:spLocks noChangeArrowheads="1"/>
          </p:cNvSpPr>
          <p:nvPr/>
        </p:nvSpPr>
        <p:spPr bwMode="auto">
          <a:xfrm>
            <a:off x="5722938" y="4510088"/>
            <a:ext cx="2198687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as well as 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ChangeArrowheads="1"/>
          </p:cNvSpPr>
          <p:nvPr/>
        </p:nvSpPr>
        <p:spPr bwMode="auto">
          <a:xfrm>
            <a:off x="731838" y="4330700"/>
            <a:ext cx="3551237" cy="151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3130">
              <a:buClrTx/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I am brown or black and I lived in the forest.</a:t>
            </a:r>
          </a:p>
        </p:txBody>
      </p:sp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4573588" y="4330700"/>
            <a:ext cx="3816350" cy="123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I am tall and I have a long neck. </a:t>
            </a:r>
          </a:p>
        </p:txBody>
      </p:sp>
      <p:pic>
        <p:nvPicPr>
          <p:cNvPr id="6147" name="Picture 4" descr="Img222267095"/>
          <p:cNvPicPr>
            <a:picLocks noRot="1"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1838" y="639763"/>
            <a:ext cx="3476625" cy="362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1117600" y="5768975"/>
            <a:ext cx="1246188" cy="620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91313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91313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91313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91313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91313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bear</a:t>
            </a:r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5051425" y="5768975"/>
            <a:ext cx="1631950" cy="620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91313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91313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91313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91313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91313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giraffe</a:t>
            </a:r>
          </a:p>
        </p:txBody>
      </p:sp>
      <p:pic>
        <p:nvPicPr>
          <p:cNvPr id="6150" name="图片模式1" descr="2940"/>
          <p:cNvPicPr>
            <a:picLocks noRot="1"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11713" y="788988"/>
            <a:ext cx="3511550" cy="358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 animBg="1" advAuto="0"/>
      <p:bldP spid="6146" grpId="0" animBg="1" advAuto="0"/>
      <p:bldP spid="6148" grpId="0" animBg="1" advAuto="0"/>
      <p:bldP spid="6149" grpId="0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ChangeArrowheads="1"/>
          </p:cNvSpPr>
          <p:nvPr/>
        </p:nvSpPr>
        <p:spPr bwMode="auto">
          <a:xfrm>
            <a:off x="731838" y="4149725"/>
            <a:ext cx="3489325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3130">
              <a:lnSpc>
                <a:spcPct val="120000"/>
              </a:lnSpc>
              <a:buClrTx/>
            </a:pPr>
            <a:r>
              <a:rPr lang="en-US" altLang="zh-CN" sz="3200" b="1">
                <a:latin typeface="Times New Roman" panose="02020603050405020304" pitchFamily="18" charset="0"/>
                <a:ea typeface="宋体" panose="02010600030101010101" pitchFamily="2" charset="-122"/>
              </a:rPr>
              <a:t>I am long and thin.</a:t>
            </a:r>
          </a:p>
          <a:p>
            <a:pPr defTabSz="913130">
              <a:lnSpc>
                <a:spcPct val="120000"/>
              </a:lnSpc>
              <a:buClrTx/>
            </a:pPr>
            <a:r>
              <a:rPr lang="en-US" altLang="zh-CN" sz="3200" b="1">
                <a:latin typeface="Times New Roman" panose="02020603050405020304" pitchFamily="18" charset="0"/>
                <a:ea typeface="宋体" panose="02010600030101010101" pitchFamily="2" charset="-122"/>
              </a:rPr>
              <a:t>I can’t jump.</a:t>
            </a:r>
            <a:r>
              <a:rPr lang="en-US" altLang="zh-CN" sz="320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4379913" y="4149725"/>
            <a:ext cx="4244975" cy="123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3130">
              <a:lnSpc>
                <a:spcPct val="120000"/>
              </a:lnSpc>
              <a:buClrTx/>
            </a:pPr>
            <a:r>
              <a:rPr lang="en-US" altLang="zh-CN" sz="3200" b="1">
                <a:latin typeface="Times New Roman" panose="02020603050405020304" pitchFamily="18" charset="0"/>
                <a:ea typeface="宋体" panose="02010600030101010101" pitchFamily="2" charset="-122"/>
              </a:rPr>
              <a:t>I am very big and have a very long nose.</a:t>
            </a:r>
          </a:p>
        </p:txBody>
      </p:sp>
      <p:pic>
        <p:nvPicPr>
          <p:cNvPr id="7171" name="Picture 4" descr="1187143392837_35242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838" y="728663"/>
            <a:ext cx="3455987" cy="333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1476375" y="5446713"/>
            <a:ext cx="1968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91313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91313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91313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91313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91313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snake</a:t>
            </a:r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5148263" y="5410200"/>
            <a:ext cx="1968500" cy="620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91313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91313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91313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91313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91313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elephant</a:t>
            </a:r>
          </a:p>
        </p:txBody>
      </p:sp>
      <p:pic>
        <p:nvPicPr>
          <p:cNvPr id="7174" name="Picture 7" descr="vg"/>
          <p:cNvPicPr>
            <a:picLocks noRot="1"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79913" y="728663"/>
            <a:ext cx="4032250" cy="336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 animBg="1" advAuto="0"/>
      <p:bldP spid="7170" grpId="0" animBg="1" advAuto="0"/>
      <p:bldP spid="7172" grpId="0" animBg="1" advAuto="0"/>
      <p:bldP spid="7173" grpId="0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ChangeArrowheads="1"/>
          </p:cNvSpPr>
          <p:nvPr/>
        </p:nvSpPr>
        <p:spPr bwMode="auto">
          <a:xfrm>
            <a:off x="1447800" y="5181600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3130">
              <a:buClrTx/>
            </a:pPr>
            <a:r>
              <a:rPr lang="en-US" altLang="zh-CN"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1600200" y="4878388"/>
            <a:ext cx="2476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3130">
              <a:buClrTx/>
            </a:pPr>
            <a:r>
              <a:rPr lang="en-US" altLang="zh-CN"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358775" y="5022850"/>
            <a:ext cx="4572000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Tx/>
            </a:pPr>
            <a:r>
              <a:rPr lang="en-US" altLang="zh-CN" sz="3000">
                <a:latin typeface="Comic Sans MS" panose="030F0702030302020204" pitchFamily="66" charset="0"/>
                <a:ea typeface="宋体" panose="02010600030101010101" pitchFamily="2" charset="-122"/>
              </a:rPr>
              <a:t>I’m black and white, </a:t>
            </a:r>
          </a:p>
          <a:p>
            <a:pPr>
              <a:buClrTx/>
            </a:pPr>
            <a:r>
              <a:rPr lang="en-US" altLang="zh-CN" sz="3000">
                <a:latin typeface="Comic Sans MS" panose="030F0702030302020204" pitchFamily="66" charset="0"/>
                <a:ea typeface="宋体" panose="02010600030101010101" pitchFamily="2" charset="-122"/>
              </a:rPr>
              <a:t>fat and cute. </a:t>
            </a:r>
          </a:p>
          <a:p>
            <a:pPr>
              <a:buClrTx/>
            </a:pPr>
            <a:r>
              <a:rPr lang="en-US" altLang="zh-CN" sz="3000">
                <a:latin typeface="Comic Sans MS" panose="030F0702030302020204" pitchFamily="66" charset="0"/>
                <a:ea typeface="宋体" panose="02010600030101010101" pitchFamily="2" charset="-122"/>
              </a:rPr>
              <a:t>I love  bamboo. </a:t>
            </a: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933450" y="574675"/>
            <a:ext cx="1965325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91313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91313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91313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91313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91313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z="4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panda</a:t>
            </a:r>
          </a:p>
        </p:txBody>
      </p:sp>
      <p:pic>
        <p:nvPicPr>
          <p:cNvPr id="8197" name="图片模式1" descr="PJ`@]9WB7TIU6Q9PI81`VM0"/>
          <p:cNvPicPr>
            <a:picLocks noRot="1"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75" y="1279525"/>
            <a:ext cx="380365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198" name="图片模式2" descr="1355208_182700016_2"/>
          <p:cNvPicPr>
            <a:picLocks noRot="1"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46525" y="2152650"/>
            <a:ext cx="4833938" cy="286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9" name="文本框1"/>
          <p:cNvSpPr txBox="1">
            <a:spLocks noChangeArrowheads="1"/>
          </p:cNvSpPr>
          <p:nvPr/>
        </p:nvSpPr>
        <p:spPr bwMode="auto">
          <a:xfrm>
            <a:off x="4219575" y="671513"/>
            <a:ext cx="3744913" cy="54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Tx/>
            </a:pPr>
            <a:r>
              <a:rPr lang="en-US" altLang="zh-CN" sz="3000">
                <a:latin typeface="Comic Sans MS" panose="030F0702030302020204" pitchFamily="66" charset="0"/>
                <a:ea typeface="宋体" panose="02010600030101010101" pitchFamily="2" charset="-122"/>
              </a:rPr>
              <a:t>I’m also black and white. I have four legs.</a:t>
            </a:r>
          </a:p>
        </p:txBody>
      </p:sp>
      <p:sp>
        <p:nvSpPr>
          <p:cNvPr id="8200" name="文本框2"/>
          <p:cNvSpPr txBox="1">
            <a:spLocks noChangeArrowheads="1"/>
          </p:cNvSpPr>
          <p:nvPr/>
        </p:nvSpPr>
        <p:spPr bwMode="auto">
          <a:xfrm>
            <a:off x="933450" y="574675"/>
            <a:ext cx="1965325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91313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91313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91313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91313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91313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z="4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panda</a:t>
            </a:r>
          </a:p>
        </p:txBody>
      </p:sp>
      <p:sp>
        <p:nvSpPr>
          <p:cNvPr id="8201" name="文本框3"/>
          <p:cNvSpPr txBox="1">
            <a:spLocks noChangeArrowheads="1"/>
          </p:cNvSpPr>
          <p:nvPr/>
        </p:nvSpPr>
        <p:spPr bwMode="auto">
          <a:xfrm>
            <a:off x="5426075" y="5186363"/>
            <a:ext cx="1965325" cy="696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91313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91313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91313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91313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91313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z="4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zebra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>
                                        <p:cTn id="7" dur="80"/>
                                        <p:tgtEl>
                                          <p:spTgt spid="819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C0504D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00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9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C0504D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00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9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819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C0504D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00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819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C0504D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00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819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 advAuto="0"/>
      <p:bldP spid="8195" grpId="1" animBg="1" advAuto="0"/>
      <p:bldP spid="8196" grpId="0" animBg="1" advAuto="0"/>
      <p:bldP spid="8199" grpId="0"/>
      <p:bldP spid="8200" grpId="0" animBg="1" advAuto="0"/>
      <p:bldP spid="820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图片模式1" descr="2"/>
          <p:cNvPicPr>
            <a:picLocks noRot="1"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46411" y="1813049"/>
            <a:ext cx="6699250" cy="413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21" name="文本框1"/>
          <p:cNvSpPr txBox="1">
            <a:spLocks noChangeArrowheads="1"/>
          </p:cNvSpPr>
          <p:nvPr/>
        </p:nvSpPr>
        <p:spPr bwMode="auto">
          <a:xfrm>
            <a:off x="1189038" y="404813"/>
            <a:ext cx="7392987" cy="112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solidFill>
                  <a:srgbClr val="00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en-US" altLang="zh-CN" sz="2800" b="1" i="1">
              <a:latin typeface="Arial Black" panose="020B0A04020102020204" pitchFamily="34" charset="0"/>
              <a:ea typeface="宋体" panose="02010600030101010101" pitchFamily="2" charset="-122"/>
            </a:endParaRPr>
          </a:p>
          <a:p>
            <a:r>
              <a:rPr lang="en-US" altLang="zh-CN" sz="4000" b="1" i="1">
                <a:latin typeface="Arial Black" panose="020B0A04020102020204" pitchFamily="34" charset="0"/>
                <a:ea typeface="宋体" panose="02010600030101010101" pitchFamily="2" charset="-122"/>
              </a:rPr>
              <a:t>Where do tigers live?</a:t>
            </a:r>
          </a:p>
        </p:txBody>
      </p:sp>
      <p:sp>
        <p:nvSpPr>
          <p:cNvPr id="9222" name="文本框2"/>
          <p:cNvSpPr txBox="1">
            <a:spLocks noChangeArrowheads="1"/>
          </p:cNvSpPr>
          <p:nvPr/>
        </p:nvSpPr>
        <p:spPr bwMode="auto">
          <a:xfrm>
            <a:off x="468313" y="477838"/>
            <a:ext cx="8964612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4000" b="1" i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tiger</a:t>
            </a:r>
            <a:r>
              <a:rPr lang="en-US" altLang="zh-CN" sz="40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</a:t>
            </a:r>
            <a:r>
              <a:rPr lang="en-US" altLang="zh-CN" sz="4000" b="1" i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bear</a:t>
            </a:r>
            <a:r>
              <a:rPr lang="en-US" altLang="zh-CN" sz="40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</a:t>
            </a:r>
            <a:r>
              <a:rPr lang="en-US" altLang="zh-CN" sz="4000" b="1" i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elephant</a:t>
            </a:r>
            <a:r>
              <a:rPr lang="en-US" altLang="zh-CN" sz="40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</a:t>
            </a:r>
            <a:r>
              <a:rPr lang="en-US" altLang="zh-CN" sz="4000" b="1" i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giraffe</a:t>
            </a:r>
            <a:r>
              <a:rPr lang="en-US" altLang="zh-CN" sz="40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</a:t>
            </a:r>
            <a:r>
              <a:rPr lang="en-US" altLang="zh-CN" sz="4000" b="1" i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lion</a:t>
            </a:r>
            <a:r>
              <a:rPr lang="en-US" altLang="zh-CN" sz="40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</a:t>
            </a:r>
            <a:r>
              <a:rPr lang="en-US" altLang="zh-CN" sz="4000" b="1" i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monkey</a:t>
            </a:r>
            <a:r>
              <a:rPr lang="en-US" altLang="zh-CN" sz="40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</a:t>
            </a:r>
            <a:r>
              <a:rPr lang="en-US" altLang="zh-CN" sz="4000" b="1" i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panda</a:t>
            </a:r>
            <a:r>
              <a:rPr lang="en-US" altLang="zh-CN" sz="40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</a:t>
            </a:r>
            <a:r>
              <a:rPr lang="en-US" altLang="zh-CN" sz="4000" b="1" i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zebra</a:t>
            </a:r>
            <a:r>
              <a:rPr lang="en-US" altLang="zh-CN" sz="40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</a:t>
            </a:r>
          </a:p>
        </p:txBody>
      </p:sp>
      <p:sp>
        <p:nvSpPr>
          <p:cNvPr id="9223" name="文本框3"/>
          <p:cNvSpPr txBox="1">
            <a:spLocks noChangeArrowheads="1"/>
          </p:cNvSpPr>
          <p:nvPr/>
        </p:nvSpPr>
        <p:spPr bwMode="auto">
          <a:xfrm>
            <a:off x="1701006" y="5950074"/>
            <a:ext cx="5832475" cy="766557"/>
          </a:xfrm>
          <a:prstGeom prst="rect">
            <a:avLst/>
          </a:prstGeom>
          <a:solidFill>
            <a:schemeClr val="bg1">
              <a:alpha val="68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There are</a:t>
            </a:r>
            <a:r>
              <a:rPr lang="en-US" altLang="zh-CN" sz="4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tigers 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</a:t>
            </a:r>
            <a:r>
              <a:rPr lang="en-US" altLang="zh-CN" sz="4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Asia</a:t>
            </a:r>
            <a:r>
              <a:rPr lang="en-US" altLang="zh-CN" sz="40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en-US" altLang="zh-CN" sz="40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矩形1"/>
          <p:cNvSpPr>
            <a:spLocks noChangeArrowheads="1"/>
          </p:cNvSpPr>
          <p:nvPr/>
        </p:nvSpPr>
        <p:spPr bwMode="auto">
          <a:xfrm>
            <a:off x="430213" y="501650"/>
            <a:ext cx="8426450" cy="1076325"/>
          </a:xfrm>
          <a:prstGeom prst="rect">
            <a:avLst/>
          </a:prstGeom>
          <a:solidFill>
            <a:srgbClr val="CCFFFF"/>
          </a:solidFill>
          <a:ln w="10160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290" name="文本框3"/>
          <p:cNvSpPr txBox="1">
            <a:spLocks noChangeArrowheads="1"/>
          </p:cNvSpPr>
          <p:nvPr/>
        </p:nvSpPr>
        <p:spPr bwMode="auto">
          <a:xfrm>
            <a:off x="1722438" y="5335588"/>
            <a:ext cx="5832475" cy="1409700"/>
          </a:xfrm>
          <a:prstGeom prst="rect">
            <a:avLst/>
          </a:prstGeom>
          <a:solidFill>
            <a:schemeClr val="bg1">
              <a:alpha val="68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Tx/>
            </a:pPr>
            <a:endParaRPr lang="zh-CN" altLang="zh-CN" sz="3600" b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12291" name="图片模式2" descr="1"/>
          <p:cNvPicPr>
            <a:picLocks noRo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737958">
            <a:off x="38100" y="2832100"/>
            <a:ext cx="4090988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2" name="图片模式1" descr="5"/>
          <p:cNvPicPr>
            <a:picLocks noRo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48298">
            <a:off x="3763963" y="1266825"/>
            <a:ext cx="3963987" cy="367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3" name="文本框1"/>
          <p:cNvSpPr txBox="1">
            <a:spLocks noChangeArrowheads="1"/>
          </p:cNvSpPr>
          <p:nvPr/>
        </p:nvSpPr>
        <p:spPr bwMode="auto">
          <a:xfrm>
            <a:off x="522288" y="593725"/>
            <a:ext cx="73929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00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Fast Q &amp; A: What’s the continent? What animals live in it?</a:t>
            </a:r>
          </a:p>
        </p:txBody>
      </p:sp>
      <p:pic>
        <p:nvPicPr>
          <p:cNvPr id="12294" name="图片模式3" descr="3"/>
          <p:cNvPicPr>
            <a:picLocks noRo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398856">
            <a:off x="5780088" y="3552825"/>
            <a:ext cx="3300412" cy="322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矩形1"/>
          <p:cNvSpPr>
            <a:spLocks noChangeArrowheads="1"/>
          </p:cNvSpPr>
          <p:nvPr/>
        </p:nvSpPr>
        <p:spPr bwMode="auto">
          <a:xfrm>
            <a:off x="430213" y="501650"/>
            <a:ext cx="8426450" cy="1076325"/>
          </a:xfrm>
          <a:prstGeom prst="rect">
            <a:avLst/>
          </a:prstGeom>
          <a:solidFill>
            <a:srgbClr val="CCFFFF"/>
          </a:solidFill>
          <a:ln w="10160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14" name="文本框3"/>
          <p:cNvSpPr txBox="1">
            <a:spLocks noChangeArrowheads="1"/>
          </p:cNvSpPr>
          <p:nvPr/>
        </p:nvSpPr>
        <p:spPr bwMode="auto">
          <a:xfrm>
            <a:off x="1722438" y="5335588"/>
            <a:ext cx="5832475" cy="1409700"/>
          </a:xfrm>
          <a:prstGeom prst="rect">
            <a:avLst/>
          </a:prstGeom>
          <a:solidFill>
            <a:schemeClr val="bg1">
              <a:alpha val="68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Tx/>
            </a:pPr>
            <a:endParaRPr lang="zh-CN" altLang="zh-CN" sz="3600" b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315" name="文本框1"/>
          <p:cNvSpPr txBox="1">
            <a:spLocks noChangeArrowheads="1"/>
          </p:cNvSpPr>
          <p:nvPr/>
        </p:nvSpPr>
        <p:spPr bwMode="auto">
          <a:xfrm>
            <a:off x="522288" y="593725"/>
            <a:ext cx="73929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00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Fast Q &amp; A: What’s the continent? What animals live in it?</a:t>
            </a:r>
          </a:p>
        </p:txBody>
      </p:sp>
      <p:pic>
        <p:nvPicPr>
          <p:cNvPr id="13318" name="图片模式2" descr="6"/>
          <p:cNvPicPr>
            <a:picLocks noRo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92488" y="2941638"/>
            <a:ext cx="2276475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317" name="图片模式3" descr="4"/>
          <p:cNvPicPr>
            <a:picLocks noRo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1425" y="1793875"/>
            <a:ext cx="3875088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316" name="图片模式1" descr="2"/>
          <p:cNvPicPr>
            <a:picLocks noRo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61294" y="1593850"/>
            <a:ext cx="5975350" cy="523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图片模式8" descr="sun bear"/>
          <p:cNvPicPr>
            <a:picLocks noRo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0200" y="4005263"/>
            <a:ext cx="2438400" cy="222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38" name="图片模式2" descr="长颈鹿"/>
          <p:cNvPicPr>
            <a:picLocks noRo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358211">
            <a:off x="260350" y="3155950"/>
            <a:ext cx="1558925" cy="373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39" name="矩形1"/>
          <p:cNvSpPr>
            <a:spLocks noChangeArrowheads="1"/>
          </p:cNvSpPr>
          <p:nvPr/>
        </p:nvSpPr>
        <p:spPr bwMode="auto">
          <a:xfrm>
            <a:off x="430213" y="501650"/>
            <a:ext cx="8426450" cy="1076325"/>
          </a:xfrm>
          <a:prstGeom prst="rect">
            <a:avLst/>
          </a:prstGeom>
          <a:solidFill>
            <a:srgbClr val="CCFFFF"/>
          </a:solidFill>
          <a:ln w="10160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0" name="文本框1"/>
          <p:cNvSpPr txBox="1">
            <a:spLocks noChangeArrowheads="1"/>
          </p:cNvSpPr>
          <p:nvPr/>
        </p:nvSpPr>
        <p:spPr bwMode="auto">
          <a:xfrm>
            <a:off x="522288" y="593725"/>
            <a:ext cx="73929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00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Fast Q &amp; A: What is it? Where does it live ?</a:t>
            </a:r>
          </a:p>
        </p:txBody>
      </p:sp>
      <p:pic>
        <p:nvPicPr>
          <p:cNvPr id="14341" name="图片模式1" descr="亚洲象"/>
          <p:cNvPicPr>
            <a:picLocks noRo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91107">
            <a:off x="427038" y="1498600"/>
            <a:ext cx="2582862" cy="193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42" name="图片模式3" descr="狮子"/>
          <p:cNvPicPr>
            <a:picLocks noRo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620838" y="3775075"/>
            <a:ext cx="2635250" cy="308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43" name="图片模式4" descr="熊猫"/>
          <p:cNvPicPr>
            <a:picLocks noRo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492500" y="1773238"/>
            <a:ext cx="2663825" cy="2198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44" name="图片模式6" descr="老虎2"/>
          <p:cNvPicPr>
            <a:picLocks noRo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-650832">
            <a:off x="6270625" y="1679575"/>
            <a:ext cx="2797175" cy="208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46" name="图片模式5" descr="熊猴1"/>
          <p:cNvPicPr>
            <a:picLocks noRo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245225" y="3786188"/>
            <a:ext cx="2724150" cy="381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45" name="图片模式7" descr="斑马"/>
          <p:cNvPicPr>
            <a:picLocks noRo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39750" y="1557338"/>
            <a:ext cx="8137525" cy="511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/>
      <p:bldP spid="14340" grpId="0" animBg="1" advAuto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016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1"/>
          </a:buClr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016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1"/>
          </a:buClr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默认设计模板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默认设计模板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823</Words>
  <Application>Microsoft Office PowerPoint</Application>
  <PresentationFormat>自定义</PresentationFormat>
  <Paragraphs>171</Paragraphs>
  <Slides>24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3" baseType="lpstr">
      <vt:lpstr>宋体</vt:lpstr>
      <vt:lpstr>微软雅黑</vt:lpstr>
      <vt:lpstr>Arial</vt:lpstr>
      <vt:lpstr>Arial Black</vt:lpstr>
      <vt:lpstr>Calibri</vt:lpstr>
      <vt:lpstr>Comic Sans MS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2009-05-21T06:57:00Z</dcterms:created>
  <dcterms:modified xsi:type="dcterms:W3CDTF">2023-01-16T21:04:22Z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17EA703C1AB64CFB8D2D6E2ADA52B119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