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99" r:id="rId10"/>
    <p:sldId id="300" r:id="rId11"/>
    <p:sldId id="301" r:id="rId12"/>
    <p:sldId id="302" r:id="rId13"/>
    <p:sldId id="271" r:id="rId14"/>
    <p:sldId id="272" r:id="rId15"/>
    <p:sldId id="273" r:id="rId16"/>
    <p:sldId id="274" r:id="rId17"/>
    <p:sldId id="289" r:id="rId18"/>
    <p:sldId id="291" r:id="rId19"/>
    <p:sldId id="304" r:id="rId20"/>
    <p:sldId id="303" r:id="rId21"/>
    <p:sldId id="257" r:id="rId22"/>
    <p:sldId id="258" r:id="rId23"/>
    <p:sldId id="259" r:id="rId24"/>
    <p:sldId id="260" r:id="rId25"/>
    <p:sldId id="261" r:id="rId26"/>
    <p:sldId id="307" r:id="rId27"/>
    <p:sldId id="309" r:id="rId28"/>
    <p:sldId id="306" r:id="rId29"/>
    <p:sldId id="308" r:id="rId30"/>
    <p:sldId id="311" r:id="rId31"/>
    <p:sldId id="305" r:id="rId32"/>
    <p:sldId id="312" r:id="rId33"/>
    <p:sldId id="313" r:id="rId34"/>
    <p:sldId id="292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62" r:id="rId43"/>
    <p:sldId id="275" r:id="rId44"/>
    <p:sldId id="277" r:id="rId45"/>
    <p:sldId id="276" r:id="rId46"/>
    <p:sldId id="293" r:id="rId47"/>
    <p:sldId id="279" r:id="rId48"/>
    <p:sldId id="294" r:id="rId49"/>
    <p:sldId id="295" r:id="rId50"/>
    <p:sldId id="280" r:id="rId51"/>
    <p:sldId id="278" r:id="rId52"/>
    <p:sldId id="310" r:id="rId53"/>
    <p:sldId id="314" r:id="rId54"/>
    <p:sldId id="315" r:id="rId55"/>
    <p:sldId id="317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BEB0C-7590-400D-A869-DB27BBBF0E9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728DD-FC09-46C1-8E97-7CCE9C3F1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28DD-FC09-46C1-8E97-7CCE9C3F1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9B831-030D-4449-92E6-6C88344D56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8C3E-19EC-44A9-9343-99A889E6EE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83F5-3B8F-4AB1-9C23-CA6095EC8C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5B66-B9B5-4B36-8A7F-CE690CA25C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9B831-030D-4449-92E6-6C88344D56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746A-5DE8-47A8-8D33-836F86D364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1CB1-DD23-4019-992D-F4D24FFAD1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F91B0-222D-4F7C-858D-62F32B4BA4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67D3-3E99-4DEB-8F14-D34723D5B6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54C2-771F-4097-A272-F0830B9E4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82067-6128-4290-B2FB-DE8B867F4C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8A72-C6B6-49EE-B251-2FF12D4F1D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A5E9A06-3A72-4E42-A800-907A74E5B6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051"/>
          <p:cNvSpPr txBox="1">
            <a:spLocks noChangeArrowheads="1"/>
          </p:cNvSpPr>
          <p:nvPr/>
        </p:nvSpPr>
        <p:spPr bwMode="auto">
          <a:xfrm>
            <a:off x="1552092" y="2348880"/>
            <a:ext cx="6224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Seeing the doctor</a:t>
            </a:r>
            <a:r>
              <a:rPr lang="en-US" altLang="zh-CN" sz="5400" b="1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925484" y="38610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4273" descr="20110628112214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3817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1775" y="3644900"/>
            <a:ext cx="295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latin typeface="Franklin Gothic Book" panose="020B0503020102020204"/>
                <a:ea typeface="黑体" panose="02010609060101010101" pitchFamily="49" charset="-122"/>
              </a:rPr>
              <a:t>headache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51275" y="119697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latin typeface="Franklin Gothic Book" panose="020B0503020102020204"/>
                <a:ea typeface="黑体" panose="02010609060101010101" pitchFamily="49" charset="-122"/>
              </a:rPr>
              <a:t>ill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4200" y="2362200"/>
            <a:ext cx="203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latin typeface="Franklin Gothic Book" panose="020B0503020102020204"/>
                <a:ea typeface="黑体" panose="02010609060101010101" pitchFamily="49" charset="-122"/>
              </a:rPr>
              <a:t>wrong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2500" y="47974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latin typeface="Franklin Gothic Book" panose="020B0503020102020204"/>
                <a:ea typeface="黑体" panose="02010609060101010101" pitchFamily="49" charset="-122"/>
              </a:rPr>
              <a:t>fever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71775" y="1125538"/>
            <a:ext cx="27305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700338" y="2276475"/>
            <a:ext cx="2951162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700338" y="3500438"/>
            <a:ext cx="2879725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771775" y="4652963"/>
            <a:ext cx="2801938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32 L -0.00417 0.191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7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17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533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9121 L -3.33333E-6 0.362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8449 L -0.00417 0.3622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3488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52662 L -0.00417 -0.3488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6226 L -3.33333E-6 0.1733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5555 L -0.00417 -0.1777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6435 L -3.33333E-6 0.1844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213 L -0.00417 -0.1710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54005 L -3.33333E-6 0.36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1777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42 L -0.00416 0.3645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7778 L -3.33333E-6 -0.5444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55297" descr="20110628112214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3817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52800" y="3657600"/>
            <a:ext cx="181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latin typeface="Franklin Gothic Book" panose="020B0503020102020204"/>
                <a:ea typeface="黑体" panose="02010609060101010101" pitchFamily="49" charset="-122"/>
              </a:rPr>
              <a:t>rest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76600" y="1143000"/>
            <a:ext cx="208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should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4200" y="2362200"/>
            <a:ext cx="231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medicine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3575" y="4797425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toothache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987675" y="1052513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843213" y="2205038"/>
            <a:ext cx="2663825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987675" y="3500438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059113" y="4724400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32 L -0.00417 0.191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7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17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533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9121 L -3.33333E-6 0.362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8449 L -0.00417 0.3622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3488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52662 L -0.00417 -0.3488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6226 L -3.33333E-6 0.1733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5555 L -0.00417 -0.1777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6435 L -3.33333E-6 0.1844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213 L -0.00417 -0.1710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54005 L -3.33333E-6 0.36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1777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42 L -0.00416 0.3645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7778 L -3.33333E-6 -0.5444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6321" descr="20110628112214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3817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3573463"/>
            <a:ext cx="1819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rest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76600" y="1196975"/>
            <a:ext cx="200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wrong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2349500"/>
            <a:ext cx="203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fever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59113" y="4797425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latin typeface="Franklin Gothic Book" panose="020B0503020102020204"/>
                <a:ea typeface="黑体" panose="02010609060101010101" pitchFamily="49" charset="-122"/>
              </a:rPr>
              <a:t>medicine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43213" y="1052513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843213" y="2205038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771775" y="3357563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843213" y="4652963"/>
            <a:ext cx="2514600" cy="990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800">
              <a:latin typeface="Franklin Gothic Book" panose="020B05030201020202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32 L -0.00417 0.191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7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17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533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9121 L -3.33333E-6 0.362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8449 L -0.00417 0.3622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3488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52662 L -0.00417 -0.3488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6226 L -3.33333E-6 0.1733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5555 L -0.00417 -0.1777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6435 L -3.33333E-6 0.1844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213 L -0.00417 -0.1710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54005 L -3.33333E-6 0.36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-0.1777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42 L -0.00416 0.3645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7778 L -3.33333E-6 -0.5444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8435"/>
          <p:cNvSpPr txBox="1">
            <a:spLocks noChangeArrowheads="1"/>
          </p:cNvSpPr>
          <p:nvPr/>
        </p:nvSpPr>
        <p:spPr bwMode="auto">
          <a:xfrm>
            <a:off x="2627313" y="5300663"/>
            <a:ext cx="3652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cold</a:t>
            </a:r>
          </a:p>
        </p:txBody>
      </p:sp>
      <p:pic>
        <p:nvPicPr>
          <p:cNvPr id="24578" name="图片 18437" descr="57863688785501084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75"/>
            <a:ext cx="4857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9459"/>
          <p:cNvSpPr txBox="1">
            <a:spLocks noChangeArrowheads="1"/>
          </p:cNvSpPr>
          <p:nvPr/>
        </p:nvSpPr>
        <p:spPr bwMode="auto">
          <a:xfrm>
            <a:off x="2484438" y="5157788"/>
            <a:ext cx="3906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fever</a:t>
            </a:r>
          </a:p>
        </p:txBody>
      </p:sp>
      <p:pic>
        <p:nvPicPr>
          <p:cNvPr id="25602" name="图片 19461" descr="193943_53d241fff02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0564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0483"/>
          <p:cNvSpPr txBox="1">
            <a:spLocks noChangeArrowheads="1"/>
          </p:cNvSpPr>
          <p:nvPr/>
        </p:nvSpPr>
        <p:spPr bwMode="auto">
          <a:xfrm>
            <a:off x="2051050" y="5013325"/>
            <a:ext cx="5175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headache</a:t>
            </a:r>
          </a:p>
        </p:txBody>
      </p:sp>
      <p:pic>
        <p:nvPicPr>
          <p:cNvPr id="26626" name="图片 20485" descr="0512_jok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0350"/>
            <a:ext cx="58435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1507"/>
          <p:cNvSpPr txBox="1">
            <a:spLocks noChangeArrowheads="1"/>
          </p:cNvSpPr>
          <p:nvPr/>
        </p:nvSpPr>
        <p:spPr bwMode="auto">
          <a:xfrm>
            <a:off x="2051050" y="4941888"/>
            <a:ext cx="5302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toothache</a:t>
            </a:r>
          </a:p>
        </p:txBody>
      </p:sp>
      <p:pic>
        <p:nvPicPr>
          <p:cNvPr id="27650" name="图片 21509" descr="2185628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81075"/>
            <a:ext cx="59039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37891"/>
          <p:cNvSpPr txBox="1">
            <a:spLocks noChangeArrowheads="1"/>
          </p:cNvSpPr>
          <p:nvPr/>
        </p:nvSpPr>
        <p:spPr bwMode="auto">
          <a:xfrm>
            <a:off x="2463800" y="415376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28674" name="文本框 37892"/>
          <p:cNvSpPr txBox="1">
            <a:spLocks noChangeArrowheads="1"/>
          </p:cNvSpPr>
          <p:nvPr/>
        </p:nvSpPr>
        <p:spPr bwMode="auto">
          <a:xfrm>
            <a:off x="2843213" y="4941168"/>
            <a:ext cx="363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rest </a:t>
            </a:r>
          </a:p>
        </p:txBody>
      </p:sp>
      <p:sp>
        <p:nvSpPr>
          <p:cNvPr id="28675" name="矩形 37894"/>
          <p:cNvSpPr>
            <a:spLocks noChangeAspect="1" noChangeArrowheads="1"/>
          </p:cNvSpPr>
          <p:nvPr/>
        </p:nvSpPr>
        <p:spPr bwMode="auto">
          <a:xfrm>
            <a:off x="2190750" y="220749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矩形 37896"/>
          <p:cNvSpPr>
            <a:spLocks noChangeAspect="1" noChangeArrowheads="1"/>
          </p:cNvSpPr>
          <p:nvPr/>
        </p:nvSpPr>
        <p:spPr bwMode="auto">
          <a:xfrm>
            <a:off x="2190750" y="220749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矩形 37900"/>
          <p:cNvSpPr>
            <a:spLocks noChangeAspect="1" noChangeArrowheads="1"/>
          </p:cNvSpPr>
          <p:nvPr/>
        </p:nvSpPr>
        <p:spPr bwMode="auto">
          <a:xfrm>
            <a:off x="2190750" y="220749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矩形 37902"/>
          <p:cNvSpPr>
            <a:spLocks noChangeAspect="1" noChangeArrowheads="1"/>
          </p:cNvSpPr>
          <p:nvPr/>
        </p:nvSpPr>
        <p:spPr bwMode="auto">
          <a:xfrm>
            <a:off x="2190750" y="2207493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79" name="图片 37904" descr="400_F_67814719_1e4OSZmfJncuvioAlxLUbMwdRGr7DH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256"/>
            <a:ext cx="67691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39939"/>
          <p:cNvSpPr txBox="1">
            <a:spLocks noChangeArrowheads="1"/>
          </p:cNvSpPr>
          <p:nvPr/>
        </p:nvSpPr>
        <p:spPr bwMode="auto">
          <a:xfrm>
            <a:off x="4356100" y="4868863"/>
            <a:ext cx="2673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get well</a:t>
            </a:r>
            <a:r>
              <a:rPr lang="en-US" altLang="zh-CN" sz="1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pic>
        <p:nvPicPr>
          <p:cNvPr id="29698" name="图片 39941" descr="06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476250"/>
            <a:ext cx="21605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39943" descr="20101222164706-557614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04813"/>
            <a:ext cx="3384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58370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565400"/>
            <a:ext cx="6551612" cy="1470025"/>
          </a:xfrm>
        </p:spPr>
        <p:txBody>
          <a:bodyPr/>
          <a:lstStyle/>
          <a:p>
            <a:r>
              <a:rPr lang="zh-CN" altLang="en-US" sz="8000" b="1" dirty="0" smtClean="0"/>
              <a:t>连连看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0245" descr="612rkeL4M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6756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10243"/>
          <p:cNvSpPr txBox="1">
            <a:spLocks noChangeArrowheads="1"/>
          </p:cNvSpPr>
          <p:nvPr/>
        </p:nvSpPr>
        <p:spPr bwMode="auto">
          <a:xfrm>
            <a:off x="4140200" y="5445125"/>
            <a:ext cx="817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ill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57347"/>
          <p:cNvSpPr txBox="1">
            <a:spLocks noChangeArrowheads="1"/>
          </p:cNvSpPr>
          <p:nvPr/>
        </p:nvSpPr>
        <p:spPr bwMode="auto">
          <a:xfrm>
            <a:off x="971550" y="908050"/>
            <a:ext cx="2497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cold</a:t>
            </a:r>
          </a:p>
        </p:txBody>
      </p:sp>
      <p:sp>
        <p:nvSpPr>
          <p:cNvPr id="31746" name="文本框 57348"/>
          <p:cNvSpPr txBox="1">
            <a:spLocks noChangeArrowheads="1"/>
          </p:cNvSpPr>
          <p:nvPr/>
        </p:nvSpPr>
        <p:spPr bwMode="auto">
          <a:xfrm>
            <a:off x="900113" y="1773238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fever</a:t>
            </a:r>
          </a:p>
        </p:txBody>
      </p:sp>
      <p:sp>
        <p:nvSpPr>
          <p:cNvPr id="31747" name="文本框 57349"/>
          <p:cNvSpPr txBox="1">
            <a:spLocks noChangeArrowheads="1"/>
          </p:cNvSpPr>
          <p:nvPr/>
        </p:nvSpPr>
        <p:spPr bwMode="auto">
          <a:xfrm>
            <a:off x="900113" y="2781300"/>
            <a:ext cx="352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headache</a:t>
            </a:r>
          </a:p>
        </p:txBody>
      </p:sp>
      <p:sp>
        <p:nvSpPr>
          <p:cNvPr id="31748" name="文本框 57350"/>
          <p:cNvSpPr txBox="1">
            <a:spLocks noChangeArrowheads="1"/>
          </p:cNvSpPr>
          <p:nvPr/>
        </p:nvSpPr>
        <p:spPr bwMode="auto">
          <a:xfrm>
            <a:off x="755650" y="3573463"/>
            <a:ext cx="359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toothache</a:t>
            </a:r>
          </a:p>
        </p:txBody>
      </p:sp>
      <p:sp>
        <p:nvSpPr>
          <p:cNvPr id="31749" name="文本框 57351"/>
          <p:cNvSpPr txBox="1">
            <a:spLocks noChangeArrowheads="1"/>
          </p:cNvSpPr>
          <p:nvPr/>
        </p:nvSpPr>
        <p:spPr bwMode="auto">
          <a:xfrm>
            <a:off x="827088" y="4437063"/>
            <a:ext cx="2484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have a rest </a:t>
            </a:r>
          </a:p>
        </p:txBody>
      </p:sp>
      <p:sp>
        <p:nvSpPr>
          <p:cNvPr id="31750" name="文本框 57352"/>
          <p:cNvSpPr txBox="1">
            <a:spLocks noChangeArrowheads="1"/>
          </p:cNvSpPr>
          <p:nvPr/>
        </p:nvSpPr>
        <p:spPr bwMode="auto">
          <a:xfrm>
            <a:off x="971550" y="5229225"/>
            <a:ext cx="193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get well </a:t>
            </a:r>
          </a:p>
        </p:txBody>
      </p:sp>
      <p:sp>
        <p:nvSpPr>
          <p:cNvPr id="31751" name="文本框 57353"/>
          <p:cNvSpPr txBox="1">
            <a:spLocks noChangeArrowheads="1"/>
          </p:cNvSpPr>
          <p:nvPr/>
        </p:nvSpPr>
        <p:spPr bwMode="auto">
          <a:xfrm>
            <a:off x="6659563" y="1125538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康复</a:t>
            </a:r>
          </a:p>
        </p:txBody>
      </p:sp>
      <p:sp>
        <p:nvSpPr>
          <p:cNvPr id="31752" name="文本框 57354"/>
          <p:cNvSpPr txBox="1">
            <a:spLocks noChangeArrowheads="1"/>
          </p:cNvSpPr>
          <p:nvPr/>
        </p:nvSpPr>
        <p:spPr bwMode="auto">
          <a:xfrm>
            <a:off x="6588125" y="1916113"/>
            <a:ext cx="201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休息一下</a:t>
            </a:r>
          </a:p>
        </p:txBody>
      </p:sp>
      <p:sp>
        <p:nvSpPr>
          <p:cNvPr id="31753" name="文本框 57355"/>
          <p:cNvSpPr txBox="1">
            <a:spLocks noChangeArrowheads="1"/>
          </p:cNvSpPr>
          <p:nvPr/>
        </p:nvSpPr>
        <p:spPr bwMode="auto">
          <a:xfrm>
            <a:off x="6588125" y="27813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牙疼</a:t>
            </a:r>
          </a:p>
        </p:txBody>
      </p:sp>
      <p:sp>
        <p:nvSpPr>
          <p:cNvPr id="31754" name="文本框 57356"/>
          <p:cNvSpPr txBox="1">
            <a:spLocks noChangeArrowheads="1"/>
          </p:cNvSpPr>
          <p:nvPr/>
        </p:nvSpPr>
        <p:spPr bwMode="auto">
          <a:xfrm>
            <a:off x="6659563" y="3500438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感冒</a:t>
            </a:r>
          </a:p>
        </p:txBody>
      </p:sp>
      <p:sp>
        <p:nvSpPr>
          <p:cNvPr id="31755" name="文本框 57357"/>
          <p:cNvSpPr txBox="1">
            <a:spLocks noChangeArrowheads="1"/>
          </p:cNvSpPr>
          <p:nvPr/>
        </p:nvSpPr>
        <p:spPr bwMode="auto">
          <a:xfrm>
            <a:off x="6659563" y="42926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发烧</a:t>
            </a:r>
          </a:p>
        </p:txBody>
      </p:sp>
      <p:sp>
        <p:nvSpPr>
          <p:cNvPr id="31756" name="文本框 57358"/>
          <p:cNvSpPr txBox="1">
            <a:spLocks noChangeArrowheads="1"/>
          </p:cNvSpPr>
          <p:nvPr/>
        </p:nvSpPr>
        <p:spPr bwMode="auto">
          <a:xfrm>
            <a:off x="6659563" y="5084763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anose="02020603050405020304" pitchFamily="18" charset="0"/>
                <a:ea typeface="SimSun-ExtB" panose="02010609060101010101" pitchFamily="49" charset="-122"/>
              </a:rPr>
              <a:t>头疼</a:t>
            </a:r>
          </a:p>
        </p:txBody>
      </p:sp>
      <p:sp>
        <p:nvSpPr>
          <p:cNvPr id="57360" name="直接连接符 57359"/>
          <p:cNvSpPr>
            <a:spLocks noChangeShapeType="1"/>
          </p:cNvSpPr>
          <p:nvPr/>
        </p:nvSpPr>
        <p:spPr bwMode="auto">
          <a:xfrm>
            <a:off x="3635375" y="1341438"/>
            <a:ext cx="3097213" cy="2520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1" name="直接连接符 57360"/>
          <p:cNvSpPr>
            <a:spLocks noChangeShapeType="1"/>
          </p:cNvSpPr>
          <p:nvPr/>
        </p:nvSpPr>
        <p:spPr bwMode="auto">
          <a:xfrm>
            <a:off x="3563938" y="2133600"/>
            <a:ext cx="3168650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2" name="直接连接符 57361"/>
          <p:cNvSpPr>
            <a:spLocks noChangeShapeType="1"/>
          </p:cNvSpPr>
          <p:nvPr/>
        </p:nvSpPr>
        <p:spPr bwMode="auto">
          <a:xfrm>
            <a:off x="4643438" y="3284538"/>
            <a:ext cx="2089150" cy="2160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3" name="直接连接符 57362"/>
          <p:cNvSpPr>
            <a:spLocks noChangeShapeType="1"/>
          </p:cNvSpPr>
          <p:nvPr/>
        </p:nvSpPr>
        <p:spPr bwMode="auto">
          <a:xfrm flipV="1">
            <a:off x="4356100" y="3213100"/>
            <a:ext cx="230505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4" name="直接连接符 57363"/>
          <p:cNvSpPr>
            <a:spLocks noChangeShapeType="1"/>
          </p:cNvSpPr>
          <p:nvPr/>
        </p:nvSpPr>
        <p:spPr bwMode="auto">
          <a:xfrm flipV="1">
            <a:off x="3132138" y="2420938"/>
            <a:ext cx="3527425" cy="237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65" name="直接连接符 57364"/>
          <p:cNvSpPr>
            <a:spLocks noChangeShapeType="1"/>
          </p:cNvSpPr>
          <p:nvPr/>
        </p:nvSpPr>
        <p:spPr bwMode="auto">
          <a:xfrm flipV="1">
            <a:off x="3059113" y="1557338"/>
            <a:ext cx="3673475" cy="403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  <p:bldP spid="57361" grpId="0" animBg="1"/>
      <p:bldP spid="57362" grpId="0" animBg="1"/>
      <p:bldP spid="57363" grpId="0" animBg="1"/>
      <p:bldP spid="57364" grpId="0" animBg="1"/>
      <p:bldP spid="573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3075"/>
          <p:cNvSpPr txBox="1">
            <a:spLocks noChangeArrowheads="1"/>
          </p:cNvSpPr>
          <p:nvPr/>
        </p:nvSpPr>
        <p:spPr bwMode="auto">
          <a:xfrm>
            <a:off x="900113" y="904875"/>
            <a:ext cx="7812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Kitty is not feeling well. She is ill, </a:t>
            </a:r>
          </a:p>
          <a:p>
            <a:r>
              <a:rPr lang="en-US" altLang="zh-CN" dirty="0"/>
              <a:t>Her mum</a:t>
            </a:r>
            <a:r>
              <a:rPr lang="en-US" altLang="zh-CN" dirty="0">
                <a:solidFill>
                  <a:srgbClr val="FF0000"/>
                </a:solidFill>
              </a:rPr>
              <a:t> takes</a:t>
            </a:r>
            <a:r>
              <a:rPr lang="en-US" altLang="zh-CN" dirty="0"/>
              <a:t>  her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/>
              <a:t> the hospital.</a:t>
            </a:r>
          </a:p>
        </p:txBody>
      </p:sp>
      <p:pic>
        <p:nvPicPr>
          <p:cNvPr id="32770" name="图片 3077" descr="22764651-1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095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4099"/>
          <p:cNvSpPr txBox="1">
            <a:spLocks noChangeArrowheads="1"/>
          </p:cNvSpPr>
          <p:nvPr/>
        </p:nvSpPr>
        <p:spPr bwMode="auto">
          <a:xfrm>
            <a:off x="523404" y="2765425"/>
            <a:ext cx="196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</a:rPr>
              <a:t>Doctor :</a:t>
            </a:r>
          </a:p>
        </p:txBody>
      </p:sp>
      <p:sp>
        <p:nvSpPr>
          <p:cNvPr id="33794" name="文本框 4100"/>
          <p:cNvSpPr txBox="1">
            <a:spLocks noChangeArrowheads="1"/>
          </p:cNvSpPr>
          <p:nvPr/>
        </p:nvSpPr>
        <p:spPr bwMode="auto">
          <a:xfrm>
            <a:off x="2770262" y="980728"/>
            <a:ext cx="483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</a:rPr>
              <a:t>What’s wrong with  you?</a:t>
            </a:r>
          </a:p>
        </p:txBody>
      </p:sp>
      <p:sp>
        <p:nvSpPr>
          <p:cNvPr id="33795" name="文本框 4101"/>
          <p:cNvSpPr txBox="1">
            <a:spLocks noChangeArrowheads="1"/>
          </p:cNvSpPr>
          <p:nvPr/>
        </p:nvSpPr>
        <p:spPr bwMode="auto">
          <a:xfrm>
            <a:off x="6732588" y="3716338"/>
            <a:ext cx="1497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Kitty :</a:t>
            </a:r>
          </a:p>
        </p:txBody>
      </p:sp>
      <p:sp>
        <p:nvSpPr>
          <p:cNvPr id="33796" name="文本框 4102"/>
          <p:cNvSpPr txBox="1">
            <a:spLocks noChangeArrowheads="1"/>
          </p:cNvSpPr>
          <p:nvPr/>
        </p:nvSpPr>
        <p:spPr bwMode="auto">
          <a:xfrm>
            <a:off x="1763713" y="4724400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I have a headache .</a:t>
            </a:r>
          </a:p>
        </p:txBody>
      </p:sp>
      <p:sp>
        <p:nvSpPr>
          <p:cNvPr id="33797" name="矩形 41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矩形 410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9" name="图片 4108" descr="28x58PICdKb_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404" y="893762"/>
            <a:ext cx="1584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矩形 41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801" name="图片 4112" descr="30c40e020f63f81f-c00171587126b6cf-4b2c531dca4ee1611f1460de798d645e_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4437063"/>
            <a:ext cx="165576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5123"/>
          <p:cNvSpPr txBox="1">
            <a:spLocks noChangeArrowheads="1"/>
          </p:cNvSpPr>
          <p:nvPr/>
        </p:nvSpPr>
        <p:spPr bwMode="auto">
          <a:xfrm>
            <a:off x="971550" y="260350"/>
            <a:ext cx="197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Mrs Li : </a:t>
            </a:r>
          </a:p>
        </p:txBody>
      </p:sp>
      <p:sp>
        <p:nvSpPr>
          <p:cNvPr id="34818" name="文本框 5124"/>
          <p:cNvSpPr txBox="1">
            <a:spLocks noChangeArrowheads="1"/>
          </p:cNvSpPr>
          <p:nvPr/>
        </p:nvSpPr>
        <p:spPr bwMode="auto">
          <a:xfrm>
            <a:off x="3995738" y="620713"/>
            <a:ext cx="377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She has a fever too.</a:t>
            </a:r>
          </a:p>
        </p:txBody>
      </p:sp>
      <p:sp>
        <p:nvSpPr>
          <p:cNvPr id="34819" name="文本框 5125"/>
          <p:cNvSpPr txBox="1">
            <a:spLocks noChangeArrowheads="1"/>
          </p:cNvSpPr>
          <p:nvPr/>
        </p:nvSpPr>
        <p:spPr bwMode="auto">
          <a:xfrm>
            <a:off x="6877050" y="5734050"/>
            <a:ext cx="186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Doctor :</a:t>
            </a:r>
          </a:p>
        </p:txBody>
      </p:sp>
      <p:sp>
        <p:nvSpPr>
          <p:cNvPr id="34820" name="文本框 5126"/>
          <p:cNvSpPr txBox="1">
            <a:spLocks noChangeArrowheads="1"/>
          </p:cNvSpPr>
          <p:nvPr/>
        </p:nvSpPr>
        <p:spPr bwMode="auto">
          <a:xfrm>
            <a:off x="971550" y="3429000"/>
            <a:ext cx="6069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Let me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 look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. Open your mouth and say “ Ah…”.</a:t>
            </a:r>
          </a:p>
        </p:txBody>
      </p:sp>
      <p:pic>
        <p:nvPicPr>
          <p:cNvPr id="34821" name="图片 5130" descr="57C58PICXW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981075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5131" descr="28x58PICdKb_1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3860800"/>
            <a:ext cx="1584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7171"/>
          <p:cNvSpPr txBox="1">
            <a:spLocks noChangeArrowheads="1"/>
          </p:cNvSpPr>
          <p:nvPr/>
        </p:nvSpPr>
        <p:spPr bwMode="auto">
          <a:xfrm>
            <a:off x="6516688" y="476250"/>
            <a:ext cx="136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Kitty :</a:t>
            </a:r>
          </a:p>
        </p:txBody>
      </p:sp>
      <p:sp>
        <p:nvSpPr>
          <p:cNvPr id="35842" name="文本框 7172"/>
          <p:cNvSpPr txBox="1">
            <a:spLocks noChangeArrowheads="1"/>
          </p:cNvSpPr>
          <p:nvPr/>
        </p:nvSpPr>
        <p:spPr bwMode="auto">
          <a:xfrm>
            <a:off x="6300788" y="1557338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Ah…</a:t>
            </a:r>
          </a:p>
        </p:txBody>
      </p:sp>
      <p:sp>
        <p:nvSpPr>
          <p:cNvPr id="35843" name="文本框 7173"/>
          <p:cNvSpPr txBox="1">
            <a:spLocks noChangeArrowheads="1"/>
          </p:cNvSpPr>
          <p:nvPr/>
        </p:nvSpPr>
        <p:spPr bwMode="auto">
          <a:xfrm>
            <a:off x="611188" y="2420938"/>
            <a:ext cx="186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Doctor :</a:t>
            </a:r>
          </a:p>
        </p:txBody>
      </p:sp>
      <p:sp>
        <p:nvSpPr>
          <p:cNvPr id="35844" name="文本框 7174"/>
          <p:cNvSpPr txBox="1">
            <a:spLocks noChangeArrowheads="1"/>
          </p:cNvSpPr>
          <p:nvPr/>
        </p:nvSpPr>
        <p:spPr bwMode="auto">
          <a:xfrm>
            <a:off x="582613" y="3408363"/>
            <a:ext cx="8353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You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 cold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.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You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should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take some medicine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You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should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also drink  a lot of water.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You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shouldn’t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go to bed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late.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 good rest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and you’ll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get well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soon.</a:t>
            </a:r>
          </a:p>
        </p:txBody>
      </p:sp>
      <p:sp>
        <p:nvSpPr>
          <p:cNvPr id="35845" name="矩形 717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46" name="图片 7179" descr="201204281247189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404813"/>
            <a:ext cx="331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8196"/>
          <p:cNvSpPr txBox="1">
            <a:spLocks noChangeArrowheads="1"/>
          </p:cNvSpPr>
          <p:nvPr/>
        </p:nvSpPr>
        <p:spPr bwMode="auto">
          <a:xfrm>
            <a:off x="7092950" y="2349500"/>
            <a:ext cx="1497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Kitty :</a:t>
            </a:r>
          </a:p>
        </p:txBody>
      </p:sp>
      <p:sp>
        <p:nvSpPr>
          <p:cNvPr id="36866" name="文本框 8197"/>
          <p:cNvSpPr txBox="1">
            <a:spLocks noChangeArrowheads="1"/>
          </p:cNvSpPr>
          <p:nvPr/>
        </p:nvSpPr>
        <p:spPr bwMode="auto">
          <a:xfrm>
            <a:off x="2051050" y="1628775"/>
            <a:ext cx="4049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latin typeface="Times New Roman" panose="02020603050405020304" pitchFamily="18" charset="0"/>
                <a:ea typeface="SimSun-ExtB" panose="02010609060101010101" pitchFamily="49" charset="-122"/>
              </a:rPr>
              <a:t>Thank you ,doctor.</a:t>
            </a:r>
          </a:p>
        </p:txBody>
      </p:sp>
      <p:sp>
        <p:nvSpPr>
          <p:cNvPr id="36867" name="文本框 8198"/>
          <p:cNvSpPr txBox="1">
            <a:spLocks noChangeArrowheads="1"/>
          </p:cNvSpPr>
          <p:nvPr/>
        </p:nvSpPr>
        <p:spPr bwMode="auto">
          <a:xfrm>
            <a:off x="755650" y="3357563"/>
            <a:ext cx="186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Doctor :</a:t>
            </a:r>
          </a:p>
        </p:txBody>
      </p:sp>
      <p:sp>
        <p:nvSpPr>
          <p:cNvPr id="36868" name="文本框 8199"/>
          <p:cNvSpPr txBox="1">
            <a:spLocks noChangeArrowheads="1"/>
          </p:cNvSpPr>
          <p:nvPr/>
        </p:nvSpPr>
        <p:spPr bwMode="auto">
          <a:xfrm>
            <a:off x="3779838" y="4724400"/>
            <a:ext cx="335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You’re welcome.</a:t>
            </a:r>
          </a:p>
        </p:txBody>
      </p:sp>
      <p:pic>
        <p:nvPicPr>
          <p:cNvPr id="36869" name="图片 8200" descr="28x58PICdKb_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292600"/>
            <a:ext cx="2016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8202" descr="30c40e020f63f81f-c00171587126b6cf-4b2c531dca4ee1611f1460de798d645e_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404813"/>
            <a:ext cx="165576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62468" descr="18108609_142555238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62469"/>
          <p:cNvSpPr txBox="1">
            <a:spLocks noChangeArrowheads="1"/>
          </p:cNvSpPr>
          <p:nvPr/>
        </p:nvSpPr>
        <p:spPr bwMode="auto">
          <a:xfrm>
            <a:off x="2339975" y="620713"/>
            <a:ext cx="44640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Ask  and answer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64516" descr="496038_120312005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文本框 64517"/>
          <p:cNvSpPr txBox="1">
            <a:spLocks noChangeArrowheads="1"/>
          </p:cNvSpPr>
          <p:nvPr/>
        </p:nvSpPr>
        <p:spPr bwMode="auto">
          <a:xfrm>
            <a:off x="2411413" y="1341438"/>
            <a:ext cx="4435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I have a …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What should I do ?</a:t>
            </a:r>
          </a:p>
        </p:txBody>
      </p:sp>
      <p:sp>
        <p:nvSpPr>
          <p:cNvPr id="38915" name="文本框 64518"/>
          <p:cNvSpPr txBox="1">
            <a:spLocks noChangeArrowheads="1"/>
          </p:cNvSpPr>
          <p:nvPr/>
        </p:nvSpPr>
        <p:spPr bwMode="auto">
          <a:xfrm>
            <a:off x="1258888" y="1628775"/>
            <a:ext cx="946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Times New Roman" panose="02020603050405020304" pitchFamily="18" charset="0"/>
                <a:ea typeface="SimSun-ExtB" panose="02010609060101010101" pitchFamily="49" charset="-122"/>
              </a:rPr>
              <a:t>A :</a:t>
            </a:r>
          </a:p>
        </p:txBody>
      </p:sp>
      <p:sp>
        <p:nvSpPr>
          <p:cNvPr id="38916" name="文本框 64519"/>
          <p:cNvSpPr txBox="1">
            <a:spLocks noChangeArrowheads="1"/>
          </p:cNvSpPr>
          <p:nvPr/>
        </p:nvSpPr>
        <p:spPr bwMode="auto">
          <a:xfrm>
            <a:off x="1187450" y="3429000"/>
            <a:ext cx="9128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B :</a:t>
            </a:r>
          </a:p>
        </p:txBody>
      </p:sp>
      <p:sp>
        <p:nvSpPr>
          <p:cNvPr id="38917" name="文本框 64520"/>
          <p:cNvSpPr txBox="1">
            <a:spLocks noChangeArrowheads="1"/>
          </p:cNvSpPr>
          <p:nvPr/>
        </p:nvSpPr>
        <p:spPr bwMode="auto">
          <a:xfrm>
            <a:off x="2555875" y="2997200"/>
            <a:ext cx="4298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 …</a:t>
            </a:r>
          </a:p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shouldn’t…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61443"/>
          <p:cNvSpPr txBox="1">
            <a:spLocks noChangeArrowheads="1"/>
          </p:cNvSpPr>
          <p:nvPr/>
        </p:nvSpPr>
        <p:spPr bwMode="auto">
          <a:xfrm>
            <a:off x="1116013" y="692150"/>
            <a:ext cx="44005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            Cold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Go to see the doctor. 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Wear warm clothes.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Drink a lot of water.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Have a good rest. </a:t>
            </a:r>
            <a:endParaRPr lang="en-US" altLang="zh-CN" sz="4800" dirty="0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pic>
        <p:nvPicPr>
          <p:cNvPr id="39938" name="图片 61445" descr="微笑的医生卡通人物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981075"/>
            <a:ext cx="3295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63491"/>
          <p:cNvSpPr txBox="1">
            <a:spLocks noChangeArrowheads="1"/>
          </p:cNvSpPr>
          <p:nvPr/>
        </p:nvSpPr>
        <p:spPr bwMode="auto">
          <a:xfrm>
            <a:off x="2736850" y="1196975"/>
            <a:ext cx="64071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         Toothache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Go to see the dentist.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Brush your teeth every morning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 and evening .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Don’t eat before bedtime. 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Don’t eat too much candy.   </a:t>
            </a:r>
          </a:p>
        </p:txBody>
      </p:sp>
      <p:sp>
        <p:nvSpPr>
          <p:cNvPr id="40962" name="矩形 63493"/>
          <p:cNvSpPr>
            <a:spLocks noChangeAspect="1" noChangeArrowheads="1"/>
          </p:cNvSpPr>
          <p:nvPr/>
        </p:nvSpPr>
        <p:spPr bwMode="auto">
          <a:xfrm>
            <a:off x="1738313" y="476250"/>
            <a:ext cx="566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963" name="图片 63495" descr="检查口腔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24114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1267"/>
          <p:cNvSpPr txBox="1">
            <a:spLocks noChangeArrowheads="1"/>
          </p:cNvSpPr>
          <p:nvPr/>
        </p:nvSpPr>
        <p:spPr bwMode="auto">
          <a:xfrm>
            <a:off x="3419475" y="5302845"/>
            <a:ext cx="2189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wrong</a:t>
            </a:r>
            <a:r>
              <a:rPr lang="en-US" altLang="zh-CN" sz="18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pic>
        <p:nvPicPr>
          <p:cNvPr id="14338" name="图片 11269" descr="wr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4571"/>
            <a:ext cx="74882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66562"/>
          <p:cNvSpPr txBox="1">
            <a:spLocks noChangeArrowheads="1"/>
          </p:cNvSpPr>
          <p:nvPr/>
        </p:nvSpPr>
        <p:spPr bwMode="auto">
          <a:xfrm>
            <a:off x="1188517" y="1085528"/>
            <a:ext cx="324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Listen and say</a:t>
            </a:r>
            <a:r>
              <a:rPr lang="en-US" altLang="zh-CN" sz="400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41987" name="文本框 66563"/>
          <p:cNvSpPr txBox="1">
            <a:spLocks noChangeArrowheads="1"/>
          </p:cNvSpPr>
          <p:nvPr/>
        </p:nvSpPr>
        <p:spPr bwMode="auto">
          <a:xfrm>
            <a:off x="899592" y="2357115"/>
            <a:ext cx="73374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latin typeface="Times New Roman" panose="02020603050405020304" pitchFamily="18" charset="0"/>
                <a:ea typeface="SimSun-ExtB" panose="02010609060101010101" pitchFamily="49" charset="-122"/>
              </a:rPr>
              <a:t>Doctor, Doctor, I have a fever.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</a:t>
            </a:r>
            <a:r>
              <a:rPr lang="en-US" altLang="zh-CN" sz="44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drink a lot of water.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60421"/>
          <p:cNvSpPr txBox="1">
            <a:spLocks noChangeArrowheads="1"/>
          </p:cNvSpPr>
          <p:nvPr/>
        </p:nvSpPr>
        <p:spPr bwMode="auto">
          <a:xfrm>
            <a:off x="1331913" y="986086"/>
            <a:ext cx="38560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Listen and say</a:t>
            </a:r>
            <a:r>
              <a:rPr lang="en-US" altLang="zh-CN" sz="480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43011" name="文本框 60422"/>
          <p:cNvSpPr txBox="1">
            <a:spLocks noChangeArrowheads="1"/>
          </p:cNvSpPr>
          <p:nvPr/>
        </p:nvSpPr>
        <p:spPr bwMode="auto">
          <a:xfrm>
            <a:off x="468313" y="2429123"/>
            <a:ext cx="82026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Doctor, Doctor, I have a toothache. </a:t>
            </a:r>
          </a:p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shouldn’t</a:t>
            </a:r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 eat so many cakes 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67586"/>
          <p:cNvSpPr txBox="1">
            <a:spLocks noChangeArrowheads="1"/>
          </p:cNvSpPr>
          <p:nvPr/>
        </p:nvSpPr>
        <p:spPr bwMode="auto">
          <a:xfrm>
            <a:off x="1258888" y="916236"/>
            <a:ext cx="3817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Listen and say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44035" name="文本框 67587"/>
          <p:cNvSpPr txBox="1">
            <a:spLocks noChangeArrowheads="1"/>
          </p:cNvSpPr>
          <p:nvPr/>
        </p:nvSpPr>
        <p:spPr bwMode="auto">
          <a:xfrm>
            <a:off x="900113" y="2429123"/>
            <a:ext cx="74136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Doctor, Doctor, I have a cold. </a:t>
            </a:r>
          </a:p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</a:t>
            </a:r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 wear warm clothes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68610"/>
          <p:cNvSpPr txBox="1">
            <a:spLocks noChangeArrowheads="1"/>
          </p:cNvSpPr>
          <p:nvPr/>
        </p:nvSpPr>
        <p:spPr bwMode="auto">
          <a:xfrm>
            <a:off x="1258888" y="988244"/>
            <a:ext cx="3817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Listen and say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45059" name="文本框 68611"/>
          <p:cNvSpPr txBox="1">
            <a:spLocks noChangeArrowheads="1"/>
          </p:cNvSpPr>
          <p:nvPr/>
        </p:nvSpPr>
        <p:spPr bwMode="auto">
          <a:xfrm>
            <a:off x="900113" y="2501131"/>
            <a:ext cx="7493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Doctor, Doctor, I have a cough. </a:t>
            </a:r>
          </a:p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You should </a:t>
            </a:r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take some medicine.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41985"/>
          <p:cNvSpPr txBox="1">
            <a:spLocks noChangeArrowheads="1"/>
          </p:cNvSpPr>
          <p:nvPr/>
        </p:nvSpPr>
        <p:spPr bwMode="auto">
          <a:xfrm>
            <a:off x="2700338" y="5662885"/>
            <a:ext cx="3144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toothache</a:t>
            </a:r>
          </a:p>
        </p:txBody>
      </p:sp>
      <p:pic>
        <p:nvPicPr>
          <p:cNvPr id="46082" name="图片 41986" descr="634909216356904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512"/>
            <a:ext cx="63373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29699"/>
          <p:cNvSpPr txBox="1">
            <a:spLocks noChangeArrowheads="1"/>
          </p:cNvSpPr>
          <p:nvPr/>
        </p:nvSpPr>
        <p:spPr bwMode="auto">
          <a:xfrm>
            <a:off x="3276600" y="4292600"/>
            <a:ext cx="2892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toothless</a:t>
            </a:r>
          </a:p>
        </p:txBody>
      </p:sp>
      <p:pic>
        <p:nvPicPr>
          <p:cNvPr id="47106" name="图片 29700" descr="5c3cdb62t5754c4ecbf5a&amp;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6156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30723"/>
          <p:cNvSpPr txBox="1">
            <a:spLocks noChangeArrowheads="1"/>
          </p:cNvSpPr>
          <p:nvPr/>
        </p:nvSpPr>
        <p:spPr bwMode="auto">
          <a:xfrm>
            <a:off x="3348038" y="4581525"/>
            <a:ext cx="2384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present</a:t>
            </a:r>
          </a:p>
        </p:txBody>
      </p:sp>
      <p:pic>
        <p:nvPicPr>
          <p:cNvPr id="48130" name="图片 30725" descr="284682_111052098405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33375"/>
            <a:ext cx="56165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31747"/>
          <p:cNvSpPr txBox="1">
            <a:spLocks noChangeArrowheads="1"/>
          </p:cNvSpPr>
          <p:nvPr/>
        </p:nvSpPr>
        <p:spPr bwMode="auto">
          <a:xfrm>
            <a:off x="3348038" y="5086821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world</a:t>
            </a:r>
          </a:p>
        </p:txBody>
      </p:sp>
      <p:pic>
        <p:nvPicPr>
          <p:cNvPr id="49154" name="图片 31749" descr="design_jingmeisheji_21257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04813"/>
            <a:ext cx="67691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32771"/>
          <p:cNvSpPr txBox="1">
            <a:spLocks noChangeArrowheads="1"/>
          </p:cNvSpPr>
          <p:nvPr/>
        </p:nvSpPr>
        <p:spPr bwMode="auto">
          <a:xfrm>
            <a:off x="2967038" y="4735513"/>
            <a:ext cx="2214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dentist</a:t>
            </a:r>
          </a:p>
        </p:txBody>
      </p:sp>
      <p:sp>
        <p:nvSpPr>
          <p:cNvPr id="50178" name="矩形 32773"/>
          <p:cNvSpPr>
            <a:spLocks noChangeAspect="1" noChangeArrowheads="1"/>
          </p:cNvSpPr>
          <p:nvPr/>
        </p:nvSpPr>
        <p:spPr bwMode="auto">
          <a:xfrm>
            <a:off x="-304800" y="176213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79" name="矩形 32775"/>
          <p:cNvSpPr>
            <a:spLocks noChangeAspect="1" noChangeArrowheads="1"/>
          </p:cNvSpPr>
          <p:nvPr/>
        </p:nvSpPr>
        <p:spPr bwMode="auto">
          <a:xfrm>
            <a:off x="-304800" y="176213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0" name="矩形 32777"/>
          <p:cNvSpPr>
            <a:spLocks noChangeAspect="1" noChangeArrowheads="1"/>
          </p:cNvSpPr>
          <p:nvPr/>
        </p:nvSpPr>
        <p:spPr bwMode="auto">
          <a:xfrm>
            <a:off x="-304800" y="176213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0181" name="图片 32779" descr="dentist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49275"/>
            <a:ext cx="5040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33795"/>
          <p:cNvSpPr txBox="1">
            <a:spLocks noChangeArrowheads="1"/>
          </p:cNvSpPr>
          <p:nvPr/>
        </p:nvSpPr>
        <p:spPr bwMode="auto">
          <a:xfrm>
            <a:off x="1908175" y="4797425"/>
            <a:ext cx="5492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have a toothache </a:t>
            </a:r>
          </a:p>
        </p:txBody>
      </p:sp>
      <p:pic>
        <p:nvPicPr>
          <p:cNvPr id="51202" name="图片 33796" descr="634909216356904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6337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2291"/>
          <p:cNvSpPr txBox="1">
            <a:spLocks noChangeArrowheads="1"/>
          </p:cNvSpPr>
          <p:nvPr/>
        </p:nvSpPr>
        <p:spPr bwMode="auto">
          <a:xfrm>
            <a:off x="2771775" y="5302845"/>
            <a:ext cx="3017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headache</a:t>
            </a:r>
          </a:p>
        </p:txBody>
      </p:sp>
      <p:pic>
        <p:nvPicPr>
          <p:cNvPr id="15362" name="图片 12293" descr="heada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10232"/>
            <a:ext cx="75612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34819"/>
          <p:cNvSpPr txBox="1">
            <a:spLocks noChangeArrowheads="1"/>
          </p:cNvSpPr>
          <p:nvPr/>
        </p:nvSpPr>
        <p:spPr bwMode="auto">
          <a:xfrm>
            <a:off x="1979613" y="5013325"/>
            <a:ext cx="4984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have a meeting </a:t>
            </a:r>
          </a:p>
        </p:txBody>
      </p:sp>
      <p:sp>
        <p:nvSpPr>
          <p:cNvPr id="52226" name="矩形 34821"/>
          <p:cNvSpPr>
            <a:spLocks noChangeAspect="1" noChangeArrowheads="1"/>
          </p:cNvSpPr>
          <p:nvPr/>
        </p:nvSpPr>
        <p:spPr bwMode="auto">
          <a:xfrm>
            <a:off x="2190750" y="1933575"/>
            <a:ext cx="4762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2227" name="图片 34823" descr="2013-1-16-8-48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6119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36867"/>
          <p:cNvSpPr txBox="1">
            <a:spLocks noChangeArrowheads="1"/>
          </p:cNvSpPr>
          <p:nvPr/>
        </p:nvSpPr>
        <p:spPr bwMode="auto">
          <a:xfrm>
            <a:off x="3132138" y="5084763"/>
            <a:ext cx="3103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pull…out</a:t>
            </a:r>
          </a:p>
        </p:txBody>
      </p:sp>
      <p:sp>
        <p:nvSpPr>
          <p:cNvPr id="53250" name="矩形 36869"/>
          <p:cNvSpPr>
            <a:spLocks noChangeAspect="1" noChangeArrowheads="1"/>
          </p:cNvSpPr>
          <p:nvPr/>
        </p:nvSpPr>
        <p:spPr bwMode="auto">
          <a:xfrm>
            <a:off x="2667000" y="1928813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3251" name="图片 36871" descr="%B0%CE%B3%F6%D1%C0-thumb190954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048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9219"/>
          <p:cNvSpPr txBox="1">
            <a:spLocks noChangeArrowheads="1"/>
          </p:cNvSpPr>
          <p:nvPr/>
        </p:nvSpPr>
        <p:spPr bwMode="auto">
          <a:xfrm>
            <a:off x="539750" y="188913"/>
            <a:ext cx="4183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Read a story </a:t>
            </a:r>
          </a:p>
        </p:txBody>
      </p:sp>
      <p:sp>
        <p:nvSpPr>
          <p:cNvPr id="54274" name="文本框 9220"/>
          <p:cNvSpPr txBox="1">
            <a:spLocks noChangeArrowheads="1"/>
          </p:cNvSpPr>
          <p:nvPr/>
        </p:nvSpPr>
        <p:spPr bwMode="auto">
          <a:xfrm>
            <a:off x="1979613" y="5300663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 toothless tiger</a:t>
            </a:r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pic>
        <p:nvPicPr>
          <p:cNvPr id="54275" name="图片 9224" descr="t01885b208a83e60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5975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22535" descr="5c3cdb62t5754c1594421&amp;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7057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文本框 22531"/>
          <p:cNvSpPr txBox="1">
            <a:spLocks noChangeArrowheads="1"/>
          </p:cNvSpPr>
          <p:nvPr/>
        </p:nvSpPr>
        <p:spPr bwMode="auto">
          <a:xfrm>
            <a:off x="4146550" y="476250"/>
            <a:ext cx="499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I’m the king of the forest .</a:t>
            </a:r>
          </a:p>
        </p:txBody>
      </p:sp>
      <p:sp>
        <p:nvSpPr>
          <p:cNvPr id="55299" name="文本框 22532"/>
          <p:cNvSpPr txBox="1">
            <a:spLocks noChangeArrowheads="1"/>
          </p:cNvSpPr>
          <p:nvPr/>
        </p:nvSpPr>
        <p:spPr bwMode="auto">
          <a:xfrm>
            <a:off x="468313" y="2565400"/>
            <a:ext cx="250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Help ! help! </a:t>
            </a:r>
          </a:p>
        </p:txBody>
      </p:sp>
      <p:sp>
        <p:nvSpPr>
          <p:cNvPr id="55300" name="文本框 22533"/>
          <p:cNvSpPr txBox="1">
            <a:spLocks noChangeArrowheads="1"/>
          </p:cNvSpPr>
          <p:nvPr/>
        </p:nvSpPr>
        <p:spPr bwMode="auto">
          <a:xfrm>
            <a:off x="1476375" y="5661025"/>
            <a:ext cx="650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All the animals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are afraid of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tiger 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4584" descr="mz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6246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文本框 24579"/>
          <p:cNvSpPr txBox="1">
            <a:spLocks noChangeArrowheads="1"/>
          </p:cNvSpPr>
          <p:nvPr/>
        </p:nvSpPr>
        <p:spPr bwMode="auto">
          <a:xfrm>
            <a:off x="900113" y="260350"/>
            <a:ext cx="7148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My king , I 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 present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for you . It’s the best food 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in the world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.</a:t>
            </a:r>
          </a:p>
        </p:txBody>
      </p:sp>
      <p:sp>
        <p:nvSpPr>
          <p:cNvPr id="56323" name="文本框 24580"/>
          <p:cNvSpPr txBox="1">
            <a:spLocks noChangeArrowheads="1"/>
          </p:cNvSpPr>
          <p:nvPr/>
        </p:nvSpPr>
        <p:spPr bwMode="auto">
          <a:xfrm>
            <a:off x="6948488" y="1557338"/>
            <a:ext cx="169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Really ?</a:t>
            </a:r>
          </a:p>
        </p:txBody>
      </p:sp>
      <p:sp>
        <p:nvSpPr>
          <p:cNvPr id="56324" name="文本框 24581"/>
          <p:cNvSpPr txBox="1">
            <a:spLocks noChangeArrowheads="1"/>
          </p:cNvSpPr>
          <p:nvPr/>
        </p:nvSpPr>
        <p:spPr bwMode="auto">
          <a:xfrm>
            <a:off x="611188" y="5300663"/>
            <a:ext cx="470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Try it</a:t>
            </a:r>
            <a:r>
              <a:rPr lang="en-US" altLang="zh-CN" sz="4000">
                <a:latin typeface="Times New Roman" panose="02020603050405020304" pitchFamily="18" charset="0"/>
                <a:ea typeface="SimSun-ExtB" panose="02010609060101010101" pitchFamily="49" charset="-122"/>
              </a:rPr>
              <a:t> . You’ll love it 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23561" descr="screen1136x11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文本框 23555"/>
          <p:cNvSpPr txBox="1">
            <a:spLocks noChangeArrowheads="1"/>
          </p:cNvSpPr>
          <p:nvPr/>
        </p:nvSpPr>
        <p:spPr bwMode="auto">
          <a:xfrm>
            <a:off x="1258888" y="188913"/>
            <a:ext cx="368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What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shall 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we do ?</a:t>
            </a:r>
          </a:p>
        </p:txBody>
      </p:sp>
      <p:sp>
        <p:nvSpPr>
          <p:cNvPr id="57347" name="文本框 23556"/>
          <p:cNvSpPr txBox="1">
            <a:spLocks noChangeArrowheads="1"/>
          </p:cNvSpPr>
          <p:nvPr/>
        </p:nvSpPr>
        <p:spPr bwMode="auto">
          <a:xfrm>
            <a:off x="5867400" y="1700213"/>
            <a:ext cx="296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I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an idea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.</a:t>
            </a:r>
          </a:p>
        </p:txBody>
      </p:sp>
      <p:sp>
        <p:nvSpPr>
          <p:cNvPr id="57348" name="文本框 23557"/>
          <p:cNvSpPr txBox="1">
            <a:spLocks noChangeArrowheads="1"/>
          </p:cNvSpPr>
          <p:nvPr/>
        </p:nvSpPr>
        <p:spPr bwMode="auto">
          <a:xfrm>
            <a:off x="1476375" y="5300663"/>
            <a:ext cx="592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The animals 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have a meeting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. A clever fox has a good idea .</a:t>
            </a:r>
          </a:p>
        </p:txBody>
      </p:sp>
      <p:sp>
        <p:nvSpPr>
          <p:cNvPr id="57349" name="矩形 23559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43011"/>
          <p:cNvSpPr txBox="1">
            <a:spLocks noChangeArrowheads="1"/>
          </p:cNvSpPr>
          <p:nvPr/>
        </p:nvSpPr>
        <p:spPr bwMode="auto">
          <a:xfrm>
            <a:off x="611188" y="5157788"/>
            <a:ext cx="74882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The fox gives the tiger 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 lot of candy.</a:t>
            </a:r>
          </a:p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The tiger likes the candy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very much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.</a:t>
            </a:r>
          </a:p>
        </p:txBody>
      </p:sp>
      <p:pic>
        <p:nvPicPr>
          <p:cNvPr id="58370" name="图片 43013" descr="5c3cdb62t5754c350de70&amp;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4813"/>
            <a:ext cx="69135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26627"/>
          <p:cNvSpPr txBox="1">
            <a:spLocks noChangeArrowheads="1"/>
          </p:cNvSpPr>
          <p:nvPr/>
        </p:nvSpPr>
        <p:spPr bwMode="auto">
          <a:xfrm>
            <a:off x="1258888" y="476250"/>
            <a:ext cx="64817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The tiger eats candy every day . Soon he has a toothache .</a:t>
            </a:r>
          </a:p>
        </p:txBody>
      </p:sp>
      <p:pic>
        <p:nvPicPr>
          <p:cNvPr id="59394" name="图片 26629" descr="5c3cdb62t5754c42667dc&amp;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989138"/>
            <a:ext cx="5400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44035"/>
          <p:cNvSpPr>
            <a:spLocks noChangeArrowheads="1"/>
          </p:cNvSpPr>
          <p:nvPr/>
        </p:nvSpPr>
        <p:spPr bwMode="auto">
          <a:xfrm>
            <a:off x="1547812" y="976313"/>
            <a:ext cx="648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The animals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come to help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They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pull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 all the tiger’s teeth </a:t>
            </a:r>
            <a:r>
              <a:rPr lang="en-US" altLang="zh-CN" dirty="0">
                <a:solidFill>
                  <a:schemeClr val="folHlink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out</a:t>
            </a:r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</a:p>
        </p:txBody>
      </p:sp>
      <p:pic>
        <p:nvPicPr>
          <p:cNvPr id="60418" name="图片 44037" descr="109812359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8064500" cy="43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45059"/>
          <p:cNvSpPr>
            <a:spLocks noChangeArrowheads="1"/>
          </p:cNvSpPr>
          <p:nvPr/>
        </p:nvSpPr>
        <p:spPr bwMode="auto">
          <a:xfrm>
            <a:off x="1763713" y="692150"/>
            <a:ext cx="559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He becomes a toothless tiger!</a:t>
            </a:r>
          </a:p>
        </p:txBody>
      </p:sp>
      <p:pic>
        <p:nvPicPr>
          <p:cNvPr id="61442" name="图片 45061" descr="5c3cdb62t5754c4ecbf5a&amp;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6156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3315"/>
          <p:cNvSpPr txBox="1">
            <a:spLocks noChangeArrowheads="1"/>
          </p:cNvSpPr>
          <p:nvPr/>
        </p:nvSpPr>
        <p:spPr bwMode="auto">
          <a:xfrm>
            <a:off x="3635375" y="5086821"/>
            <a:ext cx="1749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fever</a:t>
            </a:r>
          </a:p>
        </p:txBody>
      </p:sp>
      <p:pic>
        <p:nvPicPr>
          <p:cNvPr id="16386" name="图片 13317" descr="2198827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052983"/>
            <a:ext cx="504031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27651"/>
          <p:cNvSpPr txBox="1">
            <a:spLocks noChangeArrowheads="1"/>
          </p:cNvSpPr>
          <p:nvPr/>
        </p:nvSpPr>
        <p:spPr bwMode="auto">
          <a:xfrm>
            <a:off x="1403350" y="692150"/>
            <a:ext cx="481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Answer the questions.</a:t>
            </a:r>
            <a:r>
              <a:rPr lang="en-US" altLang="zh-CN" sz="4000" dirty="0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62466" name="文本框 27652"/>
          <p:cNvSpPr txBox="1">
            <a:spLocks noChangeArrowheads="1"/>
          </p:cNvSpPr>
          <p:nvPr/>
        </p:nvSpPr>
        <p:spPr bwMode="auto">
          <a:xfrm>
            <a:off x="900113" y="1773238"/>
            <a:ext cx="6826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1, Who are the animals afraid of ?</a:t>
            </a:r>
          </a:p>
          <a:p>
            <a:endParaRPr lang="en-US" altLang="zh-CN" dirty="0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SimSun-ExtB" panose="02010609060101010101" pitchFamily="49" charset="-122"/>
              </a:rPr>
              <a:t>2, What does the fox give the tiger ?</a:t>
            </a:r>
          </a:p>
          <a:p>
            <a:endParaRPr lang="en-US" altLang="zh-CN" dirty="0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2467" name="文本框 27653"/>
          <p:cNvSpPr txBox="1">
            <a:spLocks noChangeArrowheads="1"/>
          </p:cNvSpPr>
          <p:nvPr/>
        </p:nvSpPr>
        <p:spPr bwMode="auto">
          <a:xfrm>
            <a:off x="1671638" y="25511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27655" name="文本框 27654"/>
          <p:cNvSpPr txBox="1">
            <a:spLocks noChangeArrowheads="1"/>
          </p:cNvSpPr>
          <p:nvPr/>
        </p:nvSpPr>
        <p:spPr bwMode="auto">
          <a:xfrm>
            <a:off x="1331913" y="2708275"/>
            <a:ext cx="663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The animals are afraid of  the tiger.</a:t>
            </a:r>
          </a:p>
        </p:txBody>
      </p:sp>
      <p:sp>
        <p:nvSpPr>
          <p:cNvPr id="27656" name="文本框 27655"/>
          <p:cNvSpPr txBox="1">
            <a:spLocks noChangeArrowheads="1"/>
          </p:cNvSpPr>
          <p:nvPr/>
        </p:nvSpPr>
        <p:spPr bwMode="auto">
          <a:xfrm>
            <a:off x="1042988" y="4365625"/>
            <a:ext cx="716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The fox gives the tiger a lot of candy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25603"/>
          <p:cNvSpPr txBox="1">
            <a:spLocks noChangeArrowheads="1"/>
          </p:cNvSpPr>
          <p:nvPr/>
        </p:nvSpPr>
        <p:spPr bwMode="auto">
          <a:xfrm>
            <a:off x="3040063" y="1778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3490" name="矩形 25604"/>
          <p:cNvSpPr>
            <a:spLocks noChangeArrowheads="1"/>
          </p:cNvSpPr>
          <p:nvPr/>
        </p:nvSpPr>
        <p:spPr bwMode="auto">
          <a:xfrm>
            <a:off x="539750" y="1412875"/>
            <a:ext cx="82819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3, What gives the tiger a toothache ?</a:t>
            </a:r>
          </a:p>
          <a:p>
            <a:endParaRPr lang="en-US" altLang="zh-CN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endParaRPr lang="en-US" altLang="zh-CN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4, How do the animals help the tiger ?</a:t>
            </a:r>
          </a:p>
          <a:p>
            <a:endParaRPr lang="en-US" altLang="zh-CN">
              <a:latin typeface="Times New Roman" panose="02020603050405020304" pitchFamily="18" charset="0"/>
              <a:ea typeface="SimSun-ExtB" panose="02010609060101010101" pitchFamily="49" charset="-122"/>
            </a:endParaRPr>
          </a:p>
          <a:p>
            <a:endParaRPr lang="en-US" altLang="zh-CN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3491" name="文本框 25605"/>
          <p:cNvSpPr txBox="1">
            <a:spLocks noChangeArrowheads="1"/>
          </p:cNvSpPr>
          <p:nvPr/>
        </p:nvSpPr>
        <p:spPr bwMode="auto">
          <a:xfrm>
            <a:off x="1476375" y="22764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3492" name="文本框 25606"/>
          <p:cNvSpPr txBox="1">
            <a:spLocks noChangeArrowheads="1"/>
          </p:cNvSpPr>
          <p:nvPr/>
        </p:nvSpPr>
        <p:spPr bwMode="auto">
          <a:xfrm>
            <a:off x="539750" y="4005263"/>
            <a:ext cx="7896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The animals pull all the tiger’s teeth out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.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3493" name="文本框 25607"/>
          <p:cNvSpPr txBox="1">
            <a:spLocks noChangeArrowheads="1"/>
          </p:cNvSpPr>
          <p:nvPr/>
        </p:nvSpPr>
        <p:spPr bwMode="auto">
          <a:xfrm>
            <a:off x="684213" y="2205038"/>
            <a:ext cx="713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The candy gives the tiger a toothache.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65540"/>
          <p:cNvSpPr>
            <a:spLocks noChangeAspect="1" noChangeArrowheads="1"/>
          </p:cNvSpPr>
          <p:nvPr/>
        </p:nvSpPr>
        <p:spPr bwMode="auto">
          <a:xfrm>
            <a:off x="-304800" y="-23813"/>
            <a:ext cx="97536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4" name="矩形 65542" descr="卡通背景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5" name="矩形 65544" descr="卡通背景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6" name="矩形 65546"/>
          <p:cNvSpPr>
            <a:spLocks noChangeAspect="1" noChangeArrowheads="1"/>
          </p:cNvSpPr>
          <p:nvPr/>
        </p:nvSpPr>
        <p:spPr bwMode="auto">
          <a:xfrm>
            <a:off x="1285875" y="1581150"/>
            <a:ext cx="6572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7" name="矩形 65548"/>
          <p:cNvSpPr>
            <a:spLocks noChangeAspect="1" noChangeArrowheads="1"/>
          </p:cNvSpPr>
          <p:nvPr/>
        </p:nvSpPr>
        <p:spPr bwMode="auto">
          <a:xfrm>
            <a:off x="1285875" y="1581150"/>
            <a:ext cx="6572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8" name="矩形 65550"/>
          <p:cNvSpPr>
            <a:spLocks noChangeAspect="1" noChangeArrowheads="1"/>
          </p:cNvSpPr>
          <p:nvPr/>
        </p:nvSpPr>
        <p:spPr bwMode="auto">
          <a:xfrm>
            <a:off x="1285875" y="1581150"/>
            <a:ext cx="6572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9" name="矩形 65552"/>
          <p:cNvSpPr>
            <a:spLocks noChangeAspect="1" noChangeArrowheads="1"/>
          </p:cNvSpPr>
          <p:nvPr/>
        </p:nvSpPr>
        <p:spPr bwMode="auto">
          <a:xfrm>
            <a:off x="1714500" y="1466850"/>
            <a:ext cx="5715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0" name="矩形 65554"/>
          <p:cNvSpPr>
            <a:spLocks noChangeAspect="1" noChangeArrowheads="1"/>
          </p:cNvSpPr>
          <p:nvPr/>
        </p:nvSpPr>
        <p:spPr bwMode="auto">
          <a:xfrm>
            <a:off x="1714500" y="1466850"/>
            <a:ext cx="5715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4521" name="图片 65556" descr="other_200805_calendar_16923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0"/>
            <a:ext cx="65532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文本框 65557"/>
          <p:cNvSpPr txBox="1">
            <a:spLocks noChangeArrowheads="1"/>
          </p:cNvSpPr>
          <p:nvPr/>
        </p:nvSpPr>
        <p:spPr bwMode="auto">
          <a:xfrm>
            <a:off x="3708400" y="4437063"/>
            <a:ext cx="1695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M</a:t>
            </a:r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64523" name="矩形 65558"/>
          <p:cNvSpPr>
            <a:spLocks noChangeArrowheads="1"/>
          </p:cNvSpPr>
          <p:nvPr/>
        </p:nvSpPr>
        <p:spPr bwMode="auto">
          <a:xfrm>
            <a:off x="3492500" y="5373688"/>
            <a:ext cx="21113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7457" rIns="80937" bIns="107916" anchor="ctr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[meɪ]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69636" descr="20100303_3f60cdc1f29325463111nBsOVdUCqA7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4087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文本框 69637"/>
          <p:cNvSpPr txBox="1">
            <a:spLocks noChangeArrowheads="1"/>
          </p:cNvSpPr>
          <p:nvPr/>
        </p:nvSpPr>
        <p:spPr bwMode="auto">
          <a:xfrm>
            <a:off x="3708400" y="4652963"/>
            <a:ext cx="1495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w</a:t>
            </a:r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ai</a:t>
            </a:r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t</a:t>
            </a:r>
          </a:p>
        </p:txBody>
      </p:sp>
      <p:sp>
        <p:nvSpPr>
          <p:cNvPr id="65539" name="矩形 69638"/>
          <p:cNvSpPr>
            <a:spLocks noChangeArrowheads="1"/>
          </p:cNvSpPr>
          <p:nvPr/>
        </p:nvSpPr>
        <p:spPr bwMode="auto">
          <a:xfrm>
            <a:off x="3419475" y="5516563"/>
            <a:ext cx="22812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7457" rIns="80937" bIns="17457" anchor="ctr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[weɪt]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图片 70660" descr="79b1OOOPIC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文本框 70661"/>
          <p:cNvSpPr txBox="1">
            <a:spLocks noChangeArrowheads="1"/>
          </p:cNvSpPr>
          <p:nvPr/>
        </p:nvSpPr>
        <p:spPr bwMode="auto">
          <a:xfrm>
            <a:off x="3276600" y="1989138"/>
            <a:ext cx="758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</a:p>
        </p:txBody>
      </p:sp>
      <p:sp>
        <p:nvSpPr>
          <p:cNvPr id="66563" name="文本框 70662"/>
          <p:cNvSpPr txBox="1">
            <a:spLocks noChangeArrowheads="1"/>
          </p:cNvSpPr>
          <p:nvPr/>
        </p:nvSpPr>
        <p:spPr bwMode="auto">
          <a:xfrm>
            <a:off x="4787900" y="1987550"/>
            <a:ext cx="623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ai</a:t>
            </a:r>
          </a:p>
        </p:txBody>
      </p:sp>
      <p:sp>
        <p:nvSpPr>
          <p:cNvPr id="66564" name="矩形 70663"/>
          <p:cNvSpPr>
            <a:spLocks noChangeArrowheads="1"/>
          </p:cNvSpPr>
          <p:nvPr/>
        </p:nvSpPr>
        <p:spPr bwMode="auto">
          <a:xfrm>
            <a:off x="6084888" y="2043113"/>
            <a:ext cx="1257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7457" rIns="80937" bIns="107916" anchor="ctr">
            <a:spAutoFit/>
          </a:bodyPr>
          <a:lstStyle/>
          <a:p>
            <a:r>
              <a:rPr lang="en-US" altLang="zh-CN" sz="4800">
                <a:latin typeface="Times New Roman" panose="02020603050405020304" pitchFamily="18" charset="0"/>
                <a:ea typeface="SimSun-ExtB" panose="02010609060101010101" pitchFamily="49" charset="-122"/>
              </a:rPr>
              <a:t>[eɪ]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72705" descr="79b1OOOPIC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文本框 72710"/>
          <p:cNvSpPr txBox="1">
            <a:spLocks noChangeArrowheads="1"/>
          </p:cNvSpPr>
          <p:nvPr/>
        </p:nvSpPr>
        <p:spPr bwMode="auto">
          <a:xfrm>
            <a:off x="5651500" y="836613"/>
            <a:ext cx="2260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latin typeface="Times New Roman" panose="02020603050405020304" pitchFamily="18" charset="0"/>
                <a:ea typeface="SimSun-ExtB" panose="02010609060101010101" pitchFamily="49" charset="-122"/>
              </a:rPr>
              <a:t>Practice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  <p:sp>
        <p:nvSpPr>
          <p:cNvPr id="67587" name="文本框 72711"/>
          <p:cNvSpPr txBox="1">
            <a:spLocks noChangeArrowheads="1"/>
          </p:cNvSpPr>
          <p:nvPr/>
        </p:nvSpPr>
        <p:spPr bwMode="auto">
          <a:xfrm>
            <a:off x="2463800" y="21907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67588" name="文本框 72712"/>
          <p:cNvSpPr txBox="1">
            <a:spLocks noChangeArrowheads="1"/>
          </p:cNvSpPr>
          <p:nvPr/>
        </p:nvSpPr>
        <p:spPr bwMode="auto">
          <a:xfrm>
            <a:off x="2268538" y="2349500"/>
            <a:ext cx="2046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birthd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</a:p>
        </p:txBody>
      </p:sp>
      <p:sp>
        <p:nvSpPr>
          <p:cNvPr id="67589" name="文本框 72713"/>
          <p:cNvSpPr txBox="1">
            <a:spLocks noChangeArrowheads="1"/>
          </p:cNvSpPr>
          <p:nvPr/>
        </p:nvSpPr>
        <p:spPr bwMode="auto">
          <a:xfrm>
            <a:off x="5200650" y="2338388"/>
            <a:ext cx="1425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tod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</a:p>
        </p:txBody>
      </p:sp>
      <p:sp>
        <p:nvSpPr>
          <p:cNvPr id="67590" name="文本框 72714"/>
          <p:cNvSpPr txBox="1">
            <a:spLocks noChangeArrowheads="1"/>
          </p:cNvSpPr>
          <p:nvPr/>
        </p:nvSpPr>
        <p:spPr bwMode="auto">
          <a:xfrm>
            <a:off x="2411413" y="3357563"/>
            <a:ext cx="114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latin typeface="Times New Roman" panose="02020603050405020304" pitchFamily="18" charset="0"/>
                <a:ea typeface="SimSun-ExtB" panose="02010609060101010101" pitchFamily="49" charset="-122"/>
              </a:rPr>
              <a:t>pl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</a:p>
        </p:txBody>
      </p:sp>
      <p:sp>
        <p:nvSpPr>
          <p:cNvPr id="67591" name="文本框 72715"/>
          <p:cNvSpPr txBox="1">
            <a:spLocks noChangeArrowheads="1"/>
          </p:cNvSpPr>
          <p:nvPr/>
        </p:nvSpPr>
        <p:spPr bwMode="auto">
          <a:xfrm>
            <a:off x="5364163" y="328453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d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</a:p>
        </p:txBody>
      </p:sp>
      <p:sp>
        <p:nvSpPr>
          <p:cNvPr id="67592" name="文本框 72716"/>
          <p:cNvSpPr txBox="1">
            <a:spLocks noChangeArrowheads="1"/>
          </p:cNvSpPr>
          <p:nvPr/>
        </p:nvSpPr>
        <p:spPr bwMode="auto">
          <a:xfrm>
            <a:off x="2411413" y="4221163"/>
            <a:ext cx="114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w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ai</a:t>
            </a:r>
            <a:r>
              <a:rPr lang="en-US" altLang="zh-CN" sz="4400">
                <a:latin typeface="Times New Roman" panose="02020603050405020304" pitchFamily="18" charset="0"/>
                <a:ea typeface="SimSun-ExtB" panose="02010609060101010101" pitchFamily="49" charset="-122"/>
              </a:rPr>
              <a:t>t</a:t>
            </a:r>
          </a:p>
        </p:txBody>
      </p:sp>
      <p:sp>
        <p:nvSpPr>
          <p:cNvPr id="67593" name="文本框 72717"/>
          <p:cNvSpPr txBox="1">
            <a:spLocks noChangeArrowheads="1"/>
          </p:cNvSpPr>
          <p:nvPr/>
        </p:nvSpPr>
        <p:spPr bwMode="auto">
          <a:xfrm>
            <a:off x="5343525" y="4164013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M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ay</a:t>
            </a:r>
            <a:r>
              <a:rPr lang="en-US" altLang="zh-CN">
                <a:latin typeface="Times New Roman" panose="02020603050405020304" pitchFamily="18" charset="0"/>
                <a:ea typeface="SimSun-ExtB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5366" descr="medicine_gelatin_pharmaceutical_gela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897" y="980728"/>
            <a:ext cx="7058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文本框 15364"/>
          <p:cNvSpPr txBox="1">
            <a:spLocks noChangeArrowheads="1"/>
          </p:cNvSpPr>
          <p:nvPr/>
        </p:nvSpPr>
        <p:spPr bwMode="auto">
          <a:xfrm>
            <a:off x="3132138" y="5300663"/>
            <a:ext cx="2974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medicine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6387"/>
          <p:cNvSpPr txBox="1">
            <a:spLocks noChangeArrowheads="1"/>
          </p:cNvSpPr>
          <p:nvPr/>
        </p:nvSpPr>
        <p:spPr bwMode="auto">
          <a:xfrm>
            <a:off x="3635375" y="5229225"/>
            <a:ext cx="128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rest</a:t>
            </a:r>
          </a:p>
        </p:txBody>
      </p:sp>
      <p:sp>
        <p:nvSpPr>
          <p:cNvPr id="18434" name="矩形 16393"/>
          <p:cNvSpPr>
            <a:spLocks noChangeAspect="1" noChangeArrowheads="1"/>
          </p:cNvSpPr>
          <p:nvPr/>
        </p:nvSpPr>
        <p:spPr bwMode="auto">
          <a:xfrm>
            <a:off x="1524000" y="1385888"/>
            <a:ext cx="6096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5" name="图片 16395" descr="rBEQWFEsH9AIAAAAAAK7LgYls_UAABB9QFiifsAArtG4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549275"/>
            <a:ext cx="6096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7411"/>
          <p:cNvSpPr txBox="1">
            <a:spLocks noChangeArrowheads="1"/>
          </p:cNvSpPr>
          <p:nvPr/>
        </p:nvSpPr>
        <p:spPr bwMode="auto">
          <a:xfrm>
            <a:off x="2700338" y="4941888"/>
            <a:ext cx="3144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latin typeface="Times New Roman" panose="02020603050405020304" pitchFamily="18" charset="0"/>
                <a:ea typeface="SimSun-ExtB" panose="02010609060101010101" pitchFamily="49" charset="-122"/>
              </a:rPr>
              <a:t>toothache</a:t>
            </a:r>
          </a:p>
        </p:txBody>
      </p:sp>
      <p:pic>
        <p:nvPicPr>
          <p:cNvPr id="19458" name="图片 17413" descr="634909216356904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3373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53249" descr="36bOOOPIC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标题 53250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 anchor="ctr"/>
          <a:lstStyle/>
          <a:p>
            <a:r>
              <a:rPr lang="en-US" altLang="zh-CN" sz="8000" b="1" dirty="0" smtClean="0"/>
              <a:t>practice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全屏显示(4:3)</PresentationFormat>
  <Paragraphs>146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4" baseType="lpstr">
      <vt:lpstr>SimSun-ExtB</vt:lpstr>
      <vt:lpstr>黑体</vt:lpstr>
      <vt:lpstr>宋体</vt:lpstr>
      <vt:lpstr>微软雅黑</vt:lpstr>
      <vt:lpstr>Arial</vt:lpstr>
      <vt:lpstr>Calibri</vt:lpstr>
      <vt:lpstr>Franklin Gothic Book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连连看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2015-04-28T14:06:00Z</dcterms:created>
  <dcterms:modified xsi:type="dcterms:W3CDTF">2023-01-16T21:04:40Z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96687FB4B12F4455A8D02BB06B33C87F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