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86" r:id="rId2"/>
    <p:sldId id="258" r:id="rId3"/>
    <p:sldId id="288" r:id="rId4"/>
    <p:sldId id="289" r:id="rId5"/>
    <p:sldId id="304" r:id="rId6"/>
    <p:sldId id="300" r:id="rId7"/>
    <p:sldId id="302" r:id="rId8"/>
    <p:sldId id="293" r:id="rId9"/>
    <p:sldId id="294" r:id="rId10"/>
    <p:sldId id="295" r:id="rId11"/>
    <p:sldId id="306" r:id="rId12"/>
    <p:sldId id="296" r:id="rId13"/>
    <p:sldId id="308" r:id="rId14"/>
    <p:sldId id="298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6600"/>
    <a:srgbClr val="0000FF"/>
    <a:srgbClr val="FF00FF"/>
    <a:srgbClr val="FF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71" autoAdjust="0"/>
    <p:restoredTop sz="94689" autoAdjust="0"/>
  </p:normalViewPr>
  <p:slideViewPr>
    <p:cSldViewPr>
      <p:cViewPr>
        <p:scale>
          <a:sx n="100" d="100"/>
          <a:sy n="100" d="100"/>
        </p:scale>
        <p:origin x="-30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D550165-F6BB-4163-AD84-9B27D95D44C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EBFBDE7-7091-4330-9D01-81121857748F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7B738D3-39B2-460D-A404-CC83D349E4AC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D47D256-F4AF-4C03-9BCA-283A3A062B83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CEC1B38-CAC9-4AA0-BD8E-8AE670A1C048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0EA55D2-78E5-4F41-82B5-39B5A23E5088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42A8036-178D-4BFD-A296-25798E1C2BEF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94F9EAD-7267-4F5B-B9F3-BF44B8BCF628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FCDEA29-CAD5-45A6-8D69-62A4CE07670D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E33B4EA-667C-4F67-92AA-B5C248C4887D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CBF2841-3331-44BC-8277-2AAC9EC58FCC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1D216B2-4FEC-427F-99D6-D5FE2561B41D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76293AB-8E86-4078-91E7-5C0F8EA35CA0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7D98E19-69C4-43B7-9528-E8E386DB55AB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3C61C5A-8A88-4B02-BB91-295CDE07D1C9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9E54B-C0CC-4CC8-A629-FB758500C50D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FBC17-1A7D-4F0A-90B5-5C18F75702B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A77A67-9C0E-4628-97CE-AEED19FE6155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E6C25-54A5-42A4-ADF1-9CD34646CE3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95F918-89FC-474E-9EC8-D51FDF3FA1B0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1E1D4-BDA5-44A6-898C-F3F621944D7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2772F1-85E9-4219-B1FD-A9721B8B6814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2A62A-6BF7-434D-972E-8489225A740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0388B5-CCED-4590-9B19-5B1049224993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8226FFF-CA24-4EF5-AEBB-E4271824B7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A7D43E-F4BB-4192-9772-DDB381686506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7A4AB-BED4-4993-8483-186B7104D5C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0DA226-240E-41DA-9D6C-AA1CFE483249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0F972-2763-4A30-AD92-E8229A9F82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377963-10E7-4FF7-99D1-C64064891EBC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D3329-6EBC-4020-8DE5-E043BD64FC3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4CCD76-EF08-4112-B81B-A35CA2684774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04861-F09E-4C41-AA77-691285ADBDD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9AEA05-E869-42B3-9B55-876DD83D7223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E0C92-E754-4A87-90AE-A2BA00D1870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17BCE2-21FC-44D1-A5BC-91AD67DE83EC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1623E-F1C7-479C-BABF-DE38FCFEF42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7FC896-C4C3-4AB3-A79C-7AD3BC258919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619E2-7142-4B18-A263-CCA95059791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8370309E-77D2-486F-88C4-60827303EAC6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2D65E3B-6A46-4989-AB68-BBE640E3257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>
            <a:off x="1475656" y="2701181"/>
            <a:ext cx="6194425" cy="9790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800" b="1" kern="10" dirty="0">
                <a:ln w="9525">
                  <a:noFill/>
                  <a:round/>
                </a:ln>
                <a:solidFill>
                  <a:srgbClr val="0033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§5.3 </a:t>
            </a:r>
            <a:r>
              <a:rPr lang="zh-CN" altLang="en-US" sz="4800" b="1" kern="10" dirty="0">
                <a:ln w="9525">
                  <a:noFill/>
                  <a:round/>
                </a:ln>
                <a:solidFill>
                  <a:srgbClr val="0033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代数式的</a:t>
            </a:r>
            <a:r>
              <a:rPr lang="zh-CN" altLang="en-US" sz="4800" b="1" kern="10" dirty="0" smtClean="0">
                <a:ln w="9525">
                  <a:noFill/>
                  <a:round/>
                </a:ln>
                <a:solidFill>
                  <a:srgbClr val="0033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值</a:t>
            </a:r>
            <a:endParaRPr lang="zh-CN" altLang="en-US" sz="4800" b="1" kern="10" dirty="0">
              <a:ln w="9525">
                <a:noFill/>
                <a:round/>
              </a:ln>
              <a:solidFill>
                <a:srgbClr val="0033CC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38882" y="1268760"/>
            <a:ext cx="7848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CN" altLang="en-US" sz="3600" b="1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</a:t>
            </a:r>
            <a:r>
              <a:rPr lang="en-US" altLang="zh-CN" sz="3600" b="1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5</a:t>
            </a:r>
            <a:r>
              <a:rPr lang="zh-CN" altLang="en-US" sz="3600" b="1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章 </a:t>
            </a:r>
            <a:r>
              <a:rPr lang="zh-CN" altLang="en-US" sz="3600" b="1" dirty="0" smtClean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代</a:t>
            </a:r>
            <a:r>
              <a:rPr lang="zh-CN" altLang="en-US" sz="3600" b="1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数式与函数的初步认识</a:t>
            </a:r>
          </a:p>
        </p:txBody>
      </p:sp>
      <p:sp>
        <p:nvSpPr>
          <p:cNvPr id="4" name="矩形 3"/>
          <p:cNvSpPr/>
          <p:nvPr/>
        </p:nvSpPr>
        <p:spPr>
          <a:xfrm>
            <a:off x="2757052" y="537321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33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=1,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  <a:r>
              <a:rPr lang="en-US" altLang="zh-CN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=______</a:t>
            </a:r>
          </a:p>
          <a:p>
            <a:pPr algn="just">
              <a:buFontTx/>
              <a:buNone/>
            </a:pP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变式一：若</a:t>
            </a: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+a=1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3(a</a:t>
            </a:r>
            <a:r>
              <a:rPr lang="en-US" altLang="zh-CN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+a)=______</a:t>
            </a:r>
          </a:p>
          <a:p>
            <a:pPr algn="just">
              <a:buFontTx/>
              <a:buNone/>
            </a:pP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变式二：若</a:t>
            </a: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+a=1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  <a:r>
              <a:rPr lang="en-US" altLang="zh-CN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+3a-5=______</a:t>
            </a:r>
          </a:p>
          <a:p>
            <a:pPr algn="just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变式三：若</a:t>
            </a: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+a+3=0,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  <a:r>
              <a:rPr lang="en-US" altLang="zh-CN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+3a-5=______</a:t>
            </a:r>
          </a:p>
        </p:txBody>
      </p:sp>
      <p:grpSp>
        <p:nvGrpSpPr>
          <p:cNvPr id="55300" name="Group 4"/>
          <p:cNvGrpSpPr/>
          <p:nvPr/>
        </p:nvGrpSpPr>
        <p:grpSpPr bwMode="auto">
          <a:xfrm>
            <a:off x="3348038" y="765175"/>
            <a:ext cx="1873250" cy="576263"/>
            <a:chOff x="930" y="709"/>
            <a:chExt cx="1460" cy="500"/>
          </a:xfrm>
        </p:grpSpPr>
        <p:sp>
          <p:nvSpPr>
            <p:cNvPr id="55301" name="AutoShape 5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5302" name="AutoShape 6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5303" name="AutoShape 7"/>
            <p:cNvSpPr>
              <a:spLocks noChangeArrowheads="1"/>
            </p:cNvSpPr>
            <p:nvPr/>
          </p:nvSpPr>
          <p:spPr bwMode="auto">
            <a:xfrm>
              <a:off x="962" y="744"/>
              <a:ext cx="1397" cy="43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FC2514"/>
                  </a:solidFill>
                </a:rPr>
                <a:t>合作交流</a:t>
              </a:r>
            </a:p>
          </p:txBody>
        </p:sp>
      </p:grp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80728"/>
            <a:ext cx="9144000" cy="3529062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zh-CN" sz="3600" dirty="0"/>
              <a:t> </a:t>
            </a:r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>
                <a:latin typeface="Times New Roman" panose="02020603050405020304" pitchFamily="18" charset="0"/>
              </a:rPr>
              <a:t>(</a:t>
            </a:r>
            <a:r>
              <a:rPr lang="en-US" altLang="zh-CN" i="1" dirty="0">
                <a:latin typeface="Times New Roman" panose="02020603050405020304" pitchFamily="18" charset="0"/>
              </a:rPr>
              <a:t>A</a:t>
            </a:r>
            <a:r>
              <a:rPr lang="zh-CN" altLang="en-US" dirty="0"/>
              <a:t>级</a:t>
            </a:r>
            <a:r>
              <a:rPr lang="en-US" altLang="zh-CN" dirty="0"/>
              <a:t>)</a:t>
            </a:r>
            <a:r>
              <a:rPr lang="zh-CN" altLang="en-US" dirty="0"/>
              <a:t>当</a:t>
            </a:r>
            <a:r>
              <a:rPr lang="en-US" altLang="zh-CN" i="1" dirty="0">
                <a:latin typeface="Times New Roman" panose="02020603050405020304" pitchFamily="18" charset="0"/>
              </a:rPr>
              <a:t>a=2,b=-3</a:t>
            </a:r>
            <a:r>
              <a:rPr lang="zh-CN" altLang="en-US" dirty="0"/>
              <a:t>时，</a:t>
            </a:r>
            <a:r>
              <a:rPr lang="en-US" altLang="zh-CN" i="1" dirty="0"/>
              <a:t>a</a:t>
            </a:r>
            <a:r>
              <a:rPr lang="en-US" altLang="zh-CN" i="1" baseline="30000" dirty="0"/>
              <a:t>2</a:t>
            </a:r>
            <a:r>
              <a:rPr lang="en-US" altLang="zh-CN" i="1" dirty="0"/>
              <a:t>-2ab</a:t>
            </a:r>
            <a:r>
              <a:rPr lang="zh-CN" altLang="en-US" dirty="0"/>
              <a:t>的值是</a:t>
            </a:r>
            <a:r>
              <a:rPr lang="en-US" altLang="zh-CN" dirty="0"/>
              <a:t>______.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dirty="0"/>
              <a:t> 2</a:t>
            </a:r>
            <a:r>
              <a:rPr lang="zh-CN" altLang="en-US" dirty="0"/>
              <a:t>、 </a:t>
            </a:r>
            <a:r>
              <a:rPr lang="en-US" altLang="zh-CN" dirty="0"/>
              <a:t>(</a:t>
            </a:r>
            <a:r>
              <a:rPr lang="en-US" altLang="zh-CN" i="1" dirty="0">
                <a:latin typeface="Times New Roman" panose="02020603050405020304" pitchFamily="18" charset="0"/>
              </a:rPr>
              <a:t>A</a:t>
            </a:r>
            <a:r>
              <a:rPr lang="zh-CN" altLang="en-US" dirty="0"/>
              <a:t>级</a:t>
            </a:r>
            <a:r>
              <a:rPr lang="en-US" altLang="zh-CN" dirty="0"/>
              <a:t>)</a:t>
            </a:r>
            <a:r>
              <a:rPr lang="zh-CN" altLang="en-US" dirty="0"/>
              <a:t>华氏温度</a:t>
            </a:r>
            <a:r>
              <a:rPr lang="en-US" altLang="zh-CN" i="1" dirty="0">
                <a:latin typeface="Times New Roman" panose="02020603050405020304" pitchFamily="18" charset="0"/>
              </a:rPr>
              <a:t>f</a:t>
            </a:r>
            <a:r>
              <a:rPr lang="zh-CN" altLang="en-US" dirty="0"/>
              <a:t>和摄氏温度</a:t>
            </a:r>
            <a:r>
              <a:rPr lang="en-US" altLang="zh-CN" i="1" dirty="0">
                <a:latin typeface="Times New Roman" panose="02020603050405020304" pitchFamily="18" charset="0"/>
              </a:rPr>
              <a:t>x(℃)</a:t>
            </a:r>
            <a:r>
              <a:rPr lang="zh-CN" altLang="en-US" dirty="0"/>
              <a:t>的关系为</a:t>
            </a:r>
            <a:r>
              <a:rPr lang="en-US" altLang="zh-CN" i="1" dirty="0">
                <a:latin typeface="Times New Roman" panose="02020603050405020304" pitchFamily="18" charset="0"/>
              </a:rPr>
              <a:t>f=</a:t>
            </a:r>
            <a:r>
              <a:rPr lang="en-US" altLang="zh-CN" dirty="0"/>
              <a:t>    </a:t>
            </a:r>
            <a:r>
              <a:rPr lang="en-US" altLang="zh-CN" i="1" dirty="0">
                <a:latin typeface="Times New Roman" panose="02020603050405020304" pitchFamily="18" charset="0"/>
              </a:rPr>
              <a:t>x+32,</a:t>
            </a:r>
            <a:r>
              <a:rPr lang="zh-CN" altLang="en-US" dirty="0"/>
              <a:t>当人体体温为</a:t>
            </a:r>
            <a:r>
              <a:rPr lang="en-US" altLang="zh-CN" i="1" dirty="0">
                <a:latin typeface="Times New Roman" panose="02020603050405020304" pitchFamily="18" charset="0"/>
              </a:rPr>
              <a:t>37℃</a:t>
            </a:r>
            <a:r>
              <a:rPr lang="zh-CN" altLang="en-US" dirty="0"/>
              <a:t>时，华氏温度为</a:t>
            </a:r>
            <a:r>
              <a:rPr lang="en-US" altLang="zh-CN" dirty="0"/>
              <a:t>_____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/>
              <a:t> 3</a:t>
            </a:r>
            <a:r>
              <a:rPr lang="zh-CN" altLang="en-US" dirty="0"/>
              <a:t>、 </a:t>
            </a:r>
            <a:r>
              <a:rPr lang="en-US" altLang="zh-CN" dirty="0">
                <a:latin typeface="Times New Roman" panose="02020603050405020304" pitchFamily="18" charset="0"/>
              </a:rPr>
              <a:t>(A</a:t>
            </a:r>
            <a:r>
              <a:rPr lang="zh-CN" altLang="en-US" dirty="0"/>
              <a:t>级</a:t>
            </a:r>
            <a:r>
              <a:rPr lang="en-US" altLang="zh-CN" dirty="0"/>
              <a:t>)</a:t>
            </a:r>
            <a:r>
              <a:rPr lang="zh-CN" altLang="en-US" dirty="0"/>
              <a:t>当</a:t>
            </a:r>
            <a:r>
              <a:rPr lang="en-US" altLang="zh-CN" i="1" dirty="0">
                <a:latin typeface="Times New Roman" panose="02020603050405020304" pitchFamily="18" charset="0"/>
              </a:rPr>
              <a:t>a=3,b=-2,c=1</a:t>
            </a:r>
            <a:r>
              <a:rPr lang="zh-CN" altLang="en-US" dirty="0"/>
              <a:t>时，代数式</a:t>
            </a:r>
            <a:r>
              <a:rPr lang="en-US" altLang="zh-CN" i="1" dirty="0">
                <a:latin typeface="Times New Roman" panose="02020603050405020304" pitchFamily="18" charset="0"/>
              </a:rPr>
              <a:t>a-(a-b)(a-c)</a:t>
            </a:r>
            <a:r>
              <a:rPr lang="zh-CN" altLang="en-US" dirty="0"/>
              <a:t>的值是</a:t>
            </a:r>
            <a:r>
              <a:rPr lang="en-US" altLang="zh-CN" dirty="0"/>
              <a:t>(      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/>
              <a:t>   </a:t>
            </a:r>
            <a:r>
              <a:rPr lang="en-US" altLang="zh-CN" i="1" dirty="0">
                <a:latin typeface="Times New Roman" panose="02020603050405020304" pitchFamily="18" charset="0"/>
              </a:rPr>
              <a:t>A.0           B.1           C.2           D.-7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dirty="0"/>
              <a:t> </a:t>
            </a:r>
          </a:p>
        </p:txBody>
      </p:sp>
      <p:pic>
        <p:nvPicPr>
          <p:cNvPr id="68615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2205038"/>
            <a:ext cx="395288" cy="863600"/>
          </a:xfrm>
          <a:noFill/>
        </p:spPr>
      </p:pic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7451725" y="105251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None/>
            </a:pPr>
            <a:r>
              <a:rPr lang="en-US" altLang="zh-CN" sz="32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16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 flipH="1">
            <a:off x="7634288" y="2205038"/>
            <a:ext cx="15097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None/>
            </a:pPr>
            <a:r>
              <a:rPr lang="en-US" altLang="zh-CN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98.6F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1908175" y="3284538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None/>
            </a:pPr>
            <a:r>
              <a:rPr lang="en-US" altLang="zh-CN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D</a:t>
            </a:r>
          </a:p>
        </p:txBody>
      </p:sp>
      <p:grpSp>
        <p:nvGrpSpPr>
          <p:cNvPr id="68621" name="Group 13"/>
          <p:cNvGrpSpPr/>
          <p:nvPr/>
        </p:nvGrpSpPr>
        <p:grpSpPr bwMode="auto">
          <a:xfrm>
            <a:off x="3492500" y="333375"/>
            <a:ext cx="1873250" cy="576263"/>
            <a:chOff x="930" y="709"/>
            <a:chExt cx="1460" cy="500"/>
          </a:xfrm>
        </p:grpSpPr>
        <p:sp>
          <p:nvSpPr>
            <p:cNvPr id="68622" name="AutoShape 14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68623" name="AutoShape 15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68624" name="AutoShape 16"/>
            <p:cNvSpPr>
              <a:spLocks noChangeArrowheads="1"/>
            </p:cNvSpPr>
            <p:nvPr/>
          </p:nvSpPr>
          <p:spPr bwMode="auto">
            <a:xfrm>
              <a:off x="962" y="744"/>
              <a:ext cx="1397" cy="43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FC2514"/>
                  </a:solidFill>
                </a:rPr>
                <a:t>当堂检测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/>
      <p:bldP spid="68617" grpId="0"/>
      <p:bldP spid="686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713" y="1843088"/>
            <a:ext cx="1476375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7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11638" y="1770063"/>
            <a:ext cx="1725612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684213" y="1770063"/>
            <a:ext cx="8027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若                 ，则                   </a:t>
            </a:r>
            <a:r>
              <a:rPr lang="zh-CN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 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6084888" y="1770063"/>
            <a:ext cx="792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611188" y="2417763"/>
            <a:ext cx="7561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(2)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若               ，则                       </a:t>
            </a:r>
            <a:r>
              <a:rPr lang="zh-CN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 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611188" y="2994025"/>
            <a:ext cx="741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(3)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若                    ，则                  </a:t>
            </a:r>
            <a:r>
              <a:rPr lang="zh-CN" altLang="en-US" sz="3200" b="1" u="sng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； 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684213" y="3498850"/>
            <a:ext cx="80279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(4)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若                    ，则                     </a:t>
            </a:r>
            <a:r>
              <a:rPr lang="zh-CN" altLang="en-US" sz="3200" b="1" u="sng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； 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684213" y="4075113"/>
            <a:ext cx="8351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(5)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若                    ，则                           </a:t>
            </a:r>
            <a:r>
              <a:rPr lang="zh-CN" altLang="en-US" sz="3200" b="1" u="sng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； 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56338" name="Picture 1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63713" y="2490788"/>
            <a:ext cx="1512887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9" name="Picture 1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140200" y="2417763"/>
            <a:ext cx="2232025" cy="61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4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56341" name="Picture 2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908175" y="3067050"/>
            <a:ext cx="1798638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56343" name="Picture 23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645025" y="3067050"/>
            <a:ext cx="17272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56345" name="Picture 25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63713" y="3498850"/>
            <a:ext cx="1800225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46" name="Rectangle 2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56347" name="Picture 27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645025" y="3570288"/>
            <a:ext cx="1944688" cy="49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48" name="Rectangle 2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56349" name="Picture 29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1692275" y="4075113"/>
            <a:ext cx="1979613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50" name="Picture 30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572000" y="4075113"/>
            <a:ext cx="2879725" cy="58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6516688" y="2417763"/>
            <a:ext cx="6492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6516688" y="2994025"/>
            <a:ext cx="504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>
                <a:solidFill>
                  <a:srgbClr val="FF0066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6804025" y="3498850"/>
            <a:ext cx="649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7524750" y="4075113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i="1">
                <a:solidFill>
                  <a:srgbClr val="FF0066"/>
                </a:solidFill>
                <a:latin typeface="Times New Roman" panose="02020603050405020304" pitchFamily="18" charset="0"/>
              </a:rPr>
              <a:t>8</a:t>
            </a:r>
          </a:p>
        </p:txBody>
      </p:sp>
      <p:grpSp>
        <p:nvGrpSpPr>
          <p:cNvPr id="56363" name="Group 43"/>
          <p:cNvGrpSpPr/>
          <p:nvPr/>
        </p:nvGrpSpPr>
        <p:grpSpPr bwMode="auto">
          <a:xfrm>
            <a:off x="3563938" y="404813"/>
            <a:ext cx="1873250" cy="576262"/>
            <a:chOff x="930" y="709"/>
            <a:chExt cx="1460" cy="500"/>
          </a:xfrm>
        </p:grpSpPr>
        <p:sp>
          <p:nvSpPr>
            <p:cNvPr id="56364" name="AutoShape 44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6365" name="AutoShape 45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6366" name="AutoShape 46"/>
            <p:cNvSpPr>
              <a:spLocks noChangeArrowheads="1"/>
            </p:cNvSpPr>
            <p:nvPr/>
          </p:nvSpPr>
          <p:spPr bwMode="auto">
            <a:xfrm>
              <a:off x="962" y="744"/>
              <a:ext cx="1397" cy="43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FC2514"/>
                  </a:solidFill>
                </a:rPr>
                <a:t>课后练习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/>
      <p:bldP spid="56355" grpId="0"/>
      <p:bldP spid="56356" grpId="0"/>
      <p:bldP spid="56357" grpId="0"/>
      <p:bldP spid="563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04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765175"/>
            <a:ext cx="8496300" cy="565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0659" name="Group 3"/>
          <p:cNvGrpSpPr/>
          <p:nvPr/>
        </p:nvGrpSpPr>
        <p:grpSpPr bwMode="auto">
          <a:xfrm>
            <a:off x="3708400" y="1338263"/>
            <a:ext cx="1898650" cy="650875"/>
            <a:chOff x="930" y="709"/>
            <a:chExt cx="1460" cy="500"/>
          </a:xfrm>
        </p:grpSpPr>
        <p:sp>
          <p:nvSpPr>
            <p:cNvPr id="70660" name="AutoShape 4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0661" name="AutoShape 5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0662" name="AutoShape 6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楷体_GB2312" pitchFamily="49" charset="-122"/>
                </a:rPr>
                <a:t>课堂小结</a:t>
              </a:r>
            </a:p>
          </p:txBody>
        </p:sp>
      </p:grp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1042988" y="1989138"/>
            <a:ext cx="7129462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讲一讲：</a:t>
            </a:r>
          </a:p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今天这节课，我们有哪些收获？</a:t>
            </a:r>
          </a:p>
          <a:p>
            <a:r>
              <a:rPr lang="zh-CN" altLang="en-US" sz="2400" dirty="0">
                <a:latin typeface="Times New Roman" panose="02020603050405020304" pitchFamily="18" charset="0"/>
              </a:rPr>
              <a:t>   </a:t>
            </a:r>
            <a:r>
              <a:rPr lang="en-US" altLang="zh-CN" sz="2400" dirty="0">
                <a:solidFill>
                  <a:srgbClr val="FF0066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掌握代数式的值的概念，会求一个代数式的值 </a:t>
            </a:r>
          </a:p>
          <a:p>
            <a:r>
              <a:rPr lang="zh-CN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2:</a:t>
            </a:r>
            <a:r>
              <a:rPr lang="zh-CN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熟练掌握求代数式的值的过程 </a:t>
            </a:r>
          </a:p>
          <a:p>
            <a:r>
              <a:rPr lang="zh-CN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8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3:</a:t>
            </a:r>
            <a:r>
              <a:rPr lang="zh-CN" altLang="en-US" sz="28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掌</a:t>
            </a:r>
            <a:r>
              <a:rPr lang="zh-CN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握简单的代数式的变形求值问题</a:t>
            </a:r>
          </a:p>
          <a:p>
            <a:endParaRPr lang="en-US" altLang="zh-CN" sz="2800" b="1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WordArt 2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7272337" cy="2520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zh-CN" altLang="en-US" sz="36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感谢各位老师莅临指导</a:t>
            </a:r>
          </a:p>
        </p:txBody>
      </p:sp>
      <p:sp>
        <p:nvSpPr>
          <p:cNvPr id="58371" name="WordArt 3"/>
          <p:cNvSpPr>
            <a:spLocks noChangeArrowheads="1" noChangeShapeType="1" noTextEdit="1"/>
          </p:cNvSpPr>
          <p:nvPr/>
        </p:nvSpPr>
        <p:spPr bwMode="auto">
          <a:xfrm>
            <a:off x="1908175" y="3573463"/>
            <a:ext cx="6696075" cy="32845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zh-CN" altLang="en-US" sz="3600" kern="10">
                <a:ln w="9525" cap="sq"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华文行楷" panose="02010800040101010101" charset="-122"/>
                <a:ea typeface="华文行楷" panose="02010800040101010101" charset="-122"/>
              </a:rPr>
              <a:t>再见</a:t>
            </a:r>
            <a:r>
              <a:rPr lang="en-US" altLang="zh-CN" sz="3600" kern="10">
                <a:ln w="9525" cap="sq"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华文行楷" panose="02010800040101010101" charset="-122"/>
                <a:ea typeface="华文行楷" panose="02010800040101010101" charset="-122"/>
              </a:rPr>
              <a:t>!</a:t>
            </a:r>
            <a:endParaRPr lang="zh-CN" altLang="en-US" sz="3600" kern="10">
              <a:ln w="9525" cap="sq">
                <a:round/>
                <a:headEnd type="none" w="sm" len="sm"/>
                <a:tailEnd type="none" w="sm" len="sm"/>
              </a:ln>
              <a:gradFill rotWithShape="0">
                <a:gsLst>
                  <a:gs pos="0">
                    <a:srgbClr val="707070"/>
                  </a:gs>
                  <a:gs pos="50000">
                    <a:srgbClr val="FFFFFF"/>
                  </a:gs>
                  <a:gs pos="100000">
                    <a:srgbClr val="707070"/>
                  </a:gs>
                </a:gsLst>
                <a:lin ang="2700000" scaled="1"/>
              </a:gradFill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/>
      <p:bldP spid="583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930525" y="7540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b="1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52711" y="1120775"/>
            <a:ext cx="8676456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rgbClr val="FF0066"/>
                </a:solidFill>
                <a:latin typeface="Times New Roman" panose="02020603050405020304" pitchFamily="18" charset="0"/>
              </a:rPr>
              <a:t>学习目标</a:t>
            </a:r>
          </a:p>
          <a:p>
            <a:pPr>
              <a:spcBef>
                <a:spcPct val="50000"/>
              </a:spcBef>
            </a:pPr>
            <a:r>
              <a:rPr lang="en-US" altLang="zh-CN" sz="40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4000" dirty="0">
                <a:solidFill>
                  <a:srgbClr val="FF0066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sz="4000" dirty="0">
                <a:solidFill>
                  <a:srgbClr val="FF0066"/>
                </a:solidFill>
                <a:latin typeface="Times New Roman" panose="02020603050405020304" pitchFamily="18" charset="0"/>
              </a:rPr>
              <a:t>掌握代数式的值的概念，会求一个代数式的值 </a:t>
            </a:r>
          </a:p>
          <a:p>
            <a:pPr>
              <a:spcBef>
                <a:spcPct val="50000"/>
              </a:spcBef>
            </a:pPr>
            <a:r>
              <a:rPr lang="en-US" altLang="zh-CN" sz="40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4000" dirty="0">
                <a:solidFill>
                  <a:srgbClr val="FF0066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sz="4000" dirty="0">
                <a:solidFill>
                  <a:srgbClr val="FF0066"/>
                </a:solidFill>
                <a:latin typeface="Times New Roman" panose="02020603050405020304" pitchFamily="18" charset="0"/>
              </a:rPr>
              <a:t>熟练掌握求代数式的值的过程 </a:t>
            </a:r>
          </a:p>
          <a:p>
            <a:pPr>
              <a:spcBef>
                <a:spcPct val="50000"/>
              </a:spcBef>
            </a:pPr>
            <a:r>
              <a:rPr lang="en-US" altLang="zh-CN" sz="40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3:</a:t>
            </a:r>
            <a:r>
              <a:rPr lang="zh-CN" altLang="en-US" sz="40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掌</a:t>
            </a:r>
            <a:r>
              <a:rPr lang="zh-CN" altLang="en-US" sz="4000" dirty="0">
                <a:solidFill>
                  <a:srgbClr val="FF0066"/>
                </a:solidFill>
                <a:latin typeface="Times New Roman" panose="02020603050405020304" pitchFamily="18" charset="0"/>
              </a:rPr>
              <a:t>握简单的代数式的变形求值问</a:t>
            </a:r>
            <a:r>
              <a:rPr lang="zh-CN" altLang="en-US" sz="40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题</a:t>
            </a:r>
            <a:endParaRPr lang="zh-CN" altLang="en-US" sz="4000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990600" y="174625"/>
            <a:ext cx="4572000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 </a:t>
            </a:r>
            <a:endParaRPr kumimoji="1" lang="en-US" altLang="zh-CN" sz="3600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一、</a:t>
            </a:r>
            <a:r>
              <a:rPr kumimoji="1" lang="zh-CN" altLang="en-US" sz="1400" b="1" dirty="0">
                <a:latin typeface="Times New Roman" panose="02020603050405020304" pitchFamily="18" charset="0"/>
              </a:rPr>
              <a:t>       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复习：</a:t>
            </a:r>
            <a:endParaRPr kumimoji="1"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、什么叫代数式？</a:t>
            </a:r>
            <a:endParaRPr kumimoji="1"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、用代数式表示：</a:t>
            </a:r>
            <a:endParaRPr kumimoji="1"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）</a:t>
            </a:r>
            <a:r>
              <a:rPr kumimoji="1" lang="zh-CN" altLang="en-US" sz="1400" b="1" dirty="0">
                <a:latin typeface="Times New Roman" panose="02020603050405020304" pitchFamily="18" charset="0"/>
              </a:rPr>
              <a:t> </a:t>
            </a:r>
            <a:r>
              <a:rPr kumimoji="1" lang="zh-CN" altLang="en-US" sz="1400" b="1" i="1" dirty="0">
                <a:latin typeface="Times New Roman" panose="02020603050405020304" pitchFamily="18" charset="0"/>
              </a:rPr>
              <a:t>  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与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的和的平方；</a:t>
            </a:r>
            <a:endParaRPr kumimoji="1"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）</a:t>
            </a:r>
            <a:r>
              <a:rPr kumimoji="1" lang="zh-CN" altLang="en-US" sz="1400" b="1" i="1" dirty="0">
                <a:latin typeface="Times New Roman" panose="02020603050405020304" pitchFamily="18" charset="0"/>
              </a:rPr>
              <a:t>   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两数的平方和；</a:t>
            </a:r>
            <a:endParaRPr kumimoji="1"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）</a:t>
            </a:r>
            <a:r>
              <a:rPr kumimoji="1" lang="zh-CN" altLang="en-US" sz="1400" b="1" dirty="0">
                <a:latin typeface="Times New Roman" panose="02020603050405020304" pitchFamily="18" charset="0"/>
              </a:rPr>
              <a:t>   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与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的和的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50%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。</a:t>
            </a:r>
            <a:endParaRPr kumimoji="1"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、用语言叙述代数式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2n+10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的意义</a:t>
            </a:r>
            <a:r>
              <a:rPr kumimoji="1" lang="zh-CN" altLang="en-US" sz="2800" b="1" dirty="0" smtClean="0">
                <a:latin typeface="Times New Roman" panose="02020603050405020304" pitchFamily="18" charset="0"/>
              </a:rPr>
              <a:t>。</a:t>
            </a:r>
            <a:endParaRPr kumimoji="1" lang="zh-CN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638800" y="27432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(a+b)</a:t>
            </a:r>
            <a:r>
              <a:rPr kumimoji="1" lang="en-US" altLang="zh-CN" sz="3200" b="1" i="1" baseline="3000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3200" b="1" i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715000" y="35052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200" b="1" i="1" baseline="3000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+b</a:t>
            </a:r>
            <a:r>
              <a:rPr kumimoji="1" lang="en-US" altLang="zh-CN" sz="3200" b="1" i="1" baseline="3000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3200" b="1" i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4076700"/>
            <a:ext cx="1420812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651500" y="5084763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i="1">
                <a:solidFill>
                  <a:srgbClr val="FF3300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的两倍与</a:t>
            </a:r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10</a:t>
            </a:r>
            <a:r>
              <a:rPr kumimoji="1"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的和</a:t>
            </a:r>
          </a:p>
        </p:txBody>
      </p:sp>
      <p:grpSp>
        <p:nvGrpSpPr>
          <p:cNvPr id="47112" name="Group 8"/>
          <p:cNvGrpSpPr/>
          <p:nvPr/>
        </p:nvGrpSpPr>
        <p:grpSpPr bwMode="auto">
          <a:xfrm>
            <a:off x="3536950" y="401638"/>
            <a:ext cx="1898650" cy="650875"/>
            <a:chOff x="930" y="709"/>
            <a:chExt cx="1460" cy="500"/>
          </a:xfrm>
        </p:grpSpPr>
        <p:sp>
          <p:nvSpPr>
            <p:cNvPr id="47113" name="AutoShape 9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7114" name="AutoShape 10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7115" name="AutoShape 11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FC2514"/>
                  </a:solidFill>
                </a:rPr>
                <a:t>教学过程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autoUpdateAnimBg="0"/>
      <p:bldP spid="47108" grpId="0" autoUpdateAnimBg="0"/>
      <p:bldP spid="4711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-757238" y="1268413"/>
            <a:ext cx="9144001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tabLst>
                <a:tab pos="266700" algn="l"/>
              </a:tabLst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例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1</a:t>
            </a:r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当</a:t>
            </a:r>
            <a:r>
              <a:rPr kumimoji="1" lang="en-US" altLang="zh-CN" sz="3600" b="1" i="1" dirty="0">
                <a:latin typeface="Times New Roman" panose="02020603050405020304" pitchFamily="18" charset="0"/>
              </a:rPr>
              <a:t>a=2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时，求代数式</a:t>
            </a:r>
            <a:r>
              <a:rPr kumimoji="1" lang="en-US" altLang="zh-CN" sz="3600" b="1" i="1" dirty="0">
                <a:latin typeface="Times New Roman" panose="02020603050405020304" pitchFamily="18" charset="0"/>
              </a:rPr>
              <a:t>2a</a:t>
            </a:r>
            <a:r>
              <a:rPr kumimoji="1" lang="en-US" altLang="zh-CN" sz="3600" b="1" i="1" baseline="30000" dirty="0">
                <a:latin typeface="Times New Roman" panose="02020603050405020304" pitchFamily="18" charset="0"/>
              </a:rPr>
              <a:t>3</a:t>
            </a:r>
            <a:r>
              <a:rPr kumimoji="1" lang="en-US" altLang="zh-CN" sz="3600" b="1" i="1" dirty="0">
                <a:latin typeface="Times New Roman" panose="02020603050405020304" pitchFamily="18" charset="0"/>
              </a:rPr>
              <a:t>+3a+5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的值</a:t>
            </a:r>
            <a:r>
              <a:rPr kumimoji="1" lang="zh-CN" altLang="en-US" sz="1400" b="1" dirty="0">
                <a:latin typeface="Times New Roman" panose="02020603050405020304" pitchFamily="18" charset="0"/>
              </a:rPr>
              <a:t>。</a:t>
            </a:r>
            <a:endParaRPr kumimoji="1" lang="zh-CN" altLang="en-US" sz="1000" dirty="0">
              <a:latin typeface="Times New Roman" panose="02020603050405020304" pitchFamily="18" charset="0"/>
            </a:endParaRPr>
          </a:p>
          <a:p>
            <a:pPr eaLnBrk="0" hangingPunct="0">
              <a:tabLst>
                <a:tab pos="266700" algn="l"/>
              </a:tabLst>
            </a:pPr>
            <a:endParaRPr kumimoji="1"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50825" y="2205038"/>
            <a:ext cx="80010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tabLst>
                <a:tab pos="266700" algn="l"/>
              </a:tabLst>
            </a:pP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解：当</a:t>
            </a:r>
            <a:r>
              <a:rPr kumimoji="1"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a=2</a:t>
            </a: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时，</a:t>
            </a:r>
            <a:endParaRPr kumimoji="1" lang="zh-CN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0" hangingPunct="0">
              <a:tabLst>
                <a:tab pos="266700" algn="l"/>
              </a:tabLst>
            </a:pPr>
            <a:r>
              <a:rPr kumimoji="1" lang="zh-CN" altLang="en-US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kumimoji="1" lang="en-US" altLang="zh-CN" sz="4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2a</a:t>
            </a:r>
            <a:r>
              <a:rPr kumimoji="1" lang="en-US" altLang="zh-CN" sz="4400" b="1" i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4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+3a+5=2×2</a:t>
            </a:r>
            <a:r>
              <a:rPr kumimoji="1" lang="en-US" altLang="zh-CN" sz="4400" b="1" i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4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+3×2+5</a:t>
            </a:r>
          </a:p>
          <a:p>
            <a:pPr eaLnBrk="0" hangingPunct="0">
              <a:tabLst>
                <a:tab pos="266700" algn="l"/>
              </a:tabLst>
            </a:pPr>
            <a:r>
              <a:rPr kumimoji="1" lang="en-US" altLang="zh-CN" sz="4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=2×8+6+5</a:t>
            </a:r>
          </a:p>
          <a:p>
            <a:pPr eaLnBrk="0" hangingPunct="0">
              <a:tabLst>
                <a:tab pos="266700" algn="l"/>
              </a:tabLst>
            </a:pPr>
            <a:r>
              <a:rPr kumimoji="1" lang="en-US" altLang="zh-CN" sz="4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=27</a:t>
            </a:r>
            <a:endParaRPr kumimoji="1" lang="en-US" altLang="zh-CN" sz="4400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0" hangingPunct="0">
              <a:tabLst>
                <a:tab pos="266700" algn="l"/>
              </a:tabLst>
            </a:pPr>
            <a:endParaRPr kumimoji="1" lang="en-US" altLang="zh-CN" sz="4400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-914400" y="4953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tabLst>
                <a:tab pos="266700" algn="l"/>
              </a:tabLst>
            </a:pP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注意：如果代数式中省略乘号，代入求值时需添上乘号。</a:t>
            </a:r>
            <a:endParaRPr kumimoji="1" lang="zh-CN" altLang="en-US" dirty="0">
              <a:latin typeface="Times New Roman" panose="02020603050405020304" pitchFamily="18" charset="0"/>
            </a:endParaRPr>
          </a:p>
          <a:p>
            <a:pPr eaLnBrk="0" hangingPunct="0">
              <a:tabLst>
                <a:tab pos="266700" algn="l"/>
              </a:tabLst>
            </a:pPr>
            <a:endParaRPr kumimoji="1" lang="en-US" altLang="zh-CN" sz="2000" dirty="0">
              <a:latin typeface="Times New Roman" panose="02020603050405020304" pitchFamily="18" charset="0"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187450" y="333375"/>
            <a:ext cx="6913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>
              <a:latin typeface="Times New Roman" panose="02020603050405020304" pitchFamily="18" charset="0"/>
            </a:endParaRPr>
          </a:p>
        </p:txBody>
      </p:sp>
      <p:grpSp>
        <p:nvGrpSpPr>
          <p:cNvPr id="48134" name="Group 6"/>
          <p:cNvGrpSpPr/>
          <p:nvPr/>
        </p:nvGrpSpPr>
        <p:grpSpPr bwMode="auto">
          <a:xfrm>
            <a:off x="3536950" y="401638"/>
            <a:ext cx="1898650" cy="650875"/>
            <a:chOff x="930" y="709"/>
            <a:chExt cx="1460" cy="500"/>
          </a:xfrm>
        </p:grpSpPr>
        <p:sp>
          <p:nvSpPr>
            <p:cNvPr id="48135" name="AutoShape 7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8136" name="AutoShape 8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8137" name="AutoShape 9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FC2514"/>
                  </a:solidFill>
                </a:rPr>
                <a:t>典型例题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utoUpdateAnimBg="0"/>
      <p:bldP spid="4813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116013" y="765175"/>
            <a:ext cx="7056437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例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、根据下列各组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的值，分别求出代数式                         与                        的值：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x=2</a:t>
            </a:r>
            <a:r>
              <a:rPr lang="zh-CN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y=3</a:t>
            </a:r>
            <a:r>
              <a:rPr lang="zh-CN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；（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x=</a:t>
            </a:r>
            <a:r>
              <a:rPr lang="zh-CN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y=</a:t>
            </a:r>
            <a:r>
              <a:rPr lang="zh-CN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24075" y="1196975"/>
            <a:ext cx="17986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27538" y="1125538"/>
            <a:ext cx="23050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331913" y="2492375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解：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692275" y="2492375"/>
            <a:ext cx="4103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）当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x=2</a:t>
            </a:r>
            <a:r>
              <a:rPr lang="zh-CN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y=3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时，</a:t>
            </a:r>
          </a:p>
        </p:txBody>
      </p:sp>
      <p:pic>
        <p:nvPicPr>
          <p:cNvPr id="65543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51050" y="3068638"/>
            <a:ext cx="20701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5544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140200" y="3068638"/>
            <a:ext cx="43926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5545" name="Picture 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979613" y="3644900"/>
            <a:ext cx="21050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5546" name="Picture 10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067175" y="3644900"/>
            <a:ext cx="41767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1692275" y="4365625"/>
            <a:ext cx="4681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）当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x=</a:t>
            </a:r>
            <a:r>
              <a:rPr lang="zh-CN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y=</a:t>
            </a:r>
            <a:r>
              <a:rPr lang="zh-CN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时，</a:t>
            </a:r>
          </a:p>
        </p:txBody>
      </p:sp>
      <p:pic>
        <p:nvPicPr>
          <p:cNvPr id="65548" name="Picture 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825" y="5157788"/>
            <a:ext cx="20701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5549" name="Picture 13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411413" y="5157788"/>
            <a:ext cx="626427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5550" name="Picture 1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0825" y="5805488"/>
            <a:ext cx="21050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5551" name="Picture 15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492375" y="5876925"/>
            <a:ext cx="61007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1476375" y="404813"/>
            <a:ext cx="511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>
              <a:latin typeface="Times New Roman" panose="02020603050405020304" pitchFamily="18" charset="0"/>
            </a:endParaRPr>
          </a:p>
        </p:txBody>
      </p:sp>
      <p:grpSp>
        <p:nvGrpSpPr>
          <p:cNvPr id="65553" name="Group 17"/>
          <p:cNvGrpSpPr/>
          <p:nvPr/>
        </p:nvGrpSpPr>
        <p:grpSpPr bwMode="auto">
          <a:xfrm>
            <a:off x="3563938" y="0"/>
            <a:ext cx="1898650" cy="650875"/>
            <a:chOff x="930" y="709"/>
            <a:chExt cx="1460" cy="500"/>
          </a:xfrm>
        </p:grpSpPr>
        <p:sp>
          <p:nvSpPr>
            <p:cNvPr id="65554" name="AutoShape 18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65555" name="AutoShape 19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65556" name="AutoShape 20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FC2514"/>
                  </a:solidFill>
                </a:rPr>
                <a:t>合作交流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/>
      <p:bldP spid="655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410220" y="1065282"/>
            <a:ext cx="839499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例</a:t>
            </a:r>
            <a:r>
              <a:rPr kumimoji="1"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：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某企业去年的年产值为</a:t>
            </a:r>
            <a:r>
              <a:rPr kumimoji="1" lang="en-US" altLang="zh-CN" sz="2400" b="1" i="1" dirty="0">
                <a:latin typeface="Times New Roman" panose="02020603050405020304" pitchFamily="18" charset="0"/>
              </a:rPr>
              <a:t>a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亿元，今年比去年增长了</a:t>
            </a:r>
            <a:r>
              <a:rPr kumimoji="1" lang="en-US" altLang="zh-CN" sz="2400" b="1" i="1" dirty="0">
                <a:latin typeface="Times New Roman" panose="02020603050405020304" pitchFamily="18" charset="0"/>
              </a:rPr>
              <a:t>10%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，如果明年还能按这个速度增长，请你预测一下，该企业明年的年产值将能达到多少亿元？如果去年的年产值是</a:t>
            </a:r>
            <a:r>
              <a:rPr kumimoji="1" lang="en-US" altLang="zh-CN" sz="2400" b="1" i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亿元，那么预计明年的年产值是多少亿元？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476250" y="2930526"/>
            <a:ext cx="1006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问题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406525" y="2909888"/>
            <a:ext cx="685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zh-CN" altLang="en-US" sz="2400" dirty="0">
                <a:latin typeface="Times New Roman" panose="02020603050405020304" pitchFamily="18" charset="0"/>
              </a:rPr>
              <a:t>去年的年产值为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a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亿元，今年比去年增长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10%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，那么今年的年产值为多少亿元？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5348288" y="3384551"/>
            <a:ext cx="2036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CN" sz="2400" b="1" i="1">
                <a:solidFill>
                  <a:srgbClr val="FF3300"/>
                </a:solidFill>
                <a:latin typeface="Times New Roman" panose="02020603050405020304" pitchFamily="18" charset="0"/>
              </a:rPr>
              <a:t>a(1+10%)</a:t>
            </a:r>
            <a:r>
              <a:rPr kumimoji="1"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亿元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492125" y="3976688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问题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1406525" y="3976688"/>
            <a:ext cx="6553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zh-CN" altLang="en-US" sz="2400" dirty="0">
                <a:latin typeface="Times New Roman" panose="02020603050405020304" pitchFamily="18" charset="0"/>
              </a:rPr>
              <a:t>按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10%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的速度增长，预计明年的年产值将达到多少亿元？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2762250" y="4378326"/>
            <a:ext cx="344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2854325" y="4357688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CN" sz="2400" b="1" i="1">
                <a:solidFill>
                  <a:srgbClr val="FF3300"/>
                </a:solidFill>
                <a:latin typeface="Times New Roman" panose="02020603050405020304" pitchFamily="18" charset="0"/>
              </a:rPr>
              <a:t>a(1+10%)(1+10%)</a:t>
            </a:r>
            <a:r>
              <a:rPr kumimoji="1"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亿元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492125" y="5272088"/>
            <a:ext cx="95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问</a:t>
            </a:r>
            <a:r>
              <a:rPr kumimoji="1" lang="zh-CN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题</a:t>
            </a:r>
            <a:r>
              <a:rPr kumimoji="1"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endParaRPr kumimoji="1" lang="en-US" altLang="zh-CN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1482725" y="5272088"/>
            <a:ext cx="6781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zh-CN" altLang="en-US" sz="2400" dirty="0">
                <a:latin typeface="Times New Roman" panose="02020603050405020304" pitchFamily="18" charset="0"/>
              </a:rPr>
              <a:t>如果去年的年产量是</a:t>
            </a:r>
            <a:r>
              <a:rPr kumimoji="1" lang="en-US" altLang="zh-CN" sz="2400" i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亿元，如何预测明年的年产值？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2195513" y="404813"/>
            <a:ext cx="4824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>
              <a:latin typeface="Times New Roman" panose="02020603050405020304" pitchFamily="18" charset="0"/>
            </a:endParaRPr>
          </a:p>
        </p:txBody>
      </p:sp>
      <p:grpSp>
        <p:nvGrpSpPr>
          <p:cNvPr id="60429" name="Group 13"/>
          <p:cNvGrpSpPr/>
          <p:nvPr/>
        </p:nvGrpSpPr>
        <p:grpSpPr bwMode="auto">
          <a:xfrm>
            <a:off x="3779838" y="188913"/>
            <a:ext cx="1898650" cy="650875"/>
            <a:chOff x="930" y="709"/>
            <a:chExt cx="1460" cy="500"/>
          </a:xfrm>
        </p:grpSpPr>
        <p:sp>
          <p:nvSpPr>
            <p:cNvPr id="60430" name="AutoShape 14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60431" name="AutoShape 15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60432" name="AutoShape 16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FC2514"/>
                  </a:solidFill>
                </a:rPr>
                <a:t>数学应用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autoUpdateAnimBg="0"/>
      <p:bldP spid="6042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764704"/>
            <a:ext cx="1439862" cy="719138"/>
          </a:xfrm>
          <a:solidFill>
            <a:srgbClr val="FFCC00">
              <a:alpha val="53000"/>
            </a:srgbClr>
          </a:solidFill>
        </p:spPr>
        <p:txBody>
          <a:bodyPr/>
          <a:lstStyle/>
          <a:p>
            <a:r>
              <a:rPr lang="zh-CN" altLang="en-US" sz="4000" b="1">
                <a:solidFill>
                  <a:srgbClr val="FF3300"/>
                </a:solidFill>
              </a:rPr>
              <a:t>解：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135938" cy="48244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dirty="0"/>
              <a:t>        </a:t>
            </a:r>
            <a:r>
              <a:rPr lang="zh-CN" altLang="en-US" sz="2800" b="1" dirty="0"/>
              <a:t>由题意可知，今年的年产值为 </a:t>
            </a:r>
            <a:r>
              <a:rPr lang="en-US" altLang="zh-CN" sz="2800" b="1" i="1" dirty="0"/>
              <a:t>a(1+10%)</a:t>
            </a:r>
            <a:r>
              <a:rPr lang="zh-CN" altLang="en-US" sz="2800" b="1" dirty="0"/>
              <a:t>亿元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b="1" dirty="0"/>
              <a:t>    于是明年的年产值为</a:t>
            </a:r>
            <a:r>
              <a:rPr lang="zh-CN" altLang="en-US" sz="2800" dirty="0"/>
              <a:t>：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 i="1" dirty="0">
                <a:solidFill>
                  <a:srgbClr val="0000FF"/>
                </a:solidFill>
              </a:rPr>
              <a:t>(1+10%)(1+10%)=1.21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FF"/>
                </a:solidFill>
              </a:rPr>
              <a:t>（亿元）</a:t>
            </a:r>
          </a:p>
          <a:p>
            <a:pPr>
              <a:lnSpc>
                <a:spcPct val="90000"/>
              </a:lnSpc>
              <a:buFontTx/>
              <a:buNone/>
            </a:pPr>
            <a:endParaRPr lang="zh-CN" altLang="en-US" sz="24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</a:rPr>
              <a:t>            </a:t>
            </a:r>
            <a:r>
              <a:rPr lang="zh-CN" altLang="en-US" sz="2400" b="1" dirty="0"/>
              <a:t>若去年的年产值为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亿元，则明年的年产值为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</a:rPr>
              <a:t>            </a:t>
            </a:r>
            <a:r>
              <a:rPr lang="en-US" altLang="zh-CN" sz="2400" b="1" i="1" dirty="0">
                <a:solidFill>
                  <a:srgbClr val="0000FF"/>
                </a:solidFill>
              </a:rPr>
              <a:t>1.21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 i="1" dirty="0">
                <a:solidFill>
                  <a:srgbClr val="0000FF"/>
                </a:solidFill>
              </a:rPr>
              <a:t>=1.21×2=2.42</a:t>
            </a:r>
            <a:r>
              <a:rPr lang="zh-CN" altLang="en-US" sz="2400" b="1" i="1" dirty="0">
                <a:solidFill>
                  <a:srgbClr val="0000FF"/>
                </a:solidFill>
              </a:rPr>
              <a:t>（</a:t>
            </a:r>
            <a:r>
              <a:rPr lang="zh-CN" altLang="en-US" sz="2400" b="1" dirty="0">
                <a:solidFill>
                  <a:srgbClr val="0000FF"/>
                </a:solidFill>
              </a:rPr>
              <a:t>亿元）</a:t>
            </a:r>
          </a:p>
          <a:p>
            <a:pPr>
              <a:lnSpc>
                <a:spcPct val="90000"/>
              </a:lnSpc>
              <a:buFontTx/>
              <a:buNone/>
            </a:pPr>
            <a:endParaRPr lang="zh-CN" altLang="en-US" sz="2400" b="1" i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i="1" dirty="0">
                <a:solidFill>
                  <a:srgbClr val="0000FF"/>
                </a:solidFill>
              </a:rPr>
              <a:t>   </a:t>
            </a:r>
            <a:r>
              <a:rPr lang="zh-CN" altLang="en-US" sz="2400" b="1" dirty="0"/>
              <a:t>答：该企业明年的年产值将能达到</a:t>
            </a:r>
            <a:r>
              <a:rPr lang="en-US" altLang="zh-CN" sz="2400" b="1" i="1" dirty="0"/>
              <a:t>1.21a</a:t>
            </a:r>
            <a:r>
              <a:rPr lang="zh-CN" altLang="en-US" sz="2400" b="1" dirty="0"/>
              <a:t>亿元。有去年的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/>
              <a:t>            年产值是</a:t>
            </a:r>
            <a:r>
              <a:rPr lang="en-US" altLang="zh-CN" sz="2400" b="1" i="1" dirty="0"/>
              <a:t>2</a:t>
            </a:r>
            <a:r>
              <a:rPr lang="zh-CN" altLang="en-US" sz="2400" b="1" dirty="0"/>
              <a:t>亿元，可以预计明年的年产值是</a:t>
            </a:r>
            <a:r>
              <a:rPr lang="en-US" altLang="zh-CN" sz="2400" b="1" i="1" dirty="0"/>
              <a:t>2.42</a:t>
            </a:r>
            <a:r>
              <a:rPr lang="zh-CN" altLang="en-US" sz="2400" b="1" dirty="0"/>
              <a:t>亿元。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685800" y="1079953"/>
            <a:ext cx="8350696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                 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、当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x=1/2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时 </a:t>
            </a:r>
            <a:r>
              <a:rPr kumimoji="1" lang="zh-CN" altLang="en-US" sz="2800" b="1" dirty="0" smtClean="0">
                <a:latin typeface="Times New Roman" panose="02020603050405020304" pitchFamily="18" charset="0"/>
              </a:rPr>
              <a:t>，</a:t>
            </a:r>
            <a:r>
              <a:rPr kumimoji="1" lang="zh-CN" altLang="en-US" sz="3200" b="1" dirty="0" smtClean="0">
                <a:latin typeface="Times New Roman" panose="02020603050405020304" pitchFamily="18" charset="0"/>
              </a:rPr>
              <a:t>求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代数式</a:t>
            </a:r>
            <a:r>
              <a:rPr kumimoji="1"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kumimoji="1" lang="en-US" altLang="zh-CN" sz="3200" b="1" i="1" baseline="30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 i="1" dirty="0">
                <a:latin typeface="Times New Roman" panose="02020603050405020304" pitchFamily="18" charset="0"/>
              </a:rPr>
              <a:t>-2x-1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的值</a:t>
            </a:r>
          </a:p>
          <a:p>
            <a:pPr>
              <a:spcBef>
                <a:spcPct val="50000"/>
              </a:spcBef>
            </a:pPr>
            <a:endParaRPr kumimoji="1" lang="zh-CN" altLang="en-US" sz="32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、当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x=5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时，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y=3,   </a:t>
            </a:r>
            <a:r>
              <a:rPr kumimoji="1" lang="zh-CN" altLang="en-US" sz="2800" b="1" dirty="0" smtClean="0">
                <a:latin typeface="Times New Roman" panose="02020603050405020304" pitchFamily="18" charset="0"/>
              </a:rPr>
              <a:t>求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代数式  </a:t>
            </a:r>
            <a:r>
              <a:rPr kumimoji="1" lang="en-US" altLang="zh-CN" sz="2800" b="1" i="1" dirty="0" smtClean="0">
                <a:latin typeface="Times New Roman" panose="02020603050405020304" pitchFamily="18" charset="0"/>
              </a:rPr>
              <a:t>-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2x-2xy+y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 dirty="0" smtClean="0">
                <a:latin typeface="Times New Roman" panose="02020603050405020304" pitchFamily="18" charset="0"/>
              </a:rPr>
              <a:t>的值</a:t>
            </a:r>
            <a:endParaRPr kumimoji="1"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85800" y="4653136"/>
            <a:ext cx="807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、当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a= 7,    b = 4 ,   c = 0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时，求代数式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2a-b+3c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的值</a:t>
            </a:r>
          </a:p>
        </p:txBody>
      </p:sp>
      <p:grpSp>
        <p:nvGrpSpPr>
          <p:cNvPr id="50181" name="Group 5"/>
          <p:cNvGrpSpPr/>
          <p:nvPr/>
        </p:nvGrpSpPr>
        <p:grpSpPr bwMode="auto">
          <a:xfrm>
            <a:off x="2771775" y="549275"/>
            <a:ext cx="2736850" cy="576263"/>
            <a:chOff x="930" y="709"/>
            <a:chExt cx="1460" cy="500"/>
          </a:xfrm>
        </p:grpSpPr>
        <p:sp>
          <p:nvSpPr>
            <p:cNvPr id="50182" name="AutoShape 6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0183" name="AutoShape 7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0184" name="AutoShape 8"/>
            <p:cNvSpPr>
              <a:spLocks noChangeArrowheads="1"/>
            </p:cNvSpPr>
            <p:nvPr/>
          </p:nvSpPr>
          <p:spPr bwMode="auto">
            <a:xfrm>
              <a:off x="962" y="744"/>
              <a:ext cx="1397" cy="43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FC2514"/>
                  </a:solidFill>
                </a:rPr>
                <a:t>课堂练习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916238" y="404813"/>
            <a:ext cx="26654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zh-CN" altLang="zh-CN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360362" y="1772270"/>
            <a:ext cx="799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若                   的值为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，求代数式                        的值。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68425" y="1700833"/>
            <a:ext cx="1368425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54279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00675" y="1700833"/>
            <a:ext cx="1727200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54282" name="Group 10"/>
          <p:cNvGrpSpPr/>
          <p:nvPr/>
        </p:nvGrpSpPr>
        <p:grpSpPr bwMode="auto">
          <a:xfrm>
            <a:off x="647700" y="2348533"/>
            <a:ext cx="5978525" cy="617537"/>
            <a:chOff x="1111" y="1253"/>
            <a:chExt cx="3766" cy="389"/>
          </a:xfrm>
        </p:grpSpPr>
        <p:sp>
          <p:nvSpPr>
            <p:cNvPr id="54283" name="Text Box 11"/>
            <p:cNvSpPr txBox="1">
              <a:spLocks noChangeArrowheads="1"/>
            </p:cNvSpPr>
            <p:nvPr/>
          </p:nvSpPr>
          <p:spPr bwMode="auto">
            <a:xfrm>
              <a:off x="1111" y="1344"/>
              <a:ext cx="33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解：由已知                          ，则</a:t>
              </a:r>
            </a:p>
          </p:txBody>
        </p:sp>
        <p:pic>
          <p:nvPicPr>
            <p:cNvPr id="54284" name="Picture 12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154" y="1298"/>
              <a:ext cx="1180" cy="3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285" name="Picture 13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3833" y="1253"/>
              <a:ext cx="1044" cy="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54287" name="Picture 1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439862" y="4509120"/>
            <a:ext cx="2592388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88" name="Picture 16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295400" y="3067670"/>
            <a:ext cx="2811462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4289" name="Group 17"/>
          <p:cNvGrpSpPr/>
          <p:nvPr/>
        </p:nvGrpSpPr>
        <p:grpSpPr bwMode="auto">
          <a:xfrm>
            <a:off x="1368425" y="3788395"/>
            <a:ext cx="3095625" cy="579438"/>
            <a:chOff x="1565" y="2160"/>
            <a:chExt cx="1950" cy="365"/>
          </a:xfrm>
        </p:grpSpPr>
        <p:pic>
          <p:nvPicPr>
            <p:cNvPr id="54290" name="Picture 18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882" y="2205"/>
              <a:ext cx="816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4291" name="Text Box 19"/>
            <p:cNvSpPr txBox="1">
              <a:spLocks noChangeArrowheads="1"/>
            </p:cNvSpPr>
            <p:nvPr/>
          </p:nvSpPr>
          <p:spPr bwMode="auto">
            <a:xfrm>
              <a:off x="1565" y="2160"/>
              <a:ext cx="195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=3            +4</a:t>
              </a:r>
            </a:p>
          </p:txBody>
        </p:sp>
      </p:grp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4535487" y="3859833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4824412" y="3859833"/>
            <a:ext cx="320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（逆用乘法分配律）</a:t>
            </a:r>
          </a:p>
        </p:txBody>
      </p:sp>
      <p:grpSp>
        <p:nvGrpSpPr>
          <p:cNvPr id="54294" name="Group 22"/>
          <p:cNvGrpSpPr/>
          <p:nvPr/>
        </p:nvGrpSpPr>
        <p:grpSpPr bwMode="auto">
          <a:xfrm>
            <a:off x="3563938" y="404813"/>
            <a:ext cx="1873250" cy="576262"/>
            <a:chOff x="930" y="709"/>
            <a:chExt cx="1460" cy="500"/>
          </a:xfrm>
        </p:grpSpPr>
        <p:sp>
          <p:nvSpPr>
            <p:cNvPr id="54295" name="AutoShape 23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4296" name="AutoShape 24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4297" name="AutoShape 25"/>
            <p:cNvSpPr>
              <a:spLocks noChangeArrowheads="1"/>
            </p:cNvSpPr>
            <p:nvPr/>
          </p:nvSpPr>
          <p:spPr bwMode="auto">
            <a:xfrm>
              <a:off x="962" y="744"/>
              <a:ext cx="1397" cy="43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FC2514"/>
                  </a:solidFill>
                </a:rPr>
                <a:t>探索发现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3" grpId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724</Words>
  <Application>Microsoft Office PowerPoint</Application>
  <PresentationFormat>全屏显示(4:3)</PresentationFormat>
  <Paragraphs>113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华文行楷</vt:lpstr>
      <vt:lpstr>华文新魏</vt:lpstr>
      <vt:lpstr>楷体_GB2312</vt:lpstr>
      <vt:lpstr>隶书</vt:lpstr>
      <vt:lpstr>宋体</vt:lpstr>
      <vt:lpstr>微软雅黑</vt:lpstr>
      <vt:lpstr>Arial</vt:lpstr>
      <vt:lpstr>Times New Roman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解：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2021-12-31T06:23:39Z</dcterms:created>
  <dcterms:modified xsi:type="dcterms:W3CDTF">2023-01-16T21:05:02Z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000800ce05000000000001024120</vt:lpwstr>
  </property>
  <property fmtid="{D5CDD505-2E9C-101B-9397-08002B2CF9AE}" pid="3" name="ICV">
    <vt:lpwstr>F246696756CF451C93A910DEF7C52A7E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