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3EA3737B-2636-4463-A304-E39E90571169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843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ED40ED8-7098-4C5A-BDD7-9E842D0A742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40ED8-7098-4C5A-BDD7-9E842D0A742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1945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048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81ECE31D-9B57-4A81-BAB1-64E5453E9348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4180D14D-7F36-43A5-A1EE-B057F43F3A8C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0DDBD6B2-B1A6-43C3-B798-37E63339ABE6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7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12CB-9CCB-4B65-A63D-BF63657B95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A4691-4FCE-4506-8F61-E00B2218DC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7E80-B424-40EA-820E-FDC2C27977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5074-C956-4345-A83C-0EB5385491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44FC-C5BB-48B1-A560-E3B647FE7E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768DF-860D-422B-BF14-9DBADAC58B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C14D-22F6-4000-8628-187D0FD039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92DEB-D049-4A9B-9FAD-EFF1474EBC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F311-D196-43DD-AE5C-B6788B048B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1723-B3AB-4493-A560-E069D9C855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2E3D-EA6A-409A-BBB9-2392B761DD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A0D5-22B8-4EB0-BD9E-B91C16A043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79E8-9FAD-485F-83C1-B9E8611C75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50EC-CEF7-417E-BE99-26AAB26816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0C72-9E0B-4EB6-8ACE-C94D76987B5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312A-B563-451C-B529-BFE1001AB9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E593F-3A9A-4439-8733-3B67D86C41E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ED9E-8F6A-4CC7-B5F6-A7E55535F9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8CC9-6AC4-4D1E-9586-C6941017AB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382D-E65A-4805-8E4C-2019FB7981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7BB8-C047-46CE-A921-8E7F4F93E7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5DF4-3E79-49C6-82E0-233CBE0262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5BBA9-8907-434E-96E9-641D922FCC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8A17-EA21-44CC-8F25-69FE25370D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51A15AB-531B-48FB-B11E-04266B7CBB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2E40-1077-49BB-8FE7-E183EBD3DA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5790-AA8B-43E6-B99E-D4A6C70937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E155-1DD3-4B15-856F-F8C6F980BE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324D-980B-4031-A965-31B83F7522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B4245-1D8E-4924-924C-5E93541CCB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60EAD-662F-47CF-B1D3-980E5906F2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4C6C-758C-491C-B4A6-AD1476CBA7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6789-35B6-437B-8A9F-C230085FA8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1FA2F-6B37-471D-9BE6-51DE264461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50C8-21E8-4A5F-97F8-A607F2E55A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20B44-0A37-4F93-A9B9-02687259A2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1002-A0B0-4320-93F5-68A69AF442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5033-46CF-470E-BCDC-B5634E75699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C3B5-E3A1-4480-9AA3-6F8411E6B2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945076-A32A-4A4C-9CAF-3F5E865462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48C767D-CDE6-4609-B582-45FD00CAC0E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9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12312"/>
            <a:ext cx="9144000" cy="86406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百分数的应用（四）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57253" y="949325"/>
            <a:ext cx="7834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淘气前年10月1日把800元存入银行，定期两年，年利率是2.79%。到期后淘气应得的利息是多少？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000375" y="2157413"/>
            <a:ext cx="35702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800×2.79%×2=44.64（元）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857500" y="3163889"/>
            <a:ext cx="43576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答：到期后淘气应得的利息是44.64元。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000129" y="94932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2、李叔叔购买了五年期的国家建设债券20000元，年利率是3.81%。到期时，李叔叔应得到的利息有多少元？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657475" y="2235201"/>
            <a:ext cx="37719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20000×3.81%×5=3810（元）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286000" y="3378200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答：到期时，李叔叔应得到的利息有3810元。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058867" y="877888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3、下面是张阿姨购买一笔国债的信息，这笔国债到期时，可得本金和利息共多少元？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0313" y="3092452"/>
            <a:ext cx="4470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5000+5000×3.39%×3=5508.5（元）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857379" y="3806826"/>
            <a:ext cx="5857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答：这笔国债到期时，可得本金和利息共5508.5元。</a:t>
            </a:r>
          </a:p>
        </p:txBody>
      </p:sp>
      <p:pic>
        <p:nvPicPr>
          <p:cNvPr id="14342" name="图片 -21474826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29" y="1949452"/>
            <a:ext cx="585787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000129" y="877888"/>
            <a:ext cx="7326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4、笑笑将350元人民币存入银行（整存整取两年期），年利率为3.06%。两年后，你能买哪个品牌的语言学习机？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285879" y="2108200"/>
            <a:ext cx="4005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350×3.06%×2+350=371.42（元）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519238" y="2760663"/>
            <a:ext cx="2628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375&gt;371.42&gt;365</a:t>
            </a:r>
          </a:p>
        </p:txBody>
      </p:sp>
      <p:pic>
        <p:nvPicPr>
          <p:cNvPr id="15366" name="图片 -21474826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3" y="2092326"/>
            <a:ext cx="3008312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519242" y="3509963"/>
            <a:ext cx="3481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答：可以买到乙牌的学习机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428752" y="1296990"/>
            <a:ext cx="1090613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0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30" y="1609441"/>
              <a:ext cx="1242196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6" name="组合 6"/>
          <p:cNvGrpSpPr/>
          <p:nvPr/>
        </p:nvGrpSpPr>
        <p:grpSpPr bwMode="auto">
          <a:xfrm>
            <a:off x="1428752" y="2439990"/>
            <a:ext cx="1090613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0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30" y="2743610"/>
              <a:ext cx="1242196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10"/>
          <p:cNvGrpSpPr/>
          <p:nvPr/>
        </p:nvGrpSpPr>
        <p:grpSpPr bwMode="auto">
          <a:xfrm>
            <a:off x="1428752" y="3617915"/>
            <a:ext cx="1090613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0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30" y="3877780"/>
              <a:ext cx="1242196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9363" y="1219202"/>
            <a:ext cx="58721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存入银行的钱叫本金。取款时银行除还给本金外，另外付给的钱叫利息。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81275" y="2439988"/>
            <a:ext cx="5810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年利率是一年利息占本金的百分之几。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81279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利息=本金×利率×时间</a:t>
            </a:r>
          </a:p>
        </p:txBody>
      </p:sp>
      <p:sp>
        <p:nvSpPr>
          <p:cNvPr id="16393" name="矩形 17"/>
          <p:cNvSpPr>
            <a:spLocks noChangeArrowheads="1"/>
          </p:cNvSpPr>
          <p:nvPr/>
        </p:nvSpPr>
        <p:spPr bwMode="auto">
          <a:xfrm>
            <a:off x="3143254" y="520702"/>
            <a:ext cx="2925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百分数的应用（四）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17411" name="副标题 2"/>
          <p:cNvSpPr txBox="1">
            <a:spLocks noChangeArrowheads="1"/>
          </p:cNvSpPr>
          <p:nvPr/>
        </p:nvSpPr>
        <p:spPr bwMode="auto">
          <a:xfrm>
            <a:off x="1214442" y="1163638"/>
            <a:ext cx="32146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题。</a:t>
            </a:r>
          </a:p>
        </p:txBody>
      </p:sp>
      <p:sp>
        <p:nvSpPr>
          <p:cNvPr id="17412" name="副标题 2"/>
          <p:cNvSpPr txBox="1">
            <a:spLocks noChangeArrowheads="1"/>
          </p:cNvSpPr>
          <p:nvPr/>
        </p:nvSpPr>
        <p:spPr bwMode="auto">
          <a:xfrm>
            <a:off x="1543050" y="1941513"/>
            <a:ext cx="57721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3、讨论：说说在日常生活中百分数有哪些应用。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3429000" y="3449640"/>
            <a:ext cx="35004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pic>
        <p:nvPicPr>
          <p:cNvPr id="4100" name="图片 -21474826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1092201"/>
            <a:ext cx="65405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989013" y="1306513"/>
            <a:ext cx="744061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1．会利用百分数的意义列出方程解决实际问题，体会百分数与现实生活的密切联系。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2．进一步培养对解题结果进行检验和解释的习惯。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1214438" y="1449389"/>
            <a:ext cx="6000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１、讨论：说说你在日常生活中遇到的利息的有关问题。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Freeform 43"/>
          <p:cNvSpPr>
            <a:spLocks noChangeArrowheads="1"/>
          </p:cNvSpPr>
          <p:nvPr/>
        </p:nvSpPr>
        <p:spPr bwMode="auto">
          <a:xfrm>
            <a:off x="0" y="1055690"/>
            <a:ext cx="4381500" cy="3311525"/>
          </a:xfrm>
          <a:custGeom>
            <a:avLst/>
            <a:gdLst>
              <a:gd name="T0" fmla="*/ 260350 w 2760"/>
              <a:gd name="T1" fmla="*/ 58738 h 2086"/>
              <a:gd name="T2" fmla="*/ 2640013 w 2760"/>
              <a:gd name="T3" fmla="*/ 73025 h 2086"/>
              <a:gd name="T4" fmla="*/ 2713038 w 2760"/>
              <a:gd name="T5" fmla="*/ 30163 h 2086"/>
              <a:gd name="T6" fmla="*/ 2668588 w 2760"/>
              <a:gd name="T7" fmla="*/ 15875 h 2086"/>
              <a:gd name="T8" fmla="*/ 2901950 w 2760"/>
              <a:gd name="T9" fmla="*/ 117475 h 2086"/>
              <a:gd name="T10" fmla="*/ 4381500 w 2760"/>
              <a:gd name="T11" fmla="*/ 117475 h 2086"/>
              <a:gd name="T12" fmla="*/ 4308475 w 2760"/>
              <a:gd name="T13" fmla="*/ 233363 h 2086"/>
              <a:gd name="T14" fmla="*/ 4324350 w 2760"/>
              <a:gd name="T15" fmla="*/ 292100 h 2086"/>
              <a:gd name="T16" fmla="*/ 4352925 w 2760"/>
              <a:gd name="T17" fmla="*/ 377825 h 2086"/>
              <a:gd name="T18" fmla="*/ 4367213 w 2760"/>
              <a:gd name="T19" fmla="*/ 1365250 h 2086"/>
              <a:gd name="T20" fmla="*/ 3148013 w 2760"/>
              <a:gd name="T21" fmla="*/ 1365250 h 2086"/>
              <a:gd name="T22" fmla="*/ 3105150 w 2760"/>
              <a:gd name="T23" fmla="*/ 1743075 h 2086"/>
              <a:gd name="T24" fmla="*/ 3074988 w 2760"/>
              <a:gd name="T25" fmla="*/ 2700338 h 2086"/>
              <a:gd name="T26" fmla="*/ 100013 w 2760"/>
              <a:gd name="T27" fmla="*/ 2773363 h 2086"/>
              <a:gd name="T28" fmla="*/ 106363 w 2760"/>
              <a:gd name="T29" fmla="*/ 2709863 h 2086"/>
              <a:gd name="T30" fmla="*/ 215900 w 2760"/>
              <a:gd name="T31" fmla="*/ 2628900 h 2086"/>
              <a:gd name="T32" fmla="*/ 260350 w 2760"/>
              <a:gd name="T33" fmla="*/ 2541588 h 2086"/>
              <a:gd name="T34" fmla="*/ 303213 w 2760"/>
              <a:gd name="T35" fmla="*/ 2381250 h 2086"/>
              <a:gd name="T36" fmla="*/ 331788 w 2760"/>
              <a:gd name="T37" fmla="*/ 2293938 h 2086"/>
              <a:gd name="T38" fmla="*/ 274638 w 2760"/>
              <a:gd name="T39" fmla="*/ 2033588 h 2086"/>
              <a:gd name="T40" fmla="*/ 128588 w 2760"/>
              <a:gd name="T41" fmla="*/ 1960563 h 2086"/>
              <a:gd name="T42" fmla="*/ 41275 w 2760"/>
              <a:gd name="T43" fmla="*/ 1931988 h 2086"/>
              <a:gd name="T44" fmla="*/ 71438 w 2760"/>
              <a:gd name="T45" fmla="*/ 1670050 h 2086"/>
              <a:gd name="T46" fmla="*/ 158750 w 2760"/>
              <a:gd name="T47" fmla="*/ 1554163 h 2086"/>
              <a:gd name="T48" fmla="*/ 187325 w 2760"/>
              <a:gd name="T49" fmla="*/ 1147763 h 2086"/>
              <a:gd name="T50" fmla="*/ 215900 w 2760"/>
              <a:gd name="T51" fmla="*/ 1031875 h 2086"/>
              <a:gd name="T52" fmla="*/ 230188 w 2760"/>
              <a:gd name="T53" fmla="*/ 871538 h 2086"/>
              <a:gd name="T54" fmla="*/ 260350 w 2760"/>
              <a:gd name="T55" fmla="*/ 784225 h 2086"/>
              <a:gd name="T56" fmla="*/ 260350 w 2760"/>
              <a:gd name="T57" fmla="*/ 58738 h 208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60"/>
              <a:gd name="T88" fmla="*/ 0 h 2086"/>
              <a:gd name="T89" fmla="*/ 2760 w 2760"/>
              <a:gd name="T90" fmla="*/ 2086 h 208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60" h="2086">
                <a:moveTo>
                  <a:pt x="164" y="37"/>
                </a:moveTo>
                <a:cubicBezTo>
                  <a:pt x="714" y="42"/>
                  <a:pt x="1147" y="60"/>
                  <a:pt x="1663" y="46"/>
                </a:cubicBezTo>
                <a:cubicBezTo>
                  <a:pt x="1665" y="45"/>
                  <a:pt x="1714" y="33"/>
                  <a:pt x="1709" y="19"/>
                </a:cubicBezTo>
                <a:cubicBezTo>
                  <a:pt x="1706" y="10"/>
                  <a:pt x="1681" y="0"/>
                  <a:pt x="1681" y="10"/>
                </a:cubicBezTo>
                <a:cubicBezTo>
                  <a:pt x="1681" y="24"/>
                  <a:pt x="1813" y="69"/>
                  <a:pt x="1828" y="74"/>
                </a:cubicBezTo>
                <a:cubicBezTo>
                  <a:pt x="2124" y="169"/>
                  <a:pt x="2449" y="74"/>
                  <a:pt x="2760" y="74"/>
                </a:cubicBezTo>
                <a:cubicBezTo>
                  <a:pt x="2742" y="100"/>
                  <a:pt x="2725" y="117"/>
                  <a:pt x="2714" y="147"/>
                </a:cubicBezTo>
                <a:cubicBezTo>
                  <a:pt x="2717" y="159"/>
                  <a:pt x="2720" y="172"/>
                  <a:pt x="2724" y="184"/>
                </a:cubicBezTo>
                <a:cubicBezTo>
                  <a:pt x="2730" y="202"/>
                  <a:pt x="2742" y="238"/>
                  <a:pt x="2742" y="238"/>
                </a:cubicBezTo>
                <a:cubicBezTo>
                  <a:pt x="2752" y="726"/>
                  <a:pt x="2751" y="519"/>
                  <a:pt x="2751" y="860"/>
                </a:cubicBezTo>
                <a:cubicBezTo>
                  <a:pt x="2495" y="860"/>
                  <a:pt x="2239" y="860"/>
                  <a:pt x="1983" y="860"/>
                </a:cubicBezTo>
                <a:cubicBezTo>
                  <a:pt x="1978" y="965"/>
                  <a:pt x="1983" y="1013"/>
                  <a:pt x="1956" y="1098"/>
                </a:cubicBezTo>
                <a:cubicBezTo>
                  <a:pt x="1953" y="1284"/>
                  <a:pt x="1937" y="1507"/>
                  <a:pt x="1937" y="1701"/>
                </a:cubicBezTo>
                <a:cubicBezTo>
                  <a:pt x="1443" y="2086"/>
                  <a:pt x="678" y="1747"/>
                  <a:pt x="63" y="1747"/>
                </a:cubicBezTo>
                <a:cubicBezTo>
                  <a:pt x="64" y="1734"/>
                  <a:pt x="61" y="1719"/>
                  <a:pt x="67" y="1707"/>
                </a:cubicBezTo>
                <a:cubicBezTo>
                  <a:pt x="69" y="1703"/>
                  <a:pt x="131" y="1660"/>
                  <a:pt x="136" y="1656"/>
                </a:cubicBezTo>
                <a:cubicBezTo>
                  <a:pt x="168" y="1557"/>
                  <a:pt x="117" y="1704"/>
                  <a:pt x="164" y="1601"/>
                </a:cubicBezTo>
                <a:cubicBezTo>
                  <a:pt x="188" y="1547"/>
                  <a:pt x="177" y="1552"/>
                  <a:pt x="191" y="1500"/>
                </a:cubicBezTo>
                <a:cubicBezTo>
                  <a:pt x="196" y="1481"/>
                  <a:pt x="209" y="1445"/>
                  <a:pt x="209" y="1445"/>
                </a:cubicBezTo>
                <a:cubicBezTo>
                  <a:pt x="202" y="1332"/>
                  <a:pt x="232" y="1330"/>
                  <a:pt x="173" y="1281"/>
                </a:cubicBezTo>
                <a:cubicBezTo>
                  <a:pt x="148" y="1260"/>
                  <a:pt x="110" y="1246"/>
                  <a:pt x="81" y="1235"/>
                </a:cubicBezTo>
                <a:cubicBezTo>
                  <a:pt x="63" y="1228"/>
                  <a:pt x="26" y="1217"/>
                  <a:pt x="26" y="1217"/>
                </a:cubicBezTo>
                <a:cubicBezTo>
                  <a:pt x="8" y="1161"/>
                  <a:pt x="0" y="1095"/>
                  <a:pt x="45" y="1052"/>
                </a:cubicBezTo>
                <a:cubicBezTo>
                  <a:pt x="61" y="1019"/>
                  <a:pt x="74" y="1004"/>
                  <a:pt x="100" y="979"/>
                </a:cubicBezTo>
                <a:cubicBezTo>
                  <a:pt x="134" y="876"/>
                  <a:pt x="99" y="990"/>
                  <a:pt x="118" y="723"/>
                </a:cubicBezTo>
                <a:cubicBezTo>
                  <a:pt x="120" y="698"/>
                  <a:pt x="131" y="675"/>
                  <a:pt x="136" y="650"/>
                </a:cubicBezTo>
                <a:cubicBezTo>
                  <a:pt x="139" y="616"/>
                  <a:pt x="139" y="582"/>
                  <a:pt x="145" y="549"/>
                </a:cubicBezTo>
                <a:cubicBezTo>
                  <a:pt x="148" y="530"/>
                  <a:pt x="164" y="494"/>
                  <a:pt x="164" y="494"/>
                </a:cubicBezTo>
                <a:cubicBezTo>
                  <a:pt x="182" y="263"/>
                  <a:pt x="174" y="415"/>
                  <a:pt x="164" y="3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2" name="Text Box 25"/>
          <p:cNvSpPr txBox="1">
            <a:spLocks noChangeArrowheads="1"/>
          </p:cNvSpPr>
          <p:nvPr/>
        </p:nvSpPr>
        <p:spPr bwMode="auto">
          <a:xfrm>
            <a:off x="576263" y="787402"/>
            <a:ext cx="79930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、如果小王家在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年买三年期的国债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元，到期后可以得到多少利息？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579688" y="2878138"/>
            <a:ext cx="4608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10000×5.43% ×3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739900" y="3246438"/>
            <a:ext cx="2520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543 ×3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100267" y="3614738"/>
            <a:ext cx="2232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1629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163638" y="4097338"/>
            <a:ext cx="633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答：到期后可以得到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1629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元的利息。</a:t>
            </a:r>
          </a:p>
        </p:txBody>
      </p:sp>
      <p:pic>
        <p:nvPicPr>
          <p:cNvPr id="7177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6450" y="1400176"/>
            <a:ext cx="4719638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1" grpId="0"/>
      <p:bldP spid="31772" grpId="0"/>
      <p:bldP spid="31773" grpId="0"/>
      <p:bldP spid="317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688975" y="806452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863725" y="806450"/>
            <a:ext cx="43513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说一说什么是年利率，怎样计算利息。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652717" y="3513139"/>
            <a:ext cx="42116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年利率是一年利息占本金的百分之几。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652713" y="4200527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利息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本金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利率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</a:p>
        </p:txBody>
      </p:sp>
      <p:pic>
        <p:nvPicPr>
          <p:cNvPr id="8199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2763" y="1312865"/>
            <a:ext cx="5605462" cy="20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688975" y="806452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1863725" y="806450"/>
            <a:ext cx="65659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300元存一年，到期后有多少利息。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81179" y="1681164"/>
            <a:ext cx="42132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要查一查年存期的年利率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81176" y="2439988"/>
            <a:ext cx="36433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300×2.25%×1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=300×         ×1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=6.75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pic>
        <p:nvPicPr>
          <p:cNvPr id="9223" name="图片 -21474826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67379" y="1520827"/>
            <a:ext cx="214471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0" name="对象 -2147482608"/>
          <p:cNvGraphicFramePr>
            <a:graphicFrameLocks noChangeAspect="1"/>
          </p:cNvGraphicFramePr>
          <p:nvPr/>
        </p:nvGraphicFramePr>
        <p:xfrm>
          <a:off x="2681292" y="2857500"/>
          <a:ext cx="4397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5" imgW="342900" imgH="393700" progId="Equation.KSEE3">
                  <p:embed/>
                </p:oleObj>
              </mc:Choice>
              <mc:Fallback>
                <p:oleObj r:id="rId5" imgW="342900" imgH="393700" progId="Equation.KSEE3">
                  <p:embed/>
                  <p:pic>
                    <p:nvPicPr>
                      <p:cNvPr id="0" name="对象 -21474826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92" y="2857500"/>
                        <a:ext cx="4397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81179" y="4084638"/>
            <a:ext cx="55991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元存一年，到期后有利息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6.75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665167" y="844552"/>
            <a:ext cx="10937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839913" y="844552"/>
            <a:ext cx="65659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如果淘气把300元存为三年期的，到期后有多少利息？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57367" y="1504952"/>
            <a:ext cx="42132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要查一查年存期的年利率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57363" y="2092325"/>
            <a:ext cx="36433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300×3.33%×3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=300×       ×3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=9.99×3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=29.97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pic>
        <p:nvPicPr>
          <p:cNvPr id="10247" name="图片 -21474826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38" y="1520827"/>
            <a:ext cx="21447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-2147482608"/>
          <p:cNvGraphicFramePr>
            <a:graphicFrameLocks noChangeAspect="1"/>
          </p:cNvGraphicFramePr>
          <p:nvPr/>
        </p:nvGraphicFramePr>
        <p:xfrm>
          <a:off x="2640013" y="2536825"/>
          <a:ext cx="4048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5" imgW="330200" imgH="393700" progId="Equation.KSEE3">
                  <p:embed/>
                </p:oleObj>
              </mc:Choice>
              <mc:Fallback>
                <p:oleObj r:id="rId5" imgW="330200" imgH="393700" progId="Equation.KSEE3">
                  <p:embed/>
                  <p:pic>
                    <p:nvPicPr>
                      <p:cNvPr id="0" name="对象 -21474826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2536825"/>
                        <a:ext cx="40481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57363" y="3986214"/>
            <a:ext cx="55991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元存三年，到期后有利息</a:t>
            </a: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29.97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763715" y="3073400"/>
            <a:ext cx="604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5000×6.00%</a:t>
            </a: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5 - 5000</a:t>
            </a: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5.43%×3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571629" y="3581400"/>
            <a:ext cx="2214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1500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814.5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331917" y="4052888"/>
            <a:ext cx="2232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685.5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11270" name="Text Box 25"/>
          <p:cNvSpPr txBox="1">
            <a:spLocks noChangeArrowheads="1"/>
          </p:cNvSpPr>
          <p:nvPr/>
        </p:nvSpPr>
        <p:spPr bwMode="auto">
          <a:xfrm>
            <a:off x="865192" y="727075"/>
            <a:ext cx="70643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同样买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元的国债，到期后五年期比三年期的利息多多少元？</a:t>
            </a:r>
          </a:p>
        </p:txBody>
      </p:sp>
      <p:sp>
        <p:nvSpPr>
          <p:cNvPr id="25632" name="Text Box 25"/>
          <p:cNvSpPr txBox="1">
            <a:spLocks noChangeArrowheads="1"/>
          </p:cNvSpPr>
          <p:nvPr/>
        </p:nvSpPr>
        <p:spPr bwMode="auto">
          <a:xfrm>
            <a:off x="2051054" y="4514850"/>
            <a:ext cx="799306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答：到期后五年期比三年期的利息多</a:t>
            </a:r>
            <a:r>
              <a:rPr lang="en-US" altLang="zh-CN">
                <a:solidFill>
                  <a:srgbClr val="D608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685.5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  <p:pic>
        <p:nvPicPr>
          <p:cNvPr id="11272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25" y="1235075"/>
            <a:ext cx="525303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1" grpId="0"/>
      <p:bldP spid="31772" grpId="0"/>
      <p:bldP spid="31773" grpId="0"/>
      <p:bldP spid="256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自定义</PresentationFormat>
  <Paragraphs>78</Paragraphs>
  <Slides>15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2023-01-16T21:05:07Z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281057B751A842AB96A31A37ACFA6B0F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