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932E8-F0AA-4825-8730-05FF7647A9D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2E014-8C6D-4240-B395-324B56B250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32E014-8C6D-4240-B395-324B56B250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8CDE7-8C40-45A0-AC31-B9910D5603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C0BFF-60BB-4897-AADD-65A0F7F29F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7F948-F111-4696-9EF4-6E36071C00C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D0DC6-3597-4CE0-9303-72D521E25F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E3626-6E9F-4A80-95F5-FEB5D76ECD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07E87-52BF-4DB9-BFF1-9FBAD8A0956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1C0F2-198E-44BD-856B-13D5C435B87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8167B-0AE9-4A2C-B3A0-FFD17E81DD7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A54BF-BB4D-49BB-B12E-ECAA7DEB254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8E3CA-71D4-4514-9564-B373697B3B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E20A2-68CC-47E8-B046-AD5A7D680AA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5EE048-C0D3-4F99-B6A5-63C7D3D16FA2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19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7200" b="1" dirty="0" smtClean="0">
                <a:ln w="9525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Unit 4  </a:t>
            </a:r>
          </a:p>
          <a:p>
            <a:r>
              <a:rPr lang="en-US" altLang="zh-CN" sz="7200" b="1" dirty="0" smtClean="0">
                <a:ln w="9525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A good read</a:t>
            </a:r>
            <a:endParaRPr lang="zh-CN" altLang="en-US" sz="7200" b="1" dirty="0">
              <a:ln w="9525">
                <a:solidFill>
                  <a:srgbClr val="FF9900"/>
                </a:solidFill>
                <a:round/>
              </a:ln>
              <a:solidFill>
                <a:srgbClr val="FF00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7411" y="509887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2667000" y="4648200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ugly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丑陋的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38200"/>
            <a:ext cx="6096000" cy="339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01324134970a304e65b8ee50d1c8a786c8175ca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41564"/>
            <a:ext cx="5562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133600" y="49530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touch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vt.</a:t>
            </a:r>
            <a:r>
              <a:rPr lang="en-US" altLang="zh-CN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/ vi.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感动，触动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read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读物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2286000" y="914400"/>
            <a:ext cx="662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cooking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烹饪, 烹调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2286000" y="16002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novel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小说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362200" y="2209800"/>
            <a:ext cx="670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Germany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德国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2286000" y="2819400"/>
            <a:ext cx="632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knowledge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知识</a:t>
            </a:r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286000" y="3429000"/>
            <a:ext cx="701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French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adj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法国(人)的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2362200" y="4038600"/>
            <a:ext cx="6935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writer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作者, 作家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2362200" y="4648200"/>
            <a:ext cx="624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ugly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adj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丑陋的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2286000" y="5334000"/>
            <a:ext cx="6859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touch 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 i="1">
                <a:solidFill>
                  <a:srgbClr val="0000FF"/>
                </a:solidFill>
                <a:latin typeface="Times New Roman" panose="02020603050405020304" pitchFamily="18" charset="0"/>
              </a:rPr>
              <a:t>vt./ vi.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感动，触动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5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5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3886200"/>
          </a:xfrm>
          <a:noFill/>
        </p:spPr>
        <p:txBody>
          <a:bodyPr/>
          <a:lstStyle/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ea typeface="Dotum" pitchFamily="34" charset="-127"/>
              </a:rPr>
              <a:t>Has Hobo decided what to do with the books?</a:t>
            </a: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>
              <a:latin typeface="Times New Roman" panose="02020603050405020304" pitchFamily="18" charset="0"/>
              <a:ea typeface="Dotum" pitchFamily="34" charset="-127"/>
            </a:endParaRP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>
                <a:latin typeface="Times New Roman" panose="02020603050405020304" pitchFamily="18" charset="0"/>
              </a:rPr>
              <a:t>2. What does Hobo want to use the books to do?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914400" y="2376488"/>
            <a:ext cx="21336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Not yet.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914400" y="4311650"/>
            <a:ext cx="70866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He wants to use them to reach the box on the fridge.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85800" y="854075"/>
            <a:ext cx="7924800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b="1" i="1">
                <a:solidFill>
                  <a:srgbClr val="0000CC"/>
                </a:solidFill>
                <a:latin typeface="Times New Roman" panose="02020603050405020304" pitchFamily="18" charset="0"/>
              </a:rPr>
              <a:t>Read aloud the conversation and act it out in pairs.</a:t>
            </a:r>
            <a:r>
              <a:rPr lang="en-US" altLang="zh-CN" sz="4400" b="1" i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7043" name="Picture 3" descr="logo1991[1]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819400"/>
            <a:ext cx="286702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838200" y="2432050"/>
            <a:ext cx="76200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9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6600"/>
                </a:solidFill>
              </a:rPr>
              <a:t>A</a:t>
            </a:r>
            <a:r>
              <a:rPr lang="en-US" altLang="zh-CN" sz="36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6600FF"/>
                </a:solidFill>
                <a:latin typeface="Times New Roman" panose="02020603050405020304" pitchFamily="18" charset="0"/>
              </a:rPr>
              <a:t>Mr</a:t>
            </a:r>
            <a:r>
              <a:rPr lang="en-US" altLang="zh-CN" sz="3600" b="1" dirty="0">
                <a:solidFill>
                  <a:srgbClr val="6600FF"/>
                </a:solidFill>
                <a:latin typeface="Times New Roman" panose="02020603050405020304" pitchFamily="18" charset="0"/>
              </a:rPr>
              <a:t> Wu is showing the Class 1, Grade 8 students some books. Write the type of book under each picture. Then put a tick (    ) in the box if you have read this type of book before.</a:t>
            </a:r>
          </a:p>
        </p:txBody>
      </p:sp>
      <p:sp>
        <p:nvSpPr>
          <p:cNvPr id="88067" name="WordArt 3"/>
          <p:cNvSpPr>
            <a:spLocks noChangeArrowheads="1" noChangeShapeType="1"/>
          </p:cNvSpPr>
          <p:nvPr/>
        </p:nvSpPr>
        <p:spPr bwMode="auto">
          <a:xfrm>
            <a:off x="457200" y="1524000"/>
            <a:ext cx="8229600" cy="8318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000099"/>
                  </a:solidFill>
                  <a:round/>
                </a:ln>
                <a:solidFill>
                  <a:srgbClr val="00FFFF"/>
                </a:solidFill>
                <a:effectLst>
                  <a:outerShdw dist="35921" dir="27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What type of book do you like?</a:t>
            </a:r>
            <a:endParaRPr lang="zh-CN" altLang="en-US" sz="3600" b="1" kern="10" dirty="0">
              <a:ln w="12700">
                <a:solidFill>
                  <a:srgbClr val="000099"/>
                </a:solidFill>
                <a:round/>
              </a:ln>
              <a:solidFill>
                <a:srgbClr val="00FFFF"/>
              </a:solidFill>
              <a:effectLst>
                <a:outerShdw dist="35921" dir="27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806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641850"/>
            <a:ext cx="4333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WordArt 5"/>
          <p:cNvSpPr>
            <a:spLocks noChangeArrowheads="1" noChangeShapeType="1"/>
          </p:cNvSpPr>
          <p:nvPr/>
        </p:nvSpPr>
        <p:spPr bwMode="auto">
          <a:xfrm>
            <a:off x="1295400" y="762000"/>
            <a:ext cx="6705600" cy="533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CC00FF"/>
                  </a:solidFill>
                  <a:rou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Welcome to the unit</a:t>
            </a:r>
            <a:endParaRPr lang="zh-CN" altLang="en-US" sz="3600" b="1" kern="10" dirty="0">
              <a:ln w="12700">
                <a:solidFill>
                  <a:srgbClr val="CC00FF"/>
                </a:solidFill>
                <a:rou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75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烹饪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914400"/>
            <a:ext cx="3084513" cy="3946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352800" y="5105400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cooking</a:t>
            </a:r>
          </a:p>
        </p:txBody>
      </p:sp>
      <p:pic>
        <p:nvPicPr>
          <p:cNvPr id="89092" name="Picture 4" descr="烹饪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3913" y="930275"/>
            <a:ext cx="312896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文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838200"/>
            <a:ext cx="3036887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16313" y="5638800"/>
            <a:ext cx="2808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culture</a:t>
            </a:r>
          </a:p>
        </p:txBody>
      </p:sp>
      <p:pic>
        <p:nvPicPr>
          <p:cNvPr id="90116" name="Picture 4" descr="文明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375" y="838200"/>
            <a:ext cx="312102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健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1127125"/>
            <a:ext cx="340836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3505200" y="5638800"/>
            <a:ext cx="3240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health</a:t>
            </a:r>
          </a:p>
        </p:txBody>
      </p:sp>
      <p:pic>
        <p:nvPicPr>
          <p:cNvPr id="91140" name="Picture 4" descr="健康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950" y="1203325"/>
            <a:ext cx="34988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3352800" y="5410200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novel</a:t>
            </a:r>
          </a:p>
        </p:txBody>
      </p:sp>
      <p:pic>
        <p:nvPicPr>
          <p:cNvPr id="92163" name="Picture 3" descr="傲慢与偏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219200"/>
            <a:ext cx="2967038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 descr="195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71600" y="1143000"/>
            <a:ext cx="23574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143000" y="3352800"/>
            <a:ext cx="6477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Do you like reading?</a:t>
            </a:r>
          </a:p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What type of book do you like?</a:t>
            </a:r>
            <a:r>
              <a:rPr lang="en-US" altLang="zh-CN" sz="3600" b="1" dirty="0">
                <a:latin typeface="Times New Roman" panose="02020603050405020304" pitchFamily="18" charset="0"/>
              </a:rPr>
              <a:t> 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74755" name="WordArt 3"/>
          <p:cNvSpPr>
            <a:spLocks noChangeArrowheads="1" noChangeShapeType="1"/>
          </p:cNvSpPr>
          <p:nvPr/>
        </p:nvSpPr>
        <p:spPr bwMode="auto">
          <a:xfrm>
            <a:off x="1600200" y="1676400"/>
            <a:ext cx="5257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b="1" kern="10" dirty="0">
                <a:ln w="12700">
                  <a:solidFill>
                    <a:srgbClr val="FF9900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5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Warming up</a:t>
            </a:r>
            <a:endParaRPr lang="zh-CN" altLang="en-US" sz="3600" b="1" kern="10" dirty="0">
              <a:ln w="12700">
                <a:solidFill>
                  <a:srgbClr val="FF9900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75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科学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98525"/>
            <a:ext cx="38862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657600" y="5486400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science</a:t>
            </a:r>
          </a:p>
        </p:txBody>
      </p:sp>
      <p:pic>
        <p:nvPicPr>
          <p:cNvPr id="93188" name="Picture 4" descr="科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898525"/>
            <a:ext cx="33766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旅行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822325"/>
            <a:ext cx="5367338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505200" y="5622925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9900FF"/>
                </a:solidFill>
                <a:latin typeface="Times New Roman" panose="02020603050405020304" pitchFamily="18" charset="0"/>
              </a:rPr>
              <a:t>travel</a:t>
            </a:r>
          </a:p>
        </p:txBody>
      </p:sp>
      <p:pic>
        <p:nvPicPr>
          <p:cNvPr id="94212" name="Picture 4" descr="旅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98525"/>
            <a:ext cx="396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1676400"/>
            <a:ext cx="76200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9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9900FF"/>
                </a:solidFill>
              </a:rPr>
              <a:t>B</a:t>
            </a:r>
            <a:r>
              <a:rPr lang="en-US" altLang="zh-CN" sz="3600" b="1" dirty="0"/>
              <a:t>  </a:t>
            </a:r>
            <a:r>
              <a:rPr lang="en-US" altLang="zh-CN" sz="3600" b="1" dirty="0">
                <a:solidFill>
                  <a:srgbClr val="FF3399"/>
                </a:solidFill>
              </a:rPr>
              <a:t>Sandy and Daniel are talking about what they like to read. Read the conversation and answer the following questions.</a:t>
            </a:r>
          </a:p>
        </p:txBody>
      </p:sp>
    </p:spTree>
  </p:cSld>
  <p:clrMapOvr>
    <a:masterClrMapping/>
  </p:clrMapOvr>
  <p:transition>
    <p:wheel spokes="2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28700"/>
            <a:ext cx="8229600" cy="4525963"/>
          </a:xfrm>
          <a:noFill/>
        </p:spPr>
        <p:txBody>
          <a:bodyPr/>
          <a:lstStyle/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Dotum" pitchFamily="34" charset="-127"/>
              </a:rPr>
              <a:t>1. What is Daniel reading?</a:t>
            </a: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Why does he like reading history books?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7543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is reading a book about Germany in World War II.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838200" y="4381500"/>
            <a:ext cx="7391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they improve his knowledge of the past 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229600" cy="4525963"/>
          </a:xfrm>
          <a:noFill/>
        </p:spPr>
        <p:txBody>
          <a:bodyPr/>
          <a:lstStyle/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Does Sandy like reading history books?</a:t>
            </a: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en-US" altLang="zh-CN" sz="3600" b="1" dirty="0">
              <a:latin typeface="Times New Roman" panose="02020603050405020304" pitchFamily="18" charset="0"/>
            </a:endParaRPr>
          </a:p>
          <a:p>
            <a:pPr marL="443230" indent="-44323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4. What does Sandy like to read in her spare time?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762000" y="1858963"/>
            <a:ext cx="75438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No, she doesn’t. She thinks they’re boring.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762000" y="4602163"/>
            <a:ext cx="7315200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She likes reading novels and plays.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650875" y="1566863"/>
            <a:ext cx="7959725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 i="1" dirty="0">
                <a:solidFill>
                  <a:srgbClr val="FF0066"/>
                </a:solidFill>
                <a:latin typeface="Times New Roman" panose="02020603050405020304" pitchFamily="18" charset="0"/>
              </a:rPr>
              <a:t>Work in pairs and talk about the type of book you like.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727075" y="2938463"/>
            <a:ext cx="734377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4205" indent="-62420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327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8298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A: What do you like to read in your        spare time?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B: I like reading ….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A: Why do you like reading ….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B: Because …</a:t>
            </a:r>
          </a:p>
        </p:txBody>
      </p:sp>
      <p:sp>
        <p:nvSpPr>
          <p:cNvPr id="98308" name="WordArt 4"/>
          <p:cNvSpPr>
            <a:spLocks noChangeArrowheads="1" noChangeShapeType="1"/>
          </p:cNvSpPr>
          <p:nvPr/>
        </p:nvSpPr>
        <p:spPr bwMode="auto">
          <a:xfrm>
            <a:off x="2555875" y="228600"/>
            <a:ext cx="3657600" cy="1143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altLang="zh-CN" sz="4000" b="1" kern="10" dirty="0">
                <a:ln w="12700">
                  <a:solidFill>
                    <a:srgbClr val="0000CC"/>
                  </a:solidFill>
                  <a:round/>
                </a:ln>
                <a:solidFill>
                  <a:srgbClr val="00FFFF"/>
                </a:solidFill>
                <a:effectLst>
                  <a:outerShdw dist="45791" dir="2021404" algn="ctr" rotWithShape="0">
                    <a:srgbClr val="808080">
                      <a:alpha val="75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Free talk</a:t>
            </a:r>
            <a:endParaRPr lang="zh-CN" altLang="en-US" sz="4000" b="1" kern="10" dirty="0">
              <a:ln w="12700">
                <a:solidFill>
                  <a:srgbClr val="0000CC"/>
                </a:solidFill>
                <a:round/>
              </a:ln>
              <a:solidFill>
                <a:srgbClr val="00FFFF"/>
              </a:solidFill>
              <a:effectLst>
                <a:outerShdw dist="45791" dir="2021404" algn="ctr" rotWithShape="0">
                  <a:srgbClr val="808080">
                    <a:alpha val="75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6235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584325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210693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628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4577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altLang="zh-CN" sz="3400" b="1" dirty="0">
                <a:latin typeface="Times New Roman" panose="02020603050405020304" pitchFamily="18" charset="0"/>
              </a:rPr>
              <a:t>Have you decided 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what to do with</a:t>
            </a:r>
            <a:r>
              <a:rPr lang="en-US" altLang="zh-CN" sz="3400" b="1" dirty="0">
                <a:latin typeface="Times New Roman" panose="02020603050405020304" pitchFamily="18" charset="0"/>
              </a:rPr>
              <a:t> these books, Hobo?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latin typeface="Times New Roman" panose="02020603050405020304" pitchFamily="18" charset="0"/>
              </a:rPr>
              <a:t>霍波</a:t>
            </a:r>
            <a:r>
              <a:rPr lang="en-US" altLang="zh-CN" sz="3400" b="1" dirty="0">
                <a:latin typeface="Times New Roman" panose="02020603050405020304" pitchFamily="18" charset="0"/>
              </a:rPr>
              <a:t>, </a:t>
            </a:r>
            <a:r>
              <a:rPr lang="zh-CN" altLang="en-US" sz="3400" b="1" dirty="0">
                <a:latin typeface="Times New Roman" panose="02020603050405020304" pitchFamily="18" charset="0"/>
              </a:rPr>
              <a:t>你已经决定了怎样处理这些书吗？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句中“疑问词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what + </a:t>
            </a:r>
            <a:r>
              <a:rPr lang="zh-CN" altLang="en-US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动词不定式”结构作宾 语，该结构中的疑问词还可用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when</a:t>
            </a:r>
            <a:r>
              <a:rPr lang="zh-CN" altLang="en-US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how</a:t>
            </a:r>
            <a:r>
              <a:rPr lang="zh-CN" altLang="en-US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which</a:t>
            </a:r>
            <a:r>
              <a:rPr lang="zh-CN" altLang="en-US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等。</a:t>
            </a: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</a:t>
            </a: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400" b="1" dirty="0">
                <a:latin typeface="Times New Roman" panose="02020603050405020304" pitchFamily="18" charset="0"/>
              </a:rPr>
              <a:t>e.g. I did not know </a:t>
            </a:r>
            <a:r>
              <a:rPr lang="en-US" altLang="zh-CN" sz="34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how to get away</a:t>
            </a:r>
            <a:r>
              <a:rPr lang="en-US" altLang="zh-CN" sz="3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         </a:t>
            </a:r>
            <a:r>
              <a:rPr lang="zh-CN" altLang="en-US" sz="3400" b="1" dirty="0">
                <a:latin typeface="Times New Roman" panose="02020603050405020304" pitchFamily="18" charset="0"/>
              </a:rPr>
              <a:t>我不知道如何逃走。</a:t>
            </a:r>
            <a:r>
              <a:rPr lang="zh-CN" altLang="en-US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endParaRPr lang="zh-CN" alt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99331" name="WordArt 3"/>
          <p:cNvSpPr>
            <a:spLocks noChangeArrowheads="1" noChangeShapeType="1"/>
          </p:cNvSpPr>
          <p:nvPr/>
        </p:nvSpPr>
        <p:spPr bwMode="auto">
          <a:xfrm>
            <a:off x="3048000" y="304800"/>
            <a:ext cx="2819400" cy="6127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Notes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78486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I like reading novels and plays. </a:t>
            </a: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The Hunchback of Notre Dame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by the French writer Victor Hugo is great.</a:t>
            </a:r>
          </a:p>
          <a:p>
            <a:pPr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我喜欢阅读小说和戏剧</a:t>
            </a:r>
            <a:r>
              <a:rPr lang="en-US" altLang="zh-CN" sz="3600" b="1" dirty="0">
                <a:latin typeface="Times New Roman" panose="02020603050405020304" pitchFamily="18" charset="0"/>
              </a:rPr>
              <a:t>, </a:t>
            </a:r>
            <a:r>
              <a:rPr lang="zh-CN" altLang="en-US" sz="3600" b="1" dirty="0">
                <a:latin typeface="Times New Roman" panose="02020603050405020304" pitchFamily="18" charset="0"/>
              </a:rPr>
              <a:t>法国作家维克多</a:t>
            </a:r>
            <a:r>
              <a:rPr lang="en-US" altLang="zh-CN" sz="3600" b="1" dirty="0">
                <a:latin typeface="宋体" panose="02010600030101010101" pitchFamily="2" charset="-122"/>
              </a:rPr>
              <a:t>·</a:t>
            </a:r>
            <a:r>
              <a:rPr lang="zh-CN" altLang="en-US" sz="3600" b="1" dirty="0">
                <a:latin typeface="宋体" panose="02010600030101010101" pitchFamily="2" charset="-122"/>
              </a:rPr>
              <a:t>雨果的</a:t>
            </a:r>
            <a:r>
              <a:rPr lang="en-US" altLang="zh-CN" sz="3600" b="1" dirty="0">
                <a:latin typeface="宋体" panose="02010600030101010101" pitchFamily="2" charset="-122"/>
              </a:rPr>
              <a:t>《</a:t>
            </a:r>
            <a:r>
              <a:rPr lang="zh-CN" altLang="en-US" sz="3600" b="1" dirty="0">
                <a:latin typeface="宋体" panose="02010600030101010101" pitchFamily="2" charset="-122"/>
              </a:rPr>
              <a:t>巴黎圣母院</a:t>
            </a:r>
            <a:r>
              <a:rPr lang="en-US" altLang="zh-CN" sz="3600" b="1" dirty="0">
                <a:latin typeface="宋体" panose="02010600030101010101" pitchFamily="2" charset="-122"/>
              </a:rPr>
              <a:t>》</a:t>
            </a:r>
            <a:r>
              <a:rPr lang="zh-CN" altLang="en-US" sz="3600" b="1" dirty="0">
                <a:latin typeface="宋体" panose="02010600030101010101" pitchFamily="2" charset="-122"/>
              </a:rPr>
              <a:t>很棒。</a:t>
            </a: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0"/>
            <a:ext cx="2819400" cy="261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0763" y="3733800"/>
            <a:ext cx="24082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609600" y="457200"/>
            <a:ext cx="80010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200" b="1" dirty="0">
                <a:latin typeface="Times New Roman" panose="02020603050405020304" pitchFamily="18" charset="0"/>
              </a:rPr>
              <a:t>        </a:t>
            </a:r>
            <a:r>
              <a:rPr lang="zh-CN" altLang="en-US" sz="3200" b="1" dirty="0">
                <a:latin typeface="Times New Roman" panose="02020603050405020304" pitchFamily="18" charset="0"/>
              </a:rPr>
              <a:t>维克多</a:t>
            </a:r>
            <a:r>
              <a:rPr lang="en-US" altLang="zh-CN" sz="3200" b="1" dirty="0">
                <a:latin typeface="Times New Roman" panose="02020603050405020304" pitchFamily="18" charset="0"/>
              </a:rPr>
              <a:t>·</a:t>
            </a:r>
            <a:r>
              <a:rPr lang="zh-CN" altLang="en-US" sz="3200" b="1" dirty="0">
                <a:latin typeface="Times New Roman" panose="02020603050405020304" pitchFamily="18" charset="0"/>
              </a:rPr>
              <a:t>雨果，法国浪漫主义作家，人道主义的代表人物，</a:t>
            </a:r>
            <a:r>
              <a:rPr lang="en-US" altLang="zh-CN" sz="3200" b="1" dirty="0">
                <a:latin typeface="Times New Roman" panose="02020603050405020304" pitchFamily="18" charset="0"/>
              </a:rPr>
              <a:t>19</a:t>
            </a:r>
            <a:r>
              <a:rPr lang="zh-CN" altLang="en-US" sz="3200" b="1" dirty="0">
                <a:latin typeface="Times New Roman" panose="02020603050405020304" pitchFamily="18" charset="0"/>
              </a:rPr>
              <a:t>世纪前期积极浪漫主义文学运动的代表作家，法国文学史上卓越的资产阶级民主作家，被人们称为“法兰西的莎士比亚”，人道主义代表人物。一生写过多部诗歌、小说、剧本、各种散文和文艺评论及政论文章，在法国及世界有着广泛的影响力。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Times New Roman" panose="02020603050405020304" pitchFamily="18" charset="0"/>
              </a:rPr>
              <a:t>        雨果的创作历程超过</a:t>
            </a:r>
            <a:r>
              <a:rPr lang="en-US" altLang="zh-CN" sz="3200" b="1" dirty="0">
                <a:latin typeface="Times New Roman" panose="02020603050405020304" pitchFamily="18" charset="0"/>
              </a:rPr>
              <a:t>60</a:t>
            </a:r>
            <a:r>
              <a:rPr lang="zh-CN" altLang="en-US" sz="3200" b="1" dirty="0">
                <a:latin typeface="Times New Roman" panose="02020603050405020304" pitchFamily="18" charset="0"/>
              </a:rPr>
              <a:t>年，其作品包括</a:t>
            </a:r>
            <a:r>
              <a:rPr lang="en-US" altLang="zh-CN" sz="3200" b="1" dirty="0">
                <a:latin typeface="Times New Roman" panose="02020603050405020304" pitchFamily="18" charset="0"/>
              </a:rPr>
              <a:t>26</a:t>
            </a:r>
            <a:r>
              <a:rPr lang="zh-CN" altLang="en-US" sz="3200" b="1" dirty="0">
                <a:latin typeface="Times New Roman" panose="02020603050405020304" pitchFamily="18" charset="0"/>
              </a:rPr>
              <a:t>卷诗歌、</a:t>
            </a:r>
            <a:r>
              <a:rPr lang="en-US" altLang="zh-CN" sz="3200" b="1" dirty="0">
                <a:latin typeface="Times New Roman" panose="02020603050405020304" pitchFamily="18" charset="0"/>
              </a:rPr>
              <a:t>20</a:t>
            </a:r>
            <a:r>
              <a:rPr lang="zh-CN" altLang="en-US" sz="3200" b="1" dirty="0">
                <a:latin typeface="Times New Roman" panose="02020603050405020304" pitchFamily="18" charset="0"/>
              </a:rPr>
              <a:t>卷小说、</a:t>
            </a:r>
            <a:r>
              <a:rPr lang="en-US" altLang="zh-CN" sz="3200" b="1" dirty="0">
                <a:latin typeface="Times New Roman" panose="02020603050405020304" pitchFamily="18" charset="0"/>
              </a:rPr>
              <a:t>12</a:t>
            </a:r>
            <a:r>
              <a:rPr lang="zh-CN" altLang="en-US" sz="3200" b="1" dirty="0">
                <a:latin typeface="Times New Roman" panose="02020603050405020304" pitchFamily="18" charset="0"/>
              </a:rPr>
              <a:t>卷剧本、</a:t>
            </a:r>
            <a:r>
              <a:rPr lang="en-US" altLang="zh-CN" sz="3200" b="1" dirty="0">
                <a:latin typeface="Times New Roman" panose="02020603050405020304" pitchFamily="18" charset="0"/>
              </a:rPr>
              <a:t>21</a:t>
            </a:r>
            <a:r>
              <a:rPr lang="zh-CN" altLang="en-US" sz="3200" b="1" dirty="0">
                <a:latin typeface="Times New Roman" panose="02020603050405020304" pitchFamily="18" charset="0"/>
              </a:rPr>
              <a:t>卷哲理论著，合计</a:t>
            </a:r>
            <a:r>
              <a:rPr lang="en-US" altLang="zh-CN" sz="3200" b="1" dirty="0">
                <a:latin typeface="Times New Roman" panose="02020603050405020304" pitchFamily="18" charset="0"/>
              </a:rPr>
              <a:t>79</a:t>
            </a:r>
            <a:r>
              <a:rPr lang="zh-CN" altLang="en-US" sz="3200" b="1" dirty="0">
                <a:latin typeface="Times New Roman" panose="02020603050405020304" pitchFamily="18" charset="0"/>
              </a:rPr>
              <a:t>卷之多。其代表作有</a:t>
            </a:r>
            <a:r>
              <a:rPr lang="en-US" altLang="zh-CN" sz="3200" b="1" dirty="0">
                <a:latin typeface="Times New Roman" panose="02020603050405020304" pitchFamily="18" charset="0"/>
              </a:rPr>
              <a:t>《</a:t>
            </a:r>
            <a:r>
              <a:rPr lang="zh-CN" altLang="en-US" sz="3200" b="1" dirty="0">
                <a:latin typeface="Times New Roman" panose="02020603050405020304" pitchFamily="18" charset="0"/>
              </a:rPr>
              <a:t>巴黎圣母院</a:t>
            </a:r>
            <a:r>
              <a:rPr lang="en-US" altLang="zh-CN" sz="3200" b="1" dirty="0">
                <a:latin typeface="Times New Roman" panose="02020603050405020304" pitchFamily="18" charset="0"/>
              </a:rPr>
              <a:t>》</a:t>
            </a:r>
            <a:r>
              <a:rPr lang="zh-CN" altLang="en-US" sz="3200" b="1" dirty="0">
                <a:latin typeface="Times New Roman" panose="02020603050405020304" pitchFamily="18" charset="0"/>
              </a:rPr>
              <a:t>和</a:t>
            </a:r>
            <a:r>
              <a:rPr lang="en-US" altLang="zh-CN" sz="3200" b="1" dirty="0">
                <a:latin typeface="Times New Roman" panose="02020603050405020304" pitchFamily="18" charset="0"/>
              </a:rPr>
              <a:t>《</a:t>
            </a:r>
            <a:r>
              <a:rPr lang="zh-CN" altLang="en-US" sz="3200" b="1" dirty="0">
                <a:latin typeface="Times New Roman" panose="02020603050405020304" pitchFamily="18" charset="0"/>
              </a:rPr>
              <a:t>悲惨世界</a:t>
            </a:r>
            <a:r>
              <a:rPr lang="en-US" altLang="zh-CN" sz="3200" b="1" dirty="0">
                <a:latin typeface="Times New Roman" panose="02020603050405020304" pitchFamily="18" charset="0"/>
              </a:rPr>
              <a:t>》</a:t>
            </a:r>
            <a:r>
              <a:rPr lang="zh-CN" altLang="en-US" sz="3200" b="1" dirty="0">
                <a:latin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2590800" y="457200"/>
            <a:ext cx="6172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</a:rPr>
              <a:t>《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巴黎圣母院</a:t>
            </a: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</a:rPr>
              <a:t>》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是法国作家雨果</a:t>
            </a: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</a:rPr>
              <a:t>(1802-1885)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创作的浪漫主义小说，叙述的是一位从小生活在巴黎圣母院钟楼的敲钟人卡西莫多</a:t>
            </a: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</a:rPr>
              <a:t>(Quasimodo)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的故事。</a:t>
            </a:r>
          </a:p>
        </p:txBody>
      </p:sp>
      <p:pic>
        <p:nvPicPr>
          <p:cNvPr id="102403" name="Picture 3" descr="巴黎圣母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533400"/>
            <a:ext cx="18700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81000" y="3733800"/>
            <a:ext cx="853440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卡西莫多天生身形与长相都异于常人，只能独自在钟楼上过着与世隔绝的生活，直到一场嘉年华会上遇到了吉普赛女郎艾斯美拉达</a:t>
            </a:r>
            <a:r>
              <a:rPr lang="en-US" altLang="zh-CN" sz="3400" b="1">
                <a:solidFill>
                  <a:srgbClr val="0066FF"/>
                </a:solidFill>
                <a:latin typeface="Times New Roman" panose="02020603050405020304" pitchFamily="18" charset="0"/>
              </a:rPr>
              <a:t>(Esmeralda), </a:t>
            </a:r>
            <a:r>
              <a:rPr lang="zh-CN" altLang="en-US" sz="3400" b="1">
                <a:solidFill>
                  <a:srgbClr val="0066FF"/>
                </a:solidFill>
                <a:latin typeface="Times New Roman" panose="02020603050405020304" pitchFamily="18" charset="0"/>
              </a:rPr>
              <a:t>他的世界才开始发生变化。</a:t>
            </a: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258888" y="836613"/>
            <a:ext cx="6985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pic>
        <p:nvPicPr>
          <p:cNvPr id="75779" name="Picture 3" descr="格列佛游记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30337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2667000" y="57150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read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读物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781" name="Picture 5" descr="一千零一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524000"/>
            <a:ext cx="30924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WordArt 6"/>
          <p:cNvSpPr>
            <a:spLocks noChangeArrowheads="1" noChangeShapeType="1"/>
          </p:cNvSpPr>
          <p:nvPr/>
        </p:nvSpPr>
        <p:spPr bwMode="auto">
          <a:xfrm>
            <a:off x="2286000" y="304800"/>
            <a:ext cx="40386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088"/>
              </a:avLst>
            </a:prstTxWarp>
          </a:bodyPr>
          <a:lstStyle/>
          <a:p>
            <a:r>
              <a:rPr lang="en-US" altLang="zh-CN" sz="3600" b="1" kern="10" dirty="0">
                <a:ln w="19050">
                  <a:solidFill>
                    <a:srgbClr val="FF9900"/>
                  </a:solidFill>
                  <a:round/>
                </a:ln>
                <a:solidFill>
                  <a:srgbClr val="FF0000"/>
                </a:solidFill>
                <a:effectLst>
                  <a:prstShdw prst="shdw18" dist="17961" dir="13500000">
                    <a:srgbClr val="FF9900">
                      <a:gamma/>
                      <a:shade val="60000"/>
                      <a:invGamma/>
                    </a:srgbClr>
                  </a:prstShdw>
                </a:effectLst>
                <a:latin typeface="Arial" panose="020B0604020202020204"/>
                <a:cs typeface="Arial" panose="020B0604020202020204"/>
              </a:rPr>
              <a:t>Presentation</a:t>
            </a:r>
            <a:endParaRPr lang="zh-CN" altLang="en-US" sz="3600" b="1" kern="10" dirty="0">
              <a:ln w="19050">
                <a:solidFill>
                  <a:srgbClr val="FF9900"/>
                </a:solidFill>
                <a:round/>
              </a:ln>
              <a:solidFill>
                <a:srgbClr val="FF0000"/>
              </a:solidFill>
              <a:effectLst>
                <a:prstShdw prst="shdw18" dist="17961" dir="13500000">
                  <a:srgbClr val="FF9900">
                    <a:gamma/>
                    <a:shade val="60000"/>
                    <a:invGamma/>
                  </a:srgbClr>
                </a:prst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924800" cy="470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19455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3. The story of the ugly man Quasimodo really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touched</a:t>
            </a:r>
            <a:r>
              <a:rPr lang="en-US" altLang="zh-CN" sz="3600" b="1" dirty="0">
                <a:latin typeface="Times New Roman" panose="02020603050405020304" pitchFamily="18" charset="0"/>
              </a:rPr>
              <a:t> me.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丑陋人卡西莫多的故事感动了我。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touch</a:t>
            </a: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36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vt.</a:t>
            </a:r>
            <a:r>
              <a:rPr lang="en-US" altLang="zh-CN" sz="36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感动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,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触动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</a:t>
            </a:r>
            <a:r>
              <a:rPr lang="en-US" altLang="zh-CN" sz="3600" b="1" dirty="0">
                <a:latin typeface="Times New Roman" panose="02020603050405020304" pitchFamily="18" charset="0"/>
              </a:rPr>
              <a:t>e.g. His sad story </a:t>
            </a: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touched </a:t>
            </a:r>
            <a:r>
              <a:rPr lang="en-US" altLang="zh-CN" sz="3600" b="1" dirty="0">
                <a:latin typeface="Times New Roman" panose="02020603050405020304" pitchFamily="18" charset="0"/>
              </a:rPr>
              <a:t>our hearts.</a:t>
            </a:r>
            <a:r>
              <a:rPr lang="en-US" altLang="zh-CN" sz="3600" b="1" i="1" dirty="0">
                <a:latin typeface="Times New Roman" panose="02020603050405020304" pitchFamily="18" charset="0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</a:rPr>
              <a:t/>
            </a:r>
            <a:br>
              <a:rPr lang="en-US" altLang="zh-CN" sz="3600" b="1" dirty="0">
                <a:latin typeface="Times New Roman" panose="02020603050405020304" pitchFamily="18" charset="0"/>
              </a:rPr>
            </a:br>
            <a:r>
              <a:rPr lang="en-US" altLang="zh-CN" sz="3600" b="1" dirty="0">
                <a:latin typeface="Times New Roman" panose="02020603050405020304" pitchFamily="18" charset="0"/>
              </a:rPr>
              <a:t>       </a:t>
            </a:r>
            <a:r>
              <a:rPr lang="zh-CN" altLang="en-US" sz="3600" b="1" dirty="0">
                <a:latin typeface="Times New Roman" panose="02020603050405020304" pitchFamily="18" charset="0"/>
              </a:rPr>
              <a:t>他的悲惨的故事深深打动了我们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 的心。</a:t>
            </a:r>
            <a:r>
              <a:rPr lang="zh-CN" altLang="en-US" sz="36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6237288" y="2057400"/>
            <a:ext cx="18399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ooking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057775" y="3095625"/>
            <a:ext cx="2173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riter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4210050" y="3600450"/>
            <a:ext cx="1704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ovels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124200" y="4114800"/>
            <a:ext cx="1814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ecided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038350" y="4648200"/>
            <a:ext cx="9334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se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2978150" y="5153025"/>
            <a:ext cx="20367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ealth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304800" y="1447800"/>
            <a:ext cx="76358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I</a:t>
            </a:r>
            <a:r>
              <a:rPr lang="en-US" altLang="zh-CN" sz="3400" b="1" dirty="0">
                <a:solidFill>
                  <a:srgbClr val="CC00FF"/>
                </a:solidFill>
              </a:rPr>
              <a:t>. </a:t>
            </a:r>
            <a:r>
              <a:rPr lang="zh-CN" altLang="en-US" sz="3400" b="1" dirty="0">
                <a:solidFill>
                  <a:srgbClr val="CC00FF"/>
                </a:solidFill>
              </a:rPr>
              <a:t>请根据首字母写出单词的正确形式。</a:t>
            </a:r>
          </a:p>
        </p:txBody>
      </p:sp>
      <p:pic>
        <p:nvPicPr>
          <p:cNvPr id="104457" name="Picture 9" descr="exercis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28600"/>
            <a:ext cx="335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Rectangle 10"/>
          <p:cNvSpPr>
            <a:spLocks noChangeArrowheads="1"/>
          </p:cNvSpPr>
          <p:nvPr/>
        </p:nvSpPr>
        <p:spPr bwMode="auto">
          <a:xfrm>
            <a:off x="609600" y="2057400"/>
            <a:ext cx="8077200" cy="423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3230" indent="-443230" algn="l"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1. I am reading a book about c ______. It teaches me how to cook nice food.</a:t>
            </a:r>
          </a:p>
          <a:p>
            <a:pPr marL="443230" indent="-443230" algn="l"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2. Lu </a:t>
            </a:r>
            <a:r>
              <a:rPr lang="en-US" altLang="zh-CN" sz="3400" b="1" dirty="0" err="1">
                <a:latin typeface="Times New Roman" panose="02020603050405020304" pitchFamily="18" charset="0"/>
              </a:rPr>
              <a:t>Xun</a:t>
            </a:r>
            <a:r>
              <a:rPr lang="en-US" altLang="zh-CN" sz="3400" b="1" dirty="0">
                <a:latin typeface="Times New Roman" panose="02020603050405020304" pitchFamily="18" charset="0"/>
              </a:rPr>
              <a:t> is a famous w_____ in China. He wrote many n_______.</a:t>
            </a:r>
          </a:p>
          <a:p>
            <a:pPr marL="443230" indent="-443230" algn="l"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3. Have you d_______ what to do next.</a:t>
            </a:r>
          </a:p>
          <a:p>
            <a:pPr marL="443230" indent="-443230" algn="l"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4. We u____ pens to write.</a:t>
            </a:r>
          </a:p>
          <a:p>
            <a:pPr marL="443230" indent="-443230" algn="l">
              <a:buFont typeface="Arial" panose="020B0604020202020204" pitchFamily="34" charset="0"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5. In short, h_____ is more important than wealth.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4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4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6" grpId="0" autoUpdateAnimBg="0"/>
      <p:bldP spid="10445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4676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1. </a:t>
            </a:r>
            <a:r>
              <a:rPr lang="zh-CN" altLang="en-US" sz="3400" b="1" dirty="0">
                <a:latin typeface="Times New Roman" panose="02020603050405020304" pitchFamily="18" charset="0"/>
              </a:rPr>
              <a:t>怎样处理这些书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2. </a:t>
            </a:r>
            <a:r>
              <a:rPr lang="zh-CN" altLang="en-US" sz="3400" b="1" dirty="0">
                <a:latin typeface="Times New Roman" panose="02020603050405020304" pitchFamily="18" charset="0"/>
              </a:rPr>
              <a:t>给我一本小说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3. </a:t>
            </a:r>
            <a:r>
              <a:rPr lang="zh-CN" altLang="en-US" sz="3400" b="1" dirty="0">
                <a:latin typeface="Times New Roman" panose="02020603050405020304" pitchFamily="18" charset="0"/>
              </a:rPr>
              <a:t>用某物来做某事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 dirty="0">
                <a:latin typeface="Times New Roman" panose="02020603050405020304" pitchFamily="18" charset="0"/>
              </a:rPr>
              <a:t>4. </a:t>
            </a:r>
            <a:r>
              <a:rPr lang="zh-CN" altLang="en-US" sz="3400" b="1" dirty="0">
                <a:latin typeface="Times New Roman" panose="02020603050405020304" pitchFamily="18" charset="0"/>
              </a:rPr>
              <a:t>冰箱上的盒子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990600" y="1768475"/>
            <a:ext cx="6934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how to deal with the book /what to do with the book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990600" y="3429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give a novel to me/give me a novel</a:t>
            </a:r>
            <a:r>
              <a:rPr lang="en-US" altLang="zh-CN" sz="3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66800" y="449580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use </a:t>
            </a:r>
            <a:r>
              <a:rPr lang="en-US" altLang="zh-CN" sz="3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 to do </a:t>
            </a:r>
            <a:r>
              <a:rPr lang="en-US" altLang="zh-CN" sz="34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sth</a:t>
            </a: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066800" y="5715000"/>
            <a:ext cx="4000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the box on the fridge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304800" y="506413"/>
            <a:ext cx="3201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 II</a:t>
            </a:r>
            <a:r>
              <a:rPr lang="en-US" altLang="zh-CN" sz="3600" b="1" dirty="0">
                <a:solidFill>
                  <a:srgbClr val="CC00FF"/>
                </a:solidFill>
              </a:rPr>
              <a:t>. </a:t>
            </a:r>
            <a:r>
              <a:rPr lang="zh-CN" altLang="en-US" sz="3600" b="1" dirty="0">
                <a:solidFill>
                  <a:srgbClr val="CC00FF"/>
                </a:solidFill>
              </a:rPr>
              <a:t>翻译短语。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5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5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5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build="allAtOnce" autoUpdateAnimBg="0"/>
      <p:bldP spid="105475" grpId="0" autoUpdateAnimBg="0"/>
      <p:bldP spid="105476" grpId="0" autoUpdateAnimBg="0"/>
      <p:bldP spid="105477" grpId="0" autoUpdateAnimBg="0"/>
      <p:bldP spid="10547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543800" cy="4525963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5. </a:t>
            </a:r>
            <a:r>
              <a:rPr lang="zh-CN" altLang="en-US" sz="3400" b="1">
                <a:latin typeface="Times New Roman" panose="02020603050405020304" pitchFamily="18" charset="0"/>
              </a:rPr>
              <a:t>一本关于德国二战的书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6. </a:t>
            </a:r>
            <a:r>
              <a:rPr lang="zh-CN" altLang="en-US" sz="3400" b="1">
                <a:latin typeface="Times New Roman" panose="02020603050405020304" pitchFamily="18" charset="0"/>
              </a:rPr>
              <a:t>对</a:t>
            </a:r>
            <a:r>
              <a:rPr lang="en-US" altLang="zh-CN" sz="3400" b="1">
                <a:latin typeface="Times New Roman" panose="02020603050405020304" pitchFamily="18" charset="0"/>
              </a:rPr>
              <a:t>…...</a:t>
            </a:r>
            <a:r>
              <a:rPr lang="zh-CN" altLang="en-US" sz="3400" b="1">
                <a:latin typeface="Times New Roman" panose="02020603050405020304" pitchFamily="18" charset="0"/>
              </a:rPr>
              <a:t>感兴趣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7. </a:t>
            </a:r>
            <a:r>
              <a:rPr lang="zh-CN" altLang="en-US" sz="3400" b="1">
                <a:latin typeface="Times New Roman" panose="02020603050405020304" pitchFamily="18" charset="0"/>
              </a:rPr>
              <a:t>提高某人的知识</a:t>
            </a:r>
          </a:p>
          <a:p>
            <a:pPr>
              <a:lnSpc>
                <a:spcPct val="90000"/>
              </a:lnSpc>
              <a:buFontTx/>
              <a:buNone/>
            </a:pPr>
            <a:endParaRPr lang="zh-CN" altLang="en-US" sz="3400" b="1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CN" sz="3400" b="1">
                <a:latin typeface="Times New Roman" panose="02020603050405020304" pitchFamily="18" charset="0"/>
              </a:rPr>
              <a:t>8. </a:t>
            </a:r>
            <a:r>
              <a:rPr lang="zh-CN" altLang="en-US" sz="3400" b="1">
                <a:latin typeface="Times New Roman" panose="02020603050405020304" pitchFamily="18" charset="0"/>
              </a:rPr>
              <a:t>法国作家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1143000" y="1447800"/>
            <a:ext cx="6934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A book about Germany in World War II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143000" y="3124200"/>
            <a:ext cx="480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be interested in …</a:t>
            </a:r>
            <a:r>
              <a:rPr lang="en-US" altLang="zh-CN" sz="3400" b="1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143000" y="426720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improve one’s knowledge</a:t>
            </a: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143000" y="5486400"/>
            <a:ext cx="27638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3400" b="1">
                <a:solidFill>
                  <a:srgbClr val="0000CC"/>
                </a:solidFill>
                <a:latin typeface="Times New Roman" panose="02020603050405020304" pitchFamily="18" charset="0"/>
              </a:rPr>
              <a:t>French writer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autoUpdateAnimBg="0"/>
      <p:bldP spid="106500" grpId="0" autoUpdateAnimBg="0"/>
      <p:bldP spid="106501" grpId="0" autoUpdateAnimBg="0"/>
      <p:bldP spid="10650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838200" y="2209800"/>
            <a:ext cx="7696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3230" indent="-44323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080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1635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24025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3233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895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467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039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6113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1. Read the text book and learn the new words and phrases by heart.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Times New Roman" panose="02020603050405020304" pitchFamily="18" charset="0"/>
              </a:rPr>
              <a:t>2. Finish the exercises in the workbook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. </a:t>
            </a:r>
            <a:endParaRPr lang="en-US" altLang="zh-CN" sz="3600" b="1" dirty="0">
              <a:latin typeface="Times New Roman" panose="02020603050405020304" pitchFamily="18" charset="0"/>
            </a:endParaRPr>
          </a:p>
        </p:txBody>
      </p:sp>
      <p:pic>
        <p:nvPicPr>
          <p:cNvPr id="107523" name="Picture 3" descr="homework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685800"/>
            <a:ext cx="553243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981200" y="53340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cooking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烹饪, 烹调</a:t>
            </a:r>
          </a:p>
        </p:txBody>
      </p:sp>
      <p:pic>
        <p:nvPicPr>
          <p:cNvPr id="76803" name="Picture 3" descr="Redocn_20100430120901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762000"/>
            <a:ext cx="65532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819400" y="54102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novel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小说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219200"/>
            <a:ext cx="34226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828" name="Picture 4" descr="195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1219200"/>
            <a:ext cx="2311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85800"/>
            <a:ext cx="34956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43243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438400" y="52578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Germany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德国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685800"/>
            <a:ext cx="35242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828800" y="5105400"/>
            <a:ext cx="510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knowledge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知识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38862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9563" y="304800"/>
            <a:ext cx="24590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447800" y="5562600"/>
            <a:ext cx="571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French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adj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法国(人)的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36957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143000"/>
            <a:ext cx="320992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133600" y="4495800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writer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作者, 作家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Microsoft Office PowerPoint</Application>
  <PresentationFormat>全屏显示(4:3)</PresentationFormat>
  <Paragraphs>116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Dotum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2023-01-16T21:05:14Z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71DFA74A799F4FB98D12A1384617EA7E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