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88" r:id="rId6"/>
    <p:sldId id="267" r:id="rId7"/>
    <p:sldId id="269" r:id="rId8"/>
    <p:sldId id="268" r:id="rId9"/>
    <p:sldId id="259" r:id="rId10"/>
    <p:sldId id="271" r:id="rId11"/>
    <p:sldId id="272" r:id="rId12"/>
    <p:sldId id="273" r:id="rId13"/>
    <p:sldId id="274" r:id="rId14"/>
    <p:sldId id="260" r:id="rId15"/>
    <p:sldId id="276" r:id="rId16"/>
    <p:sldId id="277" r:id="rId17"/>
    <p:sldId id="278" r:id="rId18"/>
    <p:sldId id="279" r:id="rId19"/>
    <p:sldId id="261" r:id="rId20"/>
    <p:sldId id="280" r:id="rId21"/>
    <p:sldId id="281" r:id="rId22"/>
    <p:sldId id="282" r:id="rId23"/>
    <p:sldId id="318" r:id="rId24"/>
    <p:sldId id="34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D7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8" autoAdjust="0"/>
    <p:restoredTop sz="94660"/>
  </p:normalViewPr>
  <p:slideViewPr>
    <p:cSldViewPr snapToGrid="0">
      <p:cViewPr>
        <p:scale>
          <a:sx n="75" d="100"/>
          <a:sy n="75" d="100"/>
        </p:scale>
        <p:origin x="-1842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0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01A1B-AC1A-4E69-AD20-093FD537D83B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3E28-662D-47C6-A790-386F9CF8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43E28-662D-47C6-A790-386F9CF8398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43E28-662D-47C6-A790-386F9CF8398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43E28-662D-47C6-A790-386F9CF8398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43E28-662D-47C6-A790-386F9CF8398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43E28-662D-47C6-A790-386F9CF8398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43E28-662D-47C6-A790-386F9CF8398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43E28-662D-47C6-A790-386F9CF8398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550660" y="434326"/>
            <a:ext cx="11090680" cy="5989348"/>
          </a:xfrm>
          <a:prstGeom prst="rect">
            <a:avLst/>
          </a:prstGeom>
          <a:solidFill>
            <a:schemeClr val="bg1">
              <a:alpha val="97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32904" y="6737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80566" y="1702055"/>
            <a:ext cx="5814105" cy="4216261"/>
            <a:chOff x="1595895" y="3286555"/>
            <a:chExt cx="5140325" cy="4216261"/>
          </a:xfrm>
        </p:grpSpPr>
        <p:sp>
          <p:nvSpPr>
            <p:cNvPr id="13" name="文本框 12"/>
            <p:cNvSpPr txBox="1"/>
            <p:nvPr/>
          </p:nvSpPr>
          <p:spPr>
            <a:xfrm>
              <a:off x="1595895" y="3286555"/>
              <a:ext cx="5034280" cy="85824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天文学上把“立冬”作为冬季的开始，按照气候学划分，我国要推迟20天左右才入冬。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96530" y="4526075"/>
              <a:ext cx="5139690" cy="85824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在晴朗无风之时，常会出现风和日丽、温暖舒适的十月“小阳春”天气。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32420" y="5810045"/>
              <a:ext cx="5003165" cy="16927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不仅十分宜人，对冬作物的生长也十分有利。但是，这时北方冷空气也已具有较强的势力，常频频南侵，有时形成大风、降温并伴有雨雪的寒潮天气。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49503" y="1940089"/>
            <a:ext cx="3701722" cy="37017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9386" y="636709"/>
            <a:ext cx="2478405" cy="645160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立冬的气候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06579" y="2171299"/>
            <a:ext cx="3072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气温下降变化明显</a:t>
            </a:r>
          </a:p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06579" y="3389229"/>
            <a:ext cx="30727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偏北风多风力加强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04369" y="4669389"/>
            <a:ext cx="29749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南北两方温差拉大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36494" y="1194752"/>
            <a:ext cx="4503260" cy="45032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9386" y="636709"/>
            <a:ext cx="2478405" cy="645160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立冬的气候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369478" y="2051928"/>
            <a:ext cx="5946243" cy="279666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农历十月，作为时气点的立冬，就在这个月份。它不仅是收获祭祀与丰年宴会隆重举行的时间.也是寒风乍起的季节。有“十月朔”、“秦岁首”、“寒衣节”、“丰收节”等习俗活动。立冬是二十四节气中的第十九个，其确定的依据现在是以太阳到达黄经315度为准。在公历的11月7. 8日。此时，在北半球，正是“水结冰，“地始冻”的孟冬之月，在南方却是小阳春的天气。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7962899" y="1143000"/>
            <a:ext cx="3693918" cy="53171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9386" y="636709"/>
            <a:ext cx="2478405" cy="645160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立冬的气候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264" y="61917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51636" y="2792766"/>
            <a:ext cx="7464972" cy="1446550"/>
          </a:xfrm>
          <a:prstGeom prst="rect">
            <a:avLst/>
          </a:prstGeom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立冬的风俗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08786" y="1645429"/>
            <a:ext cx="3380509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章节三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53193" y="1344603"/>
            <a:ext cx="6835775" cy="4114800"/>
            <a:chOff x="4613" y="1787"/>
            <a:chExt cx="10765" cy="648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4613" y="1787"/>
              <a:ext cx="4142" cy="648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0684" y="2925"/>
              <a:ext cx="2908" cy="49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 立冬则有吃水饺的风俗。立冬时，包饺子，味道既同大白菜有异，还要蘸醋加烂蒜吃，才算别有一番滋味。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409" y="2925"/>
              <a:ext cx="969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水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273653" y="2826150"/>
            <a:ext cx="615553" cy="575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eaVert" wrap="square" rtlCol="0" anchor="b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饺</a:t>
            </a:r>
          </a:p>
        </p:txBody>
      </p:sp>
      <p:sp>
        <p:nvSpPr>
          <p:cNvPr id="3" name="矩形 2"/>
          <p:cNvSpPr/>
          <p:nvPr/>
        </p:nvSpPr>
        <p:spPr>
          <a:xfrm>
            <a:off x="729386" y="636709"/>
            <a:ext cx="2492990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立冬的风俗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91450" y="1913744"/>
            <a:ext cx="3919005" cy="587850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25734" y="2206913"/>
            <a:ext cx="5765716" cy="3223079"/>
            <a:chOff x="5835" y="2847"/>
            <a:chExt cx="7775" cy="4128"/>
          </a:xfrm>
        </p:grpSpPr>
        <p:sp>
          <p:nvSpPr>
            <p:cNvPr id="3" name="文本框 2"/>
            <p:cNvSpPr txBox="1"/>
            <p:nvPr/>
          </p:nvSpPr>
          <p:spPr>
            <a:xfrm>
              <a:off x="5835" y="2925"/>
              <a:ext cx="5852" cy="40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立冬与立春、立夏、立秋合称四立、古代社会中是个重要的节日。过去是个农耕社会，劳动了一年，利用立冬这一天要休息，顺便犒赏一家人的辛苦。谚语“立冬补冬，补嘴空”就是最好的比喻。古时此日，天子有出郊迎冬之礼，并有赐群臣冬衣、矜恤孤寡之制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2765" y="2847"/>
              <a:ext cx="830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迎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780" y="4043"/>
              <a:ext cx="830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冬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729386" y="636709"/>
            <a:ext cx="2492990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立冬的风俗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48441" y="2823912"/>
            <a:ext cx="4300855" cy="2009775"/>
            <a:chOff x="8620" y="2925"/>
            <a:chExt cx="6773" cy="3165"/>
          </a:xfrm>
        </p:grpSpPr>
        <p:sp>
          <p:nvSpPr>
            <p:cNvPr id="6" name="文本框 5"/>
            <p:cNvSpPr txBox="1"/>
            <p:nvPr/>
          </p:nvSpPr>
          <p:spPr>
            <a:xfrm>
              <a:off x="8620" y="2925"/>
              <a:ext cx="5525" cy="31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贺冬亦称“拜冬”，在汉代即有此俗。东汉崔定</a:t>
              </a:r>
              <a:r>
                <a:rPr lang="en-US" altLang="zh-CN" dirty="0">
                  <a:cs typeface="+mn-ea"/>
                  <a:sym typeface="+mn-lt"/>
                </a:rPr>
                <a:t>《</a:t>
              </a:r>
              <a:r>
                <a:rPr lang="zh-CN" altLang="en-US" dirty="0">
                  <a:cs typeface="+mn-ea"/>
                  <a:sym typeface="+mn-lt"/>
                </a:rPr>
                <a:t>四民月令</a:t>
              </a:r>
              <a:r>
                <a:rPr lang="en-US" altLang="zh-CN" dirty="0">
                  <a:cs typeface="+mn-ea"/>
                  <a:sym typeface="+mn-lt"/>
                </a:rPr>
                <a:t>》</a:t>
              </a:r>
              <a:r>
                <a:rPr lang="zh-CN" altLang="en-US" dirty="0">
                  <a:cs typeface="+mn-ea"/>
                  <a:sym typeface="+mn-lt"/>
                </a:rPr>
                <a:t>：“冬至之日进酒肴，贺谒君师耆老，一如正日。”宋代每逢此日，人们更换新衣，庆贺往来，一如年节。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4409" y="2925"/>
              <a:ext cx="984" cy="2103"/>
              <a:chOff x="14409" y="2925"/>
              <a:chExt cx="984" cy="2103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4409" y="2925"/>
                <a:ext cx="969" cy="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eaVert" wrap="square" rtlCol="0" anchor="b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贺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4424" y="4121"/>
                <a:ext cx="969" cy="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eaVert" wrap="square" rtlCol="0" anchor="b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冬</a:t>
                </a: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70093" y="1733934"/>
            <a:ext cx="3504565" cy="41897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9386" y="636709"/>
            <a:ext cx="2492990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立冬的风俗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55090" y="1336675"/>
            <a:ext cx="9667875" cy="4734560"/>
            <a:chOff x="1348" y="1625"/>
            <a:chExt cx="15225" cy="7456"/>
          </a:xfrm>
        </p:grpSpPr>
        <p:sp>
          <p:nvSpPr>
            <p:cNvPr id="52" name="îṥļíḍe"/>
            <p:cNvSpPr txBox="1"/>
            <p:nvPr/>
          </p:nvSpPr>
          <p:spPr>
            <a:xfrm>
              <a:off x="2452" y="3256"/>
              <a:ext cx="12724" cy="6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zh-CN" altLang="en-US" sz="2000" dirty="0">
                  <a:cs typeface="+mn-ea"/>
                  <a:sym typeface="+mn-lt"/>
                </a:rPr>
                <a:t>冬季里，好多村庄都举行拜师活动，是学生拜望老师的季节。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348" y="1625"/>
              <a:ext cx="15225" cy="7456"/>
              <a:chOff x="1348" y="1625"/>
              <a:chExt cx="15225" cy="745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590" y="1625"/>
                <a:ext cx="6448" cy="1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400" i="0" u="none" strike="noStrike" kern="1200" cap="none" normalizeH="0" baseline="0" noProof="0" dirty="0">
                    <a:uLnTx/>
                    <a:uFillTx/>
                    <a:cs typeface="+mn-ea"/>
                    <a:sym typeface="+mn-lt"/>
                  </a:rPr>
                  <a:t>立冬风俗之拜师</a:t>
                </a:r>
              </a:p>
            </p:txBody>
          </p:sp>
          <p:sp>
            <p:nvSpPr>
              <p:cNvPr id="50" name="îšļïḓé"/>
              <p:cNvSpPr txBox="1"/>
              <p:nvPr/>
            </p:nvSpPr>
            <p:spPr bwMode="auto">
              <a:xfrm>
                <a:off x="3549" y="4590"/>
                <a:ext cx="2649" cy="11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400" dirty="0">
                    <a:cs typeface="+mn-ea"/>
                    <a:sym typeface="+mn-lt"/>
                  </a:rPr>
                  <a:t>拜师介绍</a:t>
                </a:r>
              </a:p>
            </p:txBody>
          </p:sp>
          <p:sp>
            <p:nvSpPr>
              <p:cNvPr id="49" name="iŝ1íḑê"/>
              <p:cNvSpPr/>
              <p:nvPr/>
            </p:nvSpPr>
            <p:spPr bwMode="auto">
              <a:xfrm>
                <a:off x="1348" y="5709"/>
                <a:ext cx="4850" cy="2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入冬后城镇乡村学校的学董</a:t>
                </a:r>
                <a:r>
                  <a:rPr lang="en-US" altLang="zh-CN" sz="1400" dirty="0">
                    <a:cs typeface="+mn-ea"/>
                    <a:sym typeface="+mn-lt"/>
                  </a:rPr>
                  <a:t>(</a:t>
                </a:r>
                <a:r>
                  <a:rPr lang="zh-CN" altLang="en-US" sz="1400" dirty="0">
                    <a:cs typeface="+mn-ea"/>
                    <a:sym typeface="+mn-lt"/>
                  </a:rPr>
                  <a:t>学校管理人员</a:t>
                </a:r>
                <a:r>
                  <a:rPr lang="en-US" altLang="zh-CN" sz="1400" dirty="0">
                    <a:cs typeface="+mn-ea"/>
                    <a:sym typeface="+mn-lt"/>
                  </a:rPr>
                  <a:t>)</a:t>
                </a:r>
                <a:r>
                  <a:rPr lang="zh-CN" altLang="en-US" sz="1400" dirty="0">
                    <a:cs typeface="+mn-ea"/>
                    <a:sym typeface="+mn-lt"/>
                  </a:rPr>
                  <a:t>，领上家长和学生，端上方盘</a:t>
                </a:r>
                <a:r>
                  <a:rPr lang="en-US" altLang="zh-CN" sz="1400" dirty="0">
                    <a:cs typeface="+mn-ea"/>
                    <a:sym typeface="+mn-lt"/>
                  </a:rPr>
                  <a:t>(</a:t>
                </a:r>
                <a:r>
                  <a:rPr lang="zh-CN" altLang="en-US" sz="1400" dirty="0">
                    <a:cs typeface="+mn-ea"/>
                    <a:sym typeface="+mn-lt"/>
                  </a:rPr>
                  <a:t>盘中放四碟菜、一壶酒、一只酒杯</a:t>
                </a:r>
                <a:r>
                  <a:rPr lang="en-US" altLang="zh-CN" sz="1400" dirty="0">
                    <a:cs typeface="+mn-ea"/>
                    <a:sym typeface="+mn-lt"/>
                  </a:rPr>
                  <a:t>)</a:t>
                </a:r>
                <a:r>
                  <a:rPr lang="zh-CN" altLang="en-US" sz="1400" dirty="0">
                    <a:cs typeface="+mn-ea"/>
                    <a:sym typeface="+mn-lt"/>
                  </a:rPr>
                  <a:t>，提着果品和点心到学校去慰问老师，叫做“拜师”。</a:t>
                </a:r>
              </a:p>
            </p:txBody>
          </p:sp>
          <p:sp>
            <p:nvSpPr>
              <p:cNvPr id="38" name="ïṡlîḋé"/>
              <p:cNvSpPr txBox="1"/>
              <p:nvPr/>
            </p:nvSpPr>
            <p:spPr bwMode="auto">
              <a:xfrm>
                <a:off x="11723" y="4590"/>
                <a:ext cx="2649" cy="11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400" dirty="0">
                    <a:cs typeface="+mn-ea"/>
                    <a:sym typeface="+mn-lt"/>
                  </a:rPr>
                  <a:t>拜师仪程</a:t>
                </a:r>
              </a:p>
            </p:txBody>
          </p:sp>
          <p:sp>
            <p:nvSpPr>
              <p:cNvPr id="37" name="iŝḻïḑê"/>
              <p:cNvSpPr/>
              <p:nvPr/>
            </p:nvSpPr>
            <p:spPr bwMode="auto">
              <a:xfrm>
                <a:off x="11723" y="5709"/>
                <a:ext cx="4850" cy="3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在庭房挂孔子像，上书“大哉至圣先师孔子”。学生在孔子像前行脆拜礼，口念：“孔子，孔子，大哉孔子！孔子以前未有孔子，孔子以后孰如孔子</a:t>
                </a:r>
                <a:r>
                  <a:rPr lang="en-US" altLang="zh-CN" sz="1400" dirty="0">
                    <a:cs typeface="+mn-ea"/>
                    <a:sym typeface="+mn-lt"/>
                  </a:rPr>
                  <a:t>!”</a:t>
                </a:r>
                <a:r>
                  <a:rPr lang="zh-CN" altLang="en-US" sz="1400" dirty="0">
                    <a:cs typeface="+mn-ea"/>
                    <a:sym typeface="+mn-lt"/>
                  </a:rPr>
                  <a:t>然后学生向老师请安，礼毕，学生分头在老师家中做一些家务活。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21432" y="3563122"/>
            <a:ext cx="3349137" cy="19341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9386" y="636709"/>
            <a:ext cx="2492990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立冬的风俗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51636" y="2792766"/>
            <a:ext cx="7464972" cy="1446550"/>
          </a:xfrm>
          <a:prstGeom prst="rect">
            <a:avLst/>
          </a:prstGeom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立冬的饮食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08786" y="1645429"/>
            <a:ext cx="3380509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章节四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70198" y="2056980"/>
            <a:ext cx="4233545" cy="3686175"/>
            <a:chOff x="2826" y="2925"/>
            <a:chExt cx="6667" cy="5805"/>
          </a:xfrm>
        </p:grpSpPr>
        <p:sp>
          <p:nvSpPr>
            <p:cNvPr id="3" name="文本框 2"/>
            <p:cNvSpPr txBox="1"/>
            <p:nvPr/>
          </p:nvSpPr>
          <p:spPr>
            <a:xfrm>
              <a:off x="5276" y="2925"/>
              <a:ext cx="4217" cy="58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蛋白质、脂肪和碳水化合物被称为产热营养素。所以，冬季我们要适当增加主食和油脂的摄入，保证优质蛋白质的供应。狗肉、羊肉、牛肉、鸡肉、鹿肉、虾、鸽、鹌鹑、海参等食物中富含蛋白质及脂肪，产热量多，御寒效果最好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26" y="2925"/>
              <a:ext cx="1066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羊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41" y="4121"/>
              <a:ext cx="1066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肉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1039" y="1905001"/>
            <a:ext cx="4703722" cy="35773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9386" y="636709"/>
            <a:ext cx="2492990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立冬的饮食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510591" y="3199165"/>
            <a:ext cx="1538797" cy="1510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62887" y="1556711"/>
            <a:ext cx="1065774" cy="3152798"/>
            <a:chOff x="3744594" y="1988136"/>
            <a:chExt cx="1065774" cy="3152798"/>
          </a:xfrm>
        </p:grpSpPr>
        <p:sp>
          <p:nvSpPr>
            <p:cNvPr id="8" name="矩形 7"/>
            <p:cNvSpPr/>
            <p:nvPr/>
          </p:nvSpPr>
          <p:spPr>
            <a:xfrm>
              <a:off x="4194815" y="2216736"/>
              <a:ext cx="615553" cy="29241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立冬是什么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44594" y="1988136"/>
              <a:ext cx="615553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章节一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31277" y="1556711"/>
            <a:ext cx="1072387" cy="2879850"/>
            <a:chOff x="5297744" y="1988136"/>
            <a:chExt cx="1072387" cy="2879850"/>
          </a:xfrm>
        </p:grpSpPr>
        <p:sp>
          <p:nvSpPr>
            <p:cNvPr id="11" name="矩形 10"/>
            <p:cNvSpPr/>
            <p:nvPr/>
          </p:nvSpPr>
          <p:spPr>
            <a:xfrm>
              <a:off x="5754578" y="2216736"/>
              <a:ext cx="615553" cy="227356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立冬的气候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97744" y="1988136"/>
              <a:ext cx="615553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章节二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76913" y="1556711"/>
            <a:ext cx="1074964" cy="3957320"/>
            <a:chOff x="6715912" y="1988136"/>
            <a:chExt cx="1074964" cy="3957320"/>
          </a:xfrm>
        </p:grpSpPr>
        <p:sp>
          <p:nvSpPr>
            <p:cNvPr id="14" name="矩形 13"/>
            <p:cNvSpPr/>
            <p:nvPr/>
          </p:nvSpPr>
          <p:spPr>
            <a:xfrm>
              <a:off x="7175323" y="2216736"/>
              <a:ext cx="615553" cy="37287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立冬的风俗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15912" y="1988136"/>
              <a:ext cx="615553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37874" y="1557981"/>
            <a:ext cx="1082817" cy="3151528"/>
            <a:chOff x="8192861" y="1989406"/>
            <a:chExt cx="1082817" cy="3151528"/>
          </a:xfrm>
        </p:grpSpPr>
        <p:sp>
          <p:nvSpPr>
            <p:cNvPr id="17" name="矩形 16"/>
            <p:cNvSpPr/>
            <p:nvPr/>
          </p:nvSpPr>
          <p:spPr>
            <a:xfrm>
              <a:off x="8660125" y="2216736"/>
              <a:ext cx="615553" cy="29241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立冬的饮食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92861" y="1989406"/>
              <a:ext cx="615553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章节四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801985" y="2112572"/>
            <a:ext cx="1538883" cy="1068562"/>
          </a:xfrm>
          <a:prstGeom prst="rect">
            <a:avLst/>
          </a:prstGeom>
          <a:noFill/>
          <a:ln w="19050">
            <a:noFill/>
          </a:ln>
        </p:spPr>
        <p:txBody>
          <a:bodyPr vert="eaVert" wrap="none" rtlCol="0">
            <a:spAutoFit/>
          </a:bodyPr>
          <a:lstStyle/>
          <a:p>
            <a:r>
              <a: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目</a:t>
            </a:r>
            <a:endParaRPr lang="zh-CN" altLang="en-US" sz="88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71427" y="3208278"/>
            <a:ext cx="1538883" cy="1068562"/>
          </a:xfrm>
          <a:prstGeom prst="rect">
            <a:avLst/>
          </a:prstGeom>
          <a:noFill/>
          <a:ln w="19050">
            <a:noFill/>
          </a:ln>
        </p:spPr>
        <p:txBody>
          <a:bodyPr vert="eaVert" wrap="none" rtlCol="0">
            <a:spAutoFit/>
          </a:bodyPr>
          <a:lstStyle/>
          <a:p>
            <a:r>
              <a: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录</a:t>
            </a:r>
            <a:endParaRPr lang="zh-CN" altLang="en-US" sz="8800" spc="-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13079" y="1123950"/>
            <a:ext cx="10249535" cy="5348605"/>
            <a:chOff x="2375" y="960"/>
            <a:chExt cx="16141" cy="8423"/>
          </a:xfrm>
        </p:grpSpPr>
        <p:sp>
          <p:nvSpPr>
            <p:cNvPr id="5" name="文本框 4"/>
            <p:cNvSpPr txBox="1"/>
            <p:nvPr/>
          </p:nvSpPr>
          <p:spPr>
            <a:xfrm>
              <a:off x="4540" y="2925"/>
              <a:ext cx="5525" cy="51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人体的甲状腺分泌物中有叫甲状腺素，它能加速体内很多组织细胞的氧化，增加身体的产热能力，使基础代谢率增强，皮肤血液循环加快，抗冷御寒，而含碘的食物可以促进甲状腺素分泌。含碘丰富的食物是：海带、紫菜、发菜、海蜇、菠菜、大白菜、玉米等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375" y="2925"/>
              <a:ext cx="969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海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390" y="4121"/>
              <a:ext cx="969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带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0093" y="960"/>
              <a:ext cx="8423" cy="8423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729386" y="636709"/>
            <a:ext cx="2492990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立冬的饮食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81722" y="2029142"/>
            <a:ext cx="10028555" cy="3180080"/>
            <a:chOff x="2376" y="2440"/>
            <a:chExt cx="15793" cy="5008"/>
          </a:xfrm>
        </p:grpSpPr>
        <p:sp>
          <p:nvSpPr>
            <p:cNvPr id="7" name="文本框 6"/>
            <p:cNvSpPr txBox="1"/>
            <p:nvPr/>
          </p:nvSpPr>
          <p:spPr>
            <a:xfrm>
              <a:off x="5061" y="3481"/>
              <a:ext cx="6180" cy="394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冷气候使人体维生素代谢发生明显变化。增加摄入维生素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和维生素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，可增强耐寒能力和对寒冷的适应力，并对血管具有良好的保护作用。维生素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主要来自动物肝脏、胡萝卜、深绿色蔬菜等，维生素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则主要来自新鲜水果和蔬菜。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90" y="5319"/>
              <a:ext cx="969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肝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05" y="6515"/>
              <a:ext cx="969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脏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1909" y="2440"/>
              <a:ext cx="6260" cy="500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376" y="2949"/>
              <a:ext cx="969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动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91" y="4145"/>
              <a:ext cx="969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物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729386" y="636709"/>
            <a:ext cx="2492990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立冬的饮食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39023" y="1676667"/>
            <a:ext cx="9909810" cy="4232910"/>
            <a:chOff x="763" y="1592"/>
            <a:chExt cx="15606" cy="6666"/>
          </a:xfrm>
        </p:grpSpPr>
        <p:sp>
          <p:nvSpPr>
            <p:cNvPr id="7" name="文本框 6"/>
            <p:cNvSpPr txBox="1"/>
            <p:nvPr/>
          </p:nvSpPr>
          <p:spPr>
            <a:xfrm>
              <a:off x="9104" y="2823"/>
              <a:ext cx="4217" cy="51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寒冷天气使人对体内蛋氨酸的需求量增大。蛋氨酸可以通过转移作用，提供一系列适应寒冷所必需的甲基。因此，冬季应多摄取含蛋氨酸较多的食物。如芝麻、葵花子、乳制品、酵母、叶类蔬菜等。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385" y="2823"/>
              <a:ext cx="969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400" y="4018"/>
              <a:ext cx="969" cy="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eaVert" wrap="square" rtlCol="0" anchor="b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麻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63" y="1592"/>
              <a:ext cx="6666" cy="666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729386" y="636709"/>
            <a:ext cx="2492990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立冬的饮食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51636" y="2792766"/>
            <a:ext cx="7464972" cy="1446550"/>
          </a:xfrm>
          <a:prstGeom prst="rect">
            <a:avLst/>
          </a:prstGeom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立冬是什么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08786" y="1645429"/>
            <a:ext cx="3380509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章节一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9386" y="636709"/>
            <a:ext cx="2478405" cy="645160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立冬是什么</a:t>
            </a:r>
          </a:p>
        </p:txBody>
      </p:sp>
      <p:sp>
        <p:nvSpPr>
          <p:cNvPr id="46" name="ïšľiḑé"/>
          <p:cNvSpPr txBox="1"/>
          <p:nvPr/>
        </p:nvSpPr>
        <p:spPr bwMode="auto">
          <a:xfrm>
            <a:off x="1612900" y="2334305"/>
            <a:ext cx="5397500" cy="7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立冬是农历二十四节气中的第十九个，其确定的依据是以太阳到达黄经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225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度为准。</a:t>
            </a:r>
          </a:p>
        </p:txBody>
      </p:sp>
      <p:sp>
        <p:nvSpPr>
          <p:cNvPr id="52" name="îṧḻiḓè"/>
          <p:cNvSpPr txBox="1"/>
          <p:nvPr/>
        </p:nvSpPr>
        <p:spPr bwMode="auto">
          <a:xfrm>
            <a:off x="1612681" y="3047608"/>
            <a:ext cx="4195664" cy="38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传统上为冬天的第一个节气。</a:t>
            </a:r>
          </a:p>
        </p:txBody>
      </p:sp>
      <p:sp>
        <p:nvSpPr>
          <p:cNvPr id="58" name="iṥlïḍê"/>
          <p:cNvSpPr txBox="1"/>
          <p:nvPr/>
        </p:nvSpPr>
        <p:spPr bwMode="auto">
          <a:xfrm>
            <a:off x="1609725" y="3658280"/>
            <a:ext cx="5553710" cy="167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说：“立，建始也”，又说：“冬，终也，万物收藏也。”意思是说秋季作物全部收晒完毕，收藏入库，动物也已藏起来准备冬眠。看来，立冬不仅仅代表着冬天的来临。完整地说，立冬是表示冬季开始，万物收藏，归避寒冷的意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555831" y="1282854"/>
            <a:ext cx="3449053" cy="4145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śḷîḑè"/>
          <p:cNvSpPr txBox="1"/>
          <p:nvPr/>
        </p:nvSpPr>
        <p:spPr bwMode="auto">
          <a:xfrm>
            <a:off x="7548517" y="2157437"/>
            <a:ext cx="2393263" cy="68336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外文名：</a:t>
            </a:r>
            <a:r>
              <a:rPr lang="en-US" altLang="zh-CN" sz="2000" dirty="0">
                <a:cs typeface="+mn-ea"/>
                <a:sym typeface="+mn-lt"/>
              </a:rPr>
              <a:t>Beginning of Winter </a:t>
            </a:r>
          </a:p>
        </p:txBody>
      </p:sp>
      <p:sp>
        <p:nvSpPr>
          <p:cNvPr id="80" name="íşḻîḋe"/>
          <p:cNvSpPr txBox="1"/>
          <p:nvPr/>
        </p:nvSpPr>
        <p:spPr bwMode="auto">
          <a:xfrm>
            <a:off x="4815821" y="5277523"/>
            <a:ext cx="2674250" cy="500532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季 节： 冬季</a:t>
            </a:r>
          </a:p>
        </p:txBody>
      </p:sp>
      <p:sp>
        <p:nvSpPr>
          <p:cNvPr id="81" name="iṧḻiḍe"/>
          <p:cNvSpPr txBox="1"/>
          <p:nvPr/>
        </p:nvSpPr>
        <p:spPr bwMode="auto">
          <a:xfrm>
            <a:off x="4815821" y="1079944"/>
            <a:ext cx="2674250" cy="645897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中文名：立冬 </a:t>
            </a:r>
          </a:p>
        </p:txBody>
      </p:sp>
      <p:sp>
        <p:nvSpPr>
          <p:cNvPr id="82" name="ï$lïḓê"/>
          <p:cNvSpPr txBox="1"/>
          <p:nvPr/>
        </p:nvSpPr>
        <p:spPr bwMode="auto">
          <a:xfrm>
            <a:off x="7548517" y="4128096"/>
            <a:ext cx="2393263" cy="105501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气候特点： 偏北风加大，气温迅速下降</a:t>
            </a:r>
            <a:r>
              <a:rPr lang="en-US" altLang="zh-CN" sz="2000" dirty="0">
                <a:cs typeface="+mn-ea"/>
                <a:sym typeface="+mn-lt"/>
              </a:rPr>
              <a:t>,</a:t>
            </a:r>
            <a:r>
              <a:rPr lang="zh-CN" altLang="en-US" sz="2000" dirty="0">
                <a:cs typeface="+mn-ea"/>
                <a:sym typeface="+mn-lt"/>
              </a:rPr>
              <a:t>下雪 </a:t>
            </a:r>
          </a:p>
        </p:txBody>
      </p:sp>
      <p:sp>
        <p:nvSpPr>
          <p:cNvPr id="83" name="íṡḷïdê"/>
          <p:cNvSpPr txBox="1"/>
          <p:nvPr/>
        </p:nvSpPr>
        <p:spPr bwMode="auto">
          <a:xfrm>
            <a:off x="7929161" y="3112795"/>
            <a:ext cx="2575342" cy="75904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代表寓意：表示冬季开始 </a:t>
            </a:r>
          </a:p>
        </p:txBody>
      </p:sp>
      <p:sp>
        <p:nvSpPr>
          <p:cNvPr id="84" name="ïsļîḋè"/>
          <p:cNvSpPr txBox="1"/>
          <p:nvPr/>
        </p:nvSpPr>
        <p:spPr bwMode="auto">
          <a:xfrm>
            <a:off x="1687496" y="2157437"/>
            <a:ext cx="3083367" cy="683362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属性： 农历二十四节气的十月节令</a:t>
            </a:r>
          </a:p>
        </p:txBody>
      </p:sp>
      <p:sp>
        <p:nvSpPr>
          <p:cNvPr id="85" name="î$ľíḓe"/>
          <p:cNvSpPr txBox="1"/>
          <p:nvPr/>
        </p:nvSpPr>
        <p:spPr bwMode="auto">
          <a:xfrm>
            <a:off x="2466767" y="4115358"/>
            <a:ext cx="2304845" cy="95910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时间点： 每年</a:t>
            </a:r>
            <a:r>
              <a:rPr lang="en-US" altLang="zh-CN" sz="2000" dirty="0">
                <a:cs typeface="+mn-ea"/>
                <a:sym typeface="+mn-lt"/>
              </a:rPr>
              <a:t>11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6</a:t>
            </a:r>
            <a:r>
              <a:rPr lang="zh-CN" altLang="en-US" sz="2000" dirty="0">
                <a:cs typeface="+mn-ea"/>
                <a:sym typeface="+mn-lt"/>
              </a:rPr>
              <a:t>或</a:t>
            </a:r>
            <a:r>
              <a:rPr lang="en-US" altLang="zh-CN" sz="2000" dirty="0">
                <a:cs typeface="+mn-ea"/>
                <a:sym typeface="+mn-lt"/>
              </a:rPr>
              <a:t>7</a:t>
            </a:r>
            <a:r>
              <a:rPr lang="zh-CN" altLang="en-US" sz="2000" dirty="0">
                <a:cs typeface="+mn-ea"/>
                <a:sym typeface="+mn-lt"/>
              </a:rPr>
              <a:t>或</a:t>
            </a:r>
            <a:r>
              <a:rPr lang="en-US" altLang="zh-CN" sz="2000" dirty="0">
                <a:cs typeface="+mn-ea"/>
                <a:sym typeface="+mn-lt"/>
              </a:rPr>
              <a:t>8</a:t>
            </a:r>
            <a:r>
              <a:rPr lang="zh-CN" altLang="en-US" sz="2000" dirty="0">
                <a:cs typeface="+mn-ea"/>
                <a:sym typeface="+mn-lt"/>
              </a:rPr>
              <a:t>日 </a:t>
            </a:r>
          </a:p>
          <a:p>
            <a:pPr algn="r" latinLnBrk="0"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6" name="ísliḓé"/>
          <p:cNvSpPr txBox="1"/>
          <p:nvPr/>
        </p:nvSpPr>
        <p:spPr bwMode="auto">
          <a:xfrm>
            <a:off x="2072636" y="3112795"/>
            <a:ext cx="2304845" cy="85345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太阳位置 ：太阳位于黄经</a:t>
            </a:r>
            <a:r>
              <a:rPr lang="en-US" altLang="zh-CN" sz="2000" dirty="0">
                <a:cs typeface="+mn-ea"/>
                <a:sym typeface="+mn-lt"/>
              </a:rPr>
              <a:t>225°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00550" y="1638300"/>
            <a:ext cx="3581400" cy="3581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386" y="636709"/>
            <a:ext cx="2478405" cy="645160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立冬是什么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70162" y="1333500"/>
            <a:ext cx="553998" cy="1478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立冬解释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45698" y="1668780"/>
            <a:ext cx="1292662" cy="381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立冬，十月节。立字解见前。冬，终也，万物收藏也。初候，水始冰。水面初凝，未至于坚也。二候，地始冻。土气凝寒，未至于拆。三候，雉入大水为蜃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69457" y="1333500"/>
            <a:ext cx="553998" cy="1478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立冬动物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78978" y="1524000"/>
            <a:ext cx="1292662" cy="381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立冬后，野鸡一类的大鸟便不多见了，而海边却可以看到外壳与野鸡的线条及颜色相似的大蛤。所以古人认为雉到立冬后便变成大蛤了。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8462" y="2072957"/>
            <a:ext cx="4261986" cy="42619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386" y="636709"/>
            <a:ext cx="2478405" cy="645160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立冬是什么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18210" y="1884045"/>
            <a:ext cx="62795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立冬不仅是收获祭祀与丰年宴会隆重举行的时间，也是寒风乍起的季节。有“十月朔”、“秦岁首”、“寒衣节”、“丰收节”等习俗活动。此时，在北方，正是“水结冰，地始冻”的孟冬之月，在南方却是小阳春的天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8210" y="3225165"/>
            <a:ext cx="657669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立冬是十月的大节，汉魏时期，这天天子要亲率群臣迎接冬气，对为国捐躯的烈士及其家小进行表彰与抚恤，请死者保护生灵，鼓励民众抵御外敌或恶寇的掠夺与侵袭，在汉族民间有祭祖、饮宴、卜岁等习俗，以时令佳品向祖灵祭祀，以尽为人子孙的义务和责任，祈求上天赐给来岁的丰年，农民自己亦获得饮酒与休息的酬劳。立冬习俗有的改了，也有沿袭至今的。</a:t>
            </a:r>
          </a:p>
        </p:txBody>
      </p:sp>
      <p:sp>
        <p:nvSpPr>
          <p:cNvPr id="2" name="矩形 1"/>
          <p:cNvSpPr/>
          <p:nvPr/>
        </p:nvSpPr>
        <p:spPr>
          <a:xfrm>
            <a:off x="729386" y="636709"/>
            <a:ext cx="2478405" cy="645160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立冬是什么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15250" y="1884045"/>
            <a:ext cx="35814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51636" y="2792766"/>
            <a:ext cx="7464972" cy="1446550"/>
          </a:xfrm>
          <a:prstGeom prst="rect">
            <a:avLst/>
          </a:prstGeom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立冬的气候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08786" y="1645429"/>
            <a:ext cx="3380509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章节二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676500" y="2813445"/>
            <a:ext cx="4780280" cy="205857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立冬时节，太阳已到达黄经225度，我们所处的北半球获得太阳的辐射量越来越少，但由于此时地表在下半年贮存的热量还有一定的能量，所以一般还不会太冷，但气温逐渐下降。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49357" y="1354589"/>
            <a:ext cx="4094111" cy="46621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29386" y="636709"/>
            <a:ext cx="2478405" cy="645160"/>
          </a:xfrm>
          <a:prstGeom prst="rect">
            <a:avLst/>
          </a:prstGeom>
          <a:solidFill>
            <a:schemeClr val="accent1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立冬的气候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5B9C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5fic4zx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宽屏</PresentationFormat>
  <Paragraphs>112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Yu Gothic</vt:lpstr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2022-03-10T06:24:28Z</dcterms:created>
  <dcterms:modified xsi:type="dcterms:W3CDTF">2023-01-10T11:48:30Z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BB3883AB0AC2466EAC8250C91ED09CA4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