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FFC4C-57C7-4A94-A4CD-58FEC4B83AF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6980D3-9FC6-48AB-A541-D6462CE1ED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6E576-E032-4AFE-890E-B8C2241B19B4}" type="slidenum">
              <a:rPr lang="zh-CN" altLang="en-US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73D15E-483F-4A75-97E8-9095DD7E8E0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18C827-97D1-4022-8D93-75CB322D07F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0A538A-C44A-4CD0-B738-CCB1009F9BB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41840C-56E9-459A-815B-774A96A5397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A3E4AD-4211-437C-AC12-3785A0BE4D2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E27E6E-2303-45CB-8A18-67A890D342A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F13F43-BECF-4C1F-9CFF-8B3E7EE7DB4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7F732A-CA4F-490A-AC51-F280F02FFAE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2DBBAF-85C0-4158-98A6-9045D942677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51C67F-650B-49CE-95B7-33326DC8709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D7E042-3063-416A-971A-49AE897C3B3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8AF3426-9382-4F65-9863-90DD37BC9A8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323528" y="930619"/>
            <a:ext cx="8574103" cy="2262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dirty="0">
                <a:solidFill>
                  <a:srgbClr val="006600"/>
                </a:solidFill>
                <a:latin typeface="Aharoni" pitchFamily="2" charset="-79"/>
                <a:ea typeface="方正美黑简体" pitchFamily="65" charset="-122"/>
                <a:cs typeface="Aharoni" pitchFamily="2" charset="-79"/>
              </a:rPr>
              <a:t>Starter Unit </a:t>
            </a:r>
            <a:r>
              <a:rPr lang="en-US" altLang="en-US" sz="6000" dirty="0">
                <a:solidFill>
                  <a:srgbClr val="006600"/>
                </a:solidFill>
                <a:latin typeface="Aharoni" pitchFamily="2" charset="-79"/>
                <a:ea typeface="方正美黑简体" pitchFamily="65" charset="-122"/>
                <a:cs typeface="Aharoni" pitchFamily="2" charset="-79"/>
              </a:rPr>
              <a:t>2</a:t>
            </a:r>
            <a:endParaRPr lang="en-US" altLang="en-US" sz="4000" dirty="0">
              <a:solidFill>
                <a:srgbClr val="006600"/>
              </a:solidFill>
              <a:latin typeface="Aharoni" pitchFamily="2" charset="-79"/>
              <a:ea typeface="方正美黑简体" pitchFamily="65" charset="-122"/>
              <a:cs typeface="Aharoni" pitchFamily="2" charset="-79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5400" dirty="0">
                <a:solidFill>
                  <a:srgbClr val="006600"/>
                </a:solidFill>
                <a:latin typeface="Aharoni" pitchFamily="2" charset="-79"/>
                <a:ea typeface="方正美黑简体" pitchFamily="65" charset="-122"/>
                <a:cs typeface="Aharoni" pitchFamily="2" charset="-79"/>
              </a:rPr>
              <a:t>What's this in English?</a:t>
            </a:r>
            <a:endParaRPr lang="en-US" altLang="zh-CN" sz="5400" dirty="0">
              <a:solidFill>
                <a:srgbClr val="006600"/>
              </a:solidFill>
              <a:latin typeface="Aharoni" pitchFamily="2" charset="-79"/>
              <a:ea typeface="方正美黑简体" pitchFamily="65" charset="-122"/>
              <a:cs typeface="Aharoni" pitchFamily="2" charset="-79"/>
            </a:endParaRP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866351" y="3675801"/>
            <a:ext cx="348845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6600"/>
                </a:solidFill>
                <a:latin typeface="方正行楷_GBK" pitchFamily="65" charset="-122"/>
                <a:ea typeface="方正行楷_GBK" pitchFamily="65" charset="-122"/>
              </a:rPr>
              <a:t>第二课时　</a:t>
            </a:r>
            <a:r>
              <a:rPr lang="en-US" altLang="zh-CN" sz="2800" dirty="0">
                <a:solidFill>
                  <a:srgbClr val="006600"/>
                </a:solidFill>
                <a:latin typeface="方正行楷_GBK" pitchFamily="65" charset="-122"/>
                <a:ea typeface="方正行楷_GBK" pitchFamily="65" charset="-122"/>
              </a:rPr>
              <a:t>(3a</a:t>
            </a:r>
            <a:r>
              <a:rPr lang="zh-CN" altLang="en-US" sz="2800" dirty="0">
                <a:solidFill>
                  <a:srgbClr val="006600"/>
                </a:solidFill>
                <a:latin typeface="方正行楷_GBK" pitchFamily="65" charset="-122"/>
                <a:ea typeface="方正行楷_GBK" pitchFamily="65" charset="-122"/>
              </a:rPr>
              <a:t>～</a:t>
            </a:r>
            <a:r>
              <a:rPr lang="en-US" altLang="zh-CN" sz="2800" dirty="0">
                <a:solidFill>
                  <a:srgbClr val="006600"/>
                </a:solidFill>
                <a:latin typeface="方正行楷_GBK" pitchFamily="65" charset="-122"/>
                <a:ea typeface="方正行楷_GBK" pitchFamily="65" charset="-122"/>
              </a:rPr>
              <a:t>4d)</a:t>
            </a:r>
          </a:p>
        </p:txBody>
      </p:sp>
      <p:sp>
        <p:nvSpPr>
          <p:cNvPr id="6" name="矩形 5"/>
          <p:cNvSpPr/>
          <p:nvPr/>
        </p:nvSpPr>
        <p:spPr>
          <a:xfrm>
            <a:off x="2704449" y="5452479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ChangeArrowheads="1"/>
          </p:cNvSpPr>
          <p:nvPr/>
        </p:nvSpPr>
        <p:spPr bwMode="auto">
          <a:xfrm>
            <a:off x="685800" y="1524000"/>
            <a:ext cx="76200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What's this in English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It's an ________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________it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—Q­U­I­L­T.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this _____apple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it is.</a:t>
            </a:r>
          </a:p>
        </p:txBody>
      </p:sp>
      <p:sp>
        <p:nvSpPr>
          <p:cNvPr id="228355" name="Text Box 3"/>
          <p:cNvSpPr txBox="1">
            <a:spLocks noChangeArrowheads="1"/>
          </p:cNvSpPr>
          <p:nvPr/>
        </p:nvSpPr>
        <p:spPr bwMode="auto">
          <a:xfrm>
            <a:off x="1981200" y="2057400"/>
            <a:ext cx="874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orange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Spell</a:t>
            </a:r>
          </a:p>
        </p:txBody>
      </p:sp>
      <p:pic>
        <p:nvPicPr>
          <p:cNvPr id="228357" name="Picture 5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2286000" y="3429000"/>
            <a:ext cx="42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/>
      <p:bldP spid="228356" grpId="0"/>
      <p:bldP spid="2283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Text Box 2"/>
          <p:cNvSpPr txBox="1">
            <a:spLocks noChangeArrowheads="1"/>
          </p:cNvSpPr>
          <p:nvPr/>
        </p:nvSpPr>
        <p:spPr bwMode="auto">
          <a:xfrm>
            <a:off x="1219200" y="2286000"/>
            <a:ext cx="1028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</a:t>
            </a:r>
          </a:p>
        </p:txBody>
      </p:sp>
      <p:sp>
        <p:nvSpPr>
          <p:cNvPr id="229379" name="Rectangle 3"/>
          <p:cNvSpPr>
            <a:spLocks noChangeArrowheads="1"/>
          </p:cNvSpPr>
          <p:nvPr/>
        </p:nvSpPr>
        <p:spPr bwMode="auto">
          <a:xfrm>
            <a:off x="685800" y="1219200"/>
            <a:ext cx="3733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五、根据汉语完成句子。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1219200" y="3200400"/>
            <a:ext cx="849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It's an </a:t>
            </a:r>
          </a:p>
        </p:txBody>
      </p:sp>
      <p:sp>
        <p:nvSpPr>
          <p:cNvPr id="229381" name="Text Box 5"/>
          <p:cNvSpPr txBox="1">
            <a:spLocks noChangeArrowheads="1"/>
          </p:cNvSpPr>
          <p:nvPr/>
        </p:nvSpPr>
        <p:spPr bwMode="auto">
          <a:xfrm>
            <a:off x="1143000" y="4114800"/>
            <a:ext cx="1436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spell </a:t>
            </a:r>
          </a:p>
        </p:txBody>
      </p:sp>
      <p:pic>
        <p:nvPicPr>
          <p:cNvPr id="229382" name="Picture 6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83" name="Rectangle 7"/>
          <p:cNvSpPr>
            <a:spLocks noChangeArrowheads="1"/>
          </p:cNvSpPr>
          <p:nvPr/>
        </p:nvSpPr>
        <p:spPr bwMode="auto">
          <a:xfrm>
            <a:off x="762000" y="1752600"/>
            <a:ext cx="79248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这是什么？</a:t>
            </a:r>
            <a:endParaRPr lang="zh-CN" altLang="en-US" sz="2000" i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____________this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它是一本英语书。</a:t>
            </a:r>
            <a:endParaRPr lang="zh-CN" altLang="en-US" sz="2000" i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________English book.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请拼写你的名字。</a:t>
            </a:r>
            <a:endParaRPr lang="zh-CN" altLang="en-US" sz="2000" i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___________your name.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这是一幅中国地图。</a:t>
            </a:r>
            <a:endParaRPr lang="zh-CN" altLang="en-US" sz="2000" i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______________of China.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请用英语说。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 it ____________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please.</a:t>
            </a:r>
          </a:p>
        </p:txBody>
      </p:sp>
      <p:sp>
        <p:nvSpPr>
          <p:cNvPr id="229384" name="Text Box 8"/>
          <p:cNvSpPr txBox="1">
            <a:spLocks noChangeArrowheads="1"/>
          </p:cNvSpPr>
          <p:nvPr/>
        </p:nvSpPr>
        <p:spPr bwMode="auto">
          <a:xfrm>
            <a:off x="1219200" y="5029200"/>
            <a:ext cx="1608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a map </a:t>
            </a:r>
          </a:p>
        </p:txBody>
      </p:sp>
      <p:sp>
        <p:nvSpPr>
          <p:cNvPr id="229385" name="Text Box 9"/>
          <p:cNvSpPr txBox="1">
            <a:spLocks noChangeArrowheads="1"/>
          </p:cNvSpPr>
          <p:nvPr/>
        </p:nvSpPr>
        <p:spPr bwMode="auto">
          <a:xfrm>
            <a:off x="1905000" y="5943600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English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/>
      <p:bldP spid="229380" grpId="0"/>
      <p:bldP spid="229381" grpId="0"/>
      <p:bldP spid="229384" grpId="0"/>
      <p:bldP spid="2293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685800" y="1524000"/>
            <a:ext cx="79248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六、完形填空。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29.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A.What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　 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What's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　 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How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30.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A.Tom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Bill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You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31.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A.am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is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Are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32.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A.fine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Mike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ok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33.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A.what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what's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is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34.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A.It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It's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I am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35.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A.Say(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说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Speak(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讲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)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Spell</a:t>
            </a:r>
          </a:p>
        </p:txBody>
      </p:sp>
      <p:pic>
        <p:nvPicPr>
          <p:cNvPr id="230403" name="Picture 3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685800" y="1752600"/>
            <a:ext cx="79248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Bill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Hello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Tom.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 are you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30.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31.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 fine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thanks.And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you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Bill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I'm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32.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too.Tom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33.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 this in English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Tom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Oh.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34.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 a jacket.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Bill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35.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 it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please.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Tom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Bill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 know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thank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you.Goodbye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Tom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Bye. </a:t>
            </a:r>
          </a:p>
        </p:txBody>
      </p:sp>
      <p:sp>
        <p:nvSpPr>
          <p:cNvPr id="231427" name="Text Box 3"/>
          <p:cNvSpPr txBox="1">
            <a:spLocks noChangeArrowheads="1"/>
          </p:cNvSpPr>
          <p:nvPr/>
        </p:nvSpPr>
        <p:spPr bwMode="auto">
          <a:xfrm>
            <a:off x="3352800" y="1828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1428" name="Text Box 4"/>
          <p:cNvSpPr txBox="1">
            <a:spLocks noChangeArrowheads="1"/>
          </p:cNvSpPr>
          <p:nvPr/>
        </p:nvSpPr>
        <p:spPr bwMode="auto">
          <a:xfrm>
            <a:off x="2514600" y="2286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31429" name="Text Box 5"/>
          <p:cNvSpPr txBox="1">
            <a:spLocks noChangeArrowheads="1"/>
          </p:cNvSpPr>
          <p:nvPr/>
        </p:nvSpPr>
        <p:spPr bwMode="auto">
          <a:xfrm>
            <a:off x="2362200" y="27432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31430" name="Text Box 6"/>
          <p:cNvSpPr txBox="1">
            <a:spLocks noChangeArrowheads="1"/>
          </p:cNvSpPr>
          <p:nvPr/>
        </p:nvSpPr>
        <p:spPr bwMode="auto">
          <a:xfrm>
            <a:off x="5105400" y="27432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31431" name="Text Box 7"/>
          <p:cNvSpPr txBox="1">
            <a:spLocks noChangeArrowheads="1"/>
          </p:cNvSpPr>
          <p:nvPr/>
        </p:nvSpPr>
        <p:spPr bwMode="auto">
          <a:xfrm>
            <a:off x="2362200" y="3200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31432" name="Text Box 8"/>
          <p:cNvSpPr txBox="1">
            <a:spLocks noChangeArrowheads="1"/>
          </p:cNvSpPr>
          <p:nvPr/>
        </p:nvSpPr>
        <p:spPr bwMode="auto">
          <a:xfrm>
            <a:off x="1828800" y="3657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1433" name="Text Box 9"/>
          <p:cNvSpPr txBox="1">
            <a:spLocks noChangeArrowheads="1"/>
          </p:cNvSpPr>
          <p:nvPr/>
        </p:nvSpPr>
        <p:spPr bwMode="auto">
          <a:xfrm>
            <a:off x="3886200" y="22860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pic>
        <p:nvPicPr>
          <p:cNvPr id="231434" name="Picture 10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1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1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1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1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/>
      <p:bldP spid="231428" grpId="0"/>
      <p:bldP spid="231429" grpId="0"/>
      <p:bldP spid="231430" grpId="0"/>
      <p:bldP spid="231431" grpId="0"/>
      <p:bldP spid="231432" grpId="0"/>
      <p:bldP spid="2314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609600" y="1600200"/>
            <a:ext cx="82296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Spell it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MingLiU_HKSCS" pitchFamily="18" charset="-120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please.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请把它拼写出来。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(1)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这是一个用来考查别人拼写能力的句式。当自己不知如何拼写某单词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仿宋_GB2312" pitchFamily="49" charset="-122"/>
              </a:rPr>
              <a:t>需要让对方拼写时使用；还可用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Can you spell it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please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？代替。回答拼写单词时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要用大写字母逐个拼写。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(2)please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请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祈使句中用作请求的客套话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用来表示礼貌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既可放在句首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也可放在句末。放在句末时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要用逗号隔开。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M</a:t>
            </a:r>
            <a:r>
              <a:rPr lang="en-US" altLang="zh-CN" sz="2000" b="1" dirty="0">
                <a:solidFill>
                  <a:srgbClr val="000000"/>
                </a:solidFill>
                <a:latin typeface="Courier New" panose="02070309020205020404"/>
                <a:ea typeface="仿宋_GB2312" pitchFamily="49" charset="-122"/>
              </a:rPr>
              <a:t>­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A</a:t>
            </a:r>
            <a:r>
              <a:rPr lang="en-US" altLang="zh-CN" sz="2000" b="1" dirty="0">
                <a:solidFill>
                  <a:srgbClr val="000000"/>
                </a:solidFill>
                <a:latin typeface="Courier New" panose="02070309020205020404"/>
                <a:ea typeface="仿宋_GB2312" pitchFamily="49" charset="-122"/>
              </a:rPr>
              <a:t>­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P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在书面语中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用英语写出所要拼写的单词时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应注意每个字母都应用大写形式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字母之间要加连字符。</a:t>
            </a:r>
          </a:p>
        </p:txBody>
      </p:sp>
      <p:pic>
        <p:nvPicPr>
          <p:cNvPr id="220163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685800" y="1965325"/>
            <a:ext cx="82296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an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)(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不定冠词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的用法：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不定冠词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a(an)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的常见用法如下：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(1)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表示数量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一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：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a pen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一支钢笔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an orange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一个橙子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(2)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笼统地指某人或某物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但不具体说明。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(3)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泛指一类事物。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(4)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表示首次提到的人或物。</a:t>
            </a:r>
          </a:p>
        </p:txBody>
      </p:sp>
      <p:pic>
        <p:nvPicPr>
          <p:cNvPr id="221187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210" name="Picture 2" descr="图片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22211" name="Object 3"/>
          <p:cNvGraphicFramePr>
            <a:graphicFrameLocks noChangeAspect="1"/>
          </p:cNvGraphicFramePr>
          <p:nvPr/>
        </p:nvGraphicFramePr>
        <p:xfrm>
          <a:off x="762000" y="1219200"/>
          <a:ext cx="7851775" cy="536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文档" r:id="rId4" imgW="8135620" imgH="5507355" progId="Word.Document.8">
                  <p:embed/>
                </p:oleObj>
              </mc:Choice>
              <mc:Fallback>
                <p:oleObj name="文档" r:id="rId4" imgW="8135620" imgH="5507355" progId="Word.Document.8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19200"/>
                        <a:ext cx="7851775" cy="536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2212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DB"/>
              </a:clrFrom>
              <a:clrTo>
                <a:srgbClr val="FFFFD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5943600"/>
            <a:ext cx="297180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609600" y="1219200"/>
            <a:ext cx="6781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一、根据图片补全单词，并给每个单词配上冠词</a:t>
            </a:r>
            <a:r>
              <a:rPr lang="en-US" altLang="zh-CN" sz="20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或</a:t>
            </a:r>
            <a:r>
              <a:rPr lang="en-US" altLang="zh-CN" sz="20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an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pic>
        <p:nvPicPr>
          <p:cNvPr id="223235" name="Picture 3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236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1600200"/>
            <a:ext cx="8458200" cy="220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3237" name="Line 5"/>
          <p:cNvSpPr>
            <a:spLocks noChangeShapeType="1"/>
          </p:cNvSpPr>
          <p:nvPr/>
        </p:nvSpPr>
        <p:spPr bwMode="auto">
          <a:xfrm>
            <a:off x="7086600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1905000" y="3276600"/>
            <a:ext cx="42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an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2679700" y="3276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6477000" y="3276600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3241" name="Text Box 9"/>
          <p:cNvSpPr txBox="1">
            <a:spLocks noChangeArrowheads="1"/>
          </p:cNvSpPr>
          <p:nvPr/>
        </p:nvSpPr>
        <p:spPr bwMode="auto">
          <a:xfrm>
            <a:off x="7010400" y="3276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k</a:t>
            </a:r>
          </a:p>
        </p:txBody>
      </p:sp>
      <p:pic>
        <p:nvPicPr>
          <p:cNvPr id="223242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191000"/>
            <a:ext cx="7467600" cy="208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3243" name="Text Box 11"/>
          <p:cNvSpPr txBox="1">
            <a:spLocks noChangeArrowheads="1"/>
          </p:cNvSpPr>
          <p:nvPr/>
        </p:nvSpPr>
        <p:spPr bwMode="auto">
          <a:xfrm>
            <a:off x="1905000" y="5791200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3244" name="Text Box 12"/>
          <p:cNvSpPr txBox="1">
            <a:spLocks noChangeArrowheads="1"/>
          </p:cNvSpPr>
          <p:nvPr/>
        </p:nvSpPr>
        <p:spPr bwMode="auto">
          <a:xfrm>
            <a:off x="2870200" y="5791200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</a:p>
        </p:txBody>
      </p:sp>
      <p:sp>
        <p:nvSpPr>
          <p:cNvPr id="223245" name="Text Box 13"/>
          <p:cNvSpPr txBox="1">
            <a:spLocks noChangeArrowheads="1"/>
          </p:cNvSpPr>
          <p:nvPr/>
        </p:nvSpPr>
        <p:spPr bwMode="auto">
          <a:xfrm>
            <a:off x="6324600" y="5791200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3246" name="Text Box 14"/>
          <p:cNvSpPr txBox="1">
            <a:spLocks noChangeArrowheads="1"/>
          </p:cNvSpPr>
          <p:nvPr/>
        </p:nvSpPr>
        <p:spPr bwMode="auto">
          <a:xfrm>
            <a:off x="6934200" y="57912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p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3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3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8" grpId="0"/>
      <p:bldP spid="223239" grpId="0"/>
      <p:bldP spid="223240" grpId="0"/>
      <p:bldP spid="223241" grpId="0"/>
      <p:bldP spid="223243" grpId="0"/>
      <p:bldP spid="223244" grpId="0"/>
      <p:bldP spid="223245" grpId="0"/>
      <p:bldP spid="2232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58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90525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25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1600200"/>
            <a:ext cx="8458200" cy="249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1905000" y="3505200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3276600" y="3505200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6781800" y="3505200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4263" name="Text Box 7"/>
          <p:cNvSpPr txBox="1">
            <a:spLocks noChangeArrowheads="1"/>
          </p:cNvSpPr>
          <p:nvPr/>
        </p:nvSpPr>
        <p:spPr bwMode="auto">
          <a:xfrm>
            <a:off x="7620000" y="35052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/>
      <p:bldP spid="224261" grpId="0"/>
      <p:bldP spid="224262" grpId="0"/>
      <p:bldP spid="2242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2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609600" y="1219200"/>
            <a:ext cx="6781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二、根据发音的不同将下列单词或字母放进合适的栏内。</a:t>
            </a:r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533400" y="1752600"/>
            <a:ext cx="8839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orange  quilt    K    fine   OK    D    N    G   Helen       map      Grace    jacket</a:t>
            </a:r>
          </a:p>
        </p:txBody>
      </p:sp>
      <p:pic>
        <p:nvPicPr>
          <p:cNvPr id="22528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2312988"/>
            <a:ext cx="5334000" cy="4545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86" name="Picture 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19600" y="25146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8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25146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88" name="Picture 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886200" y="30480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89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30480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90" name="Picture 1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81600" y="36576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91" name="Picture 1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96000" y="36576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92" name="Picture 1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76800" y="41148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93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41148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94" name="Picture 1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810000" y="46482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95" name="Picture 1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971800" y="5257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96" name="Picture 1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29000" y="57912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97" name="Picture 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6324600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25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25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225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225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225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225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225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225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225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225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225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306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609600" y="1219200"/>
            <a:ext cx="6781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三、根据首字母顺序为单词标序号。</a:t>
            </a:r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762000" y="2011363"/>
            <a:ext cx="80010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(      )Frank          		(        )Hi              	(       )afternoon</a:t>
            </a:r>
          </a:p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(      )quilt         		(        )ruler         	(       )cup</a:t>
            </a:r>
          </a:p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(       )Dale           		(        )jacket         (       )Bob</a:t>
            </a:r>
          </a:p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(       )map          		 (       )is              	 (       )key</a:t>
            </a:r>
          </a:p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(       )evening       		 (        )Grace          (       )orange</a:t>
            </a:r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1219200" y="2133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226310" name="Text Box 6"/>
          <p:cNvSpPr txBox="1">
            <a:spLocks noChangeArrowheads="1"/>
          </p:cNvSpPr>
          <p:nvPr/>
        </p:nvSpPr>
        <p:spPr bwMode="auto">
          <a:xfrm>
            <a:off x="4724400" y="2133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26311" name="Text Box 7"/>
          <p:cNvSpPr txBox="1">
            <a:spLocks noChangeArrowheads="1"/>
          </p:cNvSpPr>
          <p:nvPr/>
        </p:nvSpPr>
        <p:spPr bwMode="auto">
          <a:xfrm>
            <a:off x="6477000" y="2133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1219200" y="259080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226313" name="Text Box 9"/>
          <p:cNvSpPr txBox="1">
            <a:spLocks noChangeArrowheads="1"/>
          </p:cNvSpPr>
          <p:nvPr/>
        </p:nvSpPr>
        <p:spPr bwMode="auto">
          <a:xfrm>
            <a:off x="4648200" y="259080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477000" y="25908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26315" name="Text Box 11"/>
          <p:cNvSpPr txBox="1">
            <a:spLocks noChangeArrowheads="1"/>
          </p:cNvSpPr>
          <p:nvPr/>
        </p:nvSpPr>
        <p:spPr bwMode="auto">
          <a:xfrm>
            <a:off x="1219200" y="30480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26316" name="Text Box 12"/>
          <p:cNvSpPr txBox="1">
            <a:spLocks noChangeArrowheads="1"/>
          </p:cNvSpPr>
          <p:nvPr/>
        </p:nvSpPr>
        <p:spPr bwMode="auto">
          <a:xfrm>
            <a:off x="4724400" y="304800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226317" name="Text Box 13"/>
          <p:cNvSpPr txBox="1">
            <a:spLocks noChangeArrowheads="1"/>
          </p:cNvSpPr>
          <p:nvPr/>
        </p:nvSpPr>
        <p:spPr bwMode="auto">
          <a:xfrm>
            <a:off x="6553200" y="30480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6318" name="Text Box 14"/>
          <p:cNvSpPr txBox="1">
            <a:spLocks noChangeArrowheads="1"/>
          </p:cNvSpPr>
          <p:nvPr/>
        </p:nvSpPr>
        <p:spPr bwMode="auto">
          <a:xfrm>
            <a:off x="1295400" y="350520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226319" name="Text Box 15"/>
          <p:cNvSpPr txBox="1">
            <a:spLocks noChangeArrowheads="1"/>
          </p:cNvSpPr>
          <p:nvPr/>
        </p:nvSpPr>
        <p:spPr bwMode="auto">
          <a:xfrm>
            <a:off x="4724400" y="35052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226320" name="Text Box 16"/>
          <p:cNvSpPr txBox="1">
            <a:spLocks noChangeArrowheads="1"/>
          </p:cNvSpPr>
          <p:nvPr/>
        </p:nvSpPr>
        <p:spPr bwMode="auto">
          <a:xfrm>
            <a:off x="6553200" y="350520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226321" name="Text Box 17"/>
          <p:cNvSpPr txBox="1">
            <a:spLocks noChangeArrowheads="1"/>
          </p:cNvSpPr>
          <p:nvPr/>
        </p:nvSpPr>
        <p:spPr bwMode="auto">
          <a:xfrm>
            <a:off x="1295400" y="3962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26322" name="Text Box 18"/>
          <p:cNvSpPr txBox="1">
            <a:spLocks noChangeArrowheads="1"/>
          </p:cNvSpPr>
          <p:nvPr/>
        </p:nvSpPr>
        <p:spPr bwMode="auto">
          <a:xfrm>
            <a:off x="4800600" y="3962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226323" name="Text Box 19"/>
          <p:cNvSpPr txBox="1">
            <a:spLocks noChangeArrowheads="1"/>
          </p:cNvSpPr>
          <p:nvPr/>
        </p:nvSpPr>
        <p:spPr bwMode="auto">
          <a:xfrm>
            <a:off x="6629400" y="396240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13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6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6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6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6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6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6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6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6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6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6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6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6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/>
      <p:bldP spid="226310" grpId="0"/>
      <p:bldP spid="226311" grpId="0"/>
      <p:bldP spid="226312" grpId="0"/>
      <p:bldP spid="226313" grpId="0"/>
      <p:bldP spid="226314" grpId="0"/>
      <p:bldP spid="226315" grpId="0"/>
      <p:bldP spid="226316" grpId="0"/>
      <p:bldP spid="226317" grpId="0"/>
      <p:bldP spid="226318" grpId="0"/>
      <p:bldP spid="226319" grpId="0"/>
      <p:bldP spid="226320" grpId="0"/>
      <p:bldP spid="226321" grpId="0"/>
      <p:bldP spid="226322" grpId="0"/>
      <p:bldP spid="2263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914400" y="1219200"/>
            <a:ext cx="5486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四、用方框中所给词的适当形式填空。</a:t>
            </a: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2209800" y="2667000"/>
            <a:ext cx="585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7332" name="Text Box 4"/>
          <p:cNvSpPr txBox="1">
            <a:spLocks noChangeArrowheads="1"/>
          </p:cNvSpPr>
          <p:nvPr/>
        </p:nvSpPr>
        <p:spPr bwMode="auto">
          <a:xfrm>
            <a:off x="1981200" y="4038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pic>
        <p:nvPicPr>
          <p:cNvPr id="227333" name="Picture 5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1219200" y="1981200"/>
            <a:ext cx="5486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be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  </a:t>
            </a:r>
            <a:r>
              <a:rPr lang="zh-CN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      </a:t>
            </a:r>
            <a:r>
              <a:rPr lang="zh-CN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an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       </a:t>
            </a:r>
            <a:r>
              <a:rPr lang="zh-CN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spell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        </a:t>
            </a:r>
            <a:r>
              <a:rPr lang="zh-CN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orange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27335" name="Rectangle 7"/>
          <p:cNvSpPr>
            <a:spLocks noChangeArrowheads="1"/>
          </p:cNvSpPr>
          <p:nvPr/>
        </p:nvSpPr>
        <p:spPr bwMode="auto">
          <a:xfrm>
            <a:off x="990600" y="2590800"/>
            <a:ext cx="5486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19.</a:t>
            </a:r>
            <a:r>
              <a:rPr lang="zh-CN" altLang="zh-CN" sz="2000" dirty="0">
                <a:solidFill>
                  <a:srgbClr val="000000"/>
                </a:solidFill>
                <a:latin typeface="Courier New" panose="02070309020205020404"/>
                <a:ea typeface="黑体" panose="02010609060101010101" pitchFamily="2" charset="-122"/>
                <a:cs typeface="Times New Roman" panose="02020603050405020304" pitchFamily="18" charset="0"/>
              </a:rPr>
              <a:t>—</a:t>
            </a:r>
            <a:r>
              <a:rPr lang="zh-CN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How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are you,Tony?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000" dirty="0">
                <a:solidFill>
                  <a:srgbClr val="000000"/>
                </a:solidFill>
                <a:latin typeface="Courier New" panose="02070309020205020404"/>
                <a:ea typeface="黑体" panose="02010609060101010101" pitchFamily="2" charset="-122"/>
                <a:cs typeface="Times New Roman" panose="02020603050405020304" pitchFamily="18" charset="0"/>
              </a:rPr>
              <a:t>—</a:t>
            </a:r>
            <a:r>
              <a:rPr lang="zh-CN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黑体" panose="02010609060101010101" pitchFamily="2" charset="-122"/>
                <a:cs typeface="Times New Roman" panose="02020603050405020304" pitchFamily="18" charset="0"/>
              </a:rPr>
              <a:t>‘</a:t>
            </a:r>
            <a:r>
              <a:rPr lang="zh-CN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m fine,thanks.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20.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黑体" panose="02010609060101010101" pitchFamily="2" charset="-122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What's this in English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？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黑体" panose="02010609060101010101" pitchFamily="2" charset="-122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It's _____quilt.,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/>
      <p:bldP spid="227332" grpId="0"/>
    </p:bld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565</Words>
  <Application>Microsoft Office PowerPoint</Application>
  <PresentationFormat>全屏显示(4:3)</PresentationFormat>
  <Paragraphs>110</Paragraphs>
  <Slides>13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8" baseType="lpstr">
      <vt:lpstr>Aharoni</vt:lpstr>
      <vt:lpstr>MingLiU_HKSCS</vt:lpstr>
      <vt:lpstr>方正行楷_GBK</vt:lpstr>
      <vt:lpstr>方正美黑简体</vt:lpstr>
      <vt:lpstr>仿宋_GB2312</vt:lpstr>
      <vt:lpstr>黑体</vt:lpstr>
      <vt:lpstr>楷体_GB2312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2017-10-10T05:56:00Z</dcterms:created>
  <dcterms:modified xsi:type="dcterms:W3CDTF">2023-01-16T21:05:52Z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F0A2472168E74EBAAC10894B14994DE9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