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4"/>
  </p:notesMasterIdLst>
  <p:handoutMasterIdLst>
    <p:handoutMasterId r:id="rId45"/>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44" y="-29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AA474778-DE39-4736-A74B-6DBACE4DBA7C}" type="slidenum">
              <a:rPr lang="en-US" altLang="zh-CN"/>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560339BB-DF57-4B97-BE5E-32BF467B91A3}" type="slidenum">
              <a:rPr lang="en-US" altLang="zh-CN"/>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9F6C4E80-13D8-435E-9950-2EE63E0D6FCC}" type="slidenum">
              <a:rPr lang="en-US" altLang="zh-CN"/>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CA97D696-2A31-46D4-8B20-6A893F4B041D}" type="slidenum">
              <a:rPr lang="en-US" altLang="zh-CN"/>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58163EEF-72A0-45A9-B11B-FEE25FCCCCBF}" type="slidenum">
              <a:rPr lang="en-US" altLang="zh-CN"/>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93CECF9E-EE3D-445C-98AF-C8C11E623067}" type="slidenum">
              <a:rPr lang="en-US" altLang="zh-CN"/>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endParaRPr lang="en-US" altLang="zh-CN"/>
          </a:p>
        </p:txBody>
      </p:sp>
      <p:sp>
        <p:nvSpPr>
          <p:cNvPr id="8" name="页脚占位符 7"/>
          <p:cNvSpPr>
            <a:spLocks noGrp="1"/>
          </p:cNvSpPr>
          <p:nvPr>
            <p:ph type="ftr" sz="quarter" idx="11"/>
          </p:nvPr>
        </p:nvSpPr>
        <p:spPr/>
        <p:txBody>
          <a:bodyPr/>
          <a:lstStyle>
            <a:lvl1pPr>
              <a:defRPr/>
            </a:lvl1pPr>
          </a:lstStyle>
          <a:p>
            <a:endParaRPr lang="en-US" altLang="zh-CN"/>
          </a:p>
        </p:txBody>
      </p:sp>
      <p:sp>
        <p:nvSpPr>
          <p:cNvPr id="9" name="灯片编号占位符 8"/>
          <p:cNvSpPr>
            <a:spLocks noGrp="1"/>
          </p:cNvSpPr>
          <p:nvPr>
            <p:ph type="sldNum" sz="quarter" idx="12"/>
          </p:nvPr>
        </p:nvSpPr>
        <p:spPr/>
        <p:txBody>
          <a:bodyPr/>
          <a:lstStyle>
            <a:lvl1pPr>
              <a:defRPr/>
            </a:lvl1pPr>
          </a:lstStyle>
          <a:p>
            <a:fld id="{EEE108EC-34FE-496A-84C5-07775A25A853}" type="slidenum">
              <a:rPr lang="en-US" altLang="zh-CN"/>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endParaRPr lang="en-US" altLang="zh-CN"/>
          </a:p>
        </p:txBody>
      </p:sp>
      <p:sp>
        <p:nvSpPr>
          <p:cNvPr id="4" name="页脚占位符 3"/>
          <p:cNvSpPr>
            <a:spLocks noGrp="1"/>
          </p:cNvSpPr>
          <p:nvPr>
            <p:ph type="ftr" sz="quarter" idx="11"/>
          </p:nvPr>
        </p:nvSpPr>
        <p:spPr/>
        <p:txBody>
          <a:bodyPr/>
          <a:lstStyle>
            <a:lvl1pPr>
              <a:defRPr/>
            </a:lvl1pPr>
          </a:lstStyle>
          <a:p>
            <a:endParaRPr lang="en-US" altLang="zh-CN"/>
          </a:p>
        </p:txBody>
      </p:sp>
      <p:sp>
        <p:nvSpPr>
          <p:cNvPr id="5" name="灯片编号占位符 4"/>
          <p:cNvSpPr>
            <a:spLocks noGrp="1"/>
          </p:cNvSpPr>
          <p:nvPr>
            <p:ph type="sldNum" sz="quarter" idx="12"/>
          </p:nvPr>
        </p:nvSpPr>
        <p:spPr/>
        <p:txBody>
          <a:bodyPr/>
          <a:lstStyle>
            <a:lvl1pPr>
              <a:defRPr/>
            </a:lvl1pPr>
          </a:lstStyle>
          <a:p>
            <a:fld id="{DA9DAE96-F0CE-4141-8A58-70CE94F7D42F}" type="slidenum">
              <a:rPr lang="en-US" altLang="zh-CN"/>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US" altLang="zh-CN"/>
          </a:p>
        </p:txBody>
      </p:sp>
      <p:sp>
        <p:nvSpPr>
          <p:cNvPr id="3" name="页脚占位符 2"/>
          <p:cNvSpPr>
            <a:spLocks noGrp="1"/>
          </p:cNvSpPr>
          <p:nvPr>
            <p:ph type="ftr" sz="quarter" idx="11"/>
          </p:nvPr>
        </p:nvSpPr>
        <p:spPr/>
        <p:txBody>
          <a:bodyPr/>
          <a:lstStyle>
            <a:lvl1pPr>
              <a:defRPr/>
            </a:lvl1pPr>
          </a:lstStyle>
          <a:p>
            <a:endParaRPr lang="en-US" altLang="zh-CN"/>
          </a:p>
        </p:txBody>
      </p:sp>
      <p:sp>
        <p:nvSpPr>
          <p:cNvPr id="4" name="灯片编号占位符 3"/>
          <p:cNvSpPr>
            <a:spLocks noGrp="1"/>
          </p:cNvSpPr>
          <p:nvPr>
            <p:ph type="sldNum" sz="quarter" idx="12"/>
          </p:nvPr>
        </p:nvSpPr>
        <p:spPr/>
        <p:txBody>
          <a:bodyPr/>
          <a:lstStyle>
            <a:lvl1pPr>
              <a:defRPr/>
            </a:lvl1pPr>
          </a:lstStyle>
          <a:p>
            <a:fld id="{408F2E9A-0848-498C-A9FD-52AE6DC37FEE}" type="slidenum">
              <a:rPr lang="en-US" altLang="zh-CN"/>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0B9ABB9B-A180-4B5F-B62C-22596B8A62D4}" type="slidenum">
              <a:rPr lang="en-US" altLang="zh-CN"/>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73279F99-47E6-4653-8630-76BE77E37A9A}" type="slidenum">
              <a:rPr lang="en-US" altLang="zh-CN"/>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endParaRPr lang="en-US" altLang="zh-CN"/>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ltLang="zh-CN"/>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885C249B-9823-467D-848B-200DFD303FD4}" type="slidenum">
              <a:rPr lang="en-US" altLang="zh-CN"/>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3.xml"/><Relationship Id="rId1" Type="http://schemas.openxmlformats.org/officeDocument/2006/relationships/slideLayout" Target="../slideLayouts/slideLayout7.xml"/><Relationship Id="rId5" Type="http://schemas.openxmlformats.org/officeDocument/2006/relationships/slide" Target="slide23.xml"/><Relationship Id="rId4" Type="http://schemas.openxmlformats.org/officeDocument/2006/relationships/slide" Target="slide1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图片 2"/>
          <p:cNvPicPr>
            <a:picLocks noChangeAspect="1" noChangeArrowheads="1"/>
          </p:cNvPicPr>
          <p:nvPr/>
        </p:nvPicPr>
        <p:blipFill>
          <a:blip r:embed="rId2" cstate="email"/>
          <a:srcRect/>
          <a:stretch>
            <a:fillRect/>
          </a:stretch>
        </p:blipFill>
        <p:spPr bwMode="auto">
          <a:xfrm>
            <a:off x="0" y="0"/>
            <a:ext cx="91281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p:cNvSpPr txBox="1">
            <a:spLocks noChangeArrowheads="1"/>
          </p:cNvSpPr>
          <p:nvPr/>
        </p:nvSpPr>
        <p:spPr bwMode="auto">
          <a:xfrm>
            <a:off x="9525" y="1460500"/>
            <a:ext cx="717232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buFont typeface="Arial" panose="020B0604020202020204" pitchFamily="34" charset="0"/>
              <a:buNone/>
            </a:pPr>
            <a:r>
              <a:rPr lang="zh-CN" altLang="zh-CN" sz="3600" b="1" dirty="0">
                <a:solidFill>
                  <a:srgbClr val="3090D8"/>
                </a:solidFill>
                <a:latin typeface="微软雅黑" panose="020B0503020204020204" pitchFamily="34" charset="-122"/>
                <a:ea typeface="微软雅黑" panose="020B0503020204020204" pitchFamily="34" charset="-122"/>
              </a:rPr>
              <a:t>Module 8  </a:t>
            </a:r>
            <a:r>
              <a:rPr lang="zh-CN" altLang="zh-CN" sz="3600" b="1" dirty="0" smtClean="0">
                <a:solidFill>
                  <a:srgbClr val="3090D8"/>
                </a:solidFill>
                <a:latin typeface="微软雅黑" panose="020B0503020204020204" pitchFamily="34" charset="-122"/>
                <a:ea typeface="微软雅黑" panose="020B0503020204020204" pitchFamily="34" charset="-122"/>
              </a:rPr>
              <a:t>Accidents</a:t>
            </a:r>
            <a:endParaRPr lang="zh-CN" altLang="zh-CN" sz="3600" b="1" dirty="0">
              <a:solidFill>
                <a:srgbClr val="3090D8"/>
              </a:solidFill>
              <a:latin typeface="微软雅黑" panose="020B0503020204020204" pitchFamily="34" charset="-122"/>
              <a:ea typeface="微软雅黑" panose="020B0503020204020204" pitchFamily="34" charset="-122"/>
            </a:endParaRPr>
          </a:p>
        </p:txBody>
      </p:sp>
      <p:pic>
        <p:nvPicPr>
          <p:cNvPr id="842769" name="图片 7" descr="形象图1"/>
          <p:cNvPicPr>
            <a:picLocks noChangeAspect="1" noChangeArrowheads="1"/>
          </p:cNvPicPr>
          <p:nvPr/>
        </p:nvPicPr>
        <p:blipFill>
          <a:blip r:embed="rId3" cstate="email"/>
          <a:srcRect/>
          <a:stretch>
            <a:fillRect/>
          </a:stretch>
        </p:blipFill>
        <p:spPr bwMode="auto">
          <a:xfrm>
            <a:off x="6743700" y="1371600"/>
            <a:ext cx="1806575"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矩形 4"/>
          <p:cNvSpPr>
            <a:spLocks noChangeArrowheads="1"/>
          </p:cNvSpPr>
          <p:nvPr/>
        </p:nvSpPr>
        <p:spPr bwMode="auto">
          <a:xfrm>
            <a:off x="228600" y="2756693"/>
            <a:ext cx="651510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buFont typeface="Arial" panose="020B0604020202020204" pitchFamily="34" charset="0"/>
              <a:buNone/>
            </a:pPr>
            <a:r>
              <a:rPr lang="zh-CN" altLang="zh-CN" sz="3200" dirty="0">
                <a:solidFill>
                  <a:srgbClr val="3090D8"/>
                </a:solidFill>
                <a:latin typeface="微软雅黑" panose="020B0503020204020204" pitchFamily="34" charset="-122"/>
                <a:ea typeface="微软雅黑" panose="020B0503020204020204" pitchFamily="34" charset="-122"/>
              </a:rPr>
              <a:t>Unit 2  I was trying to pick it up when it bit me again.</a:t>
            </a:r>
          </a:p>
        </p:txBody>
      </p:sp>
      <p:sp>
        <p:nvSpPr>
          <p:cNvPr id="8" name="矩形 7"/>
          <p:cNvSpPr/>
          <p:nvPr/>
        </p:nvSpPr>
        <p:spPr>
          <a:xfrm>
            <a:off x="91720" y="4876800"/>
            <a:ext cx="2779928" cy="430887"/>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0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000"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842769"/>
                                        </p:tgtEl>
                                        <p:attrNameLst>
                                          <p:attrName>style.visibility</p:attrName>
                                        </p:attrNameLst>
                                      </p:cBhvr>
                                      <p:to>
                                        <p:strVal val="visible"/>
                                      </p:to>
                                    </p:set>
                                    <p:animEffect transition="in" filter="fade">
                                      <p:cBhvr>
                                        <p:cTn id="7" dur="1000"/>
                                        <p:tgtEl>
                                          <p:spTgt spid="842769"/>
                                        </p:tgtEl>
                                      </p:cBhvr>
                                    </p:animEffect>
                                    <p:anim calcmode="lin" valueType="num">
                                      <p:cBhvr>
                                        <p:cTn id="8" dur="1000" fill="hold"/>
                                        <p:tgtEl>
                                          <p:spTgt spid="842769"/>
                                        </p:tgtEl>
                                        <p:attrNameLst>
                                          <p:attrName>ppt_x</p:attrName>
                                        </p:attrNameLst>
                                      </p:cBhvr>
                                      <p:tavLst>
                                        <p:tav tm="0">
                                          <p:val>
                                            <p:strVal val="#ppt_x"/>
                                          </p:val>
                                        </p:tav>
                                        <p:tav tm="100000">
                                          <p:val>
                                            <p:strVal val="#ppt_x"/>
                                          </p:val>
                                        </p:tav>
                                      </p:tavLst>
                                    </p:anim>
                                    <p:anim calcmode="lin" valueType="num">
                                      <p:cBhvr>
                                        <p:cTn id="9" dur="1000" fill="hold"/>
                                        <p:tgtEl>
                                          <p:spTgt spid="84276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1" presetClass="entr" presetSubtype="0" fill="hold" grpId="0" nodeType="afterEffect">
                                  <p:stCondLst>
                                    <p:cond delay="0"/>
                                  </p:stCondLst>
                                  <p:iterate type="lt">
                                    <p:tmPct val="10000"/>
                                  </p:iterate>
                                  <p:childTnLst>
                                    <p:set>
                                      <p:cBhvr>
                                        <p:cTn id="12" dur="1" fill="hold">
                                          <p:stCondLst>
                                            <p:cond delay="0"/>
                                          </p:stCondLst>
                                        </p:cTn>
                                        <p:tgtEl>
                                          <p:spTgt spid="10"/>
                                        </p:tgtEl>
                                        <p:attrNameLst>
                                          <p:attrName>style.visibility</p:attrName>
                                        </p:attrNameLst>
                                      </p:cBhvr>
                                      <p:to>
                                        <p:strVal val="visible"/>
                                      </p:to>
                                    </p:set>
                                    <p:anim calcmode="lin" valueType="num">
                                      <p:cBhvr>
                                        <p:cTn id="13"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14" dur="500" fill="hold"/>
                                        <p:tgtEl>
                                          <p:spTgt spid="10"/>
                                        </p:tgtEl>
                                        <p:attrNameLst>
                                          <p:attrName>ppt_y</p:attrName>
                                        </p:attrNameLst>
                                      </p:cBhvr>
                                      <p:tavLst>
                                        <p:tav tm="0">
                                          <p:val>
                                            <p:strVal val="#ppt_y"/>
                                          </p:val>
                                        </p:tav>
                                        <p:tav tm="100000">
                                          <p:val>
                                            <p:strVal val="#ppt_y"/>
                                          </p:val>
                                        </p:tav>
                                      </p:tavLst>
                                    </p:anim>
                                    <p:anim calcmode="lin" valueType="num">
                                      <p:cBhvr>
                                        <p:cTn id="15"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16"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17" dur="500" tmFilter="0,0; .5, 1; 1, 1"/>
                                        <p:tgtEl>
                                          <p:spTgt spid="10"/>
                                        </p:tgtEl>
                                      </p:cBhvr>
                                    </p:animEffect>
                                  </p:childTnLst>
                                </p:cTn>
                              </p:par>
                            </p:childTnLst>
                          </p:cTn>
                        </p:par>
                        <p:par>
                          <p:cTn id="18" fill="hold">
                            <p:stCondLst>
                              <p:cond delay="1399"/>
                            </p:stCondLst>
                            <p:childTnLst>
                              <p:par>
                                <p:cTn id="19" presetID="47" presetClass="entr" presetSubtype="0" fill="hold" grpId="0"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文本框 99"/>
          <p:cNvSpPr txBox="1">
            <a:spLocks noChangeArrowheads="1"/>
          </p:cNvSpPr>
          <p:nvPr/>
        </p:nvSpPr>
        <p:spPr bwMode="auto">
          <a:xfrm>
            <a:off x="304800" y="1004888"/>
            <a:ext cx="8556625" cy="556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buFont typeface="Arial" panose="020B0604020202020204" pitchFamily="34" charset="0"/>
              <a:buNone/>
            </a:pPr>
            <a:r>
              <a:rPr lang="zh-CN" altLang="en-US" sz="3200">
                <a:latin typeface="Calibri" panose="020F0502020204030204" pitchFamily="34" charset="0"/>
              </a:rPr>
              <a:t>如：</a:t>
            </a:r>
          </a:p>
          <a:p>
            <a:pPr>
              <a:lnSpc>
                <a:spcPct val="150000"/>
              </a:lnSpc>
              <a:buFont typeface="Arial" panose="020B0604020202020204" pitchFamily="34" charset="0"/>
              <a:buNone/>
            </a:pPr>
            <a:r>
              <a:rPr lang="zh-CN" altLang="en-US" sz="3200">
                <a:latin typeface="Calibri" panose="020F0502020204030204" pitchFamily="34" charset="0"/>
              </a:rPr>
              <a:t>①他捡起了刀叉。</a:t>
            </a:r>
          </a:p>
          <a:p>
            <a:pPr>
              <a:lnSpc>
                <a:spcPct val="150000"/>
              </a:lnSpc>
              <a:buFont typeface="Arial" panose="020B0604020202020204" pitchFamily="34" charset="0"/>
              <a:buNone/>
            </a:pPr>
            <a:r>
              <a:rPr lang="en-US" altLang="zh-CN" sz="3200">
                <a:latin typeface="Calibri" panose="020F0502020204030204" pitchFamily="34" charset="0"/>
              </a:rPr>
              <a:t>He _______________ his knife and fork. </a:t>
            </a:r>
          </a:p>
          <a:p>
            <a:pPr>
              <a:lnSpc>
                <a:spcPct val="150000"/>
              </a:lnSpc>
              <a:buFont typeface="Arial" panose="020B0604020202020204" pitchFamily="34" charset="0"/>
              <a:buNone/>
            </a:pPr>
            <a:r>
              <a:rPr lang="en-US" altLang="zh-CN" sz="3200">
                <a:latin typeface="Calibri" panose="020F0502020204030204" pitchFamily="34" charset="0"/>
              </a:rPr>
              <a:t>②</a:t>
            </a:r>
            <a:r>
              <a:rPr lang="zh-CN" altLang="en-US" sz="3200">
                <a:latin typeface="Calibri" panose="020F0502020204030204" pitchFamily="34" charset="0"/>
              </a:rPr>
              <a:t>地上有一些书。</a:t>
            </a:r>
          </a:p>
          <a:p>
            <a:pPr>
              <a:lnSpc>
                <a:spcPct val="150000"/>
              </a:lnSpc>
              <a:buFont typeface="Arial" panose="020B0604020202020204" pitchFamily="34" charset="0"/>
              <a:buNone/>
            </a:pPr>
            <a:r>
              <a:rPr lang="zh-CN" altLang="en-US" sz="3200">
                <a:latin typeface="Calibri" panose="020F0502020204030204" pitchFamily="34" charset="0"/>
              </a:rPr>
              <a:t>请把它们捡起来。</a:t>
            </a:r>
          </a:p>
          <a:p>
            <a:pPr>
              <a:lnSpc>
                <a:spcPct val="150000"/>
              </a:lnSpc>
              <a:buFont typeface="Arial" panose="020B0604020202020204" pitchFamily="34" charset="0"/>
              <a:buNone/>
            </a:pPr>
            <a:r>
              <a:rPr lang="en-US" altLang="zh-CN" sz="3200">
                <a:latin typeface="Calibri" panose="020F0502020204030204" pitchFamily="34" charset="0"/>
              </a:rPr>
              <a:t>There are some books on the ground. Please _______________. </a:t>
            </a:r>
          </a:p>
          <a:p>
            <a:pPr>
              <a:lnSpc>
                <a:spcPct val="150000"/>
              </a:lnSpc>
              <a:buFont typeface="Arial" panose="020B0604020202020204" pitchFamily="34" charset="0"/>
              <a:buNone/>
            </a:pPr>
            <a:endParaRPr lang="en-US" altLang="zh-CN" sz="3200">
              <a:latin typeface="Calibri" panose="020F0502020204030204" pitchFamily="34" charset="0"/>
            </a:endParaRPr>
          </a:p>
        </p:txBody>
      </p:sp>
      <p:sp>
        <p:nvSpPr>
          <p:cNvPr id="2" name="Rectangle 3"/>
          <p:cNvSpPr>
            <a:spLocks noChangeArrowheads="1"/>
          </p:cNvSpPr>
          <p:nvPr/>
        </p:nvSpPr>
        <p:spPr bwMode="auto">
          <a:xfrm>
            <a:off x="865188" y="2635250"/>
            <a:ext cx="2857500" cy="617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buFont typeface="Arial" panose="020B0604020202020204" pitchFamily="34" charset="0"/>
              <a:buNone/>
            </a:pPr>
            <a:r>
              <a:rPr lang="en-US" altLang="zh-CN" sz="3200" b="1">
                <a:solidFill>
                  <a:srgbClr val="FF0000"/>
                </a:solidFill>
                <a:latin typeface="Times New Roman" panose="02020603050405020304" pitchFamily="18" charset="0"/>
              </a:rPr>
              <a:t>picked up</a:t>
            </a:r>
          </a:p>
        </p:txBody>
      </p:sp>
      <p:sp>
        <p:nvSpPr>
          <p:cNvPr id="3" name="Rectangle 3"/>
          <p:cNvSpPr>
            <a:spLocks noChangeArrowheads="1"/>
          </p:cNvSpPr>
          <p:nvPr/>
        </p:nvSpPr>
        <p:spPr bwMode="auto">
          <a:xfrm>
            <a:off x="6413500" y="4862513"/>
            <a:ext cx="4146550"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buFont typeface="Arial" panose="020B0604020202020204" pitchFamily="34" charset="0"/>
              <a:buNone/>
            </a:pPr>
            <a:r>
              <a:rPr lang="en-US" altLang="zh-CN" sz="3200" b="1">
                <a:solidFill>
                  <a:srgbClr val="FF0000"/>
                </a:solidFill>
                <a:latin typeface="Times New Roman" panose="02020603050405020304" pitchFamily="18" charset="0"/>
              </a:rPr>
              <a:t>pick them up</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文本框 99"/>
          <p:cNvSpPr txBox="1">
            <a:spLocks noChangeArrowheads="1"/>
          </p:cNvSpPr>
          <p:nvPr/>
        </p:nvSpPr>
        <p:spPr bwMode="auto">
          <a:xfrm>
            <a:off x="304800" y="1004888"/>
            <a:ext cx="8556625" cy="556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buFont typeface="Arial" panose="020B0604020202020204" pitchFamily="34" charset="0"/>
              <a:buNone/>
            </a:pPr>
            <a:r>
              <a:rPr lang="en-US" altLang="zh-CN" sz="3200" dirty="0">
                <a:latin typeface="Calibri" panose="020F0502020204030204" pitchFamily="34" charset="0"/>
              </a:rPr>
              <a:t>(2)bite </a:t>
            </a:r>
            <a:r>
              <a:rPr lang="en-US" altLang="zh-CN" sz="3200" dirty="0" err="1">
                <a:latin typeface="Calibri" panose="020F0502020204030204" pitchFamily="34" charset="0"/>
              </a:rPr>
              <a:t>sth</a:t>
            </a:r>
            <a:r>
              <a:rPr lang="en-US" altLang="zh-CN" sz="3200" dirty="0">
                <a:latin typeface="Calibri" panose="020F0502020204030204" pitchFamily="34" charset="0"/>
              </a:rPr>
              <a:t>. /sb. “</a:t>
            </a:r>
            <a:r>
              <a:rPr lang="zh-CN" altLang="en-US" sz="3200" dirty="0">
                <a:latin typeface="Calibri" panose="020F0502020204030204" pitchFamily="34" charset="0"/>
              </a:rPr>
              <a:t>叮、咬某物</a:t>
            </a:r>
            <a:r>
              <a:rPr lang="en-US" altLang="zh-CN" sz="3200" dirty="0">
                <a:latin typeface="Calibri" panose="020F0502020204030204" pitchFamily="34" charset="0"/>
              </a:rPr>
              <a:t>/</a:t>
            </a:r>
            <a:r>
              <a:rPr lang="zh-CN" altLang="en-US" sz="3200" dirty="0">
                <a:latin typeface="Calibri" panose="020F0502020204030204" pitchFamily="34" charset="0"/>
              </a:rPr>
              <a:t>某人”，若后接具体身体部位常用“</a:t>
            </a:r>
            <a:r>
              <a:rPr lang="en-US" altLang="zh-CN" sz="3200" dirty="0">
                <a:latin typeface="Calibri" panose="020F0502020204030204" pitchFamily="34" charset="0"/>
              </a:rPr>
              <a:t>bite sb. on /in+</a:t>
            </a:r>
            <a:r>
              <a:rPr lang="zh-CN" altLang="en-US" sz="3200" dirty="0">
                <a:latin typeface="Calibri" panose="020F0502020204030204" pitchFamily="34" charset="0"/>
              </a:rPr>
              <a:t>身体部位”。</a:t>
            </a:r>
            <a:r>
              <a:rPr lang="en-US" altLang="zh-CN" sz="3200" dirty="0">
                <a:latin typeface="Calibri" panose="020F0502020204030204" pitchFamily="34" charset="0"/>
              </a:rPr>
              <a:t>(</a:t>
            </a:r>
            <a:r>
              <a:rPr lang="zh-CN" altLang="en-US" sz="3200" dirty="0">
                <a:latin typeface="Calibri" panose="020F0502020204030204" pitchFamily="34" charset="0"/>
              </a:rPr>
              <a:t>类似用法的动词有</a:t>
            </a:r>
            <a:r>
              <a:rPr lang="en-US" altLang="zh-CN" sz="3200" dirty="0">
                <a:latin typeface="Calibri" panose="020F0502020204030204" pitchFamily="34" charset="0"/>
              </a:rPr>
              <a:t>hit, catch</a:t>
            </a:r>
            <a:r>
              <a:rPr lang="zh-CN" altLang="en-US" sz="3200" dirty="0">
                <a:latin typeface="Calibri" panose="020F0502020204030204" pitchFamily="34" charset="0"/>
              </a:rPr>
              <a:t>等</a:t>
            </a:r>
            <a:r>
              <a:rPr lang="en-US" altLang="zh-CN" sz="3200" dirty="0">
                <a:latin typeface="Calibri" panose="020F0502020204030204" pitchFamily="34" charset="0"/>
              </a:rPr>
              <a:t>)</a:t>
            </a:r>
            <a:r>
              <a:rPr lang="zh-CN" altLang="en-US" sz="3200" dirty="0">
                <a:latin typeface="Calibri" panose="020F0502020204030204" pitchFamily="34" charset="0"/>
              </a:rPr>
              <a:t>。如：</a:t>
            </a:r>
          </a:p>
          <a:p>
            <a:pPr>
              <a:lnSpc>
                <a:spcPct val="150000"/>
              </a:lnSpc>
              <a:buFont typeface="Arial" panose="020B0604020202020204" pitchFamily="34" charset="0"/>
              <a:buNone/>
            </a:pPr>
            <a:r>
              <a:rPr lang="zh-CN" altLang="en-US" sz="3200" dirty="0">
                <a:latin typeface="Calibri" panose="020F0502020204030204" pitchFamily="34" charset="0"/>
              </a:rPr>
              <a:t>①这只小狗把我的手咬了。</a:t>
            </a:r>
          </a:p>
          <a:p>
            <a:pPr>
              <a:lnSpc>
                <a:spcPct val="150000"/>
              </a:lnSpc>
              <a:buFont typeface="Arial" panose="020B0604020202020204" pitchFamily="34" charset="0"/>
              <a:buNone/>
            </a:pPr>
            <a:r>
              <a:rPr lang="en-US" altLang="zh-CN" sz="3200" dirty="0">
                <a:latin typeface="Calibri" panose="020F0502020204030204" pitchFamily="34" charset="0"/>
              </a:rPr>
              <a:t>The little dog _______________ the hand. </a:t>
            </a:r>
          </a:p>
          <a:p>
            <a:pPr>
              <a:lnSpc>
                <a:spcPct val="150000"/>
              </a:lnSpc>
              <a:buFont typeface="Arial" panose="020B0604020202020204" pitchFamily="34" charset="0"/>
              <a:buNone/>
            </a:pPr>
            <a:r>
              <a:rPr lang="en-US" altLang="zh-CN" sz="3200" dirty="0">
                <a:latin typeface="Calibri" panose="020F0502020204030204" pitchFamily="34" charset="0"/>
              </a:rPr>
              <a:t>②</a:t>
            </a:r>
            <a:r>
              <a:rPr lang="zh-CN" altLang="en-US" sz="3200" dirty="0">
                <a:latin typeface="Calibri" panose="020F0502020204030204" pitchFamily="34" charset="0"/>
              </a:rPr>
              <a:t>刚才他爸爸打了他的脸。</a:t>
            </a:r>
          </a:p>
          <a:p>
            <a:pPr>
              <a:lnSpc>
                <a:spcPct val="150000"/>
              </a:lnSpc>
              <a:buFont typeface="Arial" panose="020B0604020202020204" pitchFamily="34" charset="0"/>
              <a:buNone/>
            </a:pPr>
            <a:r>
              <a:rPr lang="en-US" altLang="zh-CN" sz="3200" dirty="0">
                <a:latin typeface="Calibri" panose="020F0502020204030204" pitchFamily="34" charset="0"/>
              </a:rPr>
              <a:t>His father _______________ the face just now. </a:t>
            </a:r>
          </a:p>
        </p:txBody>
      </p:sp>
      <p:sp>
        <p:nvSpPr>
          <p:cNvPr id="2" name="Rectangle 3"/>
          <p:cNvSpPr>
            <a:spLocks noChangeArrowheads="1"/>
          </p:cNvSpPr>
          <p:nvPr/>
        </p:nvSpPr>
        <p:spPr bwMode="auto">
          <a:xfrm>
            <a:off x="2373313" y="4191000"/>
            <a:ext cx="2857500"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buFont typeface="Arial" panose="020B0604020202020204" pitchFamily="34" charset="0"/>
              <a:buNone/>
            </a:pPr>
            <a:r>
              <a:rPr lang="en-US" altLang="zh-CN" sz="3200" b="1">
                <a:solidFill>
                  <a:srgbClr val="FF0000"/>
                </a:solidFill>
                <a:latin typeface="Times New Roman" panose="02020603050405020304" pitchFamily="18" charset="0"/>
              </a:rPr>
              <a:t>bit me on</a:t>
            </a:r>
          </a:p>
        </p:txBody>
      </p:sp>
      <p:sp>
        <p:nvSpPr>
          <p:cNvPr id="3" name="Rectangle 3"/>
          <p:cNvSpPr>
            <a:spLocks noChangeArrowheads="1"/>
          </p:cNvSpPr>
          <p:nvPr/>
        </p:nvSpPr>
        <p:spPr bwMode="auto">
          <a:xfrm>
            <a:off x="1941513" y="5786438"/>
            <a:ext cx="2857500"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buFont typeface="Arial" panose="020B0604020202020204" pitchFamily="34" charset="0"/>
              <a:buNone/>
            </a:pPr>
            <a:r>
              <a:rPr lang="en-US" altLang="zh-CN" sz="3200" b="1">
                <a:solidFill>
                  <a:srgbClr val="FF0000"/>
                </a:solidFill>
                <a:latin typeface="Times New Roman" panose="02020603050405020304" pitchFamily="18" charset="0"/>
              </a:rPr>
              <a:t>hit him in</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文本框 99"/>
          <p:cNvSpPr txBox="1">
            <a:spLocks noChangeArrowheads="1"/>
          </p:cNvSpPr>
          <p:nvPr/>
        </p:nvSpPr>
        <p:spPr bwMode="auto">
          <a:xfrm>
            <a:off x="258763" y="973138"/>
            <a:ext cx="8602662"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buFont typeface="Arial" panose="020B0604020202020204" pitchFamily="34" charset="0"/>
              <a:buNone/>
            </a:pPr>
            <a:r>
              <a:rPr lang="en-US" altLang="zh-CN" sz="3200" b="1" dirty="0">
                <a:latin typeface="Calibri" panose="020F0502020204030204" pitchFamily="34" charset="0"/>
              </a:rPr>
              <a:t>2. As he was lying there </a:t>
            </a:r>
            <a:r>
              <a:rPr lang="en-US" altLang="zh-CN" sz="3200" b="1" u="sng" dirty="0">
                <a:latin typeface="Calibri" panose="020F0502020204030204" pitchFamily="34" charset="0"/>
              </a:rPr>
              <a:t>in great pain</a:t>
            </a:r>
            <a:r>
              <a:rPr lang="zh-CN" altLang="zh-CN" sz="3200" b="1" dirty="0">
                <a:latin typeface="Calibri" panose="020F0502020204030204" pitchFamily="34" charset="0"/>
              </a:rPr>
              <a:t>， </a:t>
            </a:r>
            <a:r>
              <a:rPr lang="zh-CN" altLang="zh-CN" sz="3200" b="1" dirty="0">
                <a:latin typeface="宋体" panose="02010600030101010101" pitchFamily="2" charset="-122"/>
              </a:rPr>
              <a:t>…</a:t>
            </a:r>
            <a:endParaRPr lang="zh-CN" altLang="zh-CN" sz="3200" b="1" dirty="0">
              <a:latin typeface="Calibri" panose="020F0502020204030204" pitchFamily="34" charset="0"/>
            </a:endParaRPr>
          </a:p>
          <a:p>
            <a:pPr>
              <a:lnSpc>
                <a:spcPct val="150000"/>
              </a:lnSpc>
              <a:buFont typeface="Arial" panose="020B0604020202020204" pitchFamily="34" charset="0"/>
              <a:buNone/>
            </a:pPr>
            <a:r>
              <a:rPr lang="zh-CN" altLang="zh-CN" sz="3200" b="1" dirty="0">
                <a:latin typeface="Calibri" panose="020F0502020204030204" pitchFamily="34" charset="0"/>
              </a:rPr>
              <a:t>当他躺在那儿处于巨大的痛苦中时</a:t>
            </a:r>
            <a:r>
              <a:rPr lang="zh-CN" altLang="zh-CN" sz="3200" b="1" dirty="0">
                <a:latin typeface="宋体" panose="02010600030101010101" pitchFamily="2" charset="-122"/>
              </a:rPr>
              <a:t>……</a:t>
            </a:r>
            <a:endParaRPr lang="en-US" altLang="zh-CN" sz="3200" dirty="0">
              <a:latin typeface="Calibri" panose="020F0502020204030204" pitchFamily="34" charset="0"/>
            </a:endParaRPr>
          </a:p>
          <a:p>
            <a:pPr>
              <a:lnSpc>
                <a:spcPct val="150000"/>
              </a:lnSpc>
              <a:buFont typeface="Arial" panose="020B0604020202020204" pitchFamily="34" charset="0"/>
              <a:buNone/>
            </a:pPr>
            <a:r>
              <a:rPr lang="en-US" altLang="zh-CN" sz="3200" dirty="0">
                <a:latin typeface="Calibri" panose="020F0502020204030204" pitchFamily="34" charset="0"/>
              </a:rPr>
              <a:t>in great pain </a:t>
            </a:r>
            <a:r>
              <a:rPr lang="zh-CN" altLang="zh-CN" sz="3200" dirty="0">
                <a:latin typeface="宋体" panose="02010600030101010101" pitchFamily="2" charset="-122"/>
              </a:rPr>
              <a:t>“</a:t>
            </a:r>
            <a:r>
              <a:rPr lang="zh-CN" altLang="zh-CN" sz="3200" dirty="0">
                <a:latin typeface="Calibri" panose="020F0502020204030204" pitchFamily="34" charset="0"/>
              </a:rPr>
              <a:t>剧痛</a:t>
            </a:r>
            <a:r>
              <a:rPr lang="zh-CN" altLang="zh-CN" sz="3200" dirty="0">
                <a:latin typeface="宋体" panose="02010600030101010101" pitchFamily="2" charset="-122"/>
              </a:rPr>
              <a:t>”</a:t>
            </a:r>
            <a:r>
              <a:rPr lang="zh-CN" altLang="zh-CN" sz="3200" dirty="0">
                <a:latin typeface="Calibri" panose="020F0502020204030204" pitchFamily="34" charset="0"/>
              </a:rPr>
              <a:t>。 </a:t>
            </a:r>
            <a:r>
              <a:rPr lang="en-US" altLang="zh-CN" sz="3200" dirty="0">
                <a:latin typeface="Calibri" panose="020F0502020204030204" pitchFamily="34" charset="0"/>
              </a:rPr>
              <a:t>pain </a:t>
            </a:r>
            <a:r>
              <a:rPr lang="zh-CN" altLang="zh-CN" sz="3200" dirty="0">
                <a:latin typeface="Calibri" panose="020F0502020204030204" pitchFamily="34" charset="0"/>
              </a:rPr>
              <a:t>既可表示肉体上的</a:t>
            </a:r>
            <a:r>
              <a:rPr lang="zh-CN" altLang="zh-CN" sz="3200" dirty="0">
                <a:latin typeface="宋体" panose="02010600030101010101" pitchFamily="2" charset="-122"/>
              </a:rPr>
              <a:t>“</a:t>
            </a:r>
            <a:r>
              <a:rPr lang="zh-CN" altLang="zh-CN" sz="3200" dirty="0">
                <a:latin typeface="Calibri" panose="020F0502020204030204" pitchFamily="34" charset="0"/>
              </a:rPr>
              <a:t>疼痛</a:t>
            </a:r>
            <a:r>
              <a:rPr lang="zh-CN" altLang="zh-CN" sz="3200" dirty="0">
                <a:latin typeface="宋体" panose="02010600030101010101" pitchFamily="2" charset="-122"/>
              </a:rPr>
              <a:t>”</a:t>
            </a:r>
            <a:r>
              <a:rPr lang="zh-CN" altLang="zh-CN" sz="3200" dirty="0">
                <a:latin typeface="Calibri" panose="020F0502020204030204" pitchFamily="34" charset="0"/>
              </a:rPr>
              <a:t>，也可表示精神上的</a:t>
            </a:r>
            <a:r>
              <a:rPr lang="zh-CN" altLang="zh-CN" sz="3200" dirty="0">
                <a:latin typeface="宋体" panose="02010600030101010101" pitchFamily="2" charset="-122"/>
              </a:rPr>
              <a:t>“</a:t>
            </a:r>
            <a:r>
              <a:rPr lang="zh-CN" altLang="zh-CN" sz="3200" dirty="0">
                <a:latin typeface="Calibri" panose="020F0502020204030204" pitchFamily="34" charset="0"/>
              </a:rPr>
              <a:t>痛</a:t>
            </a:r>
            <a:r>
              <a:rPr lang="zh-CN" altLang="zh-CN" sz="3200" dirty="0">
                <a:latin typeface="宋体" panose="02010600030101010101" pitchFamily="2" charset="-122"/>
              </a:rPr>
              <a:t>”</a:t>
            </a:r>
            <a:r>
              <a:rPr lang="zh-CN" altLang="zh-CN" sz="3200" dirty="0">
                <a:latin typeface="Calibri" panose="020F0502020204030204" pitchFamily="34" charset="0"/>
              </a:rPr>
              <a:t>；泛指疼痛时是不可数名词；特指身体某个部位疼痛时是可数名词</a:t>
            </a:r>
            <a:r>
              <a:rPr lang="zh-CN" altLang="zh-CN" sz="3200" dirty="0" smtClean="0">
                <a:latin typeface="Calibri" panose="020F0502020204030204" pitchFamily="34" charset="0"/>
              </a:rPr>
              <a:t>，常</a:t>
            </a:r>
            <a:r>
              <a:rPr lang="zh-CN" altLang="zh-CN" sz="3200" dirty="0">
                <a:latin typeface="Calibri" panose="020F0502020204030204" pitchFamily="34" charset="0"/>
              </a:rPr>
              <a:t>用于 </a:t>
            </a:r>
            <a:r>
              <a:rPr lang="zh-CN" altLang="zh-CN" sz="3200" dirty="0">
                <a:latin typeface="宋体" panose="02010600030101010101" pitchFamily="2" charset="-122"/>
              </a:rPr>
              <a:t>“</a:t>
            </a:r>
            <a:r>
              <a:rPr lang="en-US" altLang="zh-CN" sz="3200" dirty="0">
                <a:latin typeface="Calibri" panose="020F0502020204030204" pitchFamily="34" charset="0"/>
              </a:rPr>
              <a:t>have a pain /pains in /on+</a:t>
            </a:r>
            <a:r>
              <a:rPr lang="zh-CN" altLang="zh-CN" sz="3200" dirty="0">
                <a:latin typeface="Calibri" panose="020F0502020204030204" pitchFamily="34" charset="0"/>
              </a:rPr>
              <a:t>身体部位</a:t>
            </a:r>
            <a:r>
              <a:rPr lang="zh-CN" altLang="zh-CN" sz="3200" dirty="0">
                <a:latin typeface="宋体" panose="02010600030101010101" pitchFamily="2" charset="-122"/>
              </a:rPr>
              <a:t>”</a:t>
            </a:r>
            <a:r>
              <a:rPr lang="zh-CN" altLang="zh-CN" sz="3200" dirty="0">
                <a:latin typeface="Calibri" panose="020F0502020204030204" pitchFamily="34" charset="0"/>
              </a:rPr>
              <a:t>。</a:t>
            </a:r>
            <a:endParaRPr lang="en-US" altLang="en-US" sz="3200" dirty="0">
              <a:latin typeface="Calibri" panose="020F0502020204030204" pitchFamily="34" charset="0"/>
            </a:endParaRPr>
          </a:p>
        </p:txBody>
      </p:sp>
    </p:spTree>
  </p:cSld>
  <p:clrMapOvr>
    <a:masterClrMapping/>
  </p:clrMapOvr>
  <p:transition>
    <p:rand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文本框 99"/>
          <p:cNvSpPr txBox="1">
            <a:spLocks noChangeArrowheads="1"/>
          </p:cNvSpPr>
          <p:nvPr/>
        </p:nvSpPr>
        <p:spPr bwMode="auto">
          <a:xfrm>
            <a:off x="258763" y="973138"/>
            <a:ext cx="8602662" cy="4786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buFont typeface="Arial" panose="020B0604020202020204" pitchFamily="34" charset="0"/>
              <a:buNone/>
            </a:pPr>
            <a:r>
              <a:rPr lang="zh-CN" altLang="zh-CN" sz="3200">
                <a:latin typeface="Calibri" panose="020F0502020204030204" pitchFamily="34" charset="0"/>
              </a:rPr>
              <a:t>如：</a:t>
            </a:r>
            <a:endParaRPr lang="zh-CN" altLang="en-US" sz="3200">
              <a:latin typeface="Calibri" panose="020F0502020204030204" pitchFamily="34" charset="0"/>
            </a:endParaRPr>
          </a:p>
          <a:p>
            <a:pPr>
              <a:lnSpc>
                <a:spcPct val="150000"/>
              </a:lnSpc>
              <a:buFont typeface="Arial" panose="020B0604020202020204" pitchFamily="34" charset="0"/>
              <a:buNone/>
            </a:pPr>
            <a:r>
              <a:rPr lang="en-US" altLang="zh-CN" sz="3200">
                <a:latin typeface="Calibri" panose="020F0502020204030204" pitchFamily="34" charset="0"/>
              </a:rPr>
              <a:t>(1)</a:t>
            </a:r>
            <a:r>
              <a:rPr lang="zh-CN" altLang="zh-CN" sz="3200">
                <a:latin typeface="Calibri" panose="020F0502020204030204" pitchFamily="34" charset="0"/>
              </a:rPr>
              <a:t>玛丽的爷爷奶奶离开了她，她非常难过。</a:t>
            </a:r>
            <a:endParaRPr lang="zh-CN" altLang="en-US" sz="3200">
              <a:latin typeface="Calibri" panose="020F0502020204030204" pitchFamily="34" charset="0"/>
            </a:endParaRPr>
          </a:p>
          <a:p>
            <a:pPr>
              <a:lnSpc>
                <a:spcPct val="150000"/>
              </a:lnSpc>
              <a:buFont typeface="Arial" panose="020B0604020202020204" pitchFamily="34" charset="0"/>
              <a:buNone/>
            </a:pPr>
            <a:r>
              <a:rPr lang="en-US" altLang="zh-CN" sz="3200">
                <a:latin typeface="Calibri" panose="020F0502020204030204" pitchFamily="34" charset="0"/>
              </a:rPr>
              <a:t>Mary’s grandparents left her, so she was _______________. </a:t>
            </a:r>
          </a:p>
          <a:p>
            <a:pPr>
              <a:lnSpc>
                <a:spcPct val="150000"/>
              </a:lnSpc>
              <a:buFont typeface="Arial" panose="020B0604020202020204" pitchFamily="34" charset="0"/>
              <a:buNone/>
            </a:pPr>
            <a:r>
              <a:rPr lang="en-US" altLang="zh-CN" sz="3200">
                <a:latin typeface="Calibri" panose="020F0502020204030204" pitchFamily="34" charset="0"/>
              </a:rPr>
              <a:t>(2)</a:t>
            </a:r>
            <a:r>
              <a:rPr lang="zh-CN" altLang="zh-CN" sz="3200">
                <a:latin typeface="Calibri" panose="020F0502020204030204" pitchFamily="34" charset="0"/>
              </a:rPr>
              <a:t>我哥哥昨晚背痛。</a:t>
            </a:r>
          </a:p>
          <a:p>
            <a:pPr>
              <a:lnSpc>
                <a:spcPct val="150000"/>
              </a:lnSpc>
              <a:buFont typeface="Arial" panose="020B0604020202020204" pitchFamily="34" charset="0"/>
              <a:buNone/>
            </a:pPr>
            <a:r>
              <a:rPr lang="en-US" altLang="zh-CN" sz="3200">
                <a:latin typeface="Calibri" panose="020F0502020204030204" pitchFamily="34" charset="0"/>
              </a:rPr>
              <a:t>My brother _______________ his back last night. </a:t>
            </a:r>
            <a:endParaRPr lang="en-US" altLang="zh-CN" sz="3200" b="1">
              <a:latin typeface="Calibri" panose="020F0502020204030204" pitchFamily="34" charset="0"/>
            </a:endParaRPr>
          </a:p>
          <a:p>
            <a:pPr>
              <a:lnSpc>
                <a:spcPct val="150000"/>
              </a:lnSpc>
              <a:buFont typeface="Arial" panose="020B0604020202020204" pitchFamily="34" charset="0"/>
              <a:buNone/>
            </a:pPr>
            <a:endParaRPr lang="en-US" altLang="en-US" sz="3200">
              <a:latin typeface="Calibri" panose="020F0502020204030204" pitchFamily="34" charset="0"/>
            </a:endParaRPr>
          </a:p>
        </p:txBody>
      </p:sp>
      <p:sp>
        <p:nvSpPr>
          <p:cNvPr id="2" name="Rectangle 3"/>
          <p:cNvSpPr>
            <a:spLocks noChangeArrowheads="1"/>
          </p:cNvSpPr>
          <p:nvPr/>
        </p:nvSpPr>
        <p:spPr bwMode="auto">
          <a:xfrm>
            <a:off x="5729288" y="2657475"/>
            <a:ext cx="2855912"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buFont typeface="Arial" panose="020B0604020202020204" pitchFamily="34" charset="0"/>
              <a:buNone/>
            </a:pPr>
            <a:r>
              <a:rPr lang="en-US" altLang="zh-CN" sz="3200" b="1">
                <a:solidFill>
                  <a:srgbClr val="FF0000"/>
                </a:solidFill>
                <a:latin typeface="Times New Roman" panose="02020603050405020304" pitchFamily="18" charset="0"/>
              </a:rPr>
              <a:t>in great pain</a:t>
            </a:r>
          </a:p>
        </p:txBody>
      </p:sp>
      <p:sp>
        <p:nvSpPr>
          <p:cNvPr id="3" name="Rectangle 3"/>
          <p:cNvSpPr>
            <a:spLocks noChangeArrowheads="1"/>
          </p:cNvSpPr>
          <p:nvPr/>
        </p:nvSpPr>
        <p:spPr bwMode="auto">
          <a:xfrm>
            <a:off x="2038350" y="4110038"/>
            <a:ext cx="2857500" cy="61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buFont typeface="Arial" panose="020B0604020202020204" pitchFamily="34" charset="0"/>
              <a:buNone/>
            </a:pPr>
            <a:r>
              <a:rPr lang="en-US" altLang="zh-CN" sz="3200" b="1">
                <a:solidFill>
                  <a:srgbClr val="FF0000"/>
                </a:solidFill>
                <a:latin typeface="Times New Roman" panose="02020603050405020304" pitchFamily="18" charset="0"/>
              </a:rPr>
              <a:t>had a pain in</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文本框 99"/>
          <p:cNvSpPr txBox="1">
            <a:spLocks noChangeArrowheads="1"/>
          </p:cNvSpPr>
          <p:nvPr/>
        </p:nvSpPr>
        <p:spPr bwMode="auto">
          <a:xfrm>
            <a:off x="258763" y="973138"/>
            <a:ext cx="8602662" cy="400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buFont typeface="Arial" panose="020B0604020202020204" pitchFamily="34" charset="0"/>
              <a:buNone/>
            </a:pPr>
            <a:r>
              <a:rPr lang="en-US" altLang="zh-CN" sz="3200" b="1" dirty="0">
                <a:latin typeface="Calibri" panose="020F0502020204030204" pitchFamily="34" charset="0"/>
              </a:rPr>
              <a:t>3. </a:t>
            </a:r>
            <a:r>
              <a:rPr lang="en-US" altLang="zh-CN" sz="3200" b="1" u="sng" dirty="0">
                <a:latin typeface="Calibri" panose="020F0502020204030204" pitchFamily="34" charset="0"/>
              </a:rPr>
              <a:t>As soon as</a:t>
            </a:r>
            <a:r>
              <a:rPr lang="en-US" altLang="zh-CN" sz="3200" b="1" dirty="0">
                <a:latin typeface="Calibri" panose="020F0502020204030204" pitchFamily="34" charset="0"/>
              </a:rPr>
              <a:t> they learnt what kind of snake bit him, they gave Henry the right medicine. </a:t>
            </a:r>
            <a:r>
              <a:rPr lang="zh-CN" altLang="zh-CN" sz="3200" b="1" dirty="0">
                <a:latin typeface="Calibri" panose="020F0502020204030204" pitchFamily="34" charset="0"/>
              </a:rPr>
              <a:t>他们一得知是哪种蛇咬伤了亨利，就给他对症下药。</a:t>
            </a:r>
            <a:endParaRPr lang="zh-CN" altLang="en-US" sz="3200" dirty="0">
              <a:latin typeface="Calibri" panose="020F0502020204030204" pitchFamily="34" charset="0"/>
            </a:endParaRPr>
          </a:p>
          <a:p>
            <a:pPr>
              <a:lnSpc>
                <a:spcPct val="150000"/>
              </a:lnSpc>
              <a:buFont typeface="Arial" panose="020B0604020202020204" pitchFamily="34" charset="0"/>
              <a:buNone/>
            </a:pPr>
            <a:r>
              <a:rPr lang="en-US" altLang="zh-CN" sz="3200" dirty="0">
                <a:latin typeface="Calibri" panose="020F0502020204030204" pitchFamily="34" charset="0"/>
              </a:rPr>
              <a:t>as soon as</a:t>
            </a:r>
            <a:r>
              <a:rPr lang="zh-CN" altLang="zh-CN" sz="3200" dirty="0">
                <a:latin typeface="Calibri" panose="020F0502020204030204" pitchFamily="34" charset="0"/>
              </a:rPr>
              <a:t>连词，意为“一……就……”，连接时间状语从句；如果主句用一般将来时，从句要用一般现在时</a:t>
            </a:r>
            <a:r>
              <a:rPr lang="en-US" altLang="zh-CN" sz="3200" dirty="0">
                <a:latin typeface="Calibri" panose="020F0502020204030204" pitchFamily="34" charset="0"/>
              </a:rPr>
              <a:t>(</a:t>
            </a:r>
            <a:r>
              <a:rPr lang="zh-CN" altLang="zh-CN" sz="3200" dirty="0">
                <a:latin typeface="Calibri" panose="020F0502020204030204" pitchFamily="34" charset="0"/>
              </a:rPr>
              <a:t>主将从现</a:t>
            </a:r>
            <a:r>
              <a:rPr lang="en-US" altLang="zh-CN" sz="3200" dirty="0">
                <a:latin typeface="Calibri" panose="020F0502020204030204" pitchFamily="34" charset="0"/>
              </a:rPr>
              <a:t>)</a:t>
            </a:r>
            <a:endParaRPr lang="en-US" altLang="en-US" sz="3200" dirty="0">
              <a:latin typeface="Calibri" panose="020F0502020204030204" pitchFamily="34" charset="0"/>
            </a:endParaRPr>
          </a:p>
        </p:txBody>
      </p:sp>
    </p:spTree>
  </p:cSld>
  <p:clrMapOvr>
    <a:masterClrMapping/>
  </p:clrMapOvr>
  <p:transition>
    <p:rand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文本框 99"/>
          <p:cNvSpPr txBox="1">
            <a:spLocks noChangeArrowheads="1"/>
          </p:cNvSpPr>
          <p:nvPr/>
        </p:nvSpPr>
        <p:spPr bwMode="auto">
          <a:xfrm>
            <a:off x="258763" y="973138"/>
            <a:ext cx="8602662" cy="4786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buFont typeface="Arial" panose="020B0604020202020204" pitchFamily="34" charset="0"/>
              <a:buNone/>
            </a:pPr>
            <a:r>
              <a:rPr lang="zh-CN" altLang="zh-CN" sz="3200">
                <a:latin typeface="Calibri" panose="020F0502020204030204" pitchFamily="34" charset="0"/>
              </a:rPr>
              <a:t>【学以致用】</a:t>
            </a:r>
          </a:p>
          <a:p>
            <a:pPr>
              <a:lnSpc>
                <a:spcPct val="150000"/>
              </a:lnSpc>
              <a:buFont typeface="Arial" panose="020B0604020202020204" pitchFamily="34" charset="0"/>
              <a:buNone/>
            </a:pPr>
            <a:r>
              <a:rPr lang="zh-CN" altLang="zh-CN" sz="3200">
                <a:latin typeface="Calibri" panose="020F0502020204030204" pitchFamily="34" charset="0"/>
              </a:rPr>
              <a:t>（   ）(1)I ____ you the message as soon as I get it. </a:t>
            </a:r>
          </a:p>
          <a:p>
            <a:pPr>
              <a:lnSpc>
                <a:spcPct val="150000"/>
              </a:lnSpc>
              <a:buFont typeface="Arial" panose="020B0604020202020204" pitchFamily="34" charset="0"/>
              <a:buNone/>
            </a:pPr>
            <a:r>
              <a:rPr lang="zh-CN" altLang="zh-CN" sz="3200">
                <a:latin typeface="Calibri" panose="020F0502020204030204" pitchFamily="34" charset="0"/>
              </a:rPr>
              <a:t>A. will send   B. sent       C. send              D. sends</a:t>
            </a:r>
          </a:p>
          <a:p>
            <a:pPr>
              <a:lnSpc>
                <a:spcPct val="150000"/>
              </a:lnSpc>
              <a:buFont typeface="Arial" panose="020B0604020202020204" pitchFamily="34" charset="0"/>
              <a:buNone/>
            </a:pPr>
            <a:r>
              <a:rPr lang="zh-CN" altLang="zh-CN" sz="3200">
                <a:latin typeface="Calibri" panose="020F0502020204030204" pitchFamily="34" charset="0"/>
              </a:rPr>
              <a:t>（   ）(2)They will come to see you ____ they finish the work tomorrow. </a:t>
            </a:r>
          </a:p>
          <a:p>
            <a:pPr>
              <a:lnSpc>
                <a:spcPct val="150000"/>
              </a:lnSpc>
              <a:buFont typeface="Arial" panose="020B0604020202020204" pitchFamily="34" charset="0"/>
              <a:buNone/>
            </a:pPr>
            <a:r>
              <a:rPr lang="zh-CN" altLang="zh-CN" sz="3200">
                <a:latin typeface="Calibri" panose="020F0502020204030204" pitchFamily="34" charset="0"/>
              </a:rPr>
              <a:t>A. after          B. before    C. as soon as    D. until</a:t>
            </a:r>
          </a:p>
        </p:txBody>
      </p:sp>
      <p:sp>
        <p:nvSpPr>
          <p:cNvPr id="2" name="Rectangle 3"/>
          <p:cNvSpPr>
            <a:spLocks noChangeArrowheads="1"/>
          </p:cNvSpPr>
          <p:nvPr/>
        </p:nvSpPr>
        <p:spPr bwMode="auto">
          <a:xfrm>
            <a:off x="619125" y="2009775"/>
            <a:ext cx="2857500"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buFont typeface="Arial" panose="020B0604020202020204" pitchFamily="34" charset="0"/>
              <a:buNone/>
            </a:pPr>
            <a:r>
              <a:rPr lang="en-US" altLang="zh-CN" sz="3200" b="1">
                <a:solidFill>
                  <a:srgbClr val="FF0000"/>
                </a:solidFill>
                <a:latin typeface="Times New Roman" panose="02020603050405020304" pitchFamily="18" charset="0"/>
              </a:rPr>
              <a:t>A</a:t>
            </a:r>
          </a:p>
        </p:txBody>
      </p:sp>
      <p:sp>
        <p:nvSpPr>
          <p:cNvPr id="3" name="Rectangle 3"/>
          <p:cNvSpPr>
            <a:spLocks noChangeArrowheads="1"/>
          </p:cNvSpPr>
          <p:nvPr/>
        </p:nvSpPr>
        <p:spPr bwMode="auto">
          <a:xfrm>
            <a:off x="619125" y="3387725"/>
            <a:ext cx="2857500" cy="617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buFont typeface="Arial" panose="020B0604020202020204" pitchFamily="34" charset="0"/>
              <a:buNone/>
            </a:pPr>
            <a:r>
              <a:rPr lang="en-US" altLang="zh-CN" sz="3200" b="1">
                <a:solidFill>
                  <a:srgbClr val="FF0000"/>
                </a:solidFill>
                <a:latin typeface="Times New Roman" panose="02020603050405020304" pitchFamily="18" charset="0"/>
              </a:rPr>
              <a:t>C</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圆角矩形 3"/>
          <p:cNvSpPr>
            <a:spLocks noChangeArrowheads="1"/>
          </p:cNvSpPr>
          <p:nvPr/>
        </p:nvSpPr>
        <p:spPr bwMode="auto">
          <a:xfrm>
            <a:off x="2857500" y="531813"/>
            <a:ext cx="3314700" cy="565150"/>
          </a:xfrm>
          <a:prstGeom prst="roundRect">
            <a:avLst>
              <a:gd name="adj" fmla="val 50000"/>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000000"/>
                </a:solidFill>
                <a:round/>
              </a14:hiddenLine>
            </a:ext>
          </a:extLst>
        </p:spPr>
        <p:txBody>
          <a:bodyPr anchor="ctr"/>
          <a:lstStyle/>
          <a:p>
            <a:pPr algn="ctr" defTabSz="457200">
              <a:buFont typeface="Arial" panose="020B0604020202020204" pitchFamily="34" charset="0"/>
              <a:buNone/>
            </a:pPr>
            <a:r>
              <a:rPr lang="zh-CN" altLang="en-US" sz="3200" b="1">
                <a:solidFill>
                  <a:schemeClr val="bg1"/>
                </a:solidFill>
                <a:latin typeface="微软雅黑" panose="020B0503020204020204" pitchFamily="34" charset="-122"/>
                <a:ea typeface="微软雅黑" panose="020B0503020204020204" pitchFamily="34" charset="-122"/>
              </a:rPr>
              <a:t>课 文 理 解</a:t>
            </a:r>
          </a:p>
        </p:txBody>
      </p:sp>
      <p:sp>
        <p:nvSpPr>
          <p:cNvPr id="2" name="矩形 30"/>
          <p:cNvSpPr>
            <a:spLocks noChangeArrowheads="1"/>
          </p:cNvSpPr>
          <p:nvPr/>
        </p:nvSpPr>
        <p:spPr bwMode="auto">
          <a:xfrm>
            <a:off x="192088" y="1293813"/>
            <a:ext cx="8723312" cy="4435830"/>
          </a:xfrm>
          <a:prstGeom prst="rect">
            <a:avLst/>
          </a:prstGeom>
          <a:noFill/>
          <a:ln w="9525">
            <a:noFill/>
            <a:miter lim="800000"/>
          </a:ln>
        </p:spPr>
        <p:txBody>
          <a:bodyPr>
            <a:spAutoFit/>
          </a:bodyPr>
          <a:lstStyle/>
          <a:p>
            <a:pPr algn="just">
              <a:lnSpc>
                <a:spcPct val="150000"/>
              </a:lnSpc>
              <a:spcBef>
                <a:spcPts val="0"/>
              </a:spcBef>
              <a:spcAft>
                <a:spcPts val="0"/>
              </a:spcAft>
              <a:buFont typeface="Arial" panose="020B0604020202020204" pitchFamily="34" charset="0"/>
              <a:buNone/>
              <a:defRPr/>
            </a:pPr>
            <a:r>
              <a:rPr lang="en-US" sz="3200" kern="100" dirty="0">
                <a:latin typeface="Times New Roman" panose="02020603050405020304" pitchFamily="18" charset="0"/>
                <a:ea typeface="宋体" panose="02010600030101010101" pitchFamily="2" charset="-122"/>
                <a:cs typeface="Courier New" panose="02070309020205020404"/>
                <a:sym typeface="+mn-ea"/>
              </a:rPr>
              <a:t>一、阅读Act. 3课文，完成下列题目。</a:t>
            </a:r>
          </a:p>
          <a:p>
            <a:pPr algn="just">
              <a:lnSpc>
                <a:spcPct val="150000"/>
              </a:lnSpc>
              <a:spcBef>
                <a:spcPts val="0"/>
              </a:spcBef>
              <a:spcAft>
                <a:spcPts val="0"/>
              </a:spcAft>
              <a:buFont typeface="Arial" panose="020B0604020202020204" pitchFamily="34" charset="0"/>
              <a:buNone/>
              <a:defRPr/>
            </a:pPr>
            <a:r>
              <a:rPr lang="en-US" sz="3200" kern="100" dirty="0">
                <a:latin typeface="Times New Roman" panose="02020603050405020304" pitchFamily="18" charset="0"/>
                <a:ea typeface="宋体" panose="02010600030101010101" pitchFamily="2" charset="-122"/>
                <a:cs typeface="Courier New" panose="02070309020205020404"/>
                <a:sym typeface="+mn-ea"/>
              </a:rPr>
              <a:t>（   ）1. Where did the snake bite?</a:t>
            </a:r>
          </a:p>
          <a:p>
            <a:pPr algn="just">
              <a:lnSpc>
                <a:spcPct val="150000"/>
              </a:lnSpc>
              <a:spcBef>
                <a:spcPts val="0"/>
              </a:spcBef>
              <a:spcAft>
                <a:spcPts val="0"/>
              </a:spcAft>
              <a:buFont typeface="Arial" panose="020B0604020202020204" pitchFamily="34" charset="0"/>
              <a:buNone/>
              <a:defRPr/>
            </a:pPr>
            <a:r>
              <a:rPr lang="en-US" sz="3200" kern="100" dirty="0">
                <a:latin typeface="Times New Roman" panose="02020603050405020304" pitchFamily="18" charset="0"/>
                <a:ea typeface="宋体" panose="02010600030101010101" pitchFamily="2" charset="-122"/>
                <a:cs typeface="Courier New" panose="02070309020205020404"/>
                <a:sym typeface="+mn-ea"/>
              </a:rPr>
              <a:t>A. Henry’s mobile phone.    </a:t>
            </a:r>
          </a:p>
          <a:p>
            <a:pPr algn="just">
              <a:lnSpc>
                <a:spcPct val="150000"/>
              </a:lnSpc>
              <a:spcBef>
                <a:spcPts val="0"/>
              </a:spcBef>
              <a:spcAft>
                <a:spcPts val="0"/>
              </a:spcAft>
              <a:buFont typeface="Arial" panose="020B0604020202020204" pitchFamily="34" charset="0"/>
              <a:buNone/>
              <a:defRPr/>
            </a:pPr>
            <a:r>
              <a:rPr lang="en-US" sz="3200" kern="100" dirty="0">
                <a:latin typeface="Times New Roman" panose="02020603050405020304" pitchFamily="18" charset="0"/>
                <a:ea typeface="宋体" panose="02010600030101010101" pitchFamily="2" charset="-122"/>
                <a:cs typeface="Courier New" panose="02070309020205020404"/>
                <a:sym typeface="+mn-ea"/>
              </a:rPr>
              <a:t>B. Henry’s hand.   </a:t>
            </a:r>
          </a:p>
          <a:p>
            <a:pPr algn="just">
              <a:lnSpc>
                <a:spcPct val="150000"/>
              </a:lnSpc>
              <a:spcBef>
                <a:spcPts val="0"/>
              </a:spcBef>
              <a:spcAft>
                <a:spcPts val="0"/>
              </a:spcAft>
              <a:buFont typeface="Arial" panose="020B0604020202020204" pitchFamily="34" charset="0"/>
              <a:buNone/>
              <a:defRPr/>
            </a:pPr>
            <a:r>
              <a:rPr lang="en-US" sz="3200" kern="100" dirty="0">
                <a:latin typeface="Times New Roman" panose="02020603050405020304" pitchFamily="18" charset="0"/>
                <a:ea typeface="宋体" panose="02010600030101010101" pitchFamily="2" charset="-122"/>
                <a:cs typeface="Courier New" panose="02070309020205020404"/>
                <a:sym typeface="+mn-ea"/>
              </a:rPr>
              <a:t>C. Henry’s head.    </a:t>
            </a:r>
          </a:p>
          <a:p>
            <a:pPr algn="just">
              <a:lnSpc>
                <a:spcPct val="150000"/>
              </a:lnSpc>
              <a:spcBef>
                <a:spcPts val="0"/>
              </a:spcBef>
              <a:spcAft>
                <a:spcPts val="0"/>
              </a:spcAft>
              <a:buFont typeface="Arial" panose="020B0604020202020204" pitchFamily="34" charset="0"/>
              <a:buNone/>
              <a:defRPr/>
            </a:pPr>
            <a:r>
              <a:rPr lang="en-US" sz="3200" kern="100" dirty="0">
                <a:latin typeface="Times New Roman" panose="02020603050405020304" pitchFamily="18" charset="0"/>
                <a:ea typeface="宋体" panose="02010600030101010101" pitchFamily="2" charset="-122"/>
                <a:cs typeface="Courier New" panose="02070309020205020404"/>
                <a:sym typeface="+mn-ea"/>
              </a:rPr>
              <a:t>D. Henry’s foot. </a:t>
            </a:r>
          </a:p>
        </p:txBody>
      </p:sp>
      <p:sp>
        <p:nvSpPr>
          <p:cNvPr id="5" name="Rectangle 3"/>
          <p:cNvSpPr>
            <a:spLocks noChangeArrowheads="1"/>
          </p:cNvSpPr>
          <p:nvPr/>
        </p:nvSpPr>
        <p:spPr bwMode="auto">
          <a:xfrm>
            <a:off x="492125" y="2212975"/>
            <a:ext cx="2855913" cy="617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buFont typeface="Arial" panose="020B0604020202020204" pitchFamily="34" charset="0"/>
              <a:buNone/>
            </a:pPr>
            <a:r>
              <a:rPr lang="en-US" altLang="zh-CN" sz="3200" b="1">
                <a:solidFill>
                  <a:srgbClr val="FF0000"/>
                </a:solidFill>
                <a:latin typeface="Times New Roman" panose="02020603050405020304" pitchFamily="18" charset="0"/>
              </a:rPr>
              <a:t>B</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文本框 99"/>
          <p:cNvSpPr txBox="1">
            <a:spLocks noChangeArrowheads="1"/>
          </p:cNvSpPr>
          <p:nvPr/>
        </p:nvSpPr>
        <p:spPr bwMode="auto">
          <a:xfrm>
            <a:off x="247650" y="827088"/>
            <a:ext cx="8670925" cy="635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buFont typeface="Arial" panose="020B0604020202020204" pitchFamily="34" charset="0"/>
              <a:buNone/>
            </a:pPr>
            <a:r>
              <a:rPr lang="zh-CN" altLang="zh-CN" sz="3200">
                <a:latin typeface="Calibri" panose="020F0502020204030204" pitchFamily="34" charset="0"/>
              </a:rPr>
              <a:t>（   ）2. Where did the snake come from?</a:t>
            </a:r>
          </a:p>
          <a:p>
            <a:pPr>
              <a:lnSpc>
                <a:spcPct val="150000"/>
              </a:lnSpc>
              <a:buFont typeface="Arial" panose="020B0604020202020204" pitchFamily="34" charset="0"/>
              <a:buNone/>
            </a:pPr>
            <a:r>
              <a:rPr lang="zh-CN" altLang="zh-CN" sz="3200">
                <a:latin typeface="Calibri" panose="020F0502020204030204" pitchFamily="34" charset="0"/>
              </a:rPr>
              <a:t>A. Asia.    B. Africa.   C. America.    D. China. </a:t>
            </a:r>
          </a:p>
          <a:p>
            <a:pPr>
              <a:lnSpc>
                <a:spcPct val="150000"/>
              </a:lnSpc>
              <a:buFont typeface="Arial" panose="020B0604020202020204" pitchFamily="34" charset="0"/>
              <a:buNone/>
            </a:pPr>
            <a:r>
              <a:rPr lang="zh-CN" altLang="zh-CN" sz="3200">
                <a:latin typeface="Calibri" panose="020F0502020204030204" pitchFamily="34" charset="0"/>
              </a:rPr>
              <a:t>（   ）3. When did Henry pick up his mobile phone?</a:t>
            </a:r>
          </a:p>
          <a:p>
            <a:pPr>
              <a:lnSpc>
                <a:spcPct val="150000"/>
              </a:lnSpc>
              <a:buFont typeface="Arial" panose="020B0604020202020204" pitchFamily="34" charset="0"/>
              <a:buNone/>
            </a:pPr>
            <a:r>
              <a:rPr lang="zh-CN" altLang="zh-CN" sz="3200">
                <a:latin typeface="Calibri" panose="020F0502020204030204" pitchFamily="34" charset="0"/>
              </a:rPr>
              <a:t>A. When his hand began to hurt badly.    </a:t>
            </a:r>
          </a:p>
          <a:p>
            <a:pPr>
              <a:lnSpc>
                <a:spcPct val="150000"/>
              </a:lnSpc>
              <a:buFont typeface="Arial" panose="020B0604020202020204" pitchFamily="34" charset="0"/>
              <a:buNone/>
            </a:pPr>
            <a:r>
              <a:rPr lang="zh-CN" altLang="zh-CN" sz="3200">
                <a:latin typeface="Calibri" panose="020F0502020204030204" pitchFamily="34" charset="0"/>
              </a:rPr>
              <a:t>B. When he hurried to hospital. </a:t>
            </a:r>
          </a:p>
          <a:p>
            <a:pPr>
              <a:lnSpc>
                <a:spcPct val="150000"/>
              </a:lnSpc>
              <a:buFont typeface="Arial" panose="020B0604020202020204" pitchFamily="34" charset="0"/>
              <a:buNone/>
            </a:pPr>
            <a:r>
              <a:rPr lang="zh-CN" altLang="zh-CN" sz="3200">
                <a:latin typeface="Calibri" panose="020F0502020204030204" pitchFamily="34" charset="0"/>
              </a:rPr>
              <a:t>C. When the snake lay on the table.    </a:t>
            </a:r>
          </a:p>
          <a:p>
            <a:pPr>
              <a:lnSpc>
                <a:spcPct val="150000"/>
              </a:lnSpc>
              <a:buFont typeface="Arial" panose="020B0604020202020204" pitchFamily="34" charset="0"/>
              <a:buNone/>
            </a:pPr>
            <a:r>
              <a:rPr lang="zh-CN" altLang="zh-CN" sz="3200">
                <a:latin typeface="Calibri" panose="020F0502020204030204" pitchFamily="34" charset="0"/>
              </a:rPr>
              <a:t>D. When he found the snake in the kitchen. </a:t>
            </a:r>
          </a:p>
          <a:p>
            <a:pPr>
              <a:lnSpc>
                <a:spcPct val="150000"/>
              </a:lnSpc>
              <a:buFont typeface="Arial" panose="020B0604020202020204" pitchFamily="34" charset="0"/>
              <a:buNone/>
            </a:pPr>
            <a:endParaRPr lang="zh-CN" altLang="zh-CN" sz="3200">
              <a:latin typeface="Calibri" panose="020F0502020204030204" pitchFamily="34" charset="0"/>
            </a:endParaRPr>
          </a:p>
        </p:txBody>
      </p:sp>
      <p:sp>
        <p:nvSpPr>
          <p:cNvPr id="2" name="Rectangle 3"/>
          <p:cNvSpPr>
            <a:spLocks noChangeArrowheads="1"/>
          </p:cNvSpPr>
          <p:nvPr/>
        </p:nvSpPr>
        <p:spPr bwMode="auto">
          <a:xfrm>
            <a:off x="596900" y="979488"/>
            <a:ext cx="2857500"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buFont typeface="Arial" panose="020B0604020202020204" pitchFamily="34" charset="0"/>
              <a:buNone/>
            </a:pPr>
            <a:r>
              <a:rPr lang="en-US" altLang="zh-CN" sz="3200" b="1">
                <a:solidFill>
                  <a:srgbClr val="FF0000"/>
                </a:solidFill>
                <a:latin typeface="Times New Roman" panose="02020603050405020304" pitchFamily="18" charset="0"/>
              </a:rPr>
              <a:t>A</a:t>
            </a:r>
          </a:p>
        </p:txBody>
      </p:sp>
      <p:sp>
        <p:nvSpPr>
          <p:cNvPr id="3" name="Rectangle 3"/>
          <p:cNvSpPr>
            <a:spLocks noChangeArrowheads="1"/>
          </p:cNvSpPr>
          <p:nvPr/>
        </p:nvSpPr>
        <p:spPr bwMode="auto">
          <a:xfrm>
            <a:off x="584200" y="2632075"/>
            <a:ext cx="2857500" cy="617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buFont typeface="Arial" panose="020B0604020202020204" pitchFamily="34" charset="0"/>
              <a:buNone/>
            </a:pPr>
            <a:r>
              <a:rPr lang="en-US" altLang="zh-CN" sz="3200" b="1">
                <a:solidFill>
                  <a:srgbClr val="FF0000"/>
                </a:solidFill>
                <a:latin typeface="Times New Roman" panose="02020603050405020304" pitchFamily="18" charset="0"/>
              </a:rPr>
              <a:t>C</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文本框 99"/>
          <p:cNvSpPr txBox="1">
            <a:spLocks noChangeArrowheads="1"/>
          </p:cNvSpPr>
          <p:nvPr/>
        </p:nvSpPr>
        <p:spPr bwMode="auto">
          <a:xfrm>
            <a:off x="247650" y="827088"/>
            <a:ext cx="8670925" cy="635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buFont typeface="Arial" panose="020B0604020202020204" pitchFamily="34" charset="0"/>
              <a:buNone/>
            </a:pPr>
            <a:r>
              <a:rPr lang="zh-CN" altLang="zh-CN" sz="3200">
                <a:latin typeface="Calibri" panose="020F0502020204030204" pitchFamily="34" charset="0"/>
              </a:rPr>
              <a:t>（   ）4. Which of the following is NOT true according to Paras. 5 &amp; 6?</a:t>
            </a:r>
          </a:p>
          <a:p>
            <a:pPr>
              <a:lnSpc>
                <a:spcPct val="150000"/>
              </a:lnSpc>
              <a:buFont typeface="Arial" panose="020B0604020202020204" pitchFamily="34" charset="0"/>
              <a:buNone/>
            </a:pPr>
            <a:r>
              <a:rPr lang="zh-CN" altLang="zh-CN" sz="3200">
                <a:latin typeface="Calibri" panose="020F0502020204030204" pitchFamily="34" charset="0"/>
              </a:rPr>
              <a:t>A. As the doctors were checking Henry， the pain got worse. </a:t>
            </a:r>
          </a:p>
          <a:p>
            <a:pPr>
              <a:lnSpc>
                <a:spcPct val="150000"/>
              </a:lnSpc>
              <a:buFont typeface="Arial" panose="020B0604020202020204" pitchFamily="34" charset="0"/>
              <a:buNone/>
            </a:pPr>
            <a:r>
              <a:rPr lang="zh-CN" altLang="zh-CN" sz="3200">
                <a:latin typeface="Calibri" panose="020F0502020204030204" pitchFamily="34" charset="0"/>
              </a:rPr>
              <a:t>B. At first，the doctors could help Henry. </a:t>
            </a:r>
          </a:p>
          <a:p>
            <a:pPr>
              <a:lnSpc>
                <a:spcPct val="150000"/>
              </a:lnSpc>
              <a:buFont typeface="Arial" panose="020B0604020202020204" pitchFamily="34" charset="0"/>
              <a:buNone/>
            </a:pPr>
            <a:r>
              <a:rPr lang="zh-CN" altLang="zh-CN" sz="3200">
                <a:latin typeface="Calibri" panose="020F0502020204030204" pitchFamily="34" charset="0"/>
              </a:rPr>
              <a:t>C. When the doctors knew the kind of snake， they could give Henry the right medicine. </a:t>
            </a:r>
          </a:p>
          <a:p>
            <a:pPr>
              <a:lnSpc>
                <a:spcPct val="150000"/>
              </a:lnSpc>
              <a:buFont typeface="Arial" panose="020B0604020202020204" pitchFamily="34" charset="0"/>
              <a:buNone/>
            </a:pPr>
            <a:r>
              <a:rPr lang="zh-CN" altLang="zh-CN" sz="3200">
                <a:latin typeface="Calibri" panose="020F0502020204030204" pitchFamily="34" charset="0"/>
              </a:rPr>
              <a:t>D. Henry left hospital the next day. </a:t>
            </a:r>
          </a:p>
          <a:p>
            <a:pPr>
              <a:lnSpc>
                <a:spcPct val="150000"/>
              </a:lnSpc>
              <a:buFont typeface="Arial" panose="020B0604020202020204" pitchFamily="34" charset="0"/>
              <a:buNone/>
            </a:pPr>
            <a:endParaRPr lang="zh-CN" altLang="zh-CN" sz="3200">
              <a:latin typeface="Calibri" panose="020F0502020204030204" pitchFamily="34" charset="0"/>
            </a:endParaRPr>
          </a:p>
        </p:txBody>
      </p:sp>
      <p:sp>
        <p:nvSpPr>
          <p:cNvPr id="2" name="Rectangle 3"/>
          <p:cNvSpPr>
            <a:spLocks noChangeArrowheads="1"/>
          </p:cNvSpPr>
          <p:nvPr/>
        </p:nvSpPr>
        <p:spPr bwMode="auto">
          <a:xfrm>
            <a:off x="596900" y="979488"/>
            <a:ext cx="2857500"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buFont typeface="Arial" panose="020B0604020202020204" pitchFamily="34" charset="0"/>
              <a:buNone/>
            </a:pPr>
            <a:r>
              <a:rPr lang="en-US" altLang="zh-CN" sz="3200" b="1">
                <a:solidFill>
                  <a:srgbClr val="FF0000"/>
                </a:solidFill>
                <a:latin typeface="Times New Roman" panose="02020603050405020304" pitchFamily="18" charset="0"/>
              </a:rPr>
              <a:t>B</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文本框 99"/>
          <p:cNvSpPr txBox="1">
            <a:spLocks noChangeArrowheads="1"/>
          </p:cNvSpPr>
          <p:nvPr/>
        </p:nvSpPr>
        <p:spPr bwMode="auto">
          <a:xfrm>
            <a:off x="247650" y="827088"/>
            <a:ext cx="8670925" cy="400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buFont typeface="Arial" panose="020B0604020202020204" pitchFamily="34" charset="0"/>
              <a:buNone/>
            </a:pPr>
            <a:r>
              <a:rPr lang="zh-CN" altLang="zh-CN" sz="3200">
                <a:latin typeface="Calibri" panose="020F0502020204030204" pitchFamily="34" charset="0"/>
              </a:rPr>
              <a:t>（   ）5. Which paragraph is the main idea of the passage?</a:t>
            </a:r>
          </a:p>
          <a:p>
            <a:pPr>
              <a:lnSpc>
                <a:spcPct val="150000"/>
              </a:lnSpc>
              <a:buFont typeface="Arial" panose="020B0604020202020204" pitchFamily="34" charset="0"/>
              <a:buNone/>
            </a:pPr>
            <a:r>
              <a:rPr lang="zh-CN" altLang="zh-CN" sz="3200">
                <a:latin typeface="Calibri" panose="020F0502020204030204" pitchFamily="34" charset="0"/>
              </a:rPr>
              <a:t>A. The first paragraph.    </a:t>
            </a:r>
          </a:p>
          <a:p>
            <a:pPr>
              <a:lnSpc>
                <a:spcPct val="150000"/>
              </a:lnSpc>
              <a:buFont typeface="Arial" panose="020B0604020202020204" pitchFamily="34" charset="0"/>
              <a:buNone/>
            </a:pPr>
            <a:r>
              <a:rPr lang="zh-CN" altLang="zh-CN" sz="3200">
                <a:latin typeface="Calibri" panose="020F0502020204030204" pitchFamily="34" charset="0"/>
              </a:rPr>
              <a:t>B. The fourth paragraph. </a:t>
            </a:r>
          </a:p>
          <a:p>
            <a:pPr>
              <a:lnSpc>
                <a:spcPct val="150000"/>
              </a:lnSpc>
              <a:buFont typeface="Arial" panose="020B0604020202020204" pitchFamily="34" charset="0"/>
              <a:buNone/>
            </a:pPr>
            <a:r>
              <a:rPr lang="zh-CN" altLang="zh-CN" sz="3200">
                <a:latin typeface="Calibri" panose="020F0502020204030204" pitchFamily="34" charset="0"/>
              </a:rPr>
              <a:t>C. The second paragraph.    </a:t>
            </a:r>
          </a:p>
          <a:p>
            <a:pPr>
              <a:lnSpc>
                <a:spcPct val="150000"/>
              </a:lnSpc>
              <a:buFont typeface="Arial" panose="020B0604020202020204" pitchFamily="34" charset="0"/>
              <a:buNone/>
            </a:pPr>
            <a:r>
              <a:rPr lang="zh-CN" altLang="zh-CN" sz="3200">
                <a:latin typeface="Calibri" panose="020F0502020204030204" pitchFamily="34" charset="0"/>
              </a:rPr>
              <a:t>D. The last paragraph. </a:t>
            </a:r>
          </a:p>
        </p:txBody>
      </p:sp>
      <p:sp>
        <p:nvSpPr>
          <p:cNvPr id="2" name="Rectangle 3"/>
          <p:cNvSpPr>
            <a:spLocks noChangeArrowheads="1"/>
          </p:cNvSpPr>
          <p:nvPr/>
        </p:nvSpPr>
        <p:spPr bwMode="auto">
          <a:xfrm>
            <a:off x="596900" y="979488"/>
            <a:ext cx="2857500"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buFont typeface="Arial" panose="020B0604020202020204" pitchFamily="34" charset="0"/>
              <a:buNone/>
            </a:pPr>
            <a:r>
              <a:rPr lang="en-US" altLang="zh-CN" sz="3200" b="1">
                <a:solidFill>
                  <a:srgbClr val="FF0000"/>
                </a:solidFill>
                <a:latin typeface="Times New Roman" panose="02020603050405020304" pitchFamily="18" charset="0"/>
              </a:rPr>
              <a:t>D</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a:spLocks noChangeArrowheads="1"/>
          </p:cNvSpPr>
          <p:nvPr/>
        </p:nvSpPr>
        <p:spPr bwMode="auto">
          <a:xfrm>
            <a:off x="2628900" y="1143000"/>
            <a:ext cx="514350" cy="762000"/>
          </a:xfrm>
          <a:prstGeom prst="rect">
            <a:avLst/>
          </a:prstGeom>
          <a:noFill/>
          <a:ln>
            <a:noFill/>
          </a:ln>
          <a:extLst>
            <a:ext uri="{909E8E84-426E-40DD-AFC4-6F175D3DCCD1}">
              <a14:hiddenFill xmlns:a14="http://schemas.microsoft.com/office/drawing/2010/main">
                <a:solidFill>
                  <a:srgbClr val="3090D8"/>
                </a:solidFill>
              </a14:hiddenFill>
            </a:ext>
            <a:ext uri="{91240B29-F687-4F45-9708-019B960494DF}">
              <a14:hiddenLine xmlns:a14="http://schemas.microsoft.com/office/drawing/2010/main" w="25400">
                <a:solidFill>
                  <a:srgbClr val="000000"/>
                </a:solidFill>
                <a:miter lim="800000"/>
                <a:headEnd/>
                <a:tailEnd/>
              </a14:hiddenLine>
            </a:ext>
          </a:extLst>
        </p:spPr>
        <p:txBody>
          <a:bodyPr lIns="115214" tIns="57607" rIns="115214" bIns="57607" anchor="ctr"/>
          <a:lstStyle/>
          <a:p>
            <a:pPr algn="ctr" defTabSz="1152525">
              <a:buFont typeface="Arial" panose="020B0604020202020204" pitchFamily="34" charset="0"/>
              <a:buNone/>
            </a:pPr>
            <a:endParaRPr lang="zh-CN" altLang="zh-CN" sz="3200">
              <a:solidFill>
                <a:schemeClr val="bg1"/>
              </a:solidFill>
              <a:latin typeface="微软雅黑" panose="020B0503020204020204" pitchFamily="34" charset="-122"/>
              <a:ea typeface="微软雅黑" panose="020B0503020204020204" pitchFamily="34" charset="-122"/>
            </a:endParaRPr>
          </a:p>
        </p:txBody>
      </p:sp>
      <p:sp>
        <p:nvSpPr>
          <p:cNvPr id="7" name="TextBox 6"/>
          <p:cNvSpPr txBox="1">
            <a:spLocks noChangeArrowheads="1"/>
          </p:cNvSpPr>
          <p:nvPr/>
        </p:nvSpPr>
        <p:spPr bwMode="auto">
          <a:xfrm>
            <a:off x="2600325" y="122555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15214" tIns="57607" rIns="115214" bIns="57607">
            <a:spAutoFit/>
          </a:bodyPr>
          <a:lstStyle>
            <a:lvl1pPr defTabSz="1152525">
              <a:defRPr>
                <a:solidFill>
                  <a:schemeClr val="tx1"/>
                </a:solidFill>
                <a:latin typeface="Arial" panose="020B0604020202020204" pitchFamily="34" charset="0"/>
                <a:ea typeface="宋体" panose="02010600030101010101" pitchFamily="2" charset="-122"/>
              </a:defRPr>
            </a:lvl1pPr>
            <a:lvl2pPr defTabSz="1152525">
              <a:defRPr>
                <a:solidFill>
                  <a:schemeClr val="tx1"/>
                </a:solidFill>
                <a:latin typeface="Arial" panose="020B0604020202020204" pitchFamily="34" charset="0"/>
                <a:ea typeface="宋体" panose="02010600030101010101" pitchFamily="2" charset="-122"/>
              </a:defRPr>
            </a:lvl2pPr>
            <a:lvl3pPr defTabSz="1152525">
              <a:defRPr>
                <a:solidFill>
                  <a:schemeClr val="tx1"/>
                </a:solidFill>
                <a:latin typeface="Arial" panose="020B0604020202020204" pitchFamily="34" charset="0"/>
                <a:ea typeface="宋体" panose="02010600030101010101" pitchFamily="2" charset="-122"/>
              </a:defRPr>
            </a:lvl3pPr>
            <a:lvl4pPr defTabSz="1152525">
              <a:defRPr>
                <a:solidFill>
                  <a:schemeClr val="tx1"/>
                </a:solidFill>
                <a:latin typeface="Arial" panose="020B0604020202020204" pitchFamily="34" charset="0"/>
                <a:ea typeface="宋体" panose="02010600030101010101" pitchFamily="2" charset="-122"/>
              </a:defRPr>
            </a:lvl4pPr>
            <a:lvl5pPr defTabSz="1152525">
              <a:defRPr>
                <a:solidFill>
                  <a:schemeClr val="tx1"/>
                </a:solidFill>
                <a:latin typeface="Arial" panose="020B0604020202020204" pitchFamily="34" charset="0"/>
                <a:ea typeface="宋体" panose="02010600030101010101" pitchFamily="2" charset="-122"/>
              </a:defRPr>
            </a:lvl5pPr>
            <a:lvl6pPr defTabSz="1152525"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defTabSz="1152525"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defTabSz="1152525"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defTabSz="1152525"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a:solidFill>
                  <a:schemeClr val="bg1"/>
                </a:solidFill>
                <a:latin typeface="微软雅黑" panose="020B0503020204020204" pitchFamily="34" charset="-122"/>
                <a:ea typeface="微软雅黑" panose="020B0503020204020204" pitchFamily="34" charset="-122"/>
              </a:rPr>
              <a:t>01</a:t>
            </a:r>
          </a:p>
        </p:txBody>
      </p:sp>
      <p:grpSp>
        <p:nvGrpSpPr>
          <p:cNvPr id="2" name="组合 7"/>
          <p:cNvGrpSpPr/>
          <p:nvPr/>
        </p:nvGrpSpPr>
        <p:grpSpPr bwMode="auto">
          <a:xfrm>
            <a:off x="3225800" y="1143000"/>
            <a:ext cx="3362325" cy="762000"/>
            <a:chOff x="3369875" y="1633364"/>
            <a:chExt cx="3362365" cy="432048"/>
          </a:xfrm>
        </p:grpSpPr>
        <p:sp>
          <p:nvSpPr>
            <p:cNvPr id="7173" name="矩形 8"/>
            <p:cNvSpPr>
              <a:spLocks noChangeArrowheads="1"/>
            </p:cNvSpPr>
            <p:nvPr/>
          </p:nvSpPr>
          <p:spPr bwMode="auto">
            <a:xfrm>
              <a:off x="3369875" y="1633364"/>
              <a:ext cx="3362365" cy="432048"/>
            </a:xfrm>
            <a:prstGeom prst="rect">
              <a:avLst/>
            </a:prstGeom>
            <a:solidFill>
              <a:srgbClr val="3090D8"/>
            </a:solidFill>
            <a:ln>
              <a:noFill/>
            </a:ln>
            <a:extLst>
              <a:ext uri="{91240B29-F687-4F45-9708-019B960494DF}">
                <a14:hiddenLine xmlns:a14="http://schemas.microsoft.com/office/drawing/2010/main" w="25400">
                  <a:solidFill>
                    <a:srgbClr val="000000"/>
                  </a:solidFill>
                  <a:miter lim="800000"/>
                  <a:headEnd/>
                  <a:tailEnd/>
                </a14:hiddenLine>
              </a:ext>
            </a:extLst>
          </p:spPr>
          <p:txBody>
            <a:bodyPr lIns="115214" tIns="57607" rIns="115214" bIns="57607" anchor="ctr"/>
            <a:lstStyle/>
            <a:p>
              <a:pPr algn="ctr" defTabSz="1152525">
                <a:buFont typeface="Arial" panose="020B0604020202020204" pitchFamily="34" charset="0"/>
                <a:buNone/>
              </a:pPr>
              <a:endParaRPr lang="zh-CN" altLang="zh-CN" sz="3200">
                <a:solidFill>
                  <a:schemeClr val="bg1"/>
                </a:solidFill>
                <a:latin typeface="微软雅黑" panose="020B0503020204020204" pitchFamily="34" charset="-122"/>
                <a:ea typeface="微软雅黑" panose="020B0503020204020204" pitchFamily="34" charset="-122"/>
              </a:endParaRPr>
            </a:p>
          </p:txBody>
        </p:sp>
        <p:sp>
          <p:nvSpPr>
            <p:cNvPr id="7174" name="TextBox 9">
              <a:hlinkClick r:id="rId2" action="ppaction://hlinksldjump"/>
            </p:cNvPr>
            <p:cNvSpPr txBox="1">
              <a:spLocks noChangeArrowheads="1"/>
            </p:cNvSpPr>
            <p:nvPr/>
          </p:nvSpPr>
          <p:spPr bwMode="auto">
            <a:xfrm>
              <a:off x="3497113" y="1679995"/>
              <a:ext cx="1758155" cy="3635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15214" tIns="57607" rIns="115214" bIns="57607">
              <a:spAutoFit/>
            </a:bodyPr>
            <a:lstStyle>
              <a:lvl1pPr defTabSz="1152525">
                <a:defRPr>
                  <a:solidFill>
                    <a:schemeClr val="tx1"/>
                  </a:solidFill>
                  <a:latin typeface="Arial" panose="020B0604020202020204" pitchFamily="34" charset="0"/>
                  <a:ea typeface="宋体" panose="02010600030101010101" pitchFamily="2" charset="-122"/>
                </a:defRPr>
              </a:lvl1pPr>
              <a:lvl2pPr defTabSz="1152525">
                <a:defRPr>
                  <a:solidFill>
                    <a:schemeClr val="tx1"/>
                  </a:solidFill>
                  <a:latin typeface="Arial" panose="020B0604020202020204" pitchFamily="34" charset="0"/>
                  <a:ea typeface="宋体" panose="02010600030101010101" pitchFamily="2" charset="-122"/>
                </a:defRPr>
              </a:lvl2pPr>
              <a:lvl3pPr defTabSz="1152525">
                <a:defRPr>
                  <a:solidFill>
                    <a:schemeClr val="tx1"/>
                  </a:solidFill>
                  <a:latin typeface="Arial" panose="020B0604020202020204" pitchFamily="34" charset="0"/>
                  <a:ea typeface="宋体" panose="02010600030101010101" pitchFamily="2" charset="-122"/>
                </a:defRPr>
              </a:lvl3pPr>
              <a:lvl4pPr defTabSz="1152525">
                <a:defRPr>
                  <a:solidFill>
                    <a:schemeClr val="tx1"/>
                  </a:solidFill>
                  <a:latin typeface="Arial" panose="020B0604020202020204" pitchFamily="34" charset="0"/>
                  <a:ea typeface="宋体" panose="02010600030101010101" pitchFamily="2" charset="-122"/>
                </a:defRPr>
              </a:lvl4pPr>
              <a:lvl5pPr defTabSz="1152525">
                <a:defRPr>
                  <a:solidFill>
                    <a:schemeClr val="tx1"/>
                  </a:solidFill>
                  <a:latin typeface="Arial" panose="020B0604020202020204" pitchFamily="34" charset="0"/>
                  <a:ea typeface="宋体" panose="02010600030101010101" pitchFamily="2" charset="-122"/>
                </a:defRPr>
              </a:lvl5pPr>
              <a:lvl6pPr defTabSz="1152525"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defTabSz="1152525"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defTabSz="1152525"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defTabSz="1152525"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zh-CN" altLang="en-US" sz="3200" dirty="0">
                  <a:solidFill>
                    <a:schemeClr val="bg1"/>
                  </a:solidFill>
                  <a:latin typeface="微软雅黑" panose="020B0503020204020204" pitchFamily="34" charset="-122"/>
                  <a:ea typeface="微软雅黑" panose="020B0503020204020204" pitchFamily="34" charset="-122"/>
                </a:rPr>
                <a:t>课 前 预 习</a:t>
              </a:r>
            </a:p>
          </p:txBody>
        </p:sp>
      </p:grpSp>
      <p:sp>
        <p:nvSpPr>
          <p:cNvPr id="11" name="矩形 10"/>
          <p:cNvSpPr>
            <a:spLocks noChangeArrowheads="1"/>
          </p:cNvSpPr>
          <p:nvPr/>
        </p:nvSpPr>
        <p:spPr bwMode="auto">
          <a:xfrm>
            <a:off x="2628900" y="2363788"/>
            <a:ext cx="514350" cy="760412"/>
          </a:xfrm>
          <a:prstGeom prst="rect">
            <a:avLst/>
          </a:prstGeom>
          <a:noFill/>
          <a:ln>
            <a:noFill/>
          </a:ln>
          <a:extLst>
            <a:ext uri="{909E8E84-426E-40DD-AFC4-6F175D3DCCD1}">
              <a14:hiddenFill xmlns:a14="http://schemas.microsoft.com/office/drawing/2010/main">
                <a:solidFill>
                  <a:srgbClr val="3090D8"/>
                </a:solidFill>
              </a14:hiddenFill>
            </a:ext>
            <a:ext uri="{91240B29-F687-4F45-9708-019B960494DF}">
              <a14:hiddenLine xmlns:a14="http://schemas.microsoft.com/office/drawing/2010/main" w="25400">
                <a:solidFill>
                  <a:srgbClr val="000000"/>
                </a:solidFill>
                <a:miter lim="800000"/>
                <a:headEnd/>
                <a:tailEnd/>
              </a14:hiddenLine>
            </a:ext>
          </a:extLst>
        </p:spPr>
        <p:txBody>
          <a:bodyPr lIns="115214" tIns="57607" rIns="115214" bIns="57607" anchor="ctr"/>
          <a:lstStyle/>
          <a:p>
            <a:pPr algn="ctr" defTabSz="1152525">
              <a:buFont typeface="Arial" panose="020B0604020202020204" pitchFamily="34" charset="0"/>
              <a:buNone/>
            </a:pPr>
            <a:endParaRPr lang="zh-CN" altLang="zh-CN" sz="3200">
              <a:solidFill>
                <a:schemeClr val="bg1"/>
              </a:solidFill>
              <a:latin typeface="微软雅黑" panose="020B0503020204020204" pitchFamily="34" charset="-122"/>
              <a:ea typeface="微软雅黑" panose="020B0503020204020204" pitchFamily="34" charset="-122"/>
            </a:endParaRPr>
          </a:p>
        </p:txBody>
      </p:sp>
      <p:sp>
        <p:nvSpPr>
          <p:cNvPr id="12" name="TextBox 11"/>
          <p:cNvSpPr txBox="1">
            <a:spLocks noChangeArrowheads="1"/>
          </p:cNvSpPr>
          <p:nvPr/>
        </p:nvSpPr>
        <p:spPr bwMode="auto">
          <a:xfrm>
            <a:off x="2600325" y="244475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15214" tIns="57607" rIns="115214" bIns="57607">
            <a:spAutoFit/>
          </a:bodyPr>
          <a:lstStyle>
            <a:lvl1pPr defTabSz="1152525">
              <a:defRPr>
                <a:solidFill>
                  <a:schemeClr val="tx1"/>
                </a:solidFill>
                <a:latin typeface="Arial" panose="020B0604020202020204" pitchFamily="34" charset="0"/>
                <a:ea typeface="宋体" panose="02010600030101010101" pitchFamily="2" charset="-122"/>
              </a:defRPr>
            </a:lvl1pPr>
            <a:lvl2pPr defTabSz="1152525">
              <a:defRPr>
                <a:solidFill>
                  <a:schemeClr val="tx1"/>
                </a:solidFill>
                <a:latin typeface="Arial" panose="020B0604020202020204" pitchFamily="34" charset="0"/>
                <a:ea typeface="宋体" panose="02010600030101010101" pitchFamily="2" charset="-122"/>
              </a:defRPr>
            </a:lvl2pPr>
            <a:lvl3pPr defTabSz="1152525">
              <a:defRPr>
                <a:solidFill>
                  <a:schemeClr val="tx1"/>
                </a:solidFill>
                <a:latin typeface="Arial" panose="020B0604020202020204" pitchFamily="34" charset="0"/>
                <a:ea typeface="宋体" panose="02010600030101010101" pitchFamily="2" charset="-122"/>
              </a:defRPr>
            </a:lvl3pPr>
            <a:lvl4pPr defTabSz="1152525">
              <a:defRPr>
                <a:solidFill>
                  <a:schemeClr val="tx1"/>
                </a:solidFill>
                <a:latin typeface="Arial" panose="020B0604020202020204" pitchFamily="34" charset="0"/>
                <a:ea typeface="宋体" panose="02010600030101010101" pitchFamily="2" charset="-122"/>
              </a:defRPr>
            </a:lvl4pPr>
            <a:lvl5pPr defTabSz="1152525">
              <a:defRPr>
                <a:solidFill>
                  <a:schemeClr val="tx1"/>
                </a:solidFill>
                <a:latin typeface="Arial" panose="020B0604020202020204" pitchFamily="34" charset="0"/>
                <a:ea typeface="宋体" panose="02010600030101010101" pitchFamily="2" charset="-122"/>
              </a:defRPr>
            </a:lvl5pPr>
            <a:lvl6pPr defTabSz="1152525"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defTabSz="1152525"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defTabSz="1152525"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defTabSz="1152525"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a:solidFill>
                  <a:schemeClr val="bg1"/>
                </a:solidFill>
                <a:latin typeface="微软雅黑" panose="020B0503020204020204" pitchFamily="34" charset="-122"/>
                <a:ea typeface="微软雅黑" panose="020B0503020204020204" pitchFamily="34" charset="-122"/>
              </a:rPr>
              <a:t>02</a:t>
            </a:r>
          </a:p>
        </p:txBody>
      </p:sp>
      <p:grpSp>
        <p:nvGrpSpPr>
          <p:cNvPr id="3" name="组合 12"/>
          <p:cNvGrpSpPr/>
          <p:nvPr/>
        </p:nvGrpSpPr>
        <p:grpSpPr bwMode="auto">
          <a:xfrm>
            <a:off x="3225800" y="2362200"/>
            <a:ext cx="3362325" cy="760413"/>
            <a:chOff x="3369875" y="2263434"/>
            <a:chExt cx="3362365" cy="432048"/>
          </a:xfrm>
        </p:grpSpPr>
        <p:sp>
          <p:nvSpPr>
            <p:cNvPr id="7178" name="矩形 13"/>
            <p:cNvSpPr>
              <a:spLocks noChangeArrowheads="1"/>
            </p:cNvSpPr>
            <p:nvPr/>
          </p:nvSpPr>
          <p:spPr bwMode="auto">
            <a:xfrm>
              <a:off x="3369875" y="2263434"/>
              <a:ext cx="3362365" cy="432048"/>
            </a:xfrm>
            <a:prstGeom prst="rect">
              <a:avLst/>
            </a:prstGeom>
            <a:solidFill>
              <a:srgbClr val="3090D8"/>
            </a:solidFill>
            <a:ln>
              <a:noFill/>
            </a:ln>
            <a:extLst>
              <a:ext uri="{91240B29-F687-4F45-9708-019B960494DF}">
                <a14:hiddenLine xmlns:a14="http://schemas.microsoft.com/office/drawing/2010/main" w="25400">
                  <a:solidFill>
                    <a:srgbClr val="000000"/>
                  </a:solidFill>
                  <a:miter lim="800000"/>
                  <a:headEnd/>
                  <a:tailEnd/>
                </a14:hiddenLine>
              </a:ext>
            </a:extLst>
          </p:spPr>
          <p:txBody>
            <a:bodyPr lIns="115214" tIns="57607" rIns="115214" bIns="57607" anchor="ctr"/>
            <a:lstStyle/>
            <a:p>
              <a:pPr algn="ctr" defTabSz="1152525">
                <a:buFont typeface="Arial" panose="020B0604020202020204" pitchFamily="34" charset="0"/>
                <a:buNone/>
              </a:pPr>
              <a:endParaRPr lang="zh-CN" altLang="zh-CN" sz="3200">
                <a:solidFill>
                  <a:schemeClr val="bg1"/>
                </a:solidFill>
                <a:latin typeface="微软雅黑" panose="020B0503020204020204" pitchFamily="34" charset="-122"/>
                <a:ea typeface="微软雅黑" panose="020B0503020204020204" pitchFamily="34" charset="-122"/>
              </a:endParaRPr>
            </a:p>
          </p:txBody>
        </p:sp>
        <p:sp>
          <p:nvSpPr>
            <p:cNvPr id="7179" name="TextBox 14">
              <a:hlinkClick r:id="rId3" action="ppaction://hlinksldjump"/>
            </p:cNvPr>
            <p:cNvSpPr txBox="1">
              <a:spLocks noChangeArrowheads="1"/>
            </p:cNvSpPr>
            <p:nvPr/>
          </p:nvSpPr>
          <p:spPr bwMode="auto">
            <a:xfrm>
              <a:off x="3497113" y="2310168"/>
              <a:ext cx="1758155" cy="364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15214" tIns="57607" rIns="115214" bIns="57607">
              <a:spAutoFit/>
            </a:bodyPr>
            <a:lstStyle>
              <a:lvl1pPr defTabSz="1152525">
                <a:defRPr>
                  <a:solidFill>
                    <a:schemeClr val="tx1"/>
                  </a:solidFill>
                  <a:latin typeface="Arial" panose="020B0604020202020204" pitchFamily="34" charset="0"/>
                  <a:ea typeface="宋体" panose="02010600030101010101" pitchFamily="2" charset="-122"/>
                </a:defRPr>
              </a:lvl1pPr>
              <a:lvl2pPr defTabSz="1152525">
                <a:defRPr>
                  <a:solidFill>
                    <a:schemeClr val="tx1"/>
                  </a:solidFill>
                  <a:latin typeface="Arial" panose="020B0604020202020204" pitchFamily="34" charset="0"/>
                  <a:ea typeface="宋体" panose="02010600030101010101" pitchFamily="2" charset="-122"/>
                </a:defRPr>
              </a:lvl2pPr>
              <a:lvl3pPr defTabSz="1152525">
                <a:defRPr>
                  <a:solidFill>
                    <a:schemeClr val="tx1"/>
                  </a:solidFill>
                  <a:latin typeface="Arial" panose="020B0604020202020204" pitchFamily="34" charset="0"/>
                  <a:ea typeface="宋体" panose="02010600030101010101" pitchFamily="2" charset="-122"/>
                </a:defRPr>
              </a:lvl3pPr>
              <a:lvl4pPr defTabSz="1152525">
                <a:defRPr>
                  <a:solidFill>
                    <a:schemeClr val="tx1"/>
                  </a:solidFill>
                  <a:latin typeface="Arial" panose="020B0604020202020204" pitchFamily="34" charset="0"/>
                  <a:ea typeface="宋体" panose="02010600030101010101" pitchFamily="2" charset="-122"/>
                </a:defRPr>
              </a:lvl4pPr>
              <a:lvl5pPr defTabSz="1152525">
                <a:defRPr>
                  <a:solidFill>
                    <a:schemeClr val="tx1"/>
                  </a:solidFill>
                  <a:latin typeface="Arial" panose="020B0604020202020204" pitchFamily="34" charset="0"/>
                  <a:ea typeface="宋体" panose="02010600030101010101" pitchFamily="2" charset="-122"/>
                </a:defRPr>
              </a:lvl5pPr>
              <a:lvl6pPr defTabSz="1152525"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defTabSz="1152525"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defTabSz="1152525"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defTabSz="1152525"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zh-CN" altLang="en-US" sz="3200">
                  <a:solidFill>
                    <a:schemeClr val="bg1"/>
                  </a:solidFill>
                  <a:latin typeface="微软雅黑" panose="020B0503020204020204" pitchFamily="34" charset="-122"/>
                  <a:ea typeface="微软雅黑" panose="020B0503020204020204" pitchFamily="34" charset="-122"/>
                </a:rPr>
                <a:t>课 堂 导 学</a:t>
              </a:r>
            </a:p>
          </p:txBody>
        </p:sp>
      </p:grpSp>
      <p:sp>
        <p:nvSpPr>
          <p:cNvPr id="16" name="矩形 15"/>
          <p:cNvSpPr>
            <a:spLocks noChangeArrowheads="1"/>
          </p:cNvSpPr>
          <p:nvPr/>
        </p:nvSpPr>
        <p:spPr bwMode="auto">
          <a:xfrm>
            <a:off x="2628900" y="3581400"/>
            <a:ext cx="514350" cy="763588"/>
          </a:xfrm>
          <a:prstGeom prst="rect">
            <a:avLst/>
          </a:prstGeom>
          <a:noFill/>
          <a:ln>
            <a:noFill/>
          </a:ln>
          <a:extLst>
            <a:ext uri="{909E8E84-426E-40DD-AFC4-6F175D3DCCD1}">
              <a14:hiddenFill xmlns:a14="http://schemas.microsoft.com/office/drawing/2010/main">
                <a:solidFill>
                  <a:srgbClr val="3090D8"/>
                </a:solidFill>
              </a14:hiddenFill>
            </a:ext>
            <a:ext uri="{91240B29-F687-4F45-9708-019B960494DF}">
              <a14:hiddenLine xmlns:a14="http://schemas.microsoft.com/office/drawing/2010/main" w="25400">
                <a:solidFill>
                  <a:srgbClr val="000000"/>
                </a:solidFill>
                <a:miter lim="800000"/>
                <a:headEnd/>
                <a:tailEnd/>
              </a14:hiddenLine>
            </a:ext>
          </a:extLst>
        </p:spPr>
        <p:txBody>
          <a:bodyPr lIns="115214" tIns="57607" rIns="115214" bIns="57607" anchor="ctr"/>
          <a:lstStyle/>
          <a:p>
            <a:pPr algn="ctr" defTabSz="1152525">
              <a:buFont typeface="Arial" panose="020B0604020202020204" pitchFamily="34" charset="0"/>
              <a:buNone/>
            </a:pPr>
            <a:endParaRPr lang="zh-CN" altLang="zh-CN" sz="3200">
              <a:solidFill>
                <a:schemeClr val="bg1"/>
              </a:solidFill>
              <a:latin typeface="微软雅黑" panose="020B0503020204020204" pitchFamily="34" charset="-122"/>
              <a:ea typeface="微软雅黑" panose="020B0503020204020204" pitchFamily="34" charset="-122"/>
            </a:endParaRPr>
          </a:p>
        </p:txBody>
      </p:sp>
      <p:sp>
        <p:nvSpPr>
          <p:cNvPr id="17" name="TextBox 16"/>
          <p:cNvSpPr txBox="1">
            <a:spLocks noChangeArrowheads="1"/>
          </p:cNvSpPr>
          <p:nvPr/>
        </p:nvSpPr>
        <p:spPr bwMode="auto">
          <a:xfrm>
            <a:off x="2600325" y="366395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15214" tIns="57607" rIns="115214" bIns="57607">
            <a:spAutoFit/>
          </a:bodyPr>
          <a:lstStyle>
            <a:lvl1pPr defTabSz="1152525">
              <a:defRPr>
                <a:solidFill>
                  <a:schemeClr val="tx1"/>
                </a:solidFill>
                <a:latin typeface="Arial" panose="020B0604020202020204" pitchFamily="34" charset="0"/>
                <a:ea typeface="宋体" panose="02010600030101010101" pitchFamily="2" charset="-122"/>
              </a:defRPr>
            </a:lvl1pPr>
            <a:lvl2pPr defTabSz="1152525">
              <a:defRPr>
                <a:solidFill>
                  <a:schemeClr val="tx1"/>
                </a:solidFill>
                <a:latin typeface="Arial" panose="020B0604020202020204" pitchFamily="34" charset="0"/>
                <a:ea typeface="宋体" panose="02010600030101010101" pitchFamily="2" charset="-122"/>
              </a:defRPr>
            </a:lvl2pPr>
            <a:lvl3pPr defTabSz="1152525">
              <a:defRPr>
                <a:solidFill>
                  <a:schemeClr val="tx1"/>
                </a:solidFill>
                <a:latin typeface="Arial" panose="020B0604020202020204" pitchFamily="34" charset="0"/>
                <a:ea typeface="宋体" panose="02010600030101010101" pitchFamily="2" charset="-122"/>
              </a:defRPr>
            </a:lvl3pPr>
            <a:lvl4pPr defTabSz="1152525">
              <a:defRPr>
                <a:solidFill>
                  <a:schemeClr val="tx1"/>
                </a:solidFill>
                <a:latin typeface="Arial" panose="020B0604020202020204" pitchFamily="34" charset="0"/>
                <a:ea typeface="宋体" panose="02010600030101010101" pitchFamily="2" charset="-122"/>
              </a:defRPr>
            </a:lvl4pPr>
            <a:lvl5pPr defTabSz="1152525">
              <a:defRPr>
                <a:solidFill>
                  <a:schemeClr val="tx1"/>
                </a:solidFill>
                <a:latin typeface="Arial" panose="020B0604020202020204" pitchFamily="34" charset="0"/>
                <a:ea typeface="宋体" panose="02010600030101010101" pitchFamily="2" charset="-122"/>
              </a:defRPr>
            </a:lvl5pPr>
            <a:lvl6pPr defTabSz="1152525"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defTabSz="1152525"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defTabSz="1152525"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defTabSz="1152525"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a:solidFill>
                  <a:schemeClr val="bg1"/>
                </a:solidFill>
                <a:latin typeface="微软雅黑" panose="020B0503020204020204" pitchFamily="34" charset="-122"/>
                <a:ea typeface="微软雅黑" panose="020B0503020204020204" pitchFamily="34" charset="-122"/>
              </a:rPr>
              <a:t>03</a:t>
            </a:r>
          </a:p>
        </p:txBody>
      </p:sp>
      <p:grpSp>
        <p:nvGrpSpPr>
          <p:cNvPr id="4" name="组合 17"/>
          <p:cNvGrpSpPr/>
          <p:nvPr/>
        </p:nvGrpSpPr>
        <p:grpSpPr bwMode="auto">
          <a:xfrm>
            <a:off x="3225800" y="3581400"/>
            <a:ext cx="3362325" cy="763588"/>
            <a:chOff x="3369875" y="2893504"/>
            <a:chExt cx="3362365" cy="432048"/>
          </a:xfrm>
        </p:grpSpPr>
        <p:sp>
          <p:nvSpPr>
            <p:cNvPr id="7183" name="矩形 18"/>
            <p:cNvSpPr>
              <a:spLocks noChangeArrowheads="1"/>
            </p:cNvSpPr>
            <p:nvPr/>
          </p:nvSpPr>
          <p:spPr bwMode="auto">
            <a:xfrm>
              <a:off x="3369875" y="2893504"/>
              <a:ext cx="3362365" cy="432048"/>
            </a:xfrm>
            <a:prstGeom prst="rect">
              <a:avLst/>
            </a:prstGeom>
            <a:solidFill>
              <a:srgbClr val="3090D8"/>
            </a:solidFill>
            <a:ln>
              <a:noFill/>
            </a:ln>
            <a:extLst>
              <a:ext uri="{91240B29-F687-4F45-9708-019B960494DF}">
                <a14:hiddenLine xmlns:a14="http://schemas.microsoft.com/office/drawing/2010/main" w="25400">
                  <a:solidFill>
                    <a:srgbClr val="000000"/>
                  </a:solidFill>
                  <a:miter lim="800000"/>
                  <a:headEnd/>
                  <a:tailEnd/>
                </a14:hiddenLine>
              </a:ext>
            </a:extLst>
          </p:spPr>
          <p:txBody>
            <a:bodyPr lIns="115214" tIns="57607" rIns="115214" bIns="57607" anchor="ctr"/>
            <a:lstStyle/>
            <a:p>
              <a:pPr algn="ctr" defTabSz="1152525">
                <a:buFont typeface="Arial" panose="020B0604020202020204" pitchFamily="34" charset="0"/>
                <a:buNone/>
              </a:pPr>
              <a:endParaRPr lang="zh-CN" altLang="zh-CN" sz="3200">
                <a:solidFill>
                  <a:schemeClr val="bg1"/>
                </a:solidFill>
                <a:latin typeface="微软雅黑" panose="020B0503020204020204" pitchFamily="34" charset="-122"/>
                <a:ea typeface="微软雅黑" panose="020B0503020204020204" pitchFamily="34" charset="-122"/>
              </a:endParaRPr>
            </a:p>
          </p:txBody>
        </p:sp>
        <p:sp>
          <p:nvSpPr>
            <p:cNvPr id="7184" name="TextBox 19">
              <a:hlinkClick r:id="rId4" action="ppaction://hlinksldjump"/>
            </p:cNvPr>
            <p:cNvSpPr txBox="1">
              <a:spLocks noChangeArrowheads="1"/>
            </p:cNvSpPr>
            <p:nvPr/>
          </p:nvSpPr>
          <p:spPr bwMode="auto">
            <a:xfrm>
              <a:off x="3497113" y="2940135"/>
              <a:ext cx="1758155" cy="3635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15214" tIns="57607" rIns="115214" bIns="57607">
              <a:spAutoFit/>
            </a:bodyPr>
            <a:lstStyle>
              <a:lvl1pPr defTabSz="1152525">
                <a:defRPr>
                  <a:solidFill>
                    <a:schemeClr val="tx1"/>
                  </a:solidFill>
                  <a:latin typeface="Arial" panose="020B0604020202020204" pitchFamily="34" charset="0"/>
                  <a:ea typeface="宋体" panose="02010600030101010101" pitchFamily="2" charset="-122"/>
                </a:defRPr>
              </a:lvl1pPr>
              <a:lvl2pPr defTabSz="1152525">
                <a:defRPr>
                  <a:solidFill>
                    <a:schemeClr val="tx1"/>
                  </a:solidFill>
                  <a:latin typeface="Arial" panose="020B0604020202020204" pitchFamily="34" charset="0"/>
                  <a:ea typeface="宋体" panose="02010600030101010101" pitchFamily="2" charset="-122"/>
                </a:defRPr>
              </a:lvl2pPr>
              <a:lvl3pPr defTabSz="1152525">
                <a:defRPr>
                  <a:solidFill>
                    <a:schemeClr val="tx1"/>
                  </a:solidFill>
                  <a:latin typeface="Arial" panose="020B0604020202020204" pitchFamily="34" charset="0"/>
                  <a:ea typeface="宋体" panose="02010600030101010101" pitchFamily="2" charset="-122"/>
                </a:defRPr>
              </a:lvl3pPr>
              <a:lvl4pPr defTabSz="1152525">
                <a:defRPr>
                  <a:solidFill>
                    <a:schemeClr val="tx1"/>
                  </a:solidFill>
                  <a:latin typeface="Arial" panose="020B0604020202020204" pitchFamily="34" charset="0"/>
                  <a:ea typeface="宋体" panose="02010600030101010101" pitchFamily="2" charset="-122"/>
                </a:defRPr>
              </a:lvl4pPr>
              <a:lvl5pPr defTabSz="1152525">
                <a:defRPr>
                  <a:solidFill>
                    <a:schemeClr val="tx1"/>
                  </a:solidFill>
                  <a:latin typeface="Arial" panose="020B0604020202020204" pitchFamily="34" charset="0"/>
                  <a:ea typeface="宋体" panose="02010600030101010101" pitchFamily="2" charset="-122"/>
                </a:defRPr>
              </a:lvl5pPr>
              <a:lvl6pPr defTabSz="1152525"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defTabSz="1152525"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defTabSz="1152525"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defTabSz="1152525"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zh-CN" altLang="en-US" sz="3200">
                  <a:solidFill>
                    <a:schemeClr val="bg1"/>
                  </a:solidFill>
                  <a:latin typeface="微软雅黑" panose="020B0503020204020204" pitchFamily="34" charset="-122"/>
                  <a:ea typeface="微软雅黑" panose="020B0503020204020204" pitchFamily="34" charset="-122"/>
                </a:rPr>
                <a:t>课 文 理 解</a:t>
              </a:r>
            </a:p>
          </p:txBody>
        </p:sp>
      </p:grpSp>
      <p:sp>
        <p:nvSpPr>
          <p:cNvPr id="31" name="五边形 30"/>
          <p:cNvSpPr>
            <a:spLocks noChangeArrowheads="1"/>
          </p:cNvSpPr>
          <p:nvPr/>
        </p:nvSpPr>
        <p:spPr bwMode="auto">
          <a:xfrm>
            <a:off x="0" y="258763"/>
            <a:ext cx="373063" cy="574675"/>
          </a:xfrm>
          <a:prstGeom prst="homePlate">
            <a:avLst>
              <a:gd name="adj" fmla="val 50000"/>
            </a:avLst>
          </a:prstGeom>
          <a:noFill/>
          <a:ln>
            <a:noFill/>
          </a:ln>
          <a:extLst>
            <a:ext uri="{909E8E84-426E-40DD-AFC4-6F175D3DCCD1}">
              <a14:hiddenFill xmlns:a14="http://schemas.microsoft.com/office/drawing/2010/main">
                <a:solidFill>
                  <a:srgbClr val="3090D8"/>
                </a:solidFill>
              </a14:hiddenFill>
            </a:ext>
            <a:ext uri="{91240B29-F687-4F45-9708-019B960494DF}">
              <a14:hiddenLine xmlns:a14="http://schemas.microsoft.com/office/drawing/2010/main" w="25400">
                <a:solidFill>
                  <a:srgbClr val="000000"/>
                </a:solidFill>
                <a:miter lim="800000"/>
                <a:headEnd/>
                <a:tailEnd/>
              </a14:hiddenLine>
            </a:ext>
          </a:extLst>
        </p:spPr>
        <p:txBody>
          <a:bodyPr lIns="115214" tIns="57607" rIns="115214" bIns="57607" anchor="ctr"/>
          <a:lstStyle/>
          <a:p>
            <a:pPr algn="ctr" defTabSz="1152525">
              <a:buFont typeface="Arial" panose="020B0604020202020204" pitchFamily="34" charset="0"/>
              <a:buNone/>
            </a:pPr>
            <a:endParaRPr lang="zh-CN" altLang="zh-CN" sz="2300">
              <a:solidFill>
                <a:srgbClr val="FFFFFF"/>
              </a:solidFill>
              <a:latin typeface="Calibri" panose="020F0502020204030204" pitchFamily="34" charset="0"/>
            </a:endParaRPr>
          </a:p>
        </p:txBody>
      </p:sp>
      <p:sp>
        <p:nvSpPr>
          <p:cNvPr id="32" name="TextBox 31"/>
          <p:cNvSpPr txBox="1">
            <a:spLocks noChangeArrowheads="1"/>
          </p:cNvSpPr>
          <p:nvPr/>
        </p:nvSpPr>
        <p:spPr bwMode="auto">
          <a:xfrm>
            <a:off x="417513" y="227013"/>
            <a:ext cx="1482725" cy="60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15214" tIns="57607" rIns="115214" bIns="57607">
            <a:spAutoFit/>
          </a:bodyPr>
          <a:lstStyle>
            <a:lvl1pPr defTabSz="1152525">
              <a:defRPr>
                <a:solidFill>
                  <a:schemeClr val="tx1"/>
                </a:solidFill>
                <a:latin typeface="Arial" panose="020B0604020202020204" pitchFamily="34" charset="0"/>
                <a:ea typeface="宋体" panose="02010600030101010101" pitchFamily="2" charset="-122"/>
              </a:defRPr>
            </a:lvl1pPr>
            <a:lvl2pPr defTabSz="1152525">
              <a:defRPr>
                <a:solidFill>
                  <a:schemeClr val="tx1"/>
                </a:solidFill>
                <a:latin typeface="Arial" panose="020B0604020202020204" pitchFamily="34" charset="0"/>
                <a:ea typeface="宋体" panose="02010600030101010101" pitchFamily="2" charset="-122"/>
              </a:defRPr>
            </a:lvl2pPr>
            <a:lvl3pPr defTabSz="1152525">
              <a:defRPr>
                <a:solidFill>
                  <a:schemeClr val="tx1"/>
                </a:solidFill>
                <a:latin typeface="Arial" panose="020B0604020202020204" pitchFamily="34" charset="0"/>
                <a:ea typeface="宋体" panose="02010600030101010101" pitchFamily="2" charset="-122"/>
              </a:defRPr>
            </a:lvl3pPr>
            <a:lvl4pPr defTabSz="1152525">
              <a:defRPr>
                <a:solidFill>
                  <a:schemeClr val="tx1"/>
                </a:solidFill>
                <a:latin typeface="Arial" panose="020B0604020202020204" pitchFamily="34" charset="0"/>
                <a:ea typeface="宋体" panose="02010600030101010101" pitchFamily="2" charset="-122"/>
              </a:defRPr>
            </a:lvl4pPr>
            <a:lvl5pPr defTabSz="1152525">
              <a:defRPr>
                <a:solidFill>
                  <a:schemeClr val="tx1"/>
                </a:solidFill>
                <a:latin typeface="Arial" panose="020B0604020202020204" pitchFamily="34" charset="0"/>
                <a:ea typeface="宋体" panose="02010600030101010101" pitchFamily="2" charset="-122"/>
              </a:defRPr>
            </a:lvl5pPr>
            <a:lvl6pPr defTabSz="1152525"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defTabSz="1152525"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defTabSz="1152525"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defTabSz="1152525"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zh-CN" altLang="en-US" sz="3000" b="1">
                <a:solidFill>
                  <a:srgbClr val="483018"/>
                </a:solidFill>
                <a:latin typeface="微软雅黑" panose="020B0503020204020204" pitchFamily="34" charset="-122"/>
                <a:ea typeface="微软雅黑" panose="020B0503020204020204" pitchFamily="34" charset="-122"/>
              </a:rPr>
              <a:t>目录导航 </a:t>
            </a:r>
          </a:p>
        </p:txBody>
      </p:sp>
      <p:sp>
        <p:nvSpPr>
          <p:cNvPr id="5" name="矩形 4"/>
          <p:cNvSpPr>
            <a:spLocks noChangeArrowheads="1"/>
          </p:cNvSpPr>
          <p:nvPr/>
        </p:nvSpPr>
        <p:spPr bwMode="auto">
          <a:xfrm>
            <a:off x="2616200" y="4932363"/>
            <a:ext cx="514350" cy="763587"/>
          </a:xfrm>
          <a:prstGeom prst="rect">
            <a:avLst/>
          </a:prstGeom>
          <a:noFill/>
          <a:ln>
            <a:noFill/>
          </a:ln>
          <a:extLst>
            <a:ext uri="{909E8E84-426E-40DD-AFC4-6F175D3DCCD1}">
              <a14:hiddenFill xmlns:a14="http://schemas.microsoft.com/office/drawing/2010/main">
                <a:solidFill>
                  <a:srgbClr val="3090D8"/>
                </a:solidFill>
              </a14:hiddenFill>
            </a:ext>
            <a:ext uri="{91240B29-F687-4F45-9708-019B960494DF}">
              <a14:hiddenLine xmlns:a14="http://schemas.microsoft.com/office/drawing/2010/main" w="25400">
                <a:solidFill>
                  <a:srgbClr val="000000"/>
                </a:solidFill>
                <a:miter lim="800000"/>
                <a:headEnd/>
                <a:tailEnd/>
              </a14:hiddenLine>
            </a:ext>
          </a:extLst>
        </p:spPr>
        <p:txBody>
          <a:bodyPr lIns="115214" tIns="57607" rIns="115214" bIns="57607" anchor="ctr"/>
          <a:lstStyle/>
          <a:p>
            <a:pPr algn="ctr" defTabSz="1152525">
              <a:buFont typeface="Arial" panose="020B0604020202020204" pitchFamily="34" charset="0"/>
              <a:buNone/>
            </a:pPr>
            <a:endParaRPr lang="zh-CN" altLang="zh-CN" sz="3200">
              <a:solidFill>
                <a:schemeClr val="bg1"/>
              </a:solidFill>
              <a:latin typeface="微软雅黑" panose="020B0503020204020204" pitchFamily="34" charset="-122"/>
              <a:ea typeface="微软雅黑" panose="020B0503020204020204" pitchFamily="34" charset="-122"/>
            </a:endParaRPr>
          </a:p>
        </p:txBody>
      </p:sp>
      <p:sp>
        <p:nvSpPr>
          <p:cNvPr id="8" name="TextBox 16"/>
          <p:cNvSpPr txBox="1">
            <a:spLocks noChangeArrowheads="1"/>
          </p:cNvSpPr>
          <p:nvPr/>
        </p:nvSpPr>
        <p:spPr bwMode="auto">
          <a:xfrm>
            <a:off x="2587625" y="5014913"/>
            <a:ext cx="558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15214" tIns="57607" rIns="115214" bIns="57607">
            <a:spAutoFit/>
          </a:bodyPr>
          <a:lstStyle>
            <a:lvl1pPr defTabSz="1152525">
              <a:defRPr>
                <a:solidFill>
                  <a:schemeClr val="tx1"/>
                </a:solidFill>
                <a:latin typeface="Arial" panose="020B0604020202020204" pitchFamily="34" charset="0"/>
                <a:ea typeface="宋体" panose="02010600030101010101" pitchFamily="2" charset="-122"/>
              </a:defRPr>
            </a:lvl1pPr>
            <a:lvl2pPr defTabSz="1152525">
              <a:defRPr>
                <a:solidFill>
                  <a:schemeClr val="tx1"/>
                </a:solidFill>
                <a:latin typeface="Arial" panose="020B0604020202020204" pitchFamily="34" charset="0"/>
                <a:ea typeface="宋体" panose="02010600030101010101" pitchFamily="2" charset="-122"/>
              </a:defRPr>
            </a:lvl2pPr>
            <a:lvl3pPr defTabSz="1152525">
              <a:defRPr>
                <a:solidFill>
                  <a:schemeClr val="tx1"/>
                </a:solidFill>
                <a:latin typeface="Arial" panose="020B0604020202020204" pitchFamily="34" charset="0"/>
                <a:ea typeface="宋体" panose="02010600030101010101" pitchFamily="2" charset="-122"/>
              </a:defRPr>
            </a:lvl3pPr>
            <a:lvl4pPr defTabSz="1152525">
              <a:defRPr>
                <a:solidFill>
                  <a:schemeClr val="tx1"/>
                </a:solidFill>
                <a:latin typeface="Arial" panose="020B0604020202020204" pitchFamily="34" charset="0"/>
                <a:ea typeface="宋体" panose="02010600030101010101" pitchFamily="2" charset="-122"/>
              </a:defRPr>
            </a:lvl4pPr>
            <a:lvl5pPr defTabSz="1152525">
              <a:defRPr>
                <a:solidFill>
                  <a:schemeClr val="tx1"/>
                </a:solidFill>
                <a:latin typeface="Arial" panose="020B0604020202020204" pitchFamily="34" charset="0"/>
                <a:ea typeface="宋体" panose="02010600030101010101" pitchFamily="2" charset="-122"/>
              </a:defRPr>
            </a:lvl5pPr>
            <a:lvl6pPr defTabSz="1152525"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defTabSz="1152525"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defTabSz="1152525"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defTabSz="1152525"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a:solidFill>
                  <a:schemeClr val="bg1"/>
                </a:solidFill>
                <a:latin typeface="微软雅黑" panose="020B0503020204020204" pitchFamily="34" charset="-122"/>
                <a:ea typeface="微软雅黑" panose="020B0503020204020204" pitchFamily="34" charset="-122"/>
              </a:rPr>
              <a:t>04</a:t>
            </a:r>
          </a:p>
        </p:txBody>
      </p:sp>
      <p:grpSp>
        <p:nvGrpSpPr>
          <p:cNvPr id="9" name="组合 17"/>
          <p:cNvGrpSpPr/>
          <p:nvPr/>
        </p:nvGrpSpPr>
        <p:grpSpPr bwMode="auto">
          <a:xfrm>
            <a:off x="3213100" y="4932363"/>
            <a:ext cx="3362325" cy="763587"/>
            <a:chOff x="3369875" y="2893504"/>
            <a:chExt cx="3362365" cy="432048"/>
          </a:xfrm>
        </p:grpSpPr>
        <p:sp>
          <p:nvSpPr>
            <p:cNvPr id="7190" name="矩形 18"/>
            <p:cNvSpPr>
              <a:spLocks noChangeArrowheads="1"/>
            </p:cNvSpPr>
            <p:nvPr/>
          </p:nvSpPr>
          <p:spPr bwMode="auto">
            <a:xfrm>
              <a:off x="3369875" y="2893504"/>
              <a:ext cx="3362365" cy="432048"/>
            </a:xfrm>
            <a:prstGeom prst="rect">
              <a:avLst/>
            </a:prstGeom>
            <a:solidFill>
              <a:srgbClr val="3090D8"/>
            </a:solidFill>
            <a:ln>
              <a:noFill/>
            </a:ln>
            <a:extLst>
              <a:ext uri="{91240B29-F687-4F45-9708-019B960494DF}">
                <a14:hiddenLine xmlns:a14="http://schemas.microsoft.com/office/drawing/2010/main" w="25400">
                  <a:solidFill>
                    <a:srgbClr val="000000"/>
                  </a:solidFill>
                  <a:miter lim="800000"/>
                  <a:headEnd/>
                  <a:tailEnd/>
                </a14:hiddenLine>
              </a:ext>
            </a:extLst>
          </p:spPr>
          <p:txBody>
            <a:bodyPr lIns="115214" tIns="57607" rIns="115214" bIns="57607" anchor="ctr"/>
            <a:lstStyle/>
            <a:p>
              <a:pPr algn="ctr" defTabSz="1152525">
                <a:buFont typeface="Arial" panose="020B0604020202020204" pitchFamily="34" charset="0"/>
                <a:buNone/>
              </a:pPr>
              <a:endParaRPr lang="zh-CN" altLang="zh-CN" sz="3200">
                <a:solidFill>
                  <a:schemeClr val="bg1"/>
                </a:solidFill>
                <a:latin typeface="微软雅黑" panose="020B0503020204020204" pitchFamily="34" charset="-122"/>
                <a:ea typeface="微软雅黑" panose="020B0503020204020204" pitchFamily="34" charset="-122"/>
              </a:endParaRPr>
            </a:p>
          </p:txBody>
        </p:sp>
        <p:sp>
          <p:nvSpPr>
            <p:cNvPr id="7191" name="TextBox 19">
              <a:hlinkClick r:id="rId5" action="ppaction://hlinksldjump"/>
            </p:cNvPr>
            <p:cNvSpPr txBox="1">
              <a:spLocks noChangeArrowheads="1"/>
            </p:cNvSpPr>
            <p:nvPr/>
          </p:nvSpPr>
          <p:spPr bwMode="auto">
            <a:xfrm>
              <a:off x="3497113" y="2940135"/>
              <a:ext cx="1758155" cy="3635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15214" tIns="57607" rIns="115214" bIns="57607">
              <a:spAutoFit/>
            </a:bodyPr>
            <a:lstStyle>
              <a:lvl1pPr defTabSz="1152525">
                <a:defRPr>
                  <a:solidFill>
                    <a:schemeClr val="tx1"/>
                  </a:solidFill>
                  <a:latin typeface="Arial" panose="020B0604020202020204" pitchFamily="34" charset="0"/>
                  <a:ea typeface="宋体" panose="02010600030101010101" pitchFamily="2" charset="-122"/>
                </a:defRPr>
              </a:lvl1pPr>
              <a:lvl2pPr defTabSz="1152525">
                <a:defRPr>
                  <a:solidFill>
                    <a:schemeClr val="tx1"/>
                  </a:solidFill>
                  <a:latin typeface="Arial" panose="020B0604020202020204" pitchFamily="34" charset="0"/>
                  <a:ea typeface="宋体" panose="02010600030101010101" pitchFamily="2" charset="-122"/>
                </a:defRPr>
              </a:lvl2pPr>
              <a:lvl3pPr defTabSz="1152525">
                <a:defRPr>
                  <a:solidFill>
                    <a:schemeClr val="tx1"/>
                  </a:solidFill>
                  <a:latin typeface="Arial" panose="020B0604020202020204" pitchFamily="34" charset="0"/>
                  <a:ea typeface="宋体" panose="02010600030101010101" pitchFamily="2" charset="-122"/>
                </a:defRPr>
              </a:lvl3pPr>
              <a:lvl4pPr defTabSz="1152525">
                <a:defRPr>
                  <a:solidFill>
                    <a:schemeClr val="tx1"/>
                  </a:solidFill>
                  <a:latin typeface="Arial" panose="020B0604020202020204" pitchFamily="34" charset="0"/>
                  <a:ea typeface="宋体" panose="02010600030101010101" pitchFamily="2" charset="-122"/>
                </a:defRPr>
              </a:lvl4pPr>
              <a:lvl5pPr defTabSz="1152525">
                <a:defRPr>
                  <a:solidFill>
                    <a:schemeClr val="tx1"/>
                  </a:solidFill>
                  <a:latin typeface="Arial" panose="020B0604020202020204" pitchFamily="34" charset="0"/>
                  <a:ea typeface="宋体" panose="02010600030101010101" pitchFamily="2" charset="-122"/>
                </a:defRPr>
              </a:lvl5pPr>
              <a:lvl6pPr defTabSz="1152525"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defTabSz="1152525"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defTabSz="1152525"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defTabSz="1152525"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zh-CN" altLang="en-US" sz="3200">
                  <a:solidFill>
                    <a:schemeClr val="bg1"/>
                  </a:solidFill>
                  <a:latin typeface="微软雅黑" panose="020B0503020204020204" pitchFamily="34" charset="-122"/>
                  <a:ea typeface="微软雅黑" panose="020B0503020204020204" pitchFamily="34" charset="-122"/>
                </a:rPr>
                <a:t>巩 固 提 升</a:t>
              </a:r>
            </a:p>
          </p:txBody>
        </p:sp>
      </p:gr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nodePh="1">
                                  <p:stCondLst>
                                    <p:cond delay="0"/>
                                  </p:stCondLst>
                                  <p:endCondLst>
                                    <p:cond evt="begin" delay="0">
                                      <p:tn val="5"/>
                                    </p:cond>
                                  </p:endCondLst>
                                  <p:childTnLst>
                                    <p:set>
                                      <p:cBhvr>
                                        <p:cTn id="6" dur="1" fill="hold">
                                          <p:stCondLst>
                                            <p:cond delay="0"/>
                                          </p:stCondLst>
                                        </p:cTn>
                                        <p:tgtEl>
                                          <p:spTgt spid="31"/>
                                        </p:tgtEl>
                                        <p:attrNameLst>
                                          <p:attrName>style.visibility</p:attrName>
                                        </p:attrNameLst>
                                      </p:cBhvr>
                                      <p:to>
                                        <p:strVal val="visible"/>
                                      </p:to>
                                    </p:set>
                                    <p:animEffect transition="in" filter="wipe(left)">
                                      <p:cBhvr>
                                        <p:cTn id="7" dur="500"/>
                                        <p:tgtEl>
                                          <p:spTgt spid="31"/>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32"/>
                                        </p:tgtEl>
                                        <p:attrNameLst>
                                          <p:attrName>style.visibility</p:attrName>
                                        </p:attrNameLst>
                                      </p:cBhvr>
                                      <p:to>
                                        <p:strVal val="visible"/>
                                      </p:to>
                                    </p:set>
                                    <p:anim calcmode="lin" valueType="num">
                                      <p:cBhvr>
                                        <p:cTn id="11" dur="500" fill="hold"/>
                                        <p:tgtEl>
                                          <p:spTgt spid="32"/>
                                        </p:tgtEl>
                                        <p:attrNameLst>
                                          <p:attrName>ppt_w</p:attrName>
                                        </p:attrNameLst>
                                      </p:cBhvr>
                                      <p:tavLst>
                                        <p:tav tm="0">
                                          <p:val>
                                            <p:fltVal val="0"/>
                                          </p:val>
                                        </p:tav>
                                        <p:tav tm="100000">
                                          <p:val>
                                            <p:strVal val="#ppt_w"/>
                                          </p:val>
                                        </p:tav>
                                      </p:tavLst>
                                    </p:anim>
                                    <p:anim calcmode="lin" valueType="num">
                                      <p:cBhvr>
                                        <p:cTn id="12" dur="500" fill="hold"/>
                                        <p:tgtEl>
                                          <p:spTgt spid="32"/>
                                        </p:tgtEl>
                                        <p:attrNameLst>
                                          <p:attrName>ppt_h</p:attrName>
                                        </p:attrNameLst>
                                      </p:cBhvr>
                                      <p:tavLst>
                                        <p:tav tm="0">
                                          <p:val>
                                            <p:fltVal val="0"/>
                                          </p:val>
                                        </p:tav>
                                        <p:tav tm="100000">
                                          <p:val>
                                            <p:strVal val="#ppt_h"/>
                                          </p:val>
                                        </p:tav>
                                      </p:tavLst>
                                    </p:anim>
                                    <p:animEffect transition="in" filter="fade">
                                      <p:cBhvr>
                                        <p:cTn id="13" dur="500"/>
                                        <p:tgtEl>
                                          <p:spTgt spid="32"/>
                                        </p:tgtEl>
                                      </p:cBhvr>
                                    </p:animEffect>
                                  </p:childTnLst>
                                </p:cTn>
                              </p:par>
                            </p:childTnLst>
                          </p:cTn>
                        </p:par>
                        <p:par>
                          <p:cTn id="14" fill="hold">
                            <p:stCondLst>
                              <p:cond delay="1000"/>
                            </p:stCondLst>
                            <p:childTnLst>
                              <p:par>
                                <p:cTn id="15" presetID="2" presetClass="entr" presetSubtype="8" fill="hold" grpId="0" nodeType="afterEffect" nodePh="1">
                                  <p:stCondLst>
                                    <p:cond delay="0"/>
                                  </p:stCondLst>
                                  <p:endCondLst>
                                    <p:cond evt="begin" delay="0">
                                      <p:tn val="15"/>
                                    </p:cond>
                                  </p:end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0-#ppt_w/2"/>
                                          </p:val>
                                        </p:tav>
                                        <p:tav tm="100000">
                                          <p:val>
                                            <p:strVal val="#ppt_x"/>
                                          </p:val>
                                        </p:tav>
                                      </p:tavLst>
                                    </p:anim>
                                    <p:anim calcmode="lin" valueType="num">
                                      <p:cBhvr additive="base">
                                        <p:cTn id="18" dur="500" fill="hold"/>
                                        <p:tgtEl>
                                          <p:spTgt spid="6"/>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nodePh="1">
                                  <p:stCondLst>
                                    <p:cond delay="150"/>
                                  </p:stCondLst>
                                  <p:endCondLst>
                                    <p:cond evt="begin" delay="0">
                                      <p:tn val="19"/>
                                    </p:cond>
                                  </p:endCondLst>
                                  <p:childTnLst>
                                    <p:set>
                                      <p:cBhvr>
                                        <p:cTn id="20" dur="1" fill="hold">
                                          <p:stCondLst>
                                            <p:cond delay="0"/>
                                          </p:stCondLst>
                                        </p:cTn>
                                        <p:tgtEl>
                                          <p:spTgt spid="11"/>
                                        </p:tgtEl>
                                        <p:attrNameLst>
                                          <p:attrName>style.visibility</p:attrName>
                                        </p:attrNameLst>
                                      </p:cBhvr>
                                      <p:to>
                                        <p:strVal val="visible"/>
                                      </p:to>
                                    </p:set>
                                    <p:anim calcmode="lin" valueType="num">
                                      <p:cBhvr additive="base">
                                        <p:cTn id="21" dur="500" fill="hold"/>
                                        <p:tgtEl>
                                          <p:spTgt spid="11"/>
                                        </p:tgtEl>
                                        <p:attrNameLst>
                                          <p:attrName>ppt_x</p:attrName>
                                        </p:attrNameLst>
                                      </p:cBhvr>
                                      <p:tavLst>
                                        <p:tav tm="0">
                                          <p:val>
                                            <p:strVal val="0-#ppt_w/2"/>
                                          </p:val>
                                        </p:tav>
                                        <p:tav tm="100000">
                                          <p:val>
                                            <p:strVal val="#ppt_x"/>
                                          </p:val>
                                        </p:tav>
                                      </p:tavLst>
                                    </p:anim>
                                    <p:anim calcmode="lin" valueType="num">
                                      <p:cBhvr additive="base">
                                        <p:cTn id="22" dur="500" fill="hold"/>
                                        <p:tgtEl>
                                          <p:spTgt spid="11"/>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nodePh="1">
                                  <p:stCondLst>
                                    <p:cond delay="250"/>
                                  </p:stCondLst>
                                  <p:endCondLst>
                                    <p:cond evt="begin" delay="0">
                                      <p:tn val="23"/>
                                    </p:cond>
                                  </p:endCondLst>
                                  <p:childTnLst>
                                    <p:set>
                                      <p:cBhvr>
                                        <p:cTn id="24" dur="1" fill="hold">
                                          <p:stCondLst>
                                            <p:cond delay="0"/>
                                          </p:stCondLst>
                                        </p:cTn>
                                        <p:tgtEl>
                                          <p:spTgt spid="16"/>
                                        </p:tgtEl>
                                        <p:attrNameLst>
                                          <p:attrName>style.visibility</p:attrName>
                                        </p:attrNameLst>
                                      </p:cBhvr>
                                      <p:to>
                                        <p:strVal val="visible"/>
                                      </p:to>
                                    </p:set>
                                    <p:anim calcmode="lin" valueType="num">
                                      <p:cBhvr additive="base">
                                        <p:cTn id="25" dur="500" fill="hold"/>
                                        <p:tgtEl>
                                          <p:spTgt spid="16"/>
                                        </p:tgtEl>
                                        <p:attrNameLst>
                                          <p:attrName>ppt_x</p:attrName>
                                        </p:attrNameLst>
                                      </p:cBhvr>
                                      <p:tavLst>
                                        <p:tav tm="0">
                                          <p:val>
                                            <p:strVal val="0-#ppt_w/2"/>
                                          </p:val>
                                        </p:tav>
                                        <p:tav tm="100000">
                                          <p:val>
                                            <p:strVal val="#ppt_x"/>
                                          </p:val>
                                        </p:tav>
                                      </p:tavLst>
                                    </p:anim>
                                    <p:anim calcmode="lin" valueType="num">
                                      <p:cBhvr additive="base">
                                        <p:cTn id="26" dur="500" fill="hold"/>
                                        <p:tgtEl>
                                          <p:spTgt spid="16"/>
                                        </p:tgtEl>
                                        <p:attrNameLst>
                                          <p:attrName>ppt_y</p:attrName>
                                        </p:attrNameLst>
                                      </p:cBhvr>
                                      <p:tavLst>
                                        <p:tav tm="0">
                                          <p:val>
                                            <p:strVal val="#ppt_y"/>
                                          </p:val>
                                        </p:tav>
                                        <p:tav tm="100000">
                                          <p:val>
                                            <p:strVal val="#ppt_y"/>
                                          </p:val>
                                        </p:tav>
                                      </p:tavLst>
                                    </p:anim>
                                  </p:childTnLst>
                                </p:cTn>
                              </p:par>
                            </p:childTnLst>
                          </p:cTn>
                        </p:par>
                        <p:par>
                          <p:cTn id="27" fill="hold">
                            <p:stCondLst>
                              <p:cond delay="1500"/>
                            </p:stCondLst>
                            <p:childTnLst>
                              <p:par>
                                <p:cTn id="28" presetID="49" presetClass="entr" presetSubtype="0" decel="100000" fill="hold" grpId="0" nodeType="afterEffect">
                                  <p:stCondLst>
                                    <p:cond delay="0"/>
                                  </p:stCondLst>
                                  <p:childTnLst>
                                    <p:set>
                                      <p:cBhvr>
                                        <p:cTn id="29" dur="1" fill="hold">
                                          <p:stCondLst>
                                            <p:cond delay="0"/>
                                          </p:stCondLst>
                                        </p:cTn>
                                        <p:tgtEl>
                                          <p:spTgt spid="7"/>
                                        </p:tgtEl>
                                        <p:attrNameLst>
                                          <p:attrName>style.visibility</p:attrName>
                                        </p:attrNameLst>
                                      </p:cBhvr>
                                      <p:to>
                                        <p:strVal val="visible"/>
                                      </p:to>
                                    </p:set>
                                    <p:anim calcmode="lin" valueType="num">
                                      <p:cBhvr>
                                        <p:cTn id="30" dur="500" fill="hold"/>
                                        <p:tgtEl>
                                          <p:spTgt spid="7"/>
                                        </p:tgtEl>
                                        <p:attrNameLst>
                                          <p:attrName>ppt_w</p:attrName>
                                        </p:attrNameLst>
                                      </p:cBhvr>
                                      <p:tavLst>
                                        <p:tav tm="0">
                                          <p:val>
                                            <p:fltVal val="0"/>
                                          </p:val>
                                        </p:tav>
                                        <p:tav tm="100000">
                                          <p:val>
                                            <p:strVal val="#ppt_w"/>
                                          </p:val>
                                        </p:tav>
                                      </p:tavLst>
                                    </p:anim>
                                    <p:anim calcmode="lin" valueType="num">
                                      <p:cBhvr>
                                        <p:cTn id="31" dur="500" fill="hold"/>
                                        <p:tgtEl>
                                          <p:spTgt spid="7"/>
                                        </p:tgtEl>
                                        <p:attrNameLst>
                                          <p:attrName>ppt_h</p:attrName>
                                        </p:attrNameLst>
                                      </p:cBhvr>
                                      <p:tavLst>
                                        <p:tav tm="0">
                                          <p:val>
                                            <p:fltVal val="0"/>
                                          </p:val>
                                        </p:tav>
                                        <p:tav tm="100000">
                                          <p:val>
                                            <p:strVal val="#ppt_h"/>
                                          </p:val>
                                        </p:tav>
                                      </p:tavLst>
                                    </p:anim>
                                    <p:anim calcmode="lin" valueType="num">
                                      <p:cBhvr>
                                        <p:cTn id="32" dur="500" fill="hold"/>
                                        <p:tgtEl>
                                          <p:spTgt spid="7"/>
                                        </p:tgtEl>
                                        <p:attrNameLst>
                                          <p:attrName>style.rotation</p:attrName>
                                        </p:attrNameLst>
                                      </p:cBhvr>
                                      <p:tavLst>
                                        <p:tav tm="0">
                                          <p:val>
                                            <p:fltVal val="360"/>
                                          </p:val>
                                        </p:tav>
                                        <p:tav tm="100000">
                                          <p:val>
                                            <p:fltVal val="0"/>
                                          </p:val>
                                        </p:tav>
                                      </p:tavLst>
                                    </p:anim>
                                    <p:animEffect transition="in" filter="fade">
                                      <p:cBhvr>
                                        <p:cTn id="33" dur="500"/>
                                        <p:tgtEl>
                                          <p:spTgt spid="7"/>
                                        </p:tgtEl>
                                      </p:cBhvr>
                                    </p:animEffect>
                                  </p:childTnLst>
                                </p:cTn>
                              </p:par>
                            </p:childTnLst>
                          </p:cTn>
                        </p:par>
                        <p:par>
                          <p:cTn id="34" fill="hold">
                            <p:stCondLst>
                              <p:cond delay="2000"/>
                            </p:stCondLst>
                            <p:childTnLst>
                              <p:par>
                                <p:cTn id="35" presetID="22" presetClass="entr" presetSubtype="8" fill="hold" nodeType="after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wipe(left)">
                                      <p:cBhvr>
                                        <p:cTn id="37" dur="500"/>
                                        <p:tgtEl>
                                          <p:spTgt spid="2"/>
                                        </p:tgtEl>
                                      </p:cBhvr>
                                    </p:animEffect>
                                  </p:childTnLst>
                                </p:cTn>
                              </p:par>
                            </p:childTnLst>
                          </p:cTn>
                        </p:par>
                        <p:par>
                          <p:cTn id="38" fill="hold">
                            <p:stCondLst>
                              <p:cond delay="2500"/>
                            </p:stCondLst>
                            <p:childTnLst>
                              <p:par>
                                <p:cTn id="39" presetID="49" presetClass="entr" presetSubtype="0" decel="100000" fill="hold" grpId="0" nodeType="afterEffect">
                                  <p:stCondLst>
                                    <p:cond delay="0"/>
                                  </p:stCondLst>
                                  <p:childTnLst>
                                    <p:set>
                                      <p:cBhvr>
                                        <p:cTn id="40" dur="1" fill="hold">
                                          <p:stCondLst>
                                            <p:cond delay="0"/>
                                          </p:stCondLst>
                                        </p:cTn>
                                        <p:tgtEl>
                                          <p:spTgt spid="12"/>
                                        </p:tgtEl>
                                        <p:attrNameLst>
                                          <p:attrName>style.visibility</p:attrName>
                                        </p:attrNameLst>
                                      </p:cBhvr>
                                      <p:to>
                                        <p:strVal val="visible"/>
                                      </p:to>
                                    </p:set>
                                    <p:anim calcmode="lin" valueType="num">
                                      <p:cBhvr>
                                        <p:cTn id="41" dur="500" fill="hold"/>
                                        <p:tgtEl>
                                          <p:spTgt spid="12"/>
                                        </p:tgtEl>
                                        <p:attrNameLst>
                                          <p:attrName>ppt_w</p:attrName>
                                        </p:attrNameLst>
                                      </p:cBhvr>
                                      <p:tavLst>
                                        <p:tav tm="0">
                                          <p:val>
                                            <p:fltVal val="0"/>
                                          </p:val>
                                        </p:tav>
                                        <p:tav tm="100000">
                                          <p:val>
                                            <p:strVal val="#ppt_w"/>
                                          </p:val>
                                        </p:tav>
                                      </p:tavLst>
                                    </p:anim>
                                    <p:anim calcmode="lin" valueType="num">
                                      <p:cBhvr>
                                        <p:cTn id="42" dur="500" fill="hold"/>
                                        <p:tgtEl>
                                          <p:spTgt spid="12"/>
                                        </p:tgtEl>
                                        <p:attrNameLst>
                                          <p:attrName>ppt_h</p:attrName>
                                        </p:attrNameLst>
                                      </p:cBhvr>
                                      <p:tavLst>
                                        <p:tav tm="0">
                                          <p:val>
                                            <p:fltVal val="0"/>
                                          </p:val>
                                        </p:tav>
                                        <p:tav tm="100000">
                                          <p:val>
                                            <p:strVal val="#ppt_h"/>
                                          </p:val>
                                        </p:tav>
                                      </p:tavLst>
                                    </p:anim>
                                    <p:anim calcmode="lin" valueType="num">
                                      <p:cBhvr>
                                        <p:cTn id="43" dur="500" fill="hold"/>
                                        <p:tgtEl>
                                          <p:spTgt spid="12"/>
                                        </p:tgtEl>
                                        <p:attrNameLst>
                                          <p:attrName>style.rotation</p:attrName>
                                        </p:attrNameLst>
                                      </p:cBhvr>
                                      <p:tavLst>
                                        <p:tav tm="0">
                                          <p:val>
                                            <p:fltVal val="360"/>
                                          </p:val>
                                        </p:tav>
                                        <p:tav tm="100000">
                                          <p:val>
                                            <p:fltVal val="0"/>
                                          </p:val>
                                        </p:tav>
                                      </p:tavLst>
                                    </p:anim>
                                    <p:animEffect transition="in" filter="fade">
                                      <p:cBhvr>
                                        <p:cTn id="44" dur="500"/>
                                        <p:tgtEl>
                                          <p:spTgt spid="12"/>
                                        </p:tgtEl>
                                      </p:cBhvr>
                                    </p:animEffect>
                                  </p:childTnLst>
                                </p:cTn>
                              </p:par>
                            </p:childTnLst>
                          </p:cTn>
                        </p:par>
                        <p:par>
                          <p:cTn id="45" fill="hold">
                            <p:stCondLst>
                              <p:cond delay="3000"/>
                            </p:stCondLst>
                            <p:childTnLst>
                              <p:par>
                                <p:cTn id="46" presetID="22" presetClass="entr" presetSubtype="8" fill="hold" nodeType="afterEffect">
                                  <p:stCondLst>
                                    <p:cond delay="0"/>
                                  </p:stCondLst>
                                  <p:childTnLst>
                                    <p:set>
                                      <p:cBhvr>
                                        <p:cTn id="47" dur="1" fill="hold">
                                          <p:stCondLst>
                                            <p:cond delay="0"/>
                                          </p:stCondLst>
                                        </p:cTn>
                                        <p:tgtEl>
                                          <p:spTgt spid="3"/>
                                        </p:tgtEl>
                                        <p:attrNameLst>
                                          <p:attrName>style.visibility</p:attrName>
                                        </p:attrNameLst>
                                      </p:cBhvr>
                                      <p:to>
                                        <p:strVal val="visible"/>
                                      </p:to>
                                    </p:set>
                                    <p:animEffect transition="in" filter="wipe(left)">
                                      <p:cBhvr>
                                        <p:cTn id="48" dur="500"/>
                                        <p:tgtEl>
                                          <p:spTgt spid="3"/>
                                        </p:tgtEl>
                                      </p:cBhvr>
                                    </p:animEffect>
                                  </p:childTnLst>
                                </p:cTn>
                              </p:par>
                            </p:childTnLst>
                          </p:cTn>
                        </p:par>
                        <p:par>
                          <p:cTn id="49" fill="hold">
                            <p:stCondLst>
                              <p:cond delay="3500"/>
                            </p:stCondLst>
                            <p:childTnLst>
                              <p:par>
                                <p:cTn id="50" presetID="49" presetClass="entr" presetSubtype="0" decel="100000" fill="hold" grpId="0" nodeType="afterEffect">
                                  <p:stCondLst>
                                    <p:cond delay="0"/>
                                  </p:stCondLst>
                                  <p:childTnLst>
                                    <p:set>
                                      <p:cBhvr>
                                        <p:cTn id="51" dur="1" fill="hold">
                                          <p:stCondLst>
                                            <p:cond delay="0"/>
                                          </p:stCondLst>
                                        </p:cTn>
                                        <p:tgtEl>
                                          <p:spTgt spid="17"/>
                                        </p:tgtEl>
                                        <p:attrNameLst>
                                          <p:attrName>style.visibility</p:attrName>
                                        </p:attrNameLst>
                                      </p:cBhvr>
                                      <p:to>
                                        <p:strVal val="visible"/>
                                      </p:to>
                                    </p:set>
                                    <p:anim calcmode="lin" valueType="num">
                                      <p:cBhvr>
                                        <p:cTn id="52" dur="500" fill="hold"/>
                                        <p:tgtEl>
                                          <p:spTgt spid="17"/>
                                        </p:tgtEl>
                                        <p:attrNameLst>
                                          <p:attrName>ppt_w</p:attrName>
                                        </p:attrNameLst>
                                      </p:cBhvr>
                                      <p:tavLst>
                                        <p:tav tm="0">
                                          <p:val>
                                            <p:fltVal val="0"/>
                                          </p:val>
                                        </p:tav>
                                        <p:tav tm="100000">
                                          <p:val>
                                            <p:strVal val="#ppt_w"/>
                                          </p:val>
                                        </p:tav>
                                      </p:tavLst>
                                    </p:anim>
                                    <p:anim calcmode="lin" valueType="num">
                                      <p:cBhvr>
                                        <p:cTn id="53" dur="500" fill="hold"/>
                                        <p:tgtEl>
                                          <p:spTgt spid="17"/>
                                        </p:tgtEl>
                                        <p:attrNameLst>
                                          <p:attrName>ppt_h</p:attrName>
                                        </p:attrNameLst>
                                      </p:cBhvr>
                                      <p:tavLst>
                                        <p:tav tm="0">
                                          <p:val>
                                            <p:fltVal val="0"/>
                                          </p:val>
                                        </p:tav>
                                        <p:tav tm="100000">
                                          <p:val>
                                            <p:strVal val="#ppt_h"/>
                                          </p:val>
                                        </p:tav>
                                      </p:tavLst>
                                    </p:anim>
                                    <p:anim calcmode="lin" valueType="num">
                                      <p:cBhvr>
                                        <p:cTn id="54" dur="500" fill="hold"/>
                                        <p:tgtEl>
                                          <p:spTgt spid="17"/>
                                        </p:tgtEl>
                                        <p:attrNameLst>
                                          <p:attrName>style.rotation</p:attrName>
                                        </p:attrNameLst>
                                      </p:cBhvr>
                                      <p:tavLst>
                                        <p:tav tm="0">
                                          <p:val>
                                            <p:fltVal val="360"/>
                                          </p:val>
                                        </p:tav>
                                        <p:tav tm="100000">
                                          <p:val>
                                            <p:fltVal val="0"/>
                                          </p:val>
                                        </p:tav>
                                      </p:tavLst>
                                    </p:anim>
                                    <p:animEffect transition="in" filter="fade">
                                      <p:cBhvr>
                                        <p:cTn id="55" dur="500"/>
                                        <p:tgtEl>
                                          <p:spTgt spid="17"/>
                                        </p:tgtEl>
                                      </p:cBhvr>
                                    </p:animEffect>
                                  </p:childTnLst>
                                </p:cTn>
                              </p:par>
                            </p:childTnLst>
                          </p:cTn>
                        </p:par>
                        <p:par>
                          <p:cTn id="56" fill="hold">
                            <p:stCondLst>
                              <p:cond delay="4000"/>
                            </p:stCondLst>
                            <p:childTnLst>
                              <p:par>
                                <p:cTn id="57" presetID="22" presetClass="entr" presetSubtype="8" fill="hold" nodeType="afterEffect">
                                  <p:stCondLst>
                                    <p:cond delay="0"/>
                                  </p:stCondLst>
                                  <p:childTnLst>
                                    <p:set>
                                      <p:cBhvr>
                                        <p:cTn id="58" dur="1" fill="hold">
                                          <p:stCondLst>
                                            <p:cond delay="0"/>
                                          </p:stCondLst>
                                        </p:cTn>
                                        <p:tgtEl>
                                          <p:spTgt spid="4"/>
                                        </p:tgtEl>
                                        <p:attrNameLst>
                                          <p:attrName>style.visibility</p:attrName>
                                        </p:attrNameLst>
                                      </p:cBhvr>
                                      <p:to>
                                        <p:strVal val="visible"/>
                                      </p:to>
                                    </p:set>
                                    <p:animEffect transition="in" filter="wipe(left)">
                                      <p:cBhvr>
                                        <p:cTn id="59" dur="500"/>
                                        <p:tgtEl>
                                          <p:spTgt spid="4"/>
                                        </p:tgtEl>
                                      </p:cBhvr>
                                    </p:animEffect>
                                  </p:childTnLst>
                                </p:cTn>
                              </p:par>
                              <p:par>
                                <p:cTn id="60" presetID="2" presetClass="entr" presetSubtype="8" fill="hold" grpId="0" nodeType="withEffect" nodePh="1">
                                  <p:stCondLst>
                                    <p:cond delay="250"/>
                                  </p:stCondLst>
                                  <p:endCondLst>
                                    <p:cond evt="begin" delay="0">
                                      <p:tn val="60"/>
                                    </p:cond>
                                  </p:endCondLst>
                                  <p:childTnLst>
                                    <p:set>
                                      <p:cBhvr>
                                        <p:cTn id="61" dur="1" fill="hold">
                                          <p:stCondLst>
                                            <p:cond delay="0"/>
                                          </p:stCondLst>
                                        </p:cTn>
                                        <p:tgtEl>
                                          <p:spTgt spid="5"/>
                                        </p:tgtEl>
                                        <p:attrNameLst>
                                          <p:attrName>style.visibility</p:attrName>
                                        </p:attrNameLst>
                                      </p:cBhvr>
                                      <p:to>
                                        <p:strVal val="visible"/>
                                      </p:to>
                                    </p:set>
                                    <p:anim calcmode="lin" valueType="num">
                                      <p:cBhvr>
                                        <p:cTn id="62" dur="500" fill="hold"/>
                                        <p:tgtEl>
                                          <p:spTgt spid="5"/>
                                        </p:tgtEl>
                                        <p:attrNameLst>
                                          <p:attrName>ppt_x</p:attrName>
                                        </p:attrNameLst>
                                      </p:cBhvr>
                                      <p:tavLst>
                                        <p:tav tm="0">
                                          <p:val>
                                            <p:strVal val="0-#ppt_w/2"/>
                                          </p:val>
                                        </p:tav>
                                        <p:tav tm="100000">
                                          <p:val>
                                            <p:strVal val="#ppt_x"/>
                                          </p:val>
                                        </p:tav>
                                      </p:tavLst>
                                    </p:anim>
                                    <p:anim calcmode="lin" valueType="num">
                                      <p:cBhvr>
                                        <p:cTn id="63" dur="500" fill="hold"/>
                                        <p:tgtEl>
                                          <p:spTgt spid="5"/>
                                        </p:tgtEl>
                                        <p:attrNameLst>
                                          <p:attrName>ppt_y</p:attrName>
                                        </p:attrNameLst>
                                      </p:cBhvr>
                                      <p:tavLst>
                                        <p:tav tm="0">
                                          <p:val>
                                            <p:strVal val="#ppt_y"/>
                                          </p:val>
                                        </p:tav>
                                        <p:tav tm="100000">
                                          <p:val>
                                            <p:strVal val="#ppt_y"/>
                                          </p:val>
                                        </p:tav>
                                      </p:tavLst>
                                    </p:anim>
                                  </p:childTnLst>
                                </p:cTn>
                              </p:par>
                            </p:childTnLst>
                          </p:cTn>
                        </p:par>
                        <p:par>
                          <p:cTn id="64" fill="hold">
                            <p:stCondLst>
                              <p:cond delay="4500"/>
                            </p:stCondLst>
                            <p:childTnLst>
                              <p:par>
                                <p:cTn id="65" presetID="49" presetClass="entr" presetSubtype="0" decel="100000" fill="hold" grpId="0" nodeType="afterEffect">
                                  <p:stCondLst>
                                    <p:cond delay="0"/>
                                  </p:stCondLst>
                                  <p:childTnLst>
                                    <p:set>
                                      <p:cBhvr>
                                        <p:cTn id="66" dur="1" fill="hold">
                                          <p:stCondLst>
                                            <p:cond delay="0"/>
                                          </p:stCondLst>
                                        </p:cTn>
                                        <p:tgtEl>
                                          <p:spTgt spid="8"/>
                                        </p:tgtEl>
                                        <p:attrNameLst>
                                          <p:attrName>style.visibility</p:attrName>
                                        </p:attrNameLst>
                                      </p:cBhvr>
                                      <p:to>
                                        <p:strVal val="visible"/>
                                      </p:to>
                                    </p:set>
                                    <p:anim calcmode="lin" valueType="num">
                                      <p:cBhvr>
                                        <p:cTn id="67" dur="500" fill="hold"/>
                                        <p:tgtEl>
                                          <p:spTgt spid="8"/>
                                        </p:tgtEl>
                                        <p:attrNameLst>
                                          <p:attrName>ppt_w</p:attrName>
                                        </p:attrNameLst>
                                      </p:cBhvr>
                                      <p:tavLst>
                                        <p:tav tm="0">
                                          <p:val>
                                            <p:fltVal val="0"/>
                                          </p:val>
                                        </p:tav>
                                        <p:tav tm="100000">
                                          <p:val>
                                            <p:strVal val="#ppt_w"/>
                                          </p:val>
                                        </p:tav>
                                      </p:tavLst>
                                    </p:anim>
                                    <p:anim calcmode="lin" valueType="num">
                                      <p:cBhvr>
                                        <p:cTn id="68" dur="500" fill="hold"/>
                                        <p:tgtEl>
                                          <p:spTgt spid="8"/>
                                        </p:tgtEl>
                                        <p:attrNameLst>
                                          <p:attrName>ppt_h</p:attrName>
                                        </p:attrNameLst>
                                      </p:cBhvr>
                                      <p:tavLst>
                                        <p:tav tm="0">
                                          <p:val>
                                            <p:fltVal val="0"/>
                                          </p:val>
                                        </p:tav>
                                        <p:tav tm="100000">
                                          <p:val>
                                            <p:strVal val="#ppt_h"/>
                                          </p:val>
                                        </p:tav>
                                      </p:tavLst>
                                    </p:anim>
                                    <p:anim calcmode="lin" valueType="num">
                                      <p:cBhvr>
                                        <p:cTn id="69" dur="500" fill="hold"/>
                                        <p:tgtEl>
                                          <p:spTgt spid="8"/>
                                        </p:tgtEl>
                                        <p:attrNameLst>
                                          <p:attrName>style.rotation</p:attrName>
                                        </p:attrNameLst>
                                      </p:cBhvr>
                                      <p:tavLst>
                                        <p:tav tm="0">
                                          <p:val>
                                            <p:fltVal val="360"/>
                                          </p:val>
                                        </p:tav>
                                        <p:tav tm="100000">
                                          <p:val>
                                            <p:fltVal val="0"/>
                                          </p:val>
                                        </p:tav>
                                      </p:tavLst>
                                    </p:anim>
                                    <p:animEffect transition="in" filter="fade">
                                      <p:cBhvr>
                                        <p:cTn id="70" dur="500"/>
                                        <p:tgtEl>
                                          <p:spTgt spid="8"/>
                                        </p:tgtEl>
                                      </p:cBhvr>
                                    </p:animEffect>
                                  </p:childTnLst>
                                </p:cTn>
                              </p:par>
                            </p:childTnLst>
                          </p:cTn>
                        </p:par>
                        <p:par>
                          <p:cTn id="71" fill="hold">
                            <p:stCondLst>
                              <p:cond delay="5000"/>
                            </p:stCondLst>
                            <p:childTnLst>
                              <p:par>
                                <p:cTn id="72" presetID="22" presetClass="entr" presetSubtype="8" fill="hold" nodeType="afterEffect">
                                  <p:stCondLst>
                                    <p:cond delay="0"/>
                                  </p:stCondLst>
                                  <p:childTnLst>
                                    <p:set>
                                      <p:cBhvr>
                                        <p:cTn id="73" dur="1" fill="hold">
                                          <p:stCondLst>
                                            <p:cond delay="0"/>
                                          </p:stCondLst>
                                        </p:cTn>
                                        <p:tgtEl>
                                          <p:spTgt spid="9"/>
                                        </p:tgtEl>
                                        <p:attrNameLst>
                                          <p:attrName>style.visibility</p:attrName>
                                        </p:attrNameLst>
                                      </p:cBhvr>
                                      <p:to>
                                        <p:strVal val="visible"/>
                                      </p:to>
                                    </p:set>
                                    <p:animEffect transition="in" filter="wipe(left)">
                                      <p:cBhvr>
                                        <p:cTn id="7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11" grpId="0" bldLvl="0"/>
      <p:bldP spid="12" grpId="0"/>
      <p:bldP spid="16" grpId="0" bldLvl="0"/>
      <p:bldP spid="17" grpId="0"/>
      <p:bldP spid="31" grpId="0"/>
      <p:bldP spid="32" grpId="0"/>
      <p:bldP spid="5" grpId="0" bldLvl="0"/>
      <p:bldP spid="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文本框 99"/>
          <p:cNvSpPr txBox="1">
            <a:spLocks noChangeArrowheads="1"/>
          </p:cNvSpPr>
          <p:nvPr/>
        </p:nvSpPr>
        <p:spPr bwMode="auto">
          <a:xfrm>
            <a:off x="247650" y="1890713"/>
            <a:ext cx="8670925" cy="4786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buFont typeface="Arial" panose="020B0604020202020204" pitchFamily="34" charset="0"/>
              <a:buNone/>
            </a:pPr>
            <a:r>
              <a:rPr lang="en-US" altLang="zh-CN" sz="3200">
                <a:latin typeface="Calibri" panose="020F0502020204030204" pitchFamily="34" charset="0"/>
              </a:rPr>
              <a:t>     </a:t>
            </a:r>
            <a:r>
              <a:rPr lang="zh-CN" altLang="zh-CN" sz="3200">
                <a:latin typeface="Calibri" panose="020F0502020204030204" pitchFamily="34" charset="0"/>
              </a:rPr>
              <a:t>One day， Henry was working in a restaurant. Suddenly， a snake 1. __________. It 2. __________ his hand. He wanted to </a:t>
            </a:r>
          </a:p>
          <a:p>
            <a:pPr>
              <a:lnSpc>
                <a:spcPct val="150000"/>
              </a:lnSpc>
              <a:buFont typeface="Arial" panose="020B0604020202020204" pitchFamily="34" charset="0"/>
              <a:buNone/>
            </a:pPr>
            <a:r>
              <a:rPr lang="zh-CN" altLang="zh-CN" sz="3200">
                <a:latin typeface="Calibri" panose="020F0502020204030204" pitchFamily="34" charset="0"/>
              </a:rPr>
              <a:t>3. __________ it up but it bit him again. He 4. __________ the snake across the kitchen. The snake lay on a table. He took a </a:t>
            </a:r>
          </a:p>
          <a:p>
            <a:pPr>
              <a:lnSpc>
                <a:spcPct val="150000"/>
              </a:lnSpc>
              <a:buFont typeface="Arial" panose="020B0604020202020204" pitchFamily="34" charset="0"/>
              <a:buNone/>
            </a:pPr>
            <a:r>
              <a:rPr lang="zh-CN" altLang="zh-CN" sz="3200">
                <a:latin typeface="Calibri" panose="020F0502020204030204" pitchFamily="34" charset="0"/>
              </a:rPr>
              <a:t>5. __________ of the snake. The snake 6. __________ behind the fridge.</a:t>
            </a:r>
          </a:p>
        </p:txBody>
      </p:sp>
      <p:sp>
        <p:nvSpPr>
          <p:cNvPr id="25603" name="文本框 99"/>
          <p:cNvSpPr txBox="1">
            <a:spLocks noChangeArrowheads="1"/>
          </p:cNvSpPr>
          <p:nvPr/>
        </p:nvSpPr>
        <p:spPr bwMode="auto">
          <a:xfrm>
            <a:off x="258763" y="966788"/>
            <a:ext cx="8672512" cy="877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buFont typeface="Arial" panose="020B0604020202020204" pitchFamily="34" charset="0"/>
              <a:buNone/>
            </a:pPr>
            <a:r>
              <a:rPr lang="zh-CN" altLang="zh-CN" sz="3200" b="1">
                <a:latin typeface="Calibri" panose="020F0502020204030204" pitchFamily="34" charset="0"/>
              </a:rPr>
              <a:t>二、根据Act. </a:t>
            </a:r>
            <a:r>
              <a:rPr lang="en-US" altLang="zh-CN" sz="3200" b="1">
                <a:latin typeface="Calibri" panose="020F0502020204030204" pitchFamily="34" charset="0"/>
              </a:rPr>
              <a:t>3</a:t>
            </a:r>
            <a:r>
              <a:rPr lang="zh-CN" altLang="zh-CN" sz="3200" b="1">
                <a:latin typeface="Calibri" panose="020F0502020204030204" pitchFamily="34" charset="0"/>
              </a:rPr>
              <a:t>课文，完成下列短文填空。</a:t>
            </a:r>
          </a:p>
        </p:txBody>
      </p:sp>
      <p:sp>
        <p:nvSpPr>
          <p:cNvPr id="2" name="Rectangle 3"/>
          <p:cNvSpPr>
            <a:spLocks noChangeArrowheads="1"/>
          </p:cNvSpPr>
          <p:nvPr/>
        </p:nvSpPr>
        <p:spPr bwMode="auto">
          <a:xfrm>
            <a:off x="1427163" y="2825750"/>
            <a:ext cx="2857500"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buFont typeface="Arial" panose="020B0604020202020204" pitchFamily="34" charset="0"/>
              <a:buNone/>
            </a:pPr>
            <a:r>
              <a:rPr lang="en-US" altLang="zh-CN" sz="3200" b="1">
                <a:solidFill>
                  <a:srgbClr val="FF0000"/>
                </a:solidFill>
                <a:latin typeface="Times New Roman" panose="02020603050405020304" pitchFamily="18" charset="0"/>
              </a:rPr>
              <a:t>appeared  </a:t>
            </a:r>
          </a:p>
        </p:txBody>
      </p:sp>
      <p:sp>
        <p:nvSpPr>
          <p:cNvPr id="5" name="Rectangle 3"/>
          <p:cNvSpPr>
            <a:spLocks noChangeArrowheads="1"/>
          </p:cNvSpPr>
          <p:nvPr/>
        </p:nvSpPr>
        <p:spPr bwMode="auto">
          <a:xfrm>
            <a:off x="4029075" y="2825750"/>
            <a:ext cx="2857500"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buFont typeface="Arial" panose="020B0604020202020204" pitchFamily="34" charset="0"/>
              <a:buNone/>
            </a:pPr>
            <a:r>
              <a:rPr lang="en-US" altLang="zh-CN" sz="3200" b="1">
                <a:solidFill>
                  <a:srgbClr val="FF0000"/>
                </a:solidFill>
                <a:latin typeface="Times New Roman" panose="02020603050405020304" pitchFamily="18" charset="0"/>
              </a:rPr>
              <a:t>bit  </a:t>
            </a:r>
          </a:p>
        </p:txBody>
      </p:sp>
      <p:sp>
        <p:nvSpPr>
          <p:cNvPr id="6" name="Rectangle 3"/>
          <p:cNvSpPr>
            <a:spLocks noChangeArrowheads="1"/>
          </p:cNvSpPr>
          <p:nvPr/>
        </p:nvSpPr>
        <p:spPr bwMode="auto">
          <a:xfrm>
            <a:off x="842963" y="3444875"/>
            <a:ext cx="2857500"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buFont typeface="Arial" panose="020B0604020202020204" pitchFamily="34" charset="0"/>
              <a:buNone/>
            </a:pPr>
            <a:r>
              <a:rPr lang="en-US" altLang="zh-CN" sz="3200" b="1">
                <a:solidFill>
                  <a:srgbClr val="FF0000"/>
                </a:solidFill>
                <a:latin typeface="Times New Roman" panose="02020603050405020304" pitchFamily="18" charset="0"/>
              </a:rPr>
              <a:t>pick  </a:t>
            </a:r>
          </a:p>
        </p:txBody>
      </p:sp>
      <p:sp>
        <p:nvSpPr>
          <p:cNvPr id="3" name="Rectangle 3"/>
          <p:cNvSpPr>
            <a:spLocks noChangeArrowheads="1"/>
          </p:cNvSpPr>
          <p:nvPr/>
        </p:nvSpPr>
        <p:spPr bwMode="auto">
          <a:xfrm>
            <a:off x="6638925" y="3425825"/>
            <a:ext cx="2855913" cy="617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buFont typeface="Arial" panose="020B0604020202020204" pitchFamily="34" charset="0"/>
              <a:buNone/>
            </a:pPr>
            <a:r>
              <a:rPr lang="en-US" altLang="zh-CN" sz="3200" b="1">
                <a:solidFill>
                  <a:srgbClr val="FF0000"/>
                </a:solidFill>
                <a:latin typeface="Times New Roman" panose="02020603050405020304" pitchFamily="18" charset="0"/>
              </a:rPr>
              <a:t>threw  </a:t>
            </a:r>
          </a:p>
        </p:txBody>
      </p:sp>
      <p:sp>
        <p:nvSpPr>
          <p:cNvPr id="4" name="Rectangle 3"/>
          <p:cNvSpPr>
            <a:spLocks noChangeArrowheads="1"/>
          </p:cNvSpPr>
          <p:nvPr/>
        </p:nvSpPr>
        <p:spPr bwMode="auto">
          <a:xfrm>
            <a:off x="696913" y="5011738"/>
            <a:ext cx="2857500" cy="61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buFont typeface="Arial" panose="020B0604020202020204" pitchFamily="34" charset="0"/>
              <a:buNone/>
            </a:pPr>
            <a:r>
              <a:rPr lang="en-US" altLang="zh-CN" sz="3200" b="1">
                <a:solidFill>
                  <a:srgbClr val="FF0000"/>
                </a:solidFill>
                <a:latin typeface="Times New Roman" panose="02020603050405020304" pitchFamily="18" charset="0"/>
              </a:rPr>
              <a:t>photo</a:t>
            </a:r>
          </a:p>
        </p:txBody>
      </p:sp>
      <p:sp>
        <p:nvSpPr>
          <p:cNvPr id="7" name="Rectangle 3"/>
          <p:cNvSpPr>
            <a:spLocks noChangeArrowheads="1"/>
          </p:cNvSpPr>
          <p:nvPr/>
        </p:nvSpPr>
        <p:spPr bwMode="auto">
          <a:xfrm>
            <a:off x="6035675" y="4994275"/>
            <a:ext cx="2857500" cy="617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buFont typeface="Arial" panose="020B0604020202020204" pitchFamily="34" charset="0"/>
              <a:buNone/>
            </a:pPr>
            <a:r>
              <a:rPr lang="en-US" altLang="zh-CN" sz="3200" b="1">
                <a:solidFill>
                  <a:srgbClr val="FF0000"/>
                </a:solidFill>
                <a:latin typeface="Times New Roman" panose="02020603050405020304" pitchFamily="18" charset="0"/>
              </a:rPr>
              <a:t>hid  </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blinds(horizontal)">
                                      <p:cBhvr>
                                        <p:cTn id="22" dur="5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blinds(horizontal)">
                                      <p:cBhvr>
                                        <p:cTn id="27" dur="5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linds(horizontal)">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3" grpId="0"/>
      <p:bldP spid="4" grpId="0"/>
      <p:bldP spid="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文本框 99"/>
          <p:cNvSpPr txBox="1">
            <a:spLocks noChangeArrowheads="1"/>
          </p:cNvSpPr>
          <p:nvPr/>
        </p:nvSpPr>
        <p:spPr bwMode="auto">
          <a:xfrm>
            <a:off x="247650" y="827088"/>
            <a:ext cx="8670925" cy="556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buFont typeface="Arial" panose="020B0604020202020204" pitchFamily="34" charset="0"/>
              <a:buNone/>
            </a:pPr>
            <a:r>
              <a:rPr lang="zh-CN" altLang="zh-CN" sz="3200">
                <a:latin typeface="Calibri" panose="020F0502020204030204" pitchFamily="34" charset="0"/>
              </a:rPr>
              <a:t> Henry’s hand began to hurt 7. __________ when he was trying to find the snake. He 8. __________ to hospital. The doctors checked him， but they could not help him. Then he suddenly remembered the photo. The doctors 9. _______ the photo to a zoo and learnt what kind of snake it was. The doctors gave Henry the right 10. __________， and he left hospital the next day. So if a snake bites you， take a photo with your mobile phone. </a:t>
            </a:r>
          </a:p>
        </p:txBody>
      </p:sp>
      <p:sp>
        <p:nvSpPr>
          <p:cNvPr id="2" name="Rectangle 3"/>
          <p:cNvSpPr>
            <a:spLocks noChangeArrowheads="1"/>
          </p:cNvSpPr>
          <p:nvPr/>
        </p:nvSpPr>
        <p:spPr bwMode="auto">
          <a:xfrm>
            <a:off x="4597400" y="977900"/>
            <a:ext cx="2857500" cy="617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buFont typeface="Arial" panose="020B0604020202020204" pitchFamily="34" charset="0"/>
              <a:buNone/>
            </a:pPr>
            <a:r>
              <a:rPr lang="en-US" altLang="zh-CN" sz="3200" b="1">
                <a:solidFill>
                  <a:srgbClr val="FF0000"/>
                </a:solidFill>
                <a:latin typeface="Times New Roman" panose="02020603050405020304" pitchFamily="18" charset="0"/>
              </a:rPr>
              <a:t>badly  </a:t>
            </a:r>
          </a:p>
        </p:txBody>
      </p:sp>
      <p:sp>
        <p:nvSpPr>
          <p:cNvPr id="5" name="Rectangle 3"/>
          <p:cNvSpPr>
            <a:spLocks noChangeArrowheads="1"/>
          </p:cNvSpPr>
          <p:nvPr/>
        </p:nvSpPr>
        <p:spPr bwMode="auto">
          <a:xfrm>
            <a:off x="3316288" y="1638300"/>
            <a:ext cx="2857500"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buFont typeface="Arial" panose="020B0604020202020204" pitchFamily="34" charset="0"/>
              <a:buNone/>
            </a:pPr>
            <a:r>
              <a:rPr lang="en-US" altLang="zh-CN" sz="3200" b="1">
                <a:solidFill>
                  <a:srgbClr val="FF0000"/>
                </a:solidFill>
                <a:latin typeface="Times New Roman" panose="02020603050405020304" pitchFamily="18" charset="0"/>
              </a:rPr>
              <a:t> hurried  </a:t>
            </a:r>
          </a:p>
        </p:txBody>
      </p:sp>
      <p:sp>
        <p:nvSpPr>
          <p:cNvPr id="3" name="Rectangle 3"/>
          <p:cNvSpPr>
            <a:spLocks noChangeArrowheads="1"/>
          </p:cNvSpPr>
          <p:nvPr/>
        </p:nvSpPr>
        <p:spPr bwMode="auto">
          <a:xfrm>
            <a:off x="5591175" y="3273425"/>
            <a:ext cx="2857500"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buFont typeface="Arial" panose="020B0604020202020204" pitchFamily="34" charset="0"/>
              <a:buNone/>
            </a:pPr>
            <a:r>
              <a:rPr lang="en-US" altLang="zh-CN" sz="3200" b="1">
                <a:solidFill>
                  <a:srgbClr val="FF0000"/>
                </a:solidFill>
                <a:latin typeface="Times New Roman" panose="02020603050405020304" pitchFamily="18" charset="0"/>
              </a:rPr>
              <a:t>sent  </a:t>
            </a:r>
          </a:p>
        </p:txBody>
      </p:sp>
      <p:sp>
        <p:nvSpPr>
          <p:cNvPr id="4" name="Rectangle 3"/>
          <p:cNvSpPr>
            <a:spLocks noChangeArrowheads="1"/>
          </p:cNvSpPr>
          <p:nvPr/>
        </p:nvSpPr>
        <p:spPr bwMode="auto">
          <a:xfrm>
            <a:off x="1974850" y="4764088"/>
            <a:ext cx="2855913"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buFont typeface="Arial" panose="020B0604020202020204" pitchFamily="34" charset="0"/>
              <a:buNone/>
            </a:pPr>
            <a:r>
              <a:rPr lang="en-US" altLang="zh-CN" sz="3200" b="1">
                <a:solidFill>
                  <a:srgbClr val="FF0000"/>
                </a:solidFill>
                <a:latin typeface="Times New Roman" panose="02020603050405020304" pitchFamily="18" charset="0"/>
              </a:rPr>
              <a:t>medicine</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linds(horizontal)">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linds(horizontal)">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3" grpId="0"/>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图片 -2147482562"/>
          <p:cNvPicPr>
            <a:picLocks noChangeAspect="1" noChangeArrowheads="1"/>
          </p:cNvPicPr>
          <p:nvPr/>
        </p:nvPicPr>
        <p:blipFill>
          <a:blip r:embed="rId2" cstate="email"/>
          <a:srcRect/>
          <a:stretch>
            <a:fillRect/>
          </a:stretch>
        </p:blipFill>
        <p:spPr bwMode="auto">
          <a:xfrm>
            <a:off x="365125" y="1843088"/>
            <a:ext cx="7227888" cy="4891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1" name="文本框 99"/>
          <p:cNvSpPr txBox="1">
            <a:spLocks noChangeArrowheads="1"/>
          </p:cNvSpPr>
          <p:nvPr/>
        </p:nvSpPr>
        <p:spPr bwMode="auto">
          <a:xfrm>
            <a:off x="258763" y="963613"/>
            <a:ext cx="8672512" cy="87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buFont typeface="Arial" panose="020B0604020202020204" pitchFamily="34" charset="0"/>
              <a:buNone/>
            </a:pPr>
            <a:r>
              <a:rPr lang="zh-CN" altLang="zh-CN" sz="3200" b="1">
                <a:latin typeface="Calibri" panose="020F0502020204030204" pitchFamily="34" charset="0"/>
              </a:rPr>
              <a:t>三、根据课文内容，完成下列思维导图，然后口头复述课文。</a:t>
            </a:r>
          </a:p>
        </p:txBody>
      </p:sp>
      <p:sp>
        <p:nvSpPr>
          <p:cNvPr id="3" name="Rectangle 3"/>
          <p:cNvSpPr>
            <a:spLocks noChangeArrowheads="1"/>
          </p:cNvSpPr>
          <p:nvPr/>
        </p:nvSpPr>
        <p:spPr bwMode="auto">
          <a:xfrm>
            <a:off x="6073775" y="3792538"/>
            <a:ext cx="2857500" cy="487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buFont typeface="Arial" panose="020B0604020202020204" pitchFamily="34" charset="0"/>
              <a:buNone/>
            </a:pPr>
            <a:r>
              <a:rPr lang="en-US" altLang="zh-CN" sz="2400" b="1">
                <a:solidFill>
                  <a:srgbClr val="FF0000"/>
                </a:solidFill>
                <a:latin typeface="Times New Roman" panose="02020603050405020304" pitchFamily="18" charset="0"/>
              </a:rPr>
              <a:t>hand  </a:t>
            </a:r>
          </a:p>
        </p:txBody>
      </p:sp>
      <p:sp>
        <p:nvSpPr>
          <p:cNvPr id="4" name="Rectangle 3"/>
          <p:cNvSpPr>
            <a:spLocks noChangeArrowheads="1"/>
          </p:cNvSpPr>
          <p:nvPr/>
        </p:nvSpPr>
        <p:spPr bwMode="auto">
          <a:xfrm>
            <a:off x="5113338" y="4919663"/>
            <a:ext cx="2857500" cy="487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buFont typeface="Arial" panose="020B0604020202020204" pitchFamily="34" charset="0"/>
              <a:buNone/>
            </a:pPr>
            <a:r>
              <a:rPr lang="en-US" altLang="zh-CN" sz="2400" b="1">
                <a:solidFill>
                  <a:srgbClr val="FF0000"/>
                </a:solidFill>
                <a:latin typeface="Times New Roman" panose="02020603050405020304" pitchFamily="18" charset="0"/>
              </a:rPr>
              <a:t>medicine  </a:t>
            </a:r>
          </a:p>
        </p:txBody>
      </p:sp>
      <p:sp>
        <p:nvSpPr>
          <p:cNvPr id="5" name="Rectangle 3"/>
          <p:cNvSpPr>
            <a:spLocks noChangeArrowheads="1"/>
          </p:cNvSpPr>
          <p:nvPr/>
        </p:nvSpPr>
        <p:spPr bwMode="auto">
          <a:xfrm>
            <a:off x="6318250" y="4279900"/>
            <a:ext cx="2857500"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buFont typeface="Arial" panose="020B0604020202020204" pitchFamily="34" charset="0"/>
              <a:buNone/>
            </a:pPr>
            <a:r>
              <a:rPr lang="en-US" altLang="zh-CN" sz="2400" b="1">
                <a:solidFill>
                  <a:srgbClr val="FF0000"/>
                </a:solidFill>
                <a:latin typeface="Times New Roman" panose="02020603050405020304" pitchFamily="18" charset="0"/>
              </a:rPr>
              <a:t> snake  </a:t>
            </a:r>
          </a:p>
        </p:txBody>
      </p:sp>
      <p:sp>
        <p:nvSpPr>
          <p:cNvPr id="2" name="Rectangle 3"/>
          <p:cNvSpPr>
            <a:spLocks noChangeArrowheads="1"/>
          </p:cNvSpPr>
          <p:nvPr/>
        </p:nvSpPr>
        <p:spPr bwMode="auto">
          <a:xfrm>
            <a:off x="6318250" y="5557838"/>
            <a:ext cx="2857500" cy="487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buFont typeface="Arial" panose="020B0604020202020204" pitchFamily="34" charset="0"/>
              <a:buNone/>
            </a:pPr>
            <a:r>
              <a:rPr lang="en-US" altLang="zh-CN" sz="2400" b="1">
                <a:solidFill>
                  <a:srgbClr val="FF0000"/>
                </a:solidFill>
                <a:latin typeface="Times New Roman" panose="02020603050405020304" pitchFamily="18" charset="0"/>
              </a:rPr>
              <a:t>photo</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blinds(horizontal)">
                                      <p:cBhvr>
                                        <p:cTn id="2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0"/>
          <p:cNvSpPr>
            <a:spLocks noChangeArrowheads="1"/>
          </p:cNvSpPr>
          <p:nvPr/>
        </p:nvSpPr>
        <p:spPr bwMode="auto">
          <a:xfrm>
            <a:off x="292100" y="2338388"/>
            <a:ext cx="8723313" cy="4005262"/>
          </a:xfrm>
          <a:prstGeom prst="rect">
            <a:avLst/>
          </a:prstGeom>
          <a:noFill/>
          <a:ln w="9525">
            <a:noFill/>
            <a:miter lim="800000"/>
          </a:ln>
        </p:spPr>
        <p:txBody>
          <a:bodyPr>
            <a:spAutoFit/>
          </a:bodyPr>
          <a:lstStyle/>
          <a:p>
            <a:pPr algn="just">
              <a:lnSpc>
                <a:spcPct val="150000"/>
              </a:lnSpc>
              <a:spcBef>
                <a:spcPts val="0"/>
              </a:spcBef>
              <a:spcAft>
                <a:spcPts val="0"/>
              </a:spcAft>
              <a:buFont typeface="Arial" panose="020B0604020202020204" pitchFamily="34" charset="0"/>
              <a:buNone/>
              <a:defRPr/>
            </a:pPr>
            <a:r>
              <a:rPr lang="en-US" kern="100" dirty="0">
                <a:latin typeface="Times New Roman" panose="02020603050405020304" pitchFamily="18" charset="0"/>
                <a:ea typeface="宋体" panose="02010600030101010101" pitchFamily="2" charset="-122"/>
                <a:cs typeface="Courier New" panose="02070309020205020404"/>
                <a:sym typeface="+mn-ea"/>
              </a:rPr>
              <a:t>1. A dog __________ (咬)Mr Brown’s hand this morning and it hurts badly now. </a:t>
            </a:r>
          </a:p>
          <a:p>
            <a:pPr algn="just">
              <a:lnSpc>
                <a:spcPct val="150000"/>
              </a:lnSpc>
              <a:spcBef>
                <a:spcPts val="0"/>
              </a:spcBef>
              <a:spcAft>
                <a:spcPts val="0"/>
              </a:spcAft>
              <a:buFont typeface="Arial" panose="020B0604020202020204" pitchFamily="34" charset="0"/>
              <a:buNone/>
              <a:defRPr/>
            </a:pPr>
            <a:r>
              <a:rPr lang="en-US" kern="100" dirty="0">
                <a:latin typeface="Times New Roman" panose="02020603050405020304" pitchFamily="18" charset="0"/>
                <a:ea typeface="宋体" panose="02010600030101010101" pitchFamily="2" charset="-122"/>
                <a:cs typeface="Courier New" panose="02070309020205020404"/>
                <a:sym typeface="+mn-ea"/>
              </a:rPr>
              <a:t>2. Do you want to __________ (爬)the hill with me tomorrow?</a:t>
            </a:r>
          </a:p>
          <a:p>
            <a:pPr algn="just">
              <a:lnSpc>
                <a:spcPct val="150000"/>
              </a:lnSpc>
              <a:spcBef>
                <a:spcPts val="0"/>
              </a:spcBef>
              <a:spcAft>
                <a:spcPts val="0"/>
              </a:spcAft>
              <a:buFont typeface="Arial" panose="020B0604020202020204" pitchFamily="34" charset="0"/>
              <a:buNone/>
              <a:defRPr/>
            </a:pPr>
            <a:r>
              <a:rPr lang="en-US" kern="100" dirty="0">
                <a:latin typeface="Times New Roman" panose="02020603050405020304" pitchFamily="18" charset="0"/>
                <a:ea typeface="宋体" panose="02010600030101010101" pitchFamily="2" charset="-122"/>
                <a:cs typeface="Courier New" panose="02070309020205020404"/>
                <a:sym typeface="+mn-ea"/>
              </a:rPr>
              <a:t>3. I __________ (躲)behind the door just now，so you couldn’t find me. </a:t>
            </a:r>
          </a:p>
        </p:txBody>
      </p:sp>
      <p:sp>
        <p:nvSpPr>
          <p:cNvPr id="28675" name="圆角矩形 3"/>
          <p:cNvSpPr>
            <a:spLocks noChangeArrowheads="1"/>
          </p:cNvSpPr>
          <p:nvPr/>
        </p:nvSpPr>
        <p:spPr bwMode="auto">
          <a:xfrm>
            <a:off x="2857500" y="531813"/>
            <a:ext cx="3314700" cy="565150"/>
          </a:xfrm>
          <a:prstGeom prst="roundRect">
            <a:avLst>
              <a:gd name="adj" fmla="val 50000"/>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000000"/>
                </a:solidFill>
                <a:round/>
              </a14:hiddenLine>
            </a:ext>
          </a:extLst>
        </p:spPr>
        <p:txBody>
          <a:bodyPr anchor="ctr"/>
          <a:lstStyle/>
          <a:p>
            <a:pPr algn="ctr" defTabSz="457200">
              <a:buFont typeface="Arial" panose="020B0604020202020204" pitchFamily="34" charset="0"/>
              <a:buNone/>
            </a:pPr>
            <a:r>
              <a:rPr lang="zh-CN" altLang="en-US" sz="3200" b="1">
                <a:solidFill>
                  <a:schemeClr val="bg1"/>
                </a:solidFill>
                <a:latin typeface="微软雅黑" panose="020B0503020204020204" pitchFamily="34" charset="-122"/>
                <a:ea typeface="微软雅黑" panose="020B0503020204020204" pitchFamily="34" charset="-122"/>
              </a:rPr>
              <a:t>巩 固 提 升</a:t>
            </a:r>
          </a:p>
        </p:txBody>
      </p:sp>
      <p:sp>
        <p:nvSpPr>
          <p:cNvPr id="2" name="矩形 30"/>
          <p:cNvSpPr>
            <a:spLocks noChangeArrowheads="1"/>
          </p:cNvSpPr>
          <p:nvPr/>
        </p:nvSpPr>
        <p:spPr bwMode="auto">
          <a:xfrm>
            <a:off x="192088" y="1293813"/>
            <a:ext cx="8723312" cy="877887"/>
          </a:xfrm>
          <a:prstGeom prst="rect">
            <a:avLst/>
          </a:prstGeom>
          <a:noFill/>
          <a:ln w="9525">
            <a:noFill/>
            <a:miter lim="800000"/>
          </a:ln>
        </p:spPr>
        <p:txBody>
          <a:bodyPr>
            <a:spAutoFit/>
          </a:bodyPr>
          <a:lstStyle/>
          <a:p>
            <a:pPr algn="just">
              <a:lnSpc>
                <a:spcPct val="150000"/>
              </a:lnSpc>
              <a:spcBef>
                <a:spcPts val="0"/>
              </a:spcBef>
              <a:spcAft>
                <a:spcPts val="0"/>
              </a:spcAft>
              <a:buFont typeface="Arial" panose="020B0604020202020204" pitchFamily="34" charset="0"/>
              <a:buNone/>
              <a:defRPr/>
            </a:pPr>
            <a:r>
              <a:rPr lang="en-US" kern="100" dirty="0">
                <a:latin typeface="Times New Roman" panose="02020603050405020304" pitchFamily="18" charset="0"/>
                <a:ea typeface="宋体" panose="02010600030101010101" pitchFamily="2" charset="-122"/>
                <a:cs typeface="Courier New" panose="02070309020205020404"/>
                <a:sym typeface="+mn-ea"/>
              </a:rPr>
              <a:t>一、根据句意或汉语提示填写单词。</a:t>
            </a:r>
          </a:p>
        </p:txBody>
      </p:sp>
      <p:sp>
        <p:nvSpPr>
          <p:cNvPr id="3" name="Rectangle 3"/>
          <p:cNvSpPr>
            <a:spLocks noChangeArrowheads="1"/>
          </p:cNvSpPr>
          <p:nvPr/>
        </p:nvSpPr>
        <p:spPr bwMode="auto">
          <a:xfrm>
            <a:off x="1793875" y="2338388"/>
            <a:ext cx="2857500" cy="61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buFont typeface="Arial" panose="020B0604020202020204" pitchFamily="34" charset="0"/>
              <a:buNone/>
            </a:pPr>
            <a:r>
              <a:rPr lang="en-US" altLang="zh-CN" sz="3200" b="1">
                <a:solidFill>
                  <a:srgbClr val="FF0000"/>
                </a:solidFill>
                <a:latin typeface="Times New Roman" panose="02020603050405020304" pitchFamily="18" charset="0"/>
              </a:rPr>
              <a:t>bit  </a:t>
            </a:r>
          </a:p>
        </p:txBody>
      </p:sp>
      <p:sp>
        <p:nvSpPr>
          <p:cNvPr id="5" name="Rectangle 3"/>
          <p:cNvSpPr>
            <a:spLocks noChangeArrowheads="1"/>
          </p:cNvSpPr>
          <p:nvPr/>
        </p:nvSpPr>
        <p:spPr bwMode="auto">
          <a:xfrm>
            <a:off x="2857500" y="4032250"/>
            <a:ext cx="2857500" cy="617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buFont typeface="Arial" panose="020B0604020202020204" pitchFamily="34" charset="0"/>
              <a:buNone/>
            </a:pPr>
            <a:r>
              <a:rPr lang="en-US" altLang="zh-CN" sz="3200" b="1">
                <a:solidFill>
                  <a:srgbClr val="FF0000"/>
                </a:solidFill>
                <a:latin typeface="Times New Roman" panose="02020603050405020304" pitchFamily="18" charset="0"/>
              </a:rPr>
              <a:t>climb  </a:t>
            </a:r>
          </a:p>
        </p:txBody>
      </p:sp>
      <p:sp>
        <p:nvSpPr>
          <p:cNvPr id="6" name="Rectangle 3"/>
          <p:cNvSpPr>
            <a:spLocks noChangeArrowheads="1"/>
          </p:cNvSpPr>
          <p:nvPr/>
        </p:nvSpPr>
        <p:spPr bwMode="auto">
          <a:xfrm>
            <a:off x="1395413" y="4818063"/>
            <a:ext cx="2857500"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buFont typeface="Arial" panose="020B0604020202020204" pitchFamily="34" charset="0"/>
              <a:buNone/>
            </a:pPr>
            <a:r>
              <a:rPr lang="en-US" altLang="zh-CN" sz="3200" b="1">
                <a:solidFill>
                  <a:srgbClr val="FF0000"/>
                </a:solidFill>
                <a:latin typeface="Times New Roman" panose="02020603050405020304" pitchFamily="18" charset="0"/>
              </a:rPr>
              <a:t>hid  </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文本框 99"/>
          <p:cNvSpPr txBox="1">
            <a:spLocks noChangeArrowheads="1"/>
          </p:cNvSpPr>
          <p:nvPr/>
        </p:nvSpPr>
        <p:spPr bwMode="auto">
          <a:xfrm>
            <a:off x="146050" y="963613"/>
            <a:ext cx="8670925" cy="5570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buFont typeface="Arial" panose="020B0604020202020204" pitchFamily="34" charset="0"/>
              <a:buNone/>
            </a:pPr>
            <a:r>
              <a:rPr lang="en-US" altLang="zh-CN" sz="3200">
                <a:latin typeface="Calibri" panose="020F0502020204030204" pitchFamily="34" charset="0"/>
              </a:rPr>
              <a:t>4. Don’t ________ (</a:t>
            </a:r>
            <a:r>
              <a:rPr lang="zh-CN" altLang="en-US" sz="3200">
                <a:latin typeface="Calibri" panose="020F0502020204030204" pitchFamily="34" charset="0"/>
              </a:rPr>
              <a:t>扔</a:t>
            </a:r>
            <a:r>
              <a:rPr lang="en-US" altLang="zh-CN" sz="3200">
                <a:latin typeface="Calibri" panose="020F0502020204030204" pitchFamily="34" charset="0"/>
              </a:rPr>
              <a:t>)the books everywhere. You should put them away. </a:t>
            </a:r>
          </a:p>
          <a:p>
            <a:pPr>
              <a:lnSpc>
                <a:spcPct val="150000"/>
              </a:lnSpc>
              <a:buFont typeface="Arial" panose="020B0604020202020204" pitchFamily="34" charset="0"/>
              <a:buNone/>
            </a:pPr>
            <a:r>
              <a:rPr lang="en-US" altLang="zh-CN" sz="3200">
                <a:latin typeface="Calibri" panose="020F0502020204030204" pitchFamily="34" charset="0"/>
              </a:rPr>
              <a:t>5. In summer I think _______ are the most useful for us to keep food and drinks cool. </a:t>
            </a:r>
          </a:p>
          <a:p>
            <a:pPr>
              <a:lnSpc>
                <a:spcPct val="150000"/>
              </a:lnSpc>
              <a:buFont typeface="Arial" panose="020B0604020202020204" pitchFamily="34" charset="0"/>
              <a:buNone/>
            </a:pPr>
            <a:r>
              <a:rPr lang="en-US" altLang="zh-CN" sz="3200">
                <a:latin typeface="Calibri" panose="020F0502020204030204" pitchFamily="34" charset="0"/>
              </a:rPr>
              <a:t>6. Because of the heavy traffic, the pollution is getting ________ than before. </a:t>
            </a:r>
          </a:p>
          <a:p>
            <a:pPr>
              <a:lnSpc>
                <a:spcPct val="150000"/>
              </a:lnSpc>
              <a:buFont typeface="Arial" panose="020B0604020202020204" pitchFamily="34" charset="0"/>
              <a:buNone/>
            </a:pPr>
            <a:r>
              <a:rPr lang="en-US" altLang="zh-CN" sz="3200">
                <a:latin typeface="Calibri" panose="020F0502020204030204" pitchFamily="34" charset="0"/>
              </a:rPr>
              <a:t>7. If you are ill for long, you had better take some Chinese _____. </a:t>
            </a:r>
          </a:p>
        </p:txBody>
      </p:sp>
      <p:sp>
        <p:nvSpPr>
          <p:cNvPr id="3" name="Rectangle 3"/>
          <p:cNvSpPr>
            <a:spLocks noChangeArrowheads="1"/>
          </p:cNvSpPr>
          <p:nvPr/>
        </p:nvSpPr>
        <p:spPr bwMode="auto">
          <a:xfrm>
            <a:off x="1449388" y="1143000"/>
            <a:ext cx="2857500"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buFont typeface="Arial" panose="020B0604020202020204" pitchFamily="34" charset="0"/>
              <a:buNone/>
            </a:pPr>
            <a:r>
              <a:rPr lang="en-US" altLang="zh-CN" sz="3200" b="1">
                <a:solidFill>
                  <a:srgbClr val="FF0000"/>
                </a:solidFill>
                <a:latin typeface="Times New Roman" panose="02020603050405020304" pitchFamily="18" charset="0"/>
              </a:rPr>
              <a:t>throw  </a:t>
            </a:r>
          </a:p>
        </p:txBody>
      </p:sp>
      <p:sp>
        <p:nvSpPr>
          <p:cNvPr id="4" name="Rectangle 3"/>
          <p:cNvSpPr>
            <a:spLocks noChangeArrowheads="1"/>
          </p:cNvSpPr>
          <p:nvPr/>
        </p:nvSpPr>
        <p:spPr bwMode="auto">
          <a:xfrm>
            <a:off x="2824163" y="2547938"/>
            <a:ext cx="2857500"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buFont typeface="Arial" panose="020B0604020202020204" pitchFamily="34" charset="0"/>
              <a:buNone/>
            </a:pPr>
            <a:r>
              <a:rPr lang="en-US" altLang="zh-CN" sz="3200" b="1">
                <a:solidFill>
                  <a:srgbClr val="FF0000"/>
                </a:solidFill>
                <a:latin typeface="Times New Roman" panose="02020603050405020304" pitchFamily="18" charset="0"/>
              </a:rPr>
              <a:t>fridges</a:t>
            </a:r>
          </a:p>
        </p:txBody>
      </p:sp>
      <p:sp>
        <p:nvSpPr>
          <p:cNvPr id="5" name="Rectangle 3"/>
          <p:cNvSpPr>
            <a:spLocks noChangeArrowheads="1"/>
          </p:cNvSpPr>
          <p:nvPr/>
        </p:nvSpPr>
        <p:spPr bwMode="auto">
          <a:xfrm>
            <a:off x="7483475" y="4089400"/>
            <a:ext cx="2857500"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buFont typeface="Arial" panose="020B0604020202020204" pitchFamily="34" charset="0"/>
              <a:buNone/>
            </a:pPr>
            <a:r>
              <a:rPr lang="en-US" altLang="zh-CN" sz="3200" b="1">
                <a:solidFill>
                  <a:srgbClr val="FF0000"/>
                </a:solidFill>
                <a:latin typeface="Times New Roman" panose="02020603050405020304" pitchFamily="18" charset="0"/>
              </a:rPr>
              <a:t>worse  </a:t>
            </a:r>
          </a:p>
        </p:txBody>
      </p:sp>
      <p:sp>
        <p:nvSpPr>
          <p:cNvPr id="2" name="Rectangle 3"/>
          <p:cNvSpPr>
            <a:spLocks noChangeArrowheads="1"/>
          </p:cNvSpPr>
          <p:nvPr/>
        </p:nvSpPr>
        <p:spPr bwMode="auto">
          <a:xfrm>
            <a:off x="7712075" y="5751513"/>
            <a:ext cx="2857500" cy="61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buFont typeface="Arial" panose="020B0604020202020204" pitchFamily="34" charset="0"/>
              <a:buNone/>
            </a:pPr>
            <a:r>
              <a:rPr lang="en-US" altLang="zh-CN" sz="3200" b="1">
                <a:solidFill>
                  <a:srgbClr val="FF0000"/>
                </a:solidFill>
                <a:latin typeface="Times New Roman" panose="02020603050405020304" pitchFamily="18" charset="0"/>
              </a:rPr>
              <a:t>medicine</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blinds(horizontal)">
                                      <p:cBhvr>
                                        <p:cTn id="2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文本框 3"/>
          <p:cNvSpPr txBox="1">
            <a:spLocks noChangeArrowheads="1"/>
          </p:cNvSpPr>
          <p:nvPr/>
        </p:nvSpPr>
        <p:spPr bwMode="auto">
          <a:xfrm>
            <a:off x="247650" y="2011363"/>
            <a:ext cx="8670925" cy="4786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buFont typeface="Arial" panose="020B0604020202020204" pitchFamily="34" charset="0"/>
              <a:buNone/>
            </a:pPr>
            <a:r>
              <a:rPr lang="zh-CN" altLang="zh-CN" sz="3200">
                <a:latin typeface="Calibri" panose="020F0502020204030204" pitchFamily="34" charset="0"/>
              </a:rPr>
              <a:t>（   ）1. —Do you ____ your son after school every day?</a:t>
            </a:r>
          </a:p>
          <a:p>
            <a:pPr>
              <a:lnSpc>
                <a:spcPct val="150000"/>
              </a:lnSpc>
              <a:buFont typeface="Arial" panose="020B0604020202020204" pitchFamily="34" charset="0"/>
              <a:buNone/>
            </a:pPr>
            <a:r>
              <a:rPr lang="zh-CN" altLang="zh-CN" sz="3200">
                <a:latin typeface="Calibri" panose="020F0502020204030204" pitchFamily="34" charset="0"/>
              </a:rPr>
              <a:t>—No. He comes back home on the school bus. </a:t>
            </a:r>
          </a:p>
          <a:p>
            <a:pPr>
              <a:lnSpc>
                <a:spcPct val="150000"/>
              </a:lnSpc>
              <a:buFont typeface="Arial" panose="020B0604020202020204" pitchFamily="34" charset="0"/>
              <a:buNone/>
            </a:pPr>
            <a:r>
              <a:rPr lang="zh-CN" altLang="zh-CN" sz="3200">
                <a:latin typeface="Calibri" panose="020F0502020204030204" pitchFamily="34" charset="0"/>
              </a:rPr>
              <a:t>A. look up    B. get up    C. pick up    D. put up </a:t>
            </a:r>
          </a:p>
          <a:p>
            <a:pPr>
              <a:lnSpc>
                <a:spcPct val="150000"/>
              </a:lnSpc>
              <a:buFont typeface="Arial" panose="020B0604020202020204" pitchFamily="34" charset="0"/>
              <a:buNone/>
            </a:pPr>
            <a:r>
              <a:rPr lang="zh-CN" altLang="zh-CN" sz="3200">
                <a:latin typeface="Calibri" panose="020F0502020204030204" pitchFamily="34" charset="0"/>
              </a:rPr>
              <a:t>（   ）2. ____ time goes by，my grandpa’s memory seems to get ____. </a:t>
            </a:r>
          </a:p>
          <a:p>
            <a:pPr>
              <a:lnSpc>
                <a:spcPct val="150000"/>
              </a:lnSpc>
              <a:buFont typeface="Arial" panose="020B0604020202020204" pitchFamily="34" charset="0"/>
              <a:buNone/>
            </a:pPr>
            <a:r>
              <a:rPr lang="zh-CN" altLang="zh-CN" sz="3200">
                <a:latin typeface="Calibri" panose="020F0502020204030204" pitchFamily="34" charset="0"/>
              </a:rPr>
              <a:t>A. If； worst    B. If； worse    C. As； worst    D. As； worse</a:t>
            </a:r>
          </a:p>
        </p:txBody>
      </p:sp>
      <p:sp>
        <p:nvSpPr>
          <p:cNvPr id="30723" name="文本框 99"/>
          <p:cNvSpPr txBox="1">
            <a:spLocks noChangeArrowheads="1"/>
          </p:cNvSpPr>
          <p:nvPr/>
        </p:nvSpPr>
        <p:spPr bwMode="auto">
          <a:xfrm>
            <a:off x="258763" y="1117600"/>
            <a:ext cx="8672512" cy="877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buFont typeface="Arial" panose="020B0604020202020204" pitchFamily="34" charset="0"/>
              <a:buNone/>
            </a:pPr>
            <a:r>
              <a:rPr lang="zh-CN" altLang="zh-CN" sz="3200" b="1">
                <a:latin typeface="Calibri" panose="020F0502020204030204" pitchFamily="34" charset="0"/>
              </a:rPr>
              <a:t>二、单项填空。</a:t>
            </a:r>
          </a:p>
        </p:txBody>
      </p:sp>
      <p:sp>
        <p:nvSpPr>
          <p:cNvPr id="2" name="Rectangle 3"/>
          <p:cNvSpPr>
            <a:spLocks noChangeArrowheads="1"/>
          </p:cNvSpPr>
          <p:nvPr/>
        </p:nvSpPr>
        <p:spPr bwMode="auto">
          <a:xfrm>
            <a:off x="558800" y="2286000"/>
            <a:ext cx="2857500" cy="617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buFont typeface="Arial" panose="020B0604020202020204" pitchFamily="34" charset="0"/>
              <a:buNone/>
            </a:pPr>
            <a:r>
              <a:rPr lang="en-US" altLang="zh-CN" sz="3200" b="1">
                <a:solidFill>
                  <a:srgbClr val="FF0000"/>
                </a:solidFill>
                <a:latin typeface="Times New Roman" panose="02020603050405020304" pitchFamily="18" charset="0"/>
              </a:rPr>
              <a:t>C</a:t>
            </a:r>
          </a:p>
        </p:txBody>
      </p:sp>
      <p:sp>
        <p:nvSpPr>
          <p:cNvPr id="3" name="Rectangle 3"/>
          <p:cNvSpPr>
            <a:spLocks noChangeArrowheads="1"/>
          </p:cNvSpPr>
          <p:nvPr/>
        </p:nvSpPr>
        <p:spPr bwMode="auto">
          <a:xfrm>
            <a:off x="546100" y="4546600"/>
            <a:ext cx="2857500" cy="617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buFont typeface="Arial" panose="020B0604020202020204" pitchFamily="34" charset="0"/>
              <a:buNone/>
            </a:pPr>
            <a:r>
              <a:rPr lang="en-US" altLang="zh-CN" sz="3200" b="1">
                <a:solidFill>
                  <a:srgbClr val="FF0000"/>
                </a:solidFill>
                <a:latin typeface="Times New Roman" panose="02020603050405020304" pitchFamily="18" charset="0"/>
              </a:rPr>
              <a:t>D</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文本框 99"/>
          <p:cNvSpPr txBox="1">
            <a:spLocks noChangeArrowheads="1"/>
          </p:cNvSpPr>
          <p:nvPr/>
        </p:nvSpPr>
        <p:spPr bwMode="auto">
          <a:xfrm>
            <a:off x="258763" y="1117600"/>
            <a:ext cx="8672512" cy="556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buFont typeface="Arial" panose="020B0604020202020204" pitchFamily="34" charset="0"/>
              <a:buNone/>
            </a:pPr>
            <a:r>
              <a:rPr lang="zh-CN" altLang="en-US" sz="3200">
                <a:latin typeface="Calibri" panose="020F0502020204030204" pitchFamily="34" charset="0"/>
              </a:rPr>
              <a:t>（   ）</a:t>
            </a:r>
            <a:r>
              <a:rPr lang="en-US" altLang="zh-CN" sz="3200">
                <a:latin typeface="Calibri" panose="020F0502020204030204" pitchFamily="34" charset="0"/>
              </a:rPr>
              <a:t>3. While she ____ TV last night</a:t>
            </a:r>
            <a:r>
              <a:rPr lang="zh-CN" altLang="en-US" sz="3200">
                <a:latin typeface="Calibri" panose="020F0502020204030204" pitchFamily="34" charset="0"/>
              </a:rPr>
              <a:t>，</a:t>
            </a:r>
            <a:r>
              <a:rPr lang="en-US" altLang="zh-CN" sz="3200">
                <a:latin typeface="Calibri" panose="020F0502020204030204" pitchFamily="34" charset="0"/>
              </a:rPr>
              <a:t>she ____ a sound outside the room. </a:t>
            </a:r>
          </a:p>
          <a:p>
            <a:pPr>
              <a:lnSpc>
                <a:spcPct val="150000"/>
              </a:lnSpc>
              <a:buFont typeface="Arial" panose="020B0604020202020204" pitchFamily="34" charset="0"/>
              <a:buNone/>
            </a:pPr>
            <a:r>
              <a:rPr lang="en-US" altLang="zh-CN" sz="3200">
                <a:latin typeface="Calibri" panose="020F0502020204030204" pitchFamily="34" charset="0"/>
              </a:rPr>
              <a:t>A. was watching</a:t>
            </a:r>
            <a:r>
              <a:rPr lang="zh-CN" altLang="en-US" sz="3200">
                <a:latin typeface="Calibri" panose="020F0502020204030204" pitchFamily="34" charset="0"/>
              </a:rPr>
              <a:t>；</a:t>
            </a:r>
            <a:r>
              <a:rPr lang="en-US" altLang="zh-CN" sz="3200">
                <a:latin typeface="Calibri" panose="020F0502020204030204" pitchFamily="34" charset="0"/>
              </a:rPr>
              <a:t>was hearing    </a:t>
            </a:r>
          </a:p>
          <a:p>
            <a:pPr>
              <a:lnSpc>
                <a:spcPct val="150000"/>
              </a:lnSpc>
              <a:buFont typeface="Arial" panose="020B0604020202020204" pitchFamily="34" charset="0"/>
              <a:buNone/>
            </a:pPr>
            <a:r>
              <a:rPr lang="en-US" altLang="zh-CN" sz="3200">
                <a:latin typeface="Calibri" panose="020F0502020204030204" pitchFamily="34" charset="0"/>
              </a:rPr>
              <a:t>B. watched</a:t>
            </a:r>
            <a:r>
              <a:rPr lang="zh-CN" altLang="en-US" sz="3200">
                <a:latin typeface="Calibri" panose="020F0502020204030204" pitchFamily="34" charset="0"/>
              </a:rPr>
              <a:t>；</a:t>
            </a:r>
            <a:r>
              <a:rPr lang="en-US" altLang="zh-CN" sz="3200">
                <a:latin typeface="Calibri" panose="020F0502020204030204" pitchFamily="34" charset="0"/>
              </a:rPr>
              <a:t>was hearing</a:t>
            </a:r>
          </a:p>
          <a:p>
            <a:pPr>
              <a:lnSpc>
                <a:spcPct val="150000"/>
              </a:lnSpc>
              <a:buFont typeface="Arial" panose="020B0604020202020204" pitchFamily="34" charset="0"/>
              <a:buNone/>
            </a:pPr>
            <a:r>
              <a:rPr lang="en-US" altLang="zh-CN" sz="3200">
                <a:latin typeface="Calibri" panose="020F0502020204030204" pitchFamily="34" charset="0"/>
              </a:rPr>
              <a:t>C. watched</a:t>
            </a:r>
            <a:r>
              <a:rPr lang="zh-CN" altLang="en-US" sz="3200">
                <a:latin typeface="Calibri" panose="020F0502020204030204" pitchFamily="34" charset="0"/>
              </a:rPr>
              <a:t>；</a:t>
            </a:r>
            <a:r>
              <a:rPr lang="en-US" altLang="zh-CN" sz="3200">
                <a:latin typeface="Calibri" panose="020F0502020204030204" pitchFamily="34" charset="0"/>
              </a:rPr>
              <a:t>heard    </a:t>
            </a:r>
          </a:p>
          <a:p>
            <a:pPr>
              <a:lnSpc>
                <a:spcPct val="150000"/>
              </a:lnSpc>
              <a:buFont typeface="Arial" panose="020B0604020202020204" pitchFamily="34" charset="0"/>
              <a:buNone/>
            </a:pPr>
            <a:r>
              <a:rPr lang="en-US" altLang="zh-CN" sz="3200">
                <a:latin typeface="Calibri" panose="020F0502020204030204" pitchFamily="34" charset="0"/>
              </a:rPr>
              <a:t>D. was watching</a:t>
            </a:r>
            <a:r>
              <a:rPr lang="zh-CN" altLang="en-US" sz="3200">
                <a:latin typeface="Calibri" panose="020F0502020204030204" pitchFamily="34" charset="0"/>
              </a:rPr>
              <a:t>；</a:t>
            </a:r>
            <a:r>
              <a:rPr lang="en-US" altLang="zh-CN" sz="3200">
                <a:latin typeface="Calibri" panose="020F0502020204030204" pitchFamily="34" charset="0"/>
              </a:rPr>
              <a:t>heard</a:t>
            </a:r>
          </a:p>
          <a:p>
            <a:pPr>
              <a:lnSpc>
                <a:spcPct val="150000"/>
              </a:lnSpc>
              <a:buFont typeface="Arial" panose="020B0604020202020204" pitchFamily="34" charset="0"/>
              <a:buNone/>
            </a:pPr>
            <a:endParaRPr lang="en-US" altLang="zh-CN" sz="3200">
              <a:latin typeface="Calibri" panose="020F0502020204030204" pitchFamily="34" charset="0"/>
            </a:endParaRPr>
          </a:p>
        </p:txBody>
      </p:sp>
      <p:sp>
        <p:nvSpPr>
          <p:cNvPr id="3" name="Rectangle 3"/>
          <p:cNvSpPr>
            <a:spLocks noChangeArrowheads="1"/>
          </p:cNvSpPr>
          <p:nvPr/>
        </p:nvSpPr>
        <p:spPr bwMode="auto">
          <a:xfrm>
            <a:off x="573088" y="1362075"/>
            <a:ext cx="2857500" cy="617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buFont typeface="Arial" panose="020B0604020202020204" pitchFamily="34" charset="0"/>
              <a:buNone/>
            </a:pPr>
            <a:r>
              <a:rPr lang="en-US" altLang="zh-CN" sz="3200" b="1">
                <a:solidFill>
                  <a:srgbClr val="FF0000"/>
                </a:solidFill>
                <a:latin typeface="Times New Roman" panose="02020603050405020304" pitchFamily="18" charset="0"/>
              </a:rPr>
              <a:t>D</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文本框 99"/>
          <p:cNvSpPr txBox="1">
            <a:spLocks noChangeArrowheads="1"/>
          </p:cNvSpPr>
          <p:nvPr/>
        </p:nvSpPr>
        <p:spPr bwMode="auto">
          <a:xfrm>
            <a:off x="258763" y="1117600"/>
            <a:ext cx="8672512" cy="478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buFont typeface="Arial" panose="020B0604020202020204" pitchFamily="34" charset="0"/>
              <a:buNone/>
            </a:pPr>
            <a:r>
              <a:rPr lang="zh-CN" altLang="en-US" sz="3200">
                <a:latin typeface="Calibri" panose="020F0502020204030204" pitchFamily="34" charset="0"/>
              </a:rPr>
              <a:t>（   ）</a:t>
            </a:r>
            <a:r>
              <a:rPr lang="en-US" altLang="zh-CN" sz="3200">
                <a:latin typeface="Calibri" panose="020F0502020204030204" pitchFamily="34" charset="0"/>
              </a:rPr>
              <a:t>4. —Can a plane fly ____ the Atlantic Ocean?</a:t>
            </a:r>
          </a:p>
          <a:p>
            <a:pPr>
              <a:lnSpc>
                <a:spcPct val="150000"/>
              </a:lnSpc>
              <a:buFont typeface="Arial" panose="020B0604020202020204" pitchFamily="34" charset="0"/>
              <a:buNone/>
            </a:pPr>
            <a:r>
              <a:rPr lang="en-US" altLang="zh-CN" sz="3200">
                <a:latin typeface="Calibri" panose="020F0502020204030204" pitchFamily="34" charset="0"/>
              </a:rPr>
              <a:t>—Yes</a:t>
            </a:r>
            <a:r>
              <a:rPr lang="zh-CN" altLang="en-US" sz="3200">
                <a:latin typeface="Calibri" panose="020F0502020204030204" pitchFamily="34" charset="0"/>
              </a:rPr>
              <a:t>，</a:t>
            </a:r>
            <a:r>
              <a:rPr lang="en-US" altLang="zh-CN" sz="3200">
                <a:latin typeface="Calibri" panose="020F0502020204030204" pitchFamily="34" charset="0"/>
              </a:rPr>
              <a:t>but it needs to go ____ the clouds for hours. </a:t>
            </a:r>
          </a:p>
          <a:p>
            <a:pPr>
              <a:lnSpc>
                <a:spcPct val="150000"/>
              </a:lnSpc>
              <a:buFont typeface="Arial" panose="020B0604020202020204" pitchFamily="34" charset="0"/>
              <a:buNone/>
            </a:pPr>
            <a:r>
              <a:rPr lang="en-US" altLang="zh-CN" sz="3200">
                <a:latin typeface="Calibri" panose="020F0502020204030204" pitchFamily="34" charset="0"/>
              </a:rPr>
              <a:t>A. across</a:t>
            </a:r>
            <a:r>
              <a:rPr lang="zh-CN" altLang="en-US" sz="3200">
                <a:latin typeface="Calibri" panose="020F0502020204030204" pitchFamily="34" charset="0"/>
              </a:rPr>
              <a:t>；</a:t>
            </a:r>
            <a:r>
              <a:rPr lang="en-US" altLang="zh-CN" sz="3200">
                <a:latin typeface="Calibri" panose="020F0502020204030204" pitchFamily="34" charset="0"/>
              </a:rPr>
              <a:t>through    </a:t>
            </a:r>
          </a:p>
          <a:p>
            <a:pPr>
              <a:lnSpc>
                <a:spcPct val="150000"/>
              </a:lnSpc>
              <a:buFont typeface="Arial" panose="020B0604020202020204" pitchFamily="34" charset="0"/>
              <a:buNone/>
            </a:pPr>
            <a:r>
              <a:rPr lang="en-US" altLang="zh-CN" sz="3200">
                <a:latin typeface="Calibri" panose="020F0502020204030204" pitchFamily="34" charset="0"/>
              </a:rPr>
              <a:t>B. through</a:t>
            </a:r>
            <a:r>
              <a:rPr lang="zh-CN" altLang="en-US" sz="3200">
                <a:latin typeface="Calibri" panose="020F0502020204030204" pitchFamily="34" charset="0"/>
              </a:rPr>
              <a:t>；</a:t>
            </a:r>
            <a:r>
              <a:rPr lang="en-US" altLang="zh-CN" sz="3200">
                <a:latin typeface="Calibri" panose="020F0502020204030204" pitchFamily="34" charset="0"/>
              </a:rPr>
              <a:t>across   </a:t>
            </a:r>
          </a:p>
          <a:p>
            <a:pPr>
              <a:lnSpc>
                <a:spcPct val="150000"/>
              </a:lnSpc>
              <a:buFont typeface="Arial" panose="020B0604020202020204" pitchFamily="34" charset="0"/>
              <a:buNone/>
            </a:pPr>
            <a:r>
              <a:rPr lang="en-US" altLang="zh-CN" sz="3200">
                <a:latin typeface="Calibri" panose="020F0502020204030204" pitchFamily="34" charset="0"/>
              </a:rPr>
              <a:t>C. across</a:t>
            </a:r>
            <a:r>
              <a:rPr lang="zh-CN" altLang="en-US" sz="3200">
                <a:latin typeface="Calibri" panose="020F0502020204030204" pitchFamily="34" charset="0"/>
              </a:rPr>
              <a:t>；</a:t>
            </a:r>
            <a:r>
              <a:rPr lang="en-US" altLang="zh-CN" sz="3200">
                <a:latin typeface="Calibri" panose="020F0502020204030204" pitchFamily="34" charset="0"/>
              </a:rPr>
              <a:t>across    </a:t>
            </a:r>
          </a:p>
          <a:p>
            <a:pPr>
              <a:lnSpc>
                <a:spcPct val="150000"/>
              </a:lnSpc>
              <a:buFont typeface="Arial" panose="020B0604020202020204" pitchFamily="34" charset="0"/>
              <a:buNone/>
            </a:pPr>
            <a:r>
              <a:rPr lang="en-US" altLang="zh-CN" sz="3200">
                <a:latin typeface="Calibri" panose="020F0502020204030204" pitchFamily="34" charset="0"/>
              </a:rPr>
              <a:t>D. through</a:t>
            </a:r>
            <a:r>
              <a:rPr lang="zh-CN" altLang="en-US" sz="3200">
                <a:latin typeface="Calibri" panose="020F0502020204030204" pitchFamily="34" charset="0"/>
              </a:rPr>
              <a:t>；</a:t>
            </a:r>
            <a:r>
              <a:rPr lang="en-US" altLang="zh-CN" sz="3200">
                <a:latin typeface="Calibri" panose="020F0502020204030204" pitchFamily="34" charset="0"/>
              </a:rPr>
              <a:t>through</a:t>
            </a:r>
          </a:p>
        </p:txBody>
      </p:sp>
      <p:sp>
        <p:nvSpPr>
          <p:cNvPr id="3" name="Rectangle 3"/>
          <p:cNvSpPr>
            <a:spLocks noChangeArrowheads="1"/>
          </p:cNvSpPr>
          <p:nvPr/>
        </p:nvSpPr>
        <p:spPr bwMode="auto">
          <a:xfrm>
            <a:off x="573088" y="1362075"/>
            <a:ext cx="2857500" cy="617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buFont typeface="Arial" panose="020B0604020202020204" pitchFamily="34" charset="0"/>
              <a:buNone/>
            </a:pPr>
            <a:r>
              <a:rPr lang="en-US" altLang="zh-CN" sz="3200" b="1">
                <a:solidFill>
                  <a:srgbClr val="FF0000"/>
                </a:solidFill>
                <a:latin typeface="Times New Roman" panose="02020603050405020304" pitchFamily="18" charset="0"/>
              </a:rPr>
              <a:t>A</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文本框 99"/>
          <p:cNvSpPr txBox="1">
            <a:spLocks noChangeArrowheads="1"/>
          </p:cNvSpPr>
          <p:nvPr/>
        </p:nvSpPr>
        <p:spPr bwMode="auto">
          <a:xfrm>
            <a:off x="258763" y="1117600"/>
            <a:ext cx="8672512" cy="556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buFont typeface="Arial" panose="020B0604020202020204" pitchFamily="34" charset="0"/>
              <a:buNone/>
            </a:pPr>
            <a:r>
              <a:rPr lang="zh-CN" altLang="en-US" sz="3200">
                <a:latin typeface="Calibri" panose="020F0502020204030204" pitchFamily="34" charset="0"/>
              </a:rPr>
              <a:t>（   ）</a:t>
            </a:r>
            <a:r>
              <a:rPr lang="en-US" altLang="zh-CN" sz="3200">
                <a:latin typeface="Calibri" panose="020F0502020204030204" pitchFamily="34" charset="0"/>
              </a:rPr>
              <a:t>5. Mr Green was talking on the phone ____ I arrived at his office this morning. </a:t>
            </a:r>
          </a:p>
          <a:p>
            <a:pPr>
              <a:lnSpc>
                <a:spcPct val="150000"/>
              </a:lnSpc>
              <a:buFont typeface="Arial" panose="020B0604020202020204" pitchFamily="34" charset="0"/>
              <a:buNone/>
            </a:pPr>
            <a:r>
              <a:rPr lang="en-US" altLang="zh-CN" sz="3200">
                <a:latin typeface="Calibri" panose="020F0502020204030204" pitchFamily="34" charset="0"/>
              </a:rPr>
              <a:t>A. while       B. when      C. after    D. where</a:t>
            </a:r>
          </a:p>
          <a:p>
            <a:pPr>
              <a:lnSpc>
                <a:spcPct val="150000"/>
              </a:lnSpc>
              <a:buFont typeface="Arial" panose="020B0604020202020204" pitchFamily="34" charset="0"/>
              <a:buNone/>
            </a:pPr>
            <a:r>
              <a:rPr lang="zh-CN" altLang="en-US" sz="3200">
                <a:latin typeface="Calibri" panose="020F0502020204030204" pitchFamily="34" charset="0"/>
              </a:rPr>
              <a:t>（   ）</a:t>
            </a:r>
            <a:r>
              <a:rPr lang="en-US" altLang="zh-CN" sz="3200">
                <a:latin typeface="Calibri" panose="020F0502020204030204" pitchFamily="34" charset="0"/>
              </a:rPr>
              <a:t>6. In the accident the man hurt badly and he was in great ____, so he was sent to hospital at once. </a:t>
            </a:r>
          </a:p>
          <a:p>
            <a:pPr>
              <a:lnSpc>
                <a:spcPct val="150000"/>
              </a:lnSpc>
              <a:buFont typeface="Arial" panose="020B0604020202020204" pitchFamily="34" charset="0"/>
              <a:buNone/>
            </a:pPr>
            <a:r>
              <a:rPr lang="en-US" altLang="zh-CN" sz="3200">
                <a:latin typeface="Calibri" panose="020F0502020204030204" pitchFamily="34" charset="0"/>
              </a:rPr>
              <a:t>A. danger    B. peace    C. time       D. pain</a:t>
            </a:r>
          </a:p>
          <a:p>
            <a:pPr>
              <a:lnSpc>
                <a:spcPct val="150000"/>
              </a:lnSpc>
              <a:buFont typeface="Arial" panose="020B0604020202020204" pitchFamily="34" charset="0"/>
              <a:buNone/>
            </a:pPr>
            <a:endParaRPr lang="en-US" altLang="zh-CN" sz="3200">
              <a:latin typeface="Calibri" panose="020F0502020204030204" pitchFamily="34" charset="0"/>
            </a:endParaRPr>
          </a:p>
        </p:txBody>
      </p:sp>
      <p:sp>
        <p:nvSpPr>
          <p:cNvPr id="3" name="Rectangle 3"/>
          <p:cNvSpPr>
            <a:spLocks noChangeArrowheads="1"/>
          </p:cNvSpPr>
          <p:nvPr/>
        </p:nvSpPr>
        <p:spPr bwMode="auto">
          <a:xfrm>
            <a:off x="573088" y="1362075"/>
            <a:ext cx="2857500" cy="617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buFont typeface="Arial" panose="020B0604020202020204" pitchFamily="34" charset="0"/>
              <a:buNone/>
            </a:pPr>
            <a:r>
              <a:rPr lang="en-US" altLang="zh-CN" sz="3200" b="1">
                <a:solidFill>
                  <a:srgbClr val="FF0000"/>
                </a:solidFill>
                <a:latin typeface="Times New Roman" panose="02020603050405020304" pitchFamily="18" charset="0"/>
              </a:rPr>
              <a:t>B</a:t>
            </a:r>
          </a:p>
        </p:txBody>
      </p:sp>
      <p:sp>
        <p:nvSpPr>
          <p:cNvPr id="2" name="Rectangle 3"/>
          <p:cNvSpPr>
            <a:spLocks noChangeArrowheads="1"/>
          </p:cNvSpPr>
          <p:nvPr/>
        </p:nvSpPr>
        <p:spPr bwMode="auto">
          <a:xfrm>
            <a:off x="560388" y="3624263"/>
            <a:ext cx="2857500"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buFont typeface="Arial" panose="020B0604020202020204" pitchFamily="34" charset="0"/>
              <a:buNone/>
            </a:pPr>
            <a:r>
              <a:rPr lang="en-US" altLang="zh-CN" sz="3200" b="1">
                <a:solidFill>
                  <a:srgbClr val="FF0000"/>
                </a:solidFill>
                <a:latin typeface="Times New Roman" panose="02020603050405020304" pitchFamily="18" charset="0"/>
              </a:rPr>
              <a:t>D</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文本框 99"/>
          <p:cNvSpPr txBox="1">
            <a:spLocks noChangeArrowheads="1"/>
          </p:cNvSpPr>
          <p:nvPr/>
        </p:nvSpPr>
        <p:spPr bwMode="auto">
          <a:xfrm>
            <a:off x="258763" y="1117600"/>
            <a:ext cx="8672512" cy="635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buFont typeface="Arial" panose="020B0604020202020204" pitchFamily="34" charset="0"/>
              <a:buNone/>
            </a:pPr>
            <a:r>
              <a:rPr lang="zh-CN" altLang="en-US" sz="3200">
                <a:latin typeface="Calibri" panose="020F0502020204030204" pitchFamily="34" charset="0"/>
              </a:rPr>
              <a:t>（   ）</a:t>
            </a:r>
            <a:r>
              <a:rPr lang="en-US" altLang="zh-CN" sz="3200">
                <a:latin typeface="Calibri" panose="020F0502020204030204" pitchFamily="34" charset="0"/>
              </a:rPr>
              <a:t>7. —What’s your plan for the summer holiday?</a:t>
            </a:r>
          </a:p>
          <a:p>
            <a:pPr>
              <a:lnSpc>
                <a:spcPct val="150000"/>
              </a:lnSpc>
              <a:buFont typeface="Arial" panose="020B0604020202020204" pitchFamily="34" charset="0"/>
              <a:buNone/>
            </a:pPr>
            <a:r>
              <a:rPr lang="en-US" altLang="zh-CN" sz="3200">
                <a:latin typeface="Calibri" panose="020F0502020204030204" pitchFamily="34" charset="0"/>
              </a:rPr>
              <a:t>—I’ll go to Beijing ____ the school term ends. </a:t>
            </a:r>
          </a:p>
          <a:p>
            <a:pPr>
              <a:lnSpc>
                <a:spcPct val="150000"/>
              </a:lnSpc>
              <a:buFont typeface="Arial" panose="020B0604020202020204" pitchFamily="34" charset="0"/>
              <a:buNone/>
            </a:pPr>
            <a:r>
              <a:rPr lang="en-US" altLang="zh-CN" sz="3200">
                <a:latin typeface="Calibri" panose="020F0502020204030204" pitchFamily="34" charset="0"/>
              </a:rPr>
              <a:t>A. though    B. so that    C. as soon as    D. because</a:t>
            </a:r>
          </a:p>
          <a:p>
            <a:pPr>
              <a:lnSpc>
                <a:spcPct val="150000"/>
              </a:lnSpc>
              <a:buFont typeface="Arial" panose="020B0604020202020204" pitchFamily="34" charset="0"/>
              <a:buNone/>
            </a:pPr>
            <a:r>
              <a:rPr lang="zh-CN" altLang="en-US" sz="3200">
                <a:latin typeface="Calibri" panose="020F0502020204030204" pitchFamily="34" charset="0"/>
              </a:rPr>
              <a:t>（   ）</a:t>
            </a:r>
            <a:r>
              <a:rPr lang="en-US" altLang="zh-CN" sz="3200">
                <a:latin typeface="Calibri" panose="020F0502020204030204" pitchFamily="34" charset="0"/>
              </a:rPr>
              <a:t>8. While all the staff(</a:t>
            </a:r>
            <a:r>
              <a:rPr lang="zh-CN" altLang="en-US" sz="3200">
                <a:latin typeface="Calibri" panose="020F0502020204030204" pitchFamily="34" charset="0"/>
              </a:rPr>
              <a:t>全体工作人员</a:t>
            </a:r>
            <a:r>
              <a:rPr lang="en-US" altLang="zh-CN" sz="3200">
                <a:latin typeface="Calibri" panose="020F0502020204030204" pitchFamily="34" charset="0"/>
              </a:rPr>
              <a:t>) ____ a meeting</a:t>
            </a:r>
            <a:r>
              <a:rPr lang="zh-CN" altLang="en-US" sz="3200">
                <a:latin typeface="Calibri" panose="020F0502020204030204" pitchFamily="34" charset="0"/>
              </a:rPr>
              <a:t>，</a:t>
            </a:r>
            <a:r>
              <a:rPr lang="en-US" altLang="zh-CN" sz="3200">
                <a:latin typeface="Calibri" panose="020F0502020204030204" pitchFamily="34" charset="0"/>
              </a:rPr>
              <a:t>a customer came in. </a:t>
            </a:r>
          </a:p>
          <a:p>
            <a:pPr>
              <a:lnSpc>
                <a:spcPct val="150000"/>
              </a:lnSpc>
              <a:buFont typeface="Arial" panose="020B0604020202020204" pitchFamily="34" charset="0"/>
              <a:buNone/>
            </a:pPr>
            <a:r>
              <a:rPr lang="en-US" altLang="zh-CN" sz="3200">
                <a:latin typeface="Calibri" panose="020F0502020204030204" pitchFamily="34" charset="0"/>
              </a:rPr>
              <a:t>A. is having                                      B. were having    </a:t>
            </a:r>
          </a:p>
          <a:p>
            <a:pPr>
              <a:lnSpc>
                <a:spcPct val="150000"/>
              </a:lnSpc>
              <a:buFont typeface="Arial" panose="020B0604020202020204" pitchFamily="34" charset="0"/>
              <a:buNone/>
            </a:pPr>
            <a:r>
              <a:rPr lang="en-US" altLang="zh-CN" sz="3200">
                <a:latin typeface="Calibri" panose="020F0502020204030204" pitchFamily="34" charset="0"/>
              </a:rPr>
              <a:t>C. had                                              D. are having</a:t>
            </a:r>
          </a:p>
          <a:p>
            <a:pPr>
              <a:lnSpc>
                <a:spcPct val="150000"/>
              </a:lnSpc>
              <a:buFont typeface="Arial" panose="020B0604020202020204" pitchFamily="34" charset="0"/>
              <a:buNone/>
            </a:pPr>
            <a:endParaRPr lang="en-US" altLang="zh-CN" sz="3200">
              <a:latin typeface="Calibri" panose="020F0502020204030204" pitchFamily="34" charset="0"/>
            </a:endParaRPr>
          </a:p>
        </p:txBody>
      </p:sp>
      <p:sp>
        <p:nvSpPr>
          <p:cNvPr id="3" name="Rectangle 3"/>
          <p:cNvSpPr>
            <a:spLocks noChangeArrowheads="1"/>
          </p:cNvSpPr>
          <p:nvPr/>
        </p:nvSpPr>
        <p:spPr bwMode="auto">
          <a:xfrm>
            <a:off x="573088" y="1362075"/>
            <a:ext cx="2857500" cy="617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buFont typeface="Arial" panose="020B0604020202020204" pitchFamily="34" charset="0"/>
              <a:buNone/>
            </a:pPr>
            <a:r>
              <a:rPr lang="en-US" altLang="zh-CN" sz="3200" b="1">
                <a:solidFill>
                  <a:srgbClr val="FF0000"/>
                </a:solidFill>
                <a:latin typeface="Times New Roman" panose="02020603050405020304" pitchFamily="18" charset="0"/>
              </a:rPr>
              <a:t>C</a:t>
            </a:r>
          </a:p>
        </p:txBody>
      </p:sp>
      <p:sp>
        <p:nvSpPr>
          <p:cNvPr id="2" name="Rectangle 3"/>
          <p:cNvSpPr>
            <a:spLocks noChangeArrowheads="1"/>
          </p:cNvSpPr>
          <p:nvPr/>
        </p:nvSpPr>
        <p:spPr bwMode="auto">
          <a:xfrm>
            <a:off x="560388" y="3624263"/>
            <a:ext cx="2857500"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buFont typeface="Arial" panose="020B0604020202020204" pitchFamily="34" charset="0"/>
              <a:buNone/>
            </a:pPr>
            <a:r>
              <a:rPr lang="en-US" altLang="zh-CN" sz="3200" b="1">
                <a:solidFill>
                  <a:srgbClr val="FF0000"/>
                </a:solidFill>
                <a:latin typeface="Times New Roman" panose="02020603050405020304" pitchFamily="18" charset="0"/>
              </a:rPr>
              <a:t>B</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30"/>
          <p:cNvSpPr>
            <a:spLocks noChangeArrowheads="1"/>
          </p:cNvSpPr>
          <p:nvPr/>
        </p:nvSpPr>
        <p:spPr bwMode="auto">
          <a:xfrm>
            <a:off x="179388" y="3117850"/>
            <a:ext cx="8723312" cy="2441575"/>
          </a:xfrm>
          <a:prstGeom prst="rect">
            <a:avLst/>
          </a:prstGeom>
          <a:noFill/>
          <a:ln w="9525">
            <a:noFill/>
            <a:miter lim="800000"/>
          </a:ln>
        </p:spPr>
        <p:txBody>
          <a:bodyPr>
            <a:spAutoFit/>
          </a:bodyPr>
          <a:lstStyle/>
          <a:p>
            <a:pPr>
              <a:lnSpc>
                <a:spcPct val="150000"/>
              </a:lnSpc>
              <a:spcBef>
                <a:spcPts val="0"/>
              </a:spcBef>
              <a:spcAft>
                <a:spcPts val="0"/>
              </a:spcAft>
              <a:buFont typeface="Arial" panose="020B0604020202020204" pitchFamily="34" charset="0"/>
              <a:buNone/>
              <a:defRPr/>
            </a:pPr>
            <a:r>
              <a:rPr sz="3200" kern="100" dirty="0">
                <a:latin typeface="Times New Roman" panose="02020603050405020304"/>
                <a:ea typeface="宋体" panose="02010600030101010101" pitchFamily="2" charset="-122"/>
                <a:cs typeface="Courier New" panose="02070309020205020404"/>
              </a:rPr>
              <a:t>1. 痛；疼痛 ___________     </a:t>
            </a:r>
          </a:p>
          <a:p>
            <a:pPr>
              <a:lnSpc>
                <a:spcPct val="150000"/>
              </a:lnSpc>
              <a:spcBef>
                <a:spcPts val="0"/>
              </a:spcBef>
              <a:spcAft>
                <a:spcPts val="0"/>
              </a:spcAft>
              <a:buFont typeface="Arial" panose="020B0604020202020204" pitchFamily="34" charset="0"/>
              <a:buNone/>
              <a:defRPr/>
            </a:pPr>
            <a:r>
              <a:rPr sz="3200" kern="100" dirty="0">
                <a:latin typeface="Times New Roman" panose="02020603050405020304"/>
                <a:ea typeface="宋体" panose="02010600030101010101" pitchFamily="2" charset="-122"/>
                <a:cs typeface="Courier New" panose="02070309020205020404"/>
              </a:rPr>
              <a:t>2. 冰箱 ____________ </a:t>
            </a:r>
          </a:p>
          <a:p>
            <a:pPr>
              <a:lnSpc>
                <a:spcPct val="150000"/>
              </a:lnSpc>
              <a:spcBef>
                <a:spcPts val="0"/>
              </a:spcBef>
              <a:spcAft>
                <a:spcPts val="0"/>
              </a:spcAft>
              <a:buFont typeface="Arial" panose="020B0604020202020204" pitchFamily="34" charset="0"/>
              <a:buNone/>
              <a:defRPr/>
            </a:pPr>
            <a:r>
              <a:rPr sz="3200" kern="100" dirty="0">
                <a:latin typeface="Times New Roman" panose="02020603050405020304"/>
                <a:ea typeface="宋体" panose="02010600030101010101" pitchFamily="2" charset="-122"/>
                <a:cs typeface="Courier New" panose="02070309020205020404"/>
              </a:rPr>
              <a:t>3. 药；药物 ____________ </a:t>
            </a:r>
          </a:p>
        </p:txBody>
      </p:sp>
      <p:sp>
        <p:nvSpPr>
          <p:cNvPr id="7" name="矩形 30"/>
          <p:cNvSpPr>
            <a:spLocks noChangeArrowheads="1"/>
          </p:cNvSpPr>
          <p:nvPr/>
        </p:nvSpPr>
        <p:spPr bwMode="auto">
          <a:xfrm>
            <a:off x="192088" y="2224088"/>
            <a:ext cx="8723312" cy="879475"/>
          </a:xfrm>
          <a:prstGeom prst="rect">
            <a:avLst/>
          </a:prstGeom>
          <a:noFill/>
          <a:ln w="9525">
            <a:noFill/>
            <a:miter lim="800000"/>
          </a:ln>
        </p:spPr>
        <p:txBody>
          <a:bodyPr>
            <a:spAutoFit/>
          </a:bodyPr>
          <a:lstStyle/>
          <a:p>
            <a:pPr>
              <a:lnSpc>
                <a:spcPct val="150000"/>
              </a:lnSpc>
              <a:spcBef>
                <a:spcPts val="0"/>
              </a:spcBef>
              <a:spcAft>
                <a:spcPts val="0"/>
              </a:spcAft>
              <a:buFont typeface="Arial" panose="020B0604020202020204" pitchFamily="34" charset="0"/>
              <a:buNone/>
              <a:defRPr/>
            </a:pPr>
            <a:r>
              <a:rPr sz="3200" kern="100" dirty="0">
                <a:latin typeface="Times New Roman" panose="02020603050405020304"/>
                <a:ea typeface="宋体" panose="02010600030101010101" pitchFamily="2" charset="-122"/>
                <a:cs typeface="Courier New" panose="02070309020205020404"/>
              </a:rPr>
              <a:t>名词</a:t>
            </a:r>
          </a:p>
        </p:txBody>
      </p:sp>
      <p:sp>
        <p:nvSpPr>
          <p:cNvPr id="3" name="矩形 30"/>
          <p:cNvSpPr>
            <a:spLocks noChangeArrowheads="1"/>
          </p:cNvSpPr>
          <p:nvPr/>
        </p:nvSpPr>
        <p:spPr bwMode="auto">
          <a:xfrm>
            <a:off x="228600" y="1295400"/>
            <a:ext cx="6299200" cy="617538"/>
          </a:xfrm>
          <a:prstGeom prst="rect">
            <a:avLst/>
          </a:prstGeom>
          <a:noFill/>
          <a:ln w="9525">
            <a:noFill/>
            <a:miter lim="800000"/>
          </a:ln>
        </p:spPr>
        <p:txBody>
          <a:bodyPr>
            <a:spAutoFit/>
          </a:bodyPr>
          <a:lstStyle/>
          <a:p>
            <a:pPr algn="just">
              <a:buFont typeface="Arial" panose="020B0604020202020204" pitchFamily="34" charset="0"/>
              <a:buNone/>
            </a:pPr>
            <a:r>
              <a:rPr lang="zh-CN" altLang="en-US" sz="3200" b="1" dirty="0">
                <a:latin typeface="Times New Roman" panose="02020603050405020304" pitchFamily="18" charset="0"/>
              </a:rPr>
              <a:t>一、必背单词</a:t>
            </a:r>
            <a:r>
              <a:rPr lang="zh-CN" altLang="en-US" sz="3200" dirty="0">
                <a:latin typeface="Times New Roman" panose="02020603050405020304" pitchFamily="18" charset="0"/>
              </a:rPr>
              <a:t> </a:t>
            </a:r>
            <a:r>
              <a:rPr lang="en-US" altLang="zh-CN" sz="3200" dirty="0">
                <a:latin typeface="Times New Roman" panose="02020603050405020304" pitchFamily="18" charset="0"/>
              </a:rPr>
              <a:t>(</a:t>
            </a:r>
            <a:r>
              <a:rPr lang="zh-CN" altLang="en-US" sz="3200" dirty="0">
                <a:latin typeface="Times New Roman" panose="02020603050405020304" pitchFamily="18" charset="0"/>
              </a:rPr>
              <a:t>请在课文中找出下列单词</a:t>
            </a:r>
            <a:r>
              <a:rPr lang="en-US" altLang="zh-CN" sz="3200" dirty="0">
                <a:latin typeface="Times New Roman" panose="02020603050405020304" pitchFamily="18" charset="0"/>
              </a:rPr>
              <a:t>)</a:t>
            </a:r>
          </a:p>
        </p:txBody>
      </p:sp>
      <p:sp>
        <p:nvSpPr>
          <p:cNvPr id="5" name="Rectangle 3"/>
          <p:cNvSpPr>
            <a:spLocks noChangeArrowheads="1"/>
          </p:cNvSpPr>
          <p:nvPr/>
        </p:nvSpPr>
        <p:spPr bwMode="auto">
          <a:xfrm>
            <a:off x="2170113" y="3124200"/>
            <a:ext cx="2857500" cy="617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buFont typeface="Arial" panose="020B0604020202020204" pitchFamily="34" charset="0"/>
              <a:buNone/>
            </a:pPr>
            <a:r>
              <a:rPr lang="en-US" altLang="zh-CN" sz="3200" b="1">
                <a:solidFill>
                  <a:srgbClr val="FF0000"/>
                </a:solidFill>
                <a:latin typeface="Times New Roman" panose="02020603050405020304" pitchFamily="18" charset="0"/>
              </a:rPr>
              <a:t>pain    </a:t>
            </a:r>
          </a:p>
        </p:txBody>
      </p:sp>
      <p:sp>
        <p:nvSpPr>
          <p:cNvPr id="8" name="圆角矩形 7"/>
          <p:cNvSpPr>
            <a:spLocks noChangeArrowheads="1"/>
          </p:cNvSpPr>
          <p:nvPr/>
        </p:nvSpPr>
        <p:spPr bwMode="auto">
          <a:xfrm>
            <a:off x="2970213" y="531813"/>
            <a:ext cx="3316287" cy="565150"/>
          </a:xfrm>
          <a:prstGeom prst="roundRect">
            <a:avLst>
              <a:gd name="adj" fmla="val 50000"/>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rgbClr val="000000"/>
                </a:solidFill>
                <a:round/>
              </a14:hiddenLine>
            </a:ext>
          </a:extLst>
        </p:spPr>
        <p:txBody>
          <a:bodyPr anchor="ctr"/>
          <a:lstStyle/>
          <a:p>
            <a:pPr algn="ctr" defTabSz="457200">
              <a:defRPr/>
            </a:pPr>
            <a:r>
              <a:rPr lang="zh-CN" altLang="en-US" sz="3200" b="1" dirty="0">
                <a:solidFill>
                  <a:srgbClr val="FFFFFF"/>
                </a:solidFill>
                <a:latin typeface="Arial" panose="020B0604020202020204" pitchFamily="34" charset="0"/>
                <a:ea typeface="微软雅黑" panose="020B0503020204020204" pitchFamily="34" charset="-122"/>
              </a:rPr>
              <a:t>课 前 预 习 </a:t>
            </a:r>
          </a:p>
        </p:txBody>
      </p:sp>
      <p:sp>
        <p:nvSpPr>
          <p:cNvPr id="10" name="Rectangle 3"/>
          <p:cNvSpPr>
            <a:spLocks noChangeArrowheads="1"/>
          </p:cNvSpPr>
          <p:nvPr/>
        </p:nvSpPr>
        <p:spPr bwMode="auto">
          <a:xfrm>
            <a:off x="1830388" y="4043363"/>
            <a:ext cx="2857500"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buFont typeface="Arial" panose="020B0604020202020204" pitchFamily="34" charset="0"/>
              <a:buNone/>
            </a:pPr>
            <a:r>
              <a:rPr lang="en-US" altLang="zh-CN" sz="3200" b="1">
                <a:solidFill>
                  <a:srgbClr val="FF0000"/>
                </a:solidFill>
                <a:latin typeface="Times New Roman" panose="02020603050405020304" pitchFamily="18" charset="0"/>
              </a:rPr>
              <a:t>fridge  </a:t>
            </a:r>
          </a:p>
        </p:txBody>
      </p:sp>
      <p:sp>
        <p:nvSpPr>
          <p:cNvPr id="4" name="Rectangle 3"/>
          <p:cNvSpPr>
            <a:spLocks noChangeArrowheads="1"/>
          </p:cNvSpPr>
          <p:nvPr/>
        </p:nvSpPr>
        <p:spPr bwMode="auto">
          <a:xfrm>
            <a:off x="2386013" y="4816475"/>
            <a:ext cx="2857500" cy="617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buFont typeface="Arial" panose="020B0604020202020204" pitchFamily="34" charset="0"/>
              <a:buNone/>
            </a:pPr>
            <a:r>
              <a:rPr lang="en-US" altLang="zh-CN" sz="3200" b="1">
                <a:solidFill>
                  <a:srgbClr val="FF0000"/>
                </a:solidFill>
                <a:latin typeface="Times New Roman" panose="02020603050405020304" pitchFamily="18" charset="0"/>
              </a:rPr>
              <a:t>medicine </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0" grpId="0"/>
      <p:bldP spid="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文本框 99"/>
          <p:cNvSpPr txBox="1">
            <a:spLocks noChangeArrowheads="1"/>
          </p:cNvSpPr>
          <p:nvPr/>
        </p:nvSpPr>
        <p:spPr bwMode="auto">
          <a:xfrm>
            <a:off x="258763" y="1117600"/>
            <a:ext cx="8672512" cy="478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buFont typeface="Arial" panose="020B0604020202020204" pitchFamily="34" charset="0"/>
              <a:buNone/>
            </a:pPr>
            <a:r>
              <a:rPr lang="zh-CN" altLang="en-US" sz="3200">
                <a:latin typeface="Calibri" panose="020F0502020204030204" pitchFamily="34" charset="0"/>
              </a:rPr>
              <a:t>（   ）</a:t>
            </a:r>
            <a:r>
              <a:rPr lang="en-US" altLang="zh-CN" sz="3200">
                <a:latin typeface="Calibri" panose="020F0502020204030204" pitchFamily="34" charset="0"/>
              </a:rPr>
              <a:t>9. Unluckily</a:t>
            </a:r>
            <a:r>
              <a:rPr lang="zh-CN" altLang="en-US" sz="3200">
                <a:latin typeface="Calibri" panose="020F0502020204030204" pitchFamily="34" charset="0"/>
              </a:rPr>
              <a:t>， </a:t>
            </a:r>
            <a:r>
              <a:rPr lang="en-US" altLang="zh-CN" sz="3200">
                <a:latin typeface="Calibri" panose="020F0502020204030204" pitchFamily="34" charset="0"/>
              </a:rPr>
              <a:t>the dog bit her ____ the left hand yesterday when she fed it. </a:t>
            </a:r>
          </a:p>
          <a:p>
            <a:pPr>
              <a:lnSpc>
                <a:spcPct val="150000"/>
              </a:lnSpc>
              <a:buFont typeface="Arial" panose="020B0604020202020204" pitchFamily="34" charset="0"/>
              <a:buNone/>
            </a:pPr>
            <a:r>
              <a:rPr lang="en-US" altLang="zh-CN" sz="3200">
                <a:latin typeface="Calibri" panose="020F0502020204030204" pitchFamily="34" charset="0"/>
              </a:rPr>
              <a:t>A. of        B. on        C. with    D. to</a:t>
            </a:r>
          </a:p>
          <a:p>
            <a:pPr>
              <a:lnSpc>
                <a:spcPct val="150000"/>
              </a:lnSpc>
              <a:buFont typeface="Arial" panose="020B0604020202020204" pitchFamily="34" charset="0"/>
              <a:buNone/>
            </a:pPr>
            <a:r>
              <a:rPr lang="zh-CN" altLang="en-US" sz="3200">
                <a:latin typeface="Calibri" panose="020F0502020204030204" pitchFamily="34" charset="0"/>
              </a:rPr>
              <a:t>（   ）</a:t>
            </a:r>
            <a:r>
              <a:rPr lang="en-US" altLang="zh-CN" sz="3200">
                <a:latin typeface="Calibri" panose="020F0502020204030204" pitchFamily="34" charset="0"/>
              </a:rPr>
              <a:t>10. Alice wanted to ____ some photos with her new camera. </a:t>
            </a:r>
          </a:p>
          <a:p>
            <a:pPr>
              <a:lnSpc>
                <a:spcPct val="150000"/>
              </a:lnSpc>
              <a:buFont typeface="Arial" panose="020B0604020202020204" pitchFamily="34" charset="0"/>
              <a:buNone/>
            </a:pPr>
            <a:r>
              <a:rPr lang="en-US" altLang="zh-CN" sz="3200">
                <a:latin typeface="Calibri" panose="020F0502020204030204" pitchFamily="34" charset="0"/>
              </a:rPr>
              <a:t>A. take    B. pass    C. touch    D. book</a:t>
            </a:r>
          </a:p>
        </p:txBody>
      </p:sp>
      <p:sp>
        <p:nvSpPr>
          <p:cNvPr id="3" name="Rectangle 3"/>
          <p:cNvSpPr>
            <a:spLocks noChangeArrowheads="1"/>
          </p:cNvSpPr>
          <p:nvPr/>
        </p:nvSpPr>
        <p:spPr bwMode="auto">
          <a:xfrm>
            <a:off x="573088" y="1362075"/>
            <a:ext cx="2857500" cy="617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buFont typeface="Arial" panose="020B0604020202020204" pitchFamily="34" charset="0"/>
              <a:buNone/>
            </a:pPr>
            <a:r>
              <a:rPr lang="en-US" altLang="zh-CN" sz="3200" b="1">
                <a:solidFill>
                  <a:srgbClr val="FF0000"/>
                </a:solidFill>
                <a:latin typeface="Times New Roman" panose="02020603050405020304" pitchFamily="18" charset="0"/>
              </a:rPr>
              <a:t>B</a:t>
            </a:r>
          </a:p>
        </p:txBody>
      </p:sp>
      <p:sp>
        <p:nvSpPr>
          <p:cNvPr id="2" name="Rectangle 3"/>
          <p:cNvSpPr>
            <a:spLocks noChangeArrowheads="1"/>
          </p:cNvSpPr>
          <p:nvPr/>
        </p:nvSpPr>
        <p:spPr bwMode="auto">
          <a:xfrm>
            <a:off x="560388" y="3624263"/>
            <a:ext cx="2857500"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buFont typeface="Arial" panose="020B0604020202020204" pitchFamily="34" charset="0"/>
              <a:buNone/>
            </a:pPr>
            <a:r>
              <a:rPr lang="en-US" altLang="zh-CN" sz="3200" b="1">
                <a:solidFill>
                  <a:srgbClr val="FF0000"/>
                </a:solidFill>
                <a:latin typeface="Times New Roman" panose="02020603050405020304" pitchFamily="18" charset="0"/>
              </a:rPr>
              <a:t>A</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文本框 3"/>
          <p:cNvSpPr txBox="1">
            <a:spLocks noChangeArrowheads="1"/>
          </p:cNvSpPr>
          <p:nvPr/>
        </p:nvSpPr>
        <p:spPr bwMode="auto">
          <a:xfrm>
            <a:off x="258763" y="2027238"/>
            <a:ext cx="8672512" cy="400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buFont typeface="Arial" panose="020B0604020202020204" pitchFamily="34" charset="0"/>
              <a:buNone/>
            </a:pPr>
            <a:r>
              <a:rPr lang="zh-CN" altLang="zh-CN" sz="3200">
                <a:latin typeface="Calibri" panose="020F0502020204030204" pitchFamily="34" charset="0"/>
              </a:rPr>
              <a:t>1. 地上有张纸，请捡起来。</a:t>
            </a:r>
          </a:p>
          <a:p>
            <a:pPr>
              <a:lnSpc>
                <a:spcPct val="150000"/>
              </a:lnSpc>
              <a:buFont typeface="Arial" panose="020B0604020202020204" pitchFamily="34" charset="0"/>
              <a:buNone/>
            </a:pPr>
            <a:r>
              <a:rPr lang="zh-CN" altLang="zh-CN" sz="3200">
                <a:latin typeface="Calibri" panose="020F0502020204030204" pitchFamily="34" charset="0"/>
              </a:rPr>
              <a:t>There is a piece of paper on the floor. Please _______________. </a:t>
            </a:r>
          </a:p>
          <a:p>
            <a:pPr>
              <a:lnSpc>
                <a:spcPct val="150000"/>
              </a:lnSpc>
              <a:buFont typeface="Arial" panose="020B0604020202020204" pitchFamily="34" charset="0"/>
              <a:buNone/>
            </a:pPr>
            <a:r>
              <a:rPr lang="zh-CN" altLang="zh-CN" sz="3200">
                <a:latin typeface="Calibri" panose="020F0502020204030204" pitchFamily="34" charset="0"/>
              </a:rPr>
              <a:t>2. 刚才一条蛇从箱子里爬了出来。</a:t>
            </a:r>
          </a:p>
          <a:p>
            <a:pPr>
              <a:lnSpc>
                <a:spcPct val="150000"/>
              </a:lnSpc>
              <a:buFont typeface="Arial" panose="020B0604020202020204" pitchFamily="34" charset="0"/>
              <a:buNone/>
            </a:pPr>
            <a:r>
              <a:rPr lang="zh-CN" altLang="zh-CN" sz="3200">
                <a:latin typeface="Calibri" panose="020F0502020204030204" pitchFamily="34" charset="0"/>
              </a:rPr>
              <a:t>A snake _______________ the box just now. </a:t>
            </a:r>
          </a:p>
          <a:p>
            <a:pPr>
              <a:lnSpc>
                <a:spcPct val="150000"/>
              </a:lnSpc>
              <a:buFont typeface="Arial" panose="020B0604020202020204" pitchFamily="34" charset="0"/>
              <a:buNone/>
            </a:pPr>
            <a:endParaRPr lang="zh-CN" altLang="zh-CN" sz="3200">
              <a:latin typeface="Calibri" panose="020F0502020204030204" pitchFamily="34" charset="0"/>
            </a:endParaRPr>
          </a:p>
        </p:txBody>
      </p:sp>
      <p:sp>
        <p:nvSpPr>
          <p:cNvPr id="36867" name="文本框 99"/>
          <p:cNvSpPr txBox="1">
            <a:spLocks noChangeArrowheads="1"/>
          </p:cNvSpPr>
          <p:nvPr/>
        </p:nvSpPr>
        <p:spPr bwMode="auto">
          <a:xfrm>
            <a:off x="258763" y="1117600"/>
            <a:ext cx="8672512" cy="877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buFont typeface="Arial" panose="020B0604020202020204" pitchFamily="34" charset="0"/>
              <a:buNone/>
            </a:pPr>
            <a:r>
              <a:rPr lang="zh-CN" altLang="zh-CN" sz="3200" b="1">
                <a:latin typeface="Calibri" panose="020F0502020204030204" pitchFamily="34" charset="0"/>
              </a:rPr>
              <a:t>三、根据句意和汉语提示完成句子，词数不限。</a:t>
            </a:r>
          </a:p>
        </p:txBody>
      </p:sp>
      <p:sp>
        <p:nvSpPr>
          <p:cNvPr id="3" name="Rectangle 3"/>
          <p:cNvSpPr>
            <a:spLocks noChangeArrowheads="1"/>
          </p:cNvSpPr>
          <p:nvPr/>
        </p:nvSpPr>
        <p:spPr bwMode="auto">
          <a:xfrm>
            <a:off x="6513513" y="2874963"/>
            <a:ext cx="4676775" cy="61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buFont typeface="Arial" panose="020B0604020202020204" pitchFamily="34" charset="0"/>
              <a:buNone/>
            </a:pPr>
            <a:r>
              <a:rPr lang="en-US" altLang="zh-CN" sz="3200" b="1">
                <a:solidFill>
                  <a:srgbClr val="FF0000"/>
                </a:solidFill>
                <a:latin typeface="Times New Roman" panose="02020603050405020304" pitchFamily="18" charset="0"/>
              </a:rPr>
              <a:t>pick it up  </a:t>
            </a:r>
          </a:p>
        </p:txBody>
      </p:sp>
      <p:sp>
        <p:nvSpPr>
          <p:cNvPr id="2" name="Rectangle 3"/>
          <p:cNvSpPr>
            <a:spLocks noChangeArrowheads="1"/>
          </p:cNvSpPr>
          <p:nvPr/>
        </p:nvSpPr>
        <p:spPr bwMode="auto">
          <a:xfrm>
            <a:off x="1563688" y="4425950"/>
            <a:ext cx="5064125" cy="617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buFont typeface="Arial" panose="020B0604020202020204" pitchFamily="34" charset="0"/>
              <a:buNone/>
            </a:pPr>
            <a:r>
              <a:rPr lang="en-US" altLang="zh-CN" sz="3200" b="1">
                <a:solidFill>
                  <a:srgbClr val="FF0000"/>
                </a:solidFill>
                <a:latin typeface="Times New Roman" panose="02020603050405020304" pitchFamily="18" charset="0"/>
              </a:rPr>
              <a:t>climbed out of</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文本框 3"/>
          <p:cNvSpPr txBox="1">
            <a:spLocks noChangeArrowheads="1"/>
          </p:cNvSpPr>
          <p:nvPr/>
        </p:nvSpPr>
        <p:spPr bwMode="auto">
          <a:xfrm>
            <a:off x="258763" y="963613"/>
            <a:ext cx="8672512" cy="478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buFont typeface="Arial" panose="020B0604020202020204" pitchFamily="34" charset="0"/>
              <a:buNone/>
            </a:pPr>
            <a:r>
              <a:rPr lang="zh-CN" altLang="zh-CN" sz="3200">
                <a:latin typeface="Calibri" panose="020F0502020204030204" pitchFamily="34" charset="0"/>
              </a:rPr>
              <a:t>3. 当他很痛苦地躺在那里的时候，他想到了他的妈妈。</a:t>
            </a:r>
          </a:p>
          <a:p>
            <a:pPr>
              <a:lnSpc>
                <a:spcPct val="150000"/>
              </a:lnSpc>
              <a:buFont typeface="Arial" panose="020B0604020202020204" pitchFamily="34" charset="0"/>
              <a:buNone/>
            </a:pPr>
            <a:r>
              <a:rPr lang="zh-CN" altLang="zh-CN" sz="3200">
                <a:latin typeface="Calibri" panose="020F0502020204030204" pitchFamily="34" charset="0"/>
              </a:rPr>
              <a:t> _________________ he was _________ there __________，he thought of his mother. </a:t>
            </a:r>
          </a:p>
          <a:p>
            <a:pPr>
              <a:lnSpc>
                <a:spcPct val="150000"/>
              </a:lnSpc>
              <a:buFont typeface="Arial" panose="020B0604020202020204" pitchFamily="34" charset="0"/>
              <a:buNone/>
            </a:pPr>
            <a:r>
              <a:rPr lang="zh-CN" altLang="zh-CN" sz="3200">
                <a:latin typeface="Calibri" panose="020F0502020204030204" pitchFamily="34" charset="0"/>
              </a:rPr>
              <a:t>4. 正如你所知，杰克是一个善良的男孩。</a:t>
            </a:r>
          </a:p>
          <a:p>
            <a:pPr>
              <a:lnSpc>
                <a:spcPct val="150000"/>
              </a:lnSpc>
              <a:buFont typeface="Arial" panose="020B0604020202020204" pitchFamily="34" charset="0"/>
              <a:buNone/>
            </a:pPr>
            <a:r>
              <a:rPr lang="zh-CN" altLang="zh-CN" sz="3200">
                <a:latin typeface="Calibri" panose="020F0502020204030204" pitchFamily="34" charset="0"/>
              </a:rPr>
              <a:t> _______________， Jack is a kind boy. </a:t>
            </a:r>
          </a:p>
          <a:p>
            <a:pPr>
              <a:lnSpc>
                <a:spcPct val="150000"/>
              </a:lnSpc>
              <a:buFont typeface="Arial" panose="020B0604020202020204" pitchFamily="34" charset="0"/>
              <a:buNone/>
            </a:pPr>
            <a:endParaRPr lang="zh-CN" altLang="zh-CN" sz="3200">
              <a:latin typeface="Calibri" panose="020F0502020204030204" pitchFamily="34" charset="0"/>
            </a:endParaRPr>
          </a:p>
        </p:txBody>
      </p:sp>
      <p:sp>
        <p:nvSpPr>
          <p:cNvPr id="3" name="Rectangle 3"/>
          <p:cNvSpPr>
            <a:spLocks noChangeArrowheads="1"/>
          </p:cNvSpPr>
          <p:nvPr/>
        </p:nvSpPr>
        <p:spPr bwMode="auto">
          <a:xfrm>
            <a:off x="441325" y="1847850"/>
            <a:ext cx="2857500" cy="617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buFont typeface="Arial" panose="020B0604020202020204" pitchFamily="34" charset="0"/>
              <a:buNone/>
            </a:pPr>
            <a:r>
              <a:rPr lang="en-US" altLang="zh-CN" sz="3200" b="1">
                <a:solidFill>
                  <a:srgbClr val="FF0000"/>
                </a:solidFill>
                <a:latin typeface="Times New Roman" panose="02020603050405020304" pitchFamily="18" charset="0"/>
              </a:rPr>
              <a:t>When/As /While</a:t>
            </a:r>
          </a:p>
        </p:txBody>
      </p:sp>
      <p:sp>
        <p:nvSpPr>
          <p:cNvPr id="4" name="Rectangle 3"/>
          <p:cNvSpPr>
            <a:spLocks noChangeArrowheads="1"/>
          </p:cNvSpPr>
          <p:nvPr/>
        </p:nvSpPr>
        <p:spPr bwMode="auto">
          <a:xfrm>
            <a:off x="4476750" y="1833563"/>
            <a:ext cx="2857500" cy="61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buFont typeface="Arial" panose="020B0604020202020204" pitchFamily="34" charset="0"/>
              <a:buNone/>
            </a:pPr>
            <a:r>
              <a:rPr lang="en-US" altLang="zh-CN" sz="3200" b="1">
                <a:solidFill>
                  <a:srgbClr val="FF0000"/>
                </a:solidFill>
                <a:latin typeface="Times New Roman" panose="02020603050405020304" pitchFamily="18" charset="0"/>
              </a:rPr>
              <a:t>lying</a:t>
            </a:r>
          </a:p>
        </p:txBody>
      </p:sp>
      <p:sp>
        <p:nvSpPr>
          <p:cNvPr id="2" name="Rectangle 3"/>
          <p:cNvSpPr>
            <a:spLocks noChangeArrowheads="1"/>
          </p:cNvSpPr>
          <p:nvPr/>
        </p:nvSpPr>
        <p:spPr bwMode="auto">
          <a:xfrm>
            <a:off x="6729413" y="1847850"/>
            <a:ext cx="2857500"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buFont typeface="Arial" panose="020B0604020202020204" pitchFamily="34" charset="0"/>
              <a:buNone/>
            </a:pPr>
            <a:r>
              <a:rPr lang="en-US" altLang="zh-CN" sz="3200" b="1">
                <a:solidFill>
                  <a:srgbClr val="FF0000"/>
                </a:solidFill>
                <a:latin typeface="Times New Roman" panose="02020603050405020304" pitchFamily="18" charset="0"/>
              </a:rPr>
              <a:t>in pain</a:t>
            </a:r>
          </a:p>
        </p:txBody>
      </p:sp>
      <p:sp>
        <p:nvSpPr>
          <p:cNvPr id="5" name="Rectangle 3"/>
          <p:cNvSpPr>
            <a:spLocks noChangeArrowheads="1"/>
          </p:cNvSpPr>
          <p:nvPr/>
        </p:nvSpPr>
        <p:spPr bwMode="auto">
          <a:xfrm>
            <a:off x="681038" y="4110038"/>
            <a:ext cx="2855912"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buFont typeface="Arial" panose="020B0604020202020204" pitchFamily="34" charset="0"/>
              <a:buNone/>
            </a:pPr>
            <a:r>
              <a:rPr lang="en-US" altLang="zh-CN" sz="3200" b="1">
                <a:solidFill>
                  <a:srgbClr val="FF0000"/>
                </a:solidFill>
                <a:latin typeface="Times New Roman" panose="02020603050405020304" pitchFamily="18" charset="0"/>
              </a:rPr>
              <a:t> As you know</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blinds(horizontal)">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2" grpId="0"/>
      <p:bldP spid="5"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文本框 3"/>
          <p:cNvSpPr txBox="1">
            <a:spLocks noChangeArrowheads="1"/>
          </p:cNvSpPr>
          <p:nvPr/>
        </p:nvSpPr>
        <p:spPr bwMode="auto">
          <a:xfrm>
            <a:off x="258763" y="963613"/>
            <a:ext cx="8672512" cy="3224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buFont typeface="Arial" panose="020B0604020202020204" pitchFamily="34" charset="0"/>
              <a:buNone/>
            </a:pPr>
            <a:r>
              <a:rPr lang="zh-CN" altLang="zh-CN" sz="3200">
                <a:latin typeface="Calibri" panose="020F0502020204030204" pitchFamily="34" charset="0"/>
              </a:rPr>
              <a:t>5. 由于更多的工厂和更繁忙的交通，现在空气污染正变得越来越严重。</a:t>
            </a:r>
          </a:p>
          <a:p>
            <a:pPr>
              <a:lnSpc>
                <a:spcPct val="150000"/>
              </a:lnSpc>
              <a:buFont typeface="Arial" panose="020B0604020202020204" pitchFamily="34" charset="0"/>
              <a:buNone/>
            </a:pPr>
            <a:r>
              <a:rPr lang="zh-CN" altLang="zh-CN" sz="3200">
                <a:latin typeface="Calibri" panose="020F0502020204030204" pitchFamily="34" charset="0"/>
              </a:rPr>
              <a:t>Now the air pollution __________________________because of more factories and busier traffic. </a:t>
            </a:r>
          </a:p>
        </p:txBody>
      </p:sp>
      <p:sp>
        <p:nvSpPr>
          <p:cNvPr id="3" name="Rectangle 3"/>
          <p:cNvSpPr>
            <a:spLocks noChangeArrowheads="1"/>
          </p:cNvSpPr>
          <p:nvPr/>
        </p:nvSpPr>
        <p:spPr bwMode="auto">
          <a:xfrm>
            <a:off x="3271838" y="2516188"/>
            <a:ext cx="5314950"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buFont typeface="Arial" panose="020B0604020202020204" pitchFamily="34" charset="0"/>
              <a:buNone/>
            </a:pPr>
            <a:r>
              <a:rPr lang="en-US" altLang="zh-CN" sz="3200" b="1">
                <a:solidFill>
                  <a:srgbClr val="FF0000"/>
                </a:solidFill>
                <a:latin typeface="Times New Roman" panose="02020603050405020304" pitchFamily="18" charset="0"/>
              </a:rPr>
              <a:t>is getting worse and worse</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文本框 99"/>
          <p:cNvSpPr txBox="1">
            <a:spLocks noChangeArrowheads="1"/>
          </p:cNvSpPr>
          <p:nvPr/>
        </p:nvSpPr>
        <p:spPr bwMode="auto">
          <a:xfrm>
            <a:off x="320675" y="984250"/>
            <a:ext cx="8553450" cy="556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buFont typeface="Arial" panose="020B0604020202020204" pitchFamily="34" charset="0"/>
              <a:buNone/>
            </a:pPr>
            <a:r>
              <a:rPr lang="zh-CN" altLang="zh-CN" sz="3200" b="1">
                <a:latin typeface="Calibri" panose="020F0502020204030204" pitchFamily="34" charset="0"/>
              </a:rPr>
              <a:t>四、阅读理解。</a:t>
            </a:r>
            <a:r>
              <a:rPr lang="en-US" altLang="zh-CN" sz="3200" b="1">
                <a:latin typeface="Calibri" panose="020F0502020204030204" pitchFamily="34" charset="0"/>
              </a:rPr>
              <a:t>(</a:t>
            </a:r>
            <a:r>
              <a:rPr lang="zh-CN" altLang="zh-CN" sz="3200" b="1">
                <a:latin typeface="Calibri" panose="020F0502020204030204" pitchFamily="34" charset="0"/>
              </a:rPr>
              <a:t>难度：★★★★☆</a:t>
            </a:r>
            <a:r>
              <a:rPr lang="en-US" altLang="zh-CN" sz="3200" b="1">
                <a:latin typeface="Calibri" panose="020F0502020204030204" pitchFamily="34" charset="0"/>
              </a:rPr>
              <a:t>)</a:t>
            </a:r>
            <a:endParaRPr lang="en-US" altLang="zh-CN" sz="3200">
              <a:latin typeface="Calibri" panose="020F0502020204030204" pitchFamily="34" charset="0"/>
            </a:endParaRPr>
          </a:p>
          <a:p>
            <a:pPr>
              <a:lnSpc>
                <a:spcPct val="150000"/>
              </a:lnSpc>
              <a:buFont typeface="Arial" panose="020B0604020202020204" pitchFamily="34" charset="0"/>
              <a:buNone/>
            </a:pPr>
            <a:r>
              <a:rPr lang="en-US" altLang="zh-CN" sz="3200">
                <a:latin typeface="Calibri" panose="020F0502020204030204" pitchFamily="34" charset="0"/>
              </a:rPr>
              <a:t>         An argument(</a:t>
            </a:r>
            <a:r>
              <a:rPr lang="zh-CN" altLang="zh-CN" sz="3200">
                <a:latin typeface="Calibri" panose="020F0502020204030204" pitchFamily="34" charset="0"/>
              </a:rPr>
              <a:t>争论</a:t>
            </a:r>
            <a:r>
              <a:rPr lang="en-US" altLang="zh-CN" sz="3200">
                <a:latin typeface="Calibri" panose="020F0502020204030204" pitchFamily="34" charset="0"/>
              </a:rPr>
              <a:t>)between a passenger and a driver led to the bus crash that killed at least 13 people in Chongqing on October 28</a:t>
            </a:r>
            <a:r>
              <a:rPr lang="zh-CN" altLang="zh-CN" sz="3200">
                <a:latin typeface="Calibri" panose="020F0502020204030204" pitchFamily="34" charset="0"/>
              </a:rPr>
              <a:t>，</a:t>
            </a:r>
            <a:r>
              <a:rPr lang="en-US" altLang="zh-CN" sz="3200">
                <a:latin typeface="Calibri" panose="020F0502020204030204" pitchFamily="34" charset="0"/>
              </a:rPr>
              <a:t>2018. </a:t>
            </a:r>
          </a:p>
          <a:p>
            <a:pPr>
              <a:lnSpc>
                <a:spcPct val="150000"/>
              </a:lnSpc>
              <a:buFont typeface="Arial" panose="020B0604020202020204" pitchFamily="34" charset="0"/>
              <a:buNone/>
            </a:pPr>
            <a:r>
              <a:rPr lang="en-US" altLang="zh-CN" sz="3200">
                <a:latin typeface="Calibri" panose="020F0502020204030204" pitchFamily="34" charset="0"/>
              </a:rPr>
              <a:t>        A 48-year-old woman passenger had missed her stop and got into an argument with the bus driver, a 42-year-old man</a:t>
            </a:r>
            <a:r>
              <a:rPr lang="zh-CN" altLang="zh-CN" sz="3200">
                <a:latin typeface="Calibri" panose="020F0502020204030204" pitchFamily="34" charset="0"/>
              </a:rPr>
              <a:t>，</a:t>
            </a:r>
            <a:r>
              <a:rPr lang="en-US" altLang="zh-CN" sz="3200">
                <a:latin typeface="Calibri" panose="020F0502020204030204" pitchFamily="34" charset="0"/>
              </a:rPr>
              <a:t>Mr. Ran</a:t>
            </a:r>
            <a:r>
              <a:rPr lang="zh-CN" altLang="zh-CN" sz="3200">
                <a:latin typeface="Calibri" panose="020F0502020204030204" pitchFamily="34" charset="0"/>
              </a:rPr>
              <a:t>，</a:t>
            </a:r>
            <a:r>
              <a:rPr lang="en-US" altLang="zh-CN" sz="3200">
                <a:latin typeface="Calibri" panose="020F0502020204030204" pitchFamily="34" charset="0"/>
              </a:rPr>
              <a:t>at around 10:08 am. </a:t>
            </a:r>
            <a:endParaRPr lang="en-US" altLang="en-US" sz="3200">
              <a:latin typeface="Calibri" panose="020F0502020204030204" pitchFamily="34" charset="0"/>
            </a:endParaRPr>
          </a:p>
        </p:txBody>
      </p:sp>
    </p:spTree>
  </p:cSld>
  <p:clrMapOvr>
    <a:masterClrMapping/>
  </p:clrMapOvr>
  <p:transition>
    <p:random/>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文本框 99"/>
          <p:cNvSpPr txBox="1">
            <a:spLocks noChangeArrowheads="1"/>
          </p:cNvSpPr>
          <p:nvPr/>
        </p:nvSpPr>
        <p:spPr bwMode="auto">
          <a:xfrm>
            <a:off x="320675" y="984250"/>
            <a:ext cx="8553450" cy="635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buFont typeface="Arial" panose="020B0604020202020204" pitchFamily="34" charset="0"/>
              <a:buNone/>
            </a:pPr>
            <a:r>
              <a:rPr lang="en-US" altLang="zh-CN" sz="3200">
                <a:latin typeface="Calibri" panose="020F0502020204030204" pitchFamily="34" charset="0"/>
              </a:rPr>
              <a:t> Things got worse between them and Liu </a:t>
            </a:r>
            <a:r>
              <a:rPr lang="en-US" altLang="zh-CN" sz="3200" b="1" u="sng">
                <a:latin typeface="Calibri" panose="020F0502020204030204" pitchFamily="34" charset="0"/>
              </a:rPr>
              <a:t>struck </a:t>
            </a:r>
            <a:r>
              <a:rPr lang="en-US" altLang="zh-CN" sz="3200">
                <a:latin typeface="Calibri" panose="020F0502020204030204" pitchFamily="34" charset="0"/>
              </a:rPr>
              <a:t>Ran when they were crossing No. 2 Yangtze Bridge in Wanzhou District. The driver fought back. With the incident turning more and more fierce, Ran lost control of the bus, causing it to run into the wrong lane(</a:t>
            </a:r>
            <a:r>
              <a:rPr lang="zh-CN" altLang="zh-CN" sz="3200">
                <a:latin typeface="Calibri" panose="020F0502020204030204" pitchFamily="34" charset="0"/>
              </a:rPr>
              <a:t>车道</a:t>
            </a:r>
            <a:r>
              <a:rPr lang="en-US" altLang="zh-CN" sz="3200">
                <a:latin typeface="Calibri" panose="020F0502020204030204" pitchFamily="34" charset="0"/>
              </a:rPr>
              <a:t>), knocked into an oncoming(</a:t>
            </a:r>
            <a:r>
              <a:rPr lang="zh-CN" altLang="zh-CN" sz="3200">
                <a:latin typeface="Calibri" panose="020F0502020204030204" pitchFamily="34" charset="0"/>
              </a:rPr>
              <a:t>迎面而来的</a:t>
            </a:r>
            <a:r>
              <a:rPr lang="en-US" altLang="zh-CN" sz="3200">
                <a:latin typeface="Calibri" panose="020F0502020204030204" pitchFamily="34" charset="0"/>
              </a:rPr>
              <a:t>) car before breaking through the road fencing and flying off the bridge, the investigation found. </a:t>
            </a:r>
          </a:p>
          <a:p>
            <a:pPr>
              <a:lnSpc>
                <a:spcPct val="150000"/>
              </a:lnSpc>
              <a:buFont typeface="Arial" panose="020B0604020202020204" pitchFamily="34" charset="0"/>
              <a:buNone/>
            </a:pPr>
            <a:endParaRPr lang="en-US" altLang="en-US" sz="3200">
              <a:latin typeface="Calibri" panose="020F0502020204030204" pitchFamily="34" charset="0"/>
            </a:endParaRPr>
          </a:p>
        </p:txBody>
      </p:sp>
    </p:spTree>
  </p:cSld>
  <p:clrMapOvr>
    <a:masterClrMapping/>
  </p:clrMapOvr>
  <p:transition>
    <p:random/>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文本框 99"/>
          <p:cNvSpPr txBox="1">
            <a:spLocks noChangeArrowheads="1"/>
          </p:cNvSpPr>
          <p:nvPr/>
        </p:nvSpPr>
        <p:spPr bwMode="auto">
          <a:xfrm>
            <a:off x="320675" y="984250"/>
            <a:ext cx="8553450" cy="556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buFont typeface="Arial" panose="020B0604020202020204" pitchFamily="34" charset="0"/>
              <a:buNone/>
            </a:pPr>
            <a:r>
              <a:rPr lang="en-US" altLang="zh-CN" sz="3200">
                <a:latin typeface="Calibri" panose="020F0502020204030204" pitchFamily="34" charset="0"/>
              </a:rPr>
              <a:t>      A video from the bus shows Liu was standing next to Ran and arguing with him. She is then seen hitting Ran twice with her cellphone while Ran catches her arm and hits her on the neck. </a:t>
            </a:r>
          </a:p>
          <a:p>
            <a:pPr>
              <a:lnSpc>
                <a:spcPct val="150000"/>
              </a:lnSpc>
              <a:buFont typeface="Arial" panose="020B0604020202020204" pitchFamily="34" charset="0"/>
              <a:buNone/>
            </a:pPr>
            <a:r>
              <a:rPr lang="en-US" altLang="zh-CN" sz="3200">
                <a:latin typeface="Calibri" panose="020F0502020204030204" pitchFamily="34" charset="0"/>
              </a:rPr>
              <a:t>    The investigation team said the fight greatly endangered public safety and guilty of committing a crime. There were 15 people, including Ran, </a:t>
            </a:r>
            <a:endParaRPr lang="en-US" altLang="en-US" sz="3200">
              <a:latin typeface="Calibri" panose="020F0502020204030204" pitchFamily="34" charset="0"/>
            </a:endParaRPr>
          </a:p>
        </p:txBody>
      </p:sp>
    </p:spTree>
  </p:cSld>
  <p:clrMapOvr>
    <a:masterClrMapping/>
  </p:clrMapOvr>
  <p:transition>
    <p:random/>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文本框 99"/>
          <p:cNvSpPr txBox="1">
            <a:spLocks noChangeArrowheads="1"/>
          </p:cNvSpPr>
          <p:nvPr/>
        </p:nvSpPr>
        <p:spPr bwMode="auto">
          <a:xfrm>
            <a:off x="320675" y="984250"/>
            <a:ext cx="8553450" cy="3224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buFont typeface="Arial" panose="020B0604020202020204" pitchFamily="34" charset="0"/>
              <a:buNone/>
            </a:pPr>
            <a:r>
              <a:rPr lang="en-US" altLang="zh-CN" sz="3200">
                <a:latin typeface="Calibri" panose="020F0502020204030204" pitchFamily="34" charset="0"/>
              </a:rPr>
              <a:t> on the bus when the incident happened. Thirteen bodies have been taken out from the river so far. The wreck(</a:t>
            </a:r>
            <a:r>
              <a:rPr lang="zh-CN" altLang="zh-CN" sz="3200">
                <a:latin typeface="Calibri" panose="020F0502020204030204" pitchFamily="34" charset="0"/>
              </a:rPr>
              <a:t>残骸</a:t>
            </a:r>
            <a:r>
              <a:rPr lang="en-US" altLang="zh-CN" sz="3200">
                <a:latin typeface="Calibri" panose="020F0502020204030204" pitchFamily="34" charset="0"/>
              </a:rPr>
              <a:t>) of the bus was pulled out of the water by a floating crane(</a:t>
            </a:r>
            <a:r>
              <a:rPr lang="zh-CN" altLang="zh-CN" sz="3200">
                <a:latin typeface="Calibri" panose="020F0502020204030204" pitchFamily="34" charset="0"/>
              </a:rPr>
              <a:t>吊车</a:t>
            </a:r>
            <a:r>
              <a:rPr lang="en-US" altLang="zh-CN" sz="3200">
                <a:latin typeface="Calibri" panose="020F0502020204030204" pitchFamily="34" charset="0"/>
              </a:rPr>
              <a:t>) at 11:30 pm on Wednesday. </a:t>
            </a:r>
            <a:endParaRPr lang="en-US" altLang="en-US" sz="3200">
              <a:latin typeface="Calibri" panose="020F0502020204030204" pitchFamily="34" charset="0"/>
            </a:endParaRPr>
          </a:p>
        </p:txBody>
      </p:sp>
    </p:spTree>
  </p:cSld>
  <p:clrMapOvr>
    <a:masterClrMapping/>
  </p:clrMapOvr>
  <p:transition>
    <p:random/>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文本框 99"/>
          <p:cNvSpPr txBox="1">
            <a:spLocks noChangeArrowheads="1"/>
          </p:cNvSpPr>
          <p:nvPr/>
        </p:nvSpPr>
        <p:spPr bwMode="auto">
          <a:xfrm>
            <a:off x="258763" y="1117600"/>
            <a:ext cx="8672512" cy="635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buFont typeface="Arial" panose="020B0604020202020204" pitchFamily="34" charset="0"/>
              <a:buNone/>
            </a:pPr>
            <a:r>
              <a:rPr lang="zh-CN" altLang="zh-CN" sz="3200">
                <a:latin typeface="Calibri" panose="020F0502020204030204" pitchFamily="34" charset="0"/>
              </a:rPr>
              <a:t>（   ）1. Why did the authority say the accident killed at least 13 people?</a:t>
            </a:r>
          </a:p>
          <a:p>
            <a:pPr>
              <a:lnSpc>
                <a:spcPct val="150000"/>
              </a:lnSpc>
              <a:buFont typeface="Arial" panose="020B0604020202020204" pitchFamily="34" charset="0"/>
              <a:buNone/>
            </a:pPr>
            <a:r>
              <a:rPr lang="zh-CN" altLang="zh-CN" sz="3200">
                <a:latin typeface="Calibri" panose="020F0502020204030204" pitchFamily="34" charset="0"/>
              </a:rPr>
              <a:t>A. Because the driver and the woman who missed her stop jumped out. </a:t>
            </a:r>
          </a:p>
          <a:p>
            <a:pPr>
              <a:lnSpc>
                <a:spcPct val="150000"/>
              </a:lnSpc>
              <a:buFont typeface="Arial" panose="020B0604020202020204" pitchFamily="34" charset="0"/>
              <a:buNone/>
            </a:pPr>
            <a:r>
              <a:rPr lang="zh-CN" altLang="zh-CN" sz="3200">
                <a:latin typeface="Calibri" panose="020F0502020204030204" pitchFamily="34" charset="0"/>
              </a:rPr>
              <a:t>B. Because two people were receiving treatment in the hospital. </a:t>
            </a:r>
          </a:p>
          <a:p>
            <a:pPr>
              <a:lnSpc>
                <a:spcPct val="150000"/>
              </a:lnSpc>
              <a:buFont typeface="Arial" panose="020B0604020202020204" pitchFamily="34" charset="0"/>
              <a:buNone/>
            </a:pPr>
            <a:r>
              <a:rPr lang="zh-CN" altLang="zh-CN" sz="3200">
                <a:latin typeface="Calibri" panose="020F0502020204030204" pitchFamily="34" charset="0"/>
              </a:rPr>
              <a:t>C. Because two people were found swimming out of the river. </a:t>
            </a:r>
          </a:p>
          <a:p>
            <a:pPr>
              <a:lnSpc>
                <a:spcPct val="150000"/>
              </a:lnSpc>
              <a:buFont typeface="Arial" panose="020B0604020202020204" pitchFamily="34" charset="0"/>
              <a:buNone/>
            </a:pPr>
            <a:r>
              <a:rPr lang="zh-CN" altLang="zh-CN" sz="3200">
                <a:latin typeface="Calibri" panose="020F0502020204030204" pitchFamily="34" charset="0"/>
              </a:rPr>
              <a:t>D. Because there are still two bodies not being found. </a:t>
            </a:r>
          </a:p>
          <a:p>
            <a:pPr>
              <a:lnSpc>
                <a:spcPct val="150000"/>
              </a:lnSpc>
              <a:buFont typeface="Arial" panose="020B0604020202020204" pitchFamily="34" charset="0"/>
              <a:buNone/>
            </a:pPr>
            <a:endParaRPr lang="zh-CN" altLang="zh-CN" sz="3200">
              <a:latin typeface="Calibri" panose="020F0502020204030204" pitchFamily="34" charset="0"/>
            </a:endParaRPr>
          </a:p>
        </p:txBody>
      </p:sp>
      <p:sp>
        <p:nvSpPr>
          <p:cNvPr id="3" name="Rectangle 3"/>
          <p:cNvSpPr>
            <a:spLocks noChangeArrowheads="1"/>
          </p:cNvSpPr>
          <p:nvPr/>
        </p:nvSpPr>
        <p:spPr bwMode="auto">
          <a:xfrm>
            <a:off x="573088" y="1362075"/>
            <a:ext cx="2857500" cy="617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buFont typeface="Arial" panose="020B0604020202020204" pitchFamily="34" charset="0"/>
              <a:buNone/>
            </a:pPr>
            <a:r>
              <a:rPr lang="en-US" altLang="zh-CN" sz="3200" b="1">
                <a:solidFill>
                  <a:srgbClr val="FF0000"/>
                </a:solidFill>
                <a:latin typeface="Times New Roman" panose="02020603050405020304" pitchFamily="18" charset="0"/>
              </a:rPr>
              <a:t>D</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文本框 99"/>
          <p:cNvSpPr txBox="1">
            <a:spLocks noChangeArrowheads="1"/>
          </p:cNvSpPr>
          <p:nvPr/>
        </p:nvSpPr>
        <p:spPr bwMode="auto">
          <a:xfrm>
            <a:off x="258763" y="1117600"/>
            <a:ext cx="8672512" cy="478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buFont typeface="Arial" panose="020B0604020202020204" pitchFamily="34" charset="0"/>
              <a:buNone/>
            </a:pPr>
            <a:r>
              <a:rPr lang="zh-CN" altLang="zh-CN" sz="3200">
                <a:latin typeface="Calibri" panose="020F0502020204030204" pitchFamily="34" charset="0"/>
              </a:rPr>
              <a:t>（   ）2. What caused the fight? </a:t>
            </a:r>
          </a:p>
          <a:p>
            <a:pPr>
              <a:lnSpc>
                <a:spcPct val="150000"/>
              </a:lnSpc>
              <a:buFont typeface="Arial" panose="020B0604020202020204" pitchFamily="34" charset="0"/>
              <a:buNone/>
            </a:pPr>
            <a:r>
              <a:rPr lang="zh-CN" altLang="zh-CN" sz="3200">
                <a:latin typeface="Calibri" panose="020F0502020204030204" pitchFamily="34" charset="0"/>
              </a:rPr>
              <a:t>A. The driver made fun of the woman.    </a:t>
            </a:r>
          </a:p>
          <a:p>
            <a:pPr>
              <a:lnSpc>
                <a:spcPct val="150000"/>
              </a:lnSpc>
              <a:buFont typeface="Arial" panose="020B0604020202020204" pitchFamily="34" charset="0"/>
              <a:buNone/>
            </a:pPr>
            <a:r>
              <a:rPr lang="zh-CN" altLang="zh-CN" sz="3200">
                <a:latin typeface="Calibri" panose="020F0502020204030204" pitchFamily="34" charset="0"/>
              </a:rPr>
              <a:t>B. The woman lost her money on the bus. </a:t>
            </a:r>
          </a:p>
          <a:p>
            <a:pPr>
              <a:lnSpc>
                <a:spcPct val="150000"/>
              </a:lnSpc>
              <a:buFont typeface="Arial" panose="020B0604020202020204" pitchFamily="34" charset="0"/>
              <a:buNone/>
            </a:pPr>
            <a:r>
              <a:rPr lang="zh-CN" altLang="zh-CN" sz="3200">
                <a:latin typeface="Calibri" panose="020F0502020204030204" pitchFamily="34" charset="0"/>
              </a:rPr>
              <a:t>C. The woman missed her stop.       </a:t>
            </a:r>
          </a:p>
          <a:p>
            <a:pPr>
              <a:lnSpc>
                <a:spcPct val="150000"/>
              </a:lnSpc>
              <a:buFont typeface="Arial" panose="020B0604020202020204" pitchFamily="34" charset="0"/>
              <a:buNone/>
            </a:pPr>
            <a:r>
              <a:rPr lang="zh-CN" altLang="zh-CN" sz="3200">
                <a:latin typeface="Calibri" panose="020F0502020204030204" pitchFamily="34" charset="0"/>
              </a:rPr>
              <a:t>D. The driver stopped suddenly and hurt the woman. </a:t>
            </a:r>
          </a:p>
          <a:p>
            <a:pPr>
              <a:lnSpc>
                <a:spcPct val="150000"/>
              </a:lnSpc>
              <a:buFont typeface="Arial" panose="020B0604020202020204" pitchFamily="34" charset="0"/>
              <a:buNone/>
            </a:pPr>
            <a:endParaRPr lang="zh-CN" altLang="zh-CN" sz="3200">
              <a:latin typeface="Calibri" panose="020F0502020204030204" pitchFamily="34" charset="0"/>
            </a:endParaRPr>
          </a:p>
        </p:txBody>
      </p:sp>
      <p:sp>
        <p:nvSpPr>
          <p:cNvPr id="3" name="Rectangle 3"/>
          <p:cNvSpPr>
            <a:spLocks noChangeArrowheads="1"/>
          </p:cNvSpPr>
          <p:nvPr/>
        </p:nvSpPr>
        <p:spPr bwMode="auto">
          <a:xfrm>
            <a:off x="573088" y="1362075"/>
            <a:ext cx="2857500" cy="617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buFont typeface="Arial" panose="020B0604020202020204" pitchFamily="34" charset="0"/>
              <a:buNone/>
            </a:pPr>
            <a:r>
              <a:rPr lang="en-US" altLang="zh-CN" sz="3200" b="1">
                <a:solidFill>
                  <a:srgbClr val="FF0000"/>
                </a:solidFill>
                <a:latin typeface="Times New Roman" panose="02020603050405020304" pitchFamily="18" charset="0"/>
              </a:rPr>
              <a:t>C</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30"/>
          <p:cNvSpPr>
            <a:spLocks noChangeArrowheads="1"/>
          </p:cNvSpPr>
          <p:nvPr/>
        </p:nvSpPr>
        <p:spPr bwMode="auto">
          <a:xfrm>
            <a:off x="179388" y="1733550"/>
            <a:ext cx="8723312" cy="3046988"/>
          </a:xfrm>
          <a:prstGeom prst="rect">
            <a:avLst/>
          </a:prstGeom>
          <a:noFill/>
          <a:ln w="9525">
            <a:noFill/>
            <a:miter lim="800000"/>
          </a:ln>
        </p:spPr>
        <p:txBody>
          <a:bodyPr>
            <a:spAutoFit/>
          </a:bodyPr>
          <a:lstStyle/>
          <a:p>
            <a:pPr>
              <a:lnSpc>
                <a:spcPct val="150000"/>
              </a:lnSpc>
              <a:spcBef>
                <a:spcPts val="0"/>
              </a:spcBef>
              <a:spcAft>
                <a:spcPts val="0"/>
              </a:spcAft>
              <a:buFont typeface="Arial" panose="020B0604020202020204" pitchFamily="34" charset="0"/>
              <a:buNone/>
              <a:defRPr/>
            </a:pPr>
            <a:r>
              <a:rPr sz="3200" kern="100" dirty="0">
                <a:latin typeface="Times New Roman" panose="02020603050405020304"/>
                <a:ea typeface="宋体" panose="02010600030101010101" pitchFamily="2" charset="-122"/>
                <a:cs typeface="Courier New" panose="02070309020205020404"/>
                <a:sym typeface="+mn-ea"/>
              </a:rPr>
              <a:t>1. 咬；叮 ___________     </a:t>
            </a:r>
          </a:p>
          <a:p>
            <a:pPr>
              <a:lnSpc>
                <a:spcPct val="150000"/>
              </a:lnSpc>
              <a:spcBef>
                <a:spcPts val="0"/>
              </a:spcBef>
              <a:spcAft>
                <a:spcPts val="0"/>
              </a:spcAft>
              <a:buFont typeface="Arial" panose="020B0604020202020204" pitchFamily="34" charset="0"/>
              <a:buNone/>
              <a:defRPr/>
            </a:pPr>
            <a:r>
              <a:rPr sz="3200" kern="100" dirty="0">
                <a:latin typeface="Times New Roman" panose="02020603050405020304"/>
                <a:ea typeface="宋体" panose="02010600030101010101" pitchFamily="2" charset="-122"/>
                <a:cs typeface="Courier New" panose="02070309020205020404"/>
                <a:sym typeface="+mn-ea"/>
              </a:rPr>
              <a:t>2. 出现；显露 ____________ </a:t>
            </a:r>
          </a:p>
          <a:p>
            <a:pPr>
              <a:lnSpc>
                <a:spcPct val="150000"/>
              </a:lnSpc>
              <a:spcBef>
                <a:spcPts val="0"/>
              </a:spcBef>
              <a:spcAft>
                <a:spcPts val="0"/>
              </a:spcAft>
              <a:buFont typeface="Arial" panose="020B0604020202020204" pitchFamily="34" charset="0"/>
              <a:buNone/>
              <a:defRPr/>
            </a:pPr>
            <a:r>
              <a:rPr sz="3200" kern="100" dirty="0">
                <a:latin typeface="Times New Roman" panose="02020603050405020304"/>
                <a:ea typeface="宋体" panose="02010600030101010101" pitchFamily="2" charset="-122"/>
                <a:cs typeface="Courier New" panose="02070309020205020404"/>
                <a:sym typeface="+mn-ea"/>
              </a:rPr>
              <a:t>3. 爬；攀爬 ___________   </a:t>
            </a:r>
          </a:p>
          <a:p>
            <a:pPr>
              <a:lnSpc>
                <a:spcPct val="150000"/>
              </a:lnSpc>
              <a:spcBef>
                <a:spcPts val="0"/>
              </a:spcBef>
              <a:spcAft>
                <a:spcPts val="0"/>
              </a:spcAft>
              <a:buFont typeface="Arial" panose="020B0604020202020204" pitchFamily="34" charset="0"/>
              <a:buNone/>
              <a:defRPr/>
            </a:pPr>
            <a:r>
              <a:rPr sz="3200" kern="100" dirty="0">
                <a:latin typeface="Times New Roman" panose="02020603050405020304"/>
                <a:ea typeface="宋体" panose="02010600030101010101" pitchFamily="2" charset="-122"/>
                <a:cs typeface="Courier New" panose="02070309020205020404"/>
                <a:sym typeface="+mn-ea"/>
              </a:rPr>
              <a:t>4. 扔；掷 ____________ </a:t>
            </a:r>
          </a:p>
        </p:txBody>
      </p:sp>
      <p:sp>
        <p:nvSpPr>
          <p:cNvPr id="7" name="矩形 30"/>
          <p:cNvSpPr>
            <a:spLocks noChangeArrowheads="1"/>
          </p:cNvSpPr>
          <p:nvPr/>
        </p:nvSpPr>
        <p:spPr bwMode="auto">
          <a:xfrm>
            <a:off x="192088" y="990600"/>
            <a:ext cx="8723312" cy="737510"/>
          </a:xfrm>
          <a:prstGeom prst="rect">
            <a:avLst/>
          </a:prstGeom>
          <a:noFill/>
          <a:ln w="9525">
            <a:noFill/>
            <a:miter lim="800000"/>
          </a:ln>
        </p:spPr>
        <p:txBody>
          <a:bodyPr>
            <a:spAutoFit/>
          </a:bodyPr>
          <a:lstStyle/>
          <a:p>
            <a:pPr>
              <a:lnSpc>
                <a:spcPct val="150000"/>
              </a:lnSpc>
              <a:spcBef>
                <a:spcPts val="0"/>
              </a:spcBef>
              <a:spcAft>
                <a:spcPts val="0"/>
              </a:spcAft>
              <a:buFont typeface="Arial" panose="020B0604020202020204" pitchFamily="34" charset="0"/>
              <a:buNone/>
              <a:defRPr/>
            </a:pPr>
            <a:r>
              <a:rPr sz="3200" kern="100" dirty="0">
                <a:latin typeface="Times New Roman" panose="02020603050405020304"/>
                <a:ea typeface="宋体" panose="02010600030101010101" pitchFamily="2" charset="-122"/>
                <a:cs typeface="Courier New" panose="02070309020205020404"/>
                <a:sym typeface="+mn-ea"/>
              </a:rPr>
              <a:t>动词</a:t>
            </a:r>
          </a:p>
        </p:txBody>
      </p:sp>
      <p:sp>
        <p:nvSpPr>
          <p:cNvPr id="9" name="Rectangle 3"/>
          <p:cNvSpPr>
            <a:spLocks noChangeArrowheads="1"/>
          </p:cNvSpPr>
          <p:nvPr/>
        </p:nvSpPr>
        <p:spPr bwMode="auto">
          <a:xfrm>
            <a:off x="1719263" y="1870075"/>
            <a:ext cx="2857500"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buFont typeface="Arial" panose="020B0604020202020204" pitchFamily="34" charset="0"/>
              <a:buNone/>
            </a:pPr>
            <a:r>
              <a:rPr lang="en-US" altLang="zh-CN" sz="3200" b="1">
                <a:solidFill>
                  <a:srgbClr val="FF0000"/>
                </a:solidFill>
                <a:latin typeface="Times New Roman" panose="02020603050405020304" pitchFamily="18" charset="0"/>
              </a:rPr>
              <a:t>bite     </a:t>
            </a:r>
          </a:p>
        </p:txBody>
      </p:sp>
      <p:sp>
        <p:nvSpPr>
          <p:cNvPr id="12" name="Rectangle 3"/>
          <p:cNvSpPr>
            <a:spLocks noChangeArrowheads="1"/>
          </p:cNvSpPr>
          <p:nvPr/>
        </p:nvSpPr>
        <p:spPr bwMode="auto">
          <a:xfrm>
            <a:off x="2459038" y="2682875"/>
            <a:ext cx="2857500"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buFont typeface="Arial" panose="020B0604020202020204" pitchFamily="34" charset="0"/>
              <a:buNone/>
            </a:pPr>
            <a:r>
              <a:rPr lang="en-US" altLang="zh-CN" sz="3200" b="1">
                <a:solidFill>
                  <a:srgbClr val="FF0000"/>
                </a:solidFill>
                <a:latin typeface="Times New Roman" panose="02020603050405020304" pitchFamily="18" charset="0"/>
              </a:rPr>
              <a:t>appear  </a:t>
            </a:r>
          </a:p>
        </p:txBody>
      </p:sp>
      <p:sp>
        <p:nvSpPr>
          <p:cNvPr id="4" name="Rectangle 3"/>
          <p:cNvSpPr>
            <a:spLocks noChangeArrowheads="1"/>
          </p:cNvSpPr>
          <p:nvPr/>
        </p:nvSpPr>
        <p:spPr bwMode="auto">
          <a:xfrm>
            <a:off x="2219325" y="3425825"/>
            <a:ext cx="2855913"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buFont typeface="Arial" panose="020B0604020202020204" pitchFamily="34" charset="0"/>
              <a:buNone/>
            </a:pPr>
            <a:r>
              <a:rPr lang="en-US" altLang="zh-CN" sz="3200" b="1">
                <a:solidFill>
                  <a:srgbClr val="FF0000"/>
                </a:solidFill>
                <a:latin typeface="Times New Roman" panose="02020603050405020304" pitchFamily="18" charset="0"/>
              </a:rPr>
              <a:t>climb   </a:t>
            </a:r>
          </a:p>
        </p:txBody>
      </p:sp>
      <p:sp>
        <p:nvSpPr>
          <p:cNvPr id="6" name="Rectangle 3"/>
          <p:cNvSpPr>
            <a:spLocks noChangeArrowheads="1"/>
          </p:cNvSpPr>
          <p:nvPr/>
        </p:nvSpPr>
        <p:spPr bwMode="auto">
          <a:xfrm>
            <a:off x="1749425" y="4195763"/>
            <a:ext cx="2857500"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buFont typeface="Arial" panose="020B0604020202020204" pitchFamily="34" charset="0"/>
              <a:buNone/>
            </a:pPr>
            <a:r>
              <a:rPr lang="en-US" altLang="zh-CN" sz="3200" b="1">
                <a:solidFill>
                  <a:srgbClr val="FF0000"/>
                </a:solidFill>
                <a:latin typeface="Times New Roman" panose="02020603050405020304" pitchFamily="18" charset="0"/>
              </a:rPr>
              <a:t>throw</a:t>
            </a:r>
          </a:p>
        </p:txBody>
      </p:sp>
      <p:sp>
        <p:nvSpPr>
          <p:cNvPr id="3" name="矩形 30"/>
          <p:cNvSpPr>
            <a:spLocks noChangeArrowheads="1"/>
          </p:cNvSpPr>
          <p:nvPr/>
        </p:nvSpPr>
        <p:spPr bwMode="auto">
          <a:xfrm>
            <a:off x="279400" y="5665788"/>
            <a:ext cx="8723313" cy="656846"/>
          </a:xfrm>
          <a:prstGeom prst="rect">
            <a:avLst/>
          </a:prstGeom>
          <a:noFill/>
          <a:ln w="9525">
            <a:noFill/>
            <a:miter lim="800000"/>
          </a:ln>
        </p:spPr>
        <p:txBody>
          <a:bodyPr>
            <a:spAutoFit/>
          </a:bodyPr>
          <a:lstStyle/>
          <a:p>
            <a:pPr>
              <a:lnSpc>
                <a:spcPct val="150000"/>
              </a:lnSpc>
              <a:spcBef>
                <a:spcPts val="0"/>
              </a:spcBef>
              <a:spcAft>
                <a:spcPts val="0"/>
              </a:spcAft>
              <a:buFont typeface="Arial" panose="020B0604020202020204" pitchFamily="34" charset="0"/>
              <a:buNone/>
              <a:defRPr/>
            </a:pPr>
            <a:r>
              <a:rPr sz="2800" kern="100" dirty="0">
                <a:latin typeface="Times New Roman" panose="02020603050405020304"/>
                <a:ea typeface="宋体" panose="02010600030101010101" pitchFamily="2" charset="-122"/>
                <a:cs typeface="Courier New" panose="02070309020205020404"/>
                <a:sym typeface="+mn-ea"/>
              </a:rPr>
              <a:t>更糟的；更坏的adj.   更糟；更严重adv.  ____________</a:t>
            </a:r>
          </a:p>
        </p:txBody>
      </p:sp>
      <p:sp>
        <p:nvSpPr>
          <p:cNvPr id="5" name="矩形 30"/>
          <p:cNvSpPr>
            <a:spLocks noChangeArrowheads="1"/>
          </p:cNvSpPr>
          <p:nvPr/>
        </p:nvSpPr>
        <p:spPr bwMode="auto">
          <a:xfrm>
            <a:off x="292100" y="4922838"/>
            <a:ext cx="8723313" cy="656846"/>
          </a:xfrm>
          <a:prstGeom prst="rect">
            <a:avLst/>
          </a:prstGeom>
          <a:noFill/>
          <a:ln w="9525">
            <a:noFill/>
            <a:miter lim="800000"/>
          </a:ln>
        </p:spPr>
        <p:txBody>
          <a:bodyPr>
            <a:spAutoFit/>
          </a:bodyPr>
          <a:lstStyle/>
          <a:p>
            <a:pPr>
              <a:lnSpc>
                <a:spcPct val="150000"/>
              </a:lnSpc>
              <a:spcBef>
                <a:spcPts val="0"/>
              </a:spcBef>
              <a:spcAft>
                <a:spcPts val="0"/>
              </a:spcAft>
              <a:buFont typeface="Arial" panose="020B0604020202020204" pitchFamily="34" charset="0"/>
              <a:buNone/>
              <a:defRPr/>
            </a:pPr>
            <a:r>
              <a:rPr sz="2800" kern="100" dirty="0">
                <a:latin typeface="Times New Roman" panose="02020603050405020304"/>
                <a:ea typeface="宋体" panose="02010600030101010101" pitchFamily="2" charset="-122"/>
                <a:cs typeface="Courier New" panose="02070309020205020404"/>
                <a:sym typeface="+mn-ea"/>
              </a:rPr>
              <a:t>兼词</a:t>
            </a:r>
          </a:p>
        </p:txBody>
      </p:sp>
      <p:sp>
        <p:nvSpPr>
          <p:cNvPr id="8" name="Rectangle 3"/>
          <p:cNvSpPr>
            <a:spLocks noChangeArrowheads="1"/>
          </p:cNvSpPr>
          <p:nvPr/>
        </p:nvSpPr>
        <p:spPr bwMode="auto">
          <a:xfrm>
            <a:off x="6157913" y="5816600"/>
            <a:ext cx="2857500"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buFont typeface="Arial" panose="020B0604020202020204" pitchFamily="34" charset="0"/>
              <a:buNone/>
            </a:pPr>
            <a:r>
              <a:rPr lang="en-US" altLang="zh-CN" sz="3200" b="1">
                <a:solidFill>
                  <a:srgbClr val="FF0000"/>
                </a:solidFill>
                <a:latin typeface="Times New Roman" panose="02020603050405020304" pitchFamily="18" charset="0"/>
              </a:rPr>
              <a:t>worse</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linds(horizontal)">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linds(horizontal)">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p:bldP spid="4" grpId="0"/>
      <p:bldP spid="6" grpId="0"/>
      <p:bldP spid="8"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文本框 99"/>
          <p:cNvSpPr txBox="1">
            <a:spLocks noChangeArrowheads="1"/>
          </p:cNvSpPr>
          <p:nvPr/>
        </p:nvSpPr>
        <p:spPr bwMode="auto">
          <a:xfrm>
            <a:off x="258763" y="1117600"/>
            <a:ext cx="8672512" cy="3224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buFont typeface="Arial" panose="020B0604020202020204" pitchFamily="34" charset="0"/>
              <a:buNone/>
            </a:pPr>
            <a:r>
              <a:rPr lang="zh-CN" altLang="zh-CN" sz="3200">
                <a:latin typeface="Calibri" panose="020F0502020204030204" pitchFamily="34" charset="0"/>
              </a:rPr>
              <a:t>（   ）3. What does the underlined word “</a:t>
            </a:r>
            <a:r>
              <a:rPr lang="zh-CN" altLang="zh-CN" sz="3200" b="1">
                <a:latin typeface="Calibri" panose="020F0502020204030204" pitchFamily="34" charset="0"/>
              </a:rPr>
              <a:t>struck</a:t>
            </a:r>
            <a:r>
              <a:rPr lang="zh-CN" altLang="zh-CN" sz="3200">
                <a:latin typeface="Calibri" panose="020F0502020204030204" pitchFamily="34" charset="0"/>
              </a:rPr>
              <a:t>” mean in Chinese? </a:t>
            </a:r>
          </a:p>
          <a:p>
            <a:pPr>
              <a:lnSpc>
                <a:spcPct val="150000"/>
              </a:lnSpc>
              <a:buFont typeface="Arial" panose="020B0604020202020204" pitchFamily="34" charset="0"/>
              <a:buNone/>
            </a:pPr>
            <a:r>
              <a:rPr lang="zh-CN" altLang="zh-CN" sz="3200">
                <a:latin typeface="Calibri" panose="020F0502020204030204" pitchFamily="34" charset="0"/>
              </a:rPr>
              <a:t>A. 击打    B. 触碰    C. 责备    D. 谋杀</a:t>
            </a:r>
          </a:p>
          <a:p>
            <a:pPr>
              <a:lnSpc>
                <a:spcPct val="150000"/>
              </a:lnSpc>
              <a:buFont typeface="Arial" panose="020B0604020202020204" pitchFamily="34" charset="0"/>
              <a:buNone/>
            </a:pPr>
            <a:endParaRPr lang="zh-CN" altLang="zh-CN" sz="3200">
              <a:latin typeface="Calibri" panose="020F0502020204030204" pitchFamily="34" charset="0"/>
            </a:endParaRPr>
          </a:p>
        </p:txBody>
      </p:sp>
      <p:sp>
        <p:nvSpPr>
          <p:cNvPr id="3" name="Rectangle 3"/>
          <p:cNvSpPr>
            <a:spLocks noChangeArrowheads="1"/>
          </p:cNvSpPr>
          <p:nvPr/>
        </p:nvSpPr>
        <p:spPr bwMode="auto">
          <a:xfrm>
            <a:off x="573088" y="1362075"/>
            <a:ext cx="2857500" cy="617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buFont typeface="Arial" panose="020B0604020202020204" pitchFamily="34" charset="0"/>
              <a:buNone/>
            </a:pPr>
            <a:r>
              <a:rPr lang="en-US" altLang="zh-CN" sz="3200" b="1">
                <a:solidFill>
                  <a:srgbClr val="FF0000"/>
                </a:solidFill>
                <a:latin typeface="Times New Roman" panose="02020603050405020304" pitchFamily="18" charset="0"/>
              </a:rPr>
              <a:t>A</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文本框 99"/>
          <p:cNvSpPr txBox="1">
            <a:spLocks noChangeArrowheads="1"/>
          </p:cNvSpPr>
          <p:nvPr/>
        </p:nvSpPr>
        <p:spPr bwMode="auto">
          <a:xfrm>
            <a:off x="258763" y="1117600"/>
            <a:ext cx="8672512" cy="478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buFont typeface="Arial" panose="020B0604020202020204" pitchFamily="34" charset="0"/>
              <a:buNone/>
            </a:pPr>
            <a:r>
              <a:rPr lang="zh-CN" altLang="zh-CN" sz="3200">
                <a:latin typeface="Calibri" panose="020F0502020204030204" pitchFamily="34" charset="0"/>
              </a:rPr>
              <a:t>（   ）4. What can you learn from this passage?</a:t>
            </a:r>
          </a:p>
          <a:p>
            <a:pPr>
              <a:lnSpc>
                <a:spcPct val="150000"/>
              </a:lnSpc>
              <a:buFont typeface="Arial" panose="020B0604020202020204" pitchFamily="34" charset="0"/>
              <a:buNone/>
            </a:pPr>
            <a:r>
              <a:rPr lang="zh-CN" altLang="zh-CN" sz="3200">
                <a:latin typeface="Calibri" panose="020F0502020204030204" pitchFamily="34" charset="0"/>
              </a:rPr>
              <a:t>A. Fights will never endanger public safety. </a:t>
            </a:r>
          </a:p>
          <a:p>
            <a:pPr>
              <a:lnSpc>
                <a:spcPct val="150000"/>
              </a:lnSpc>
              <a:buFont typeface="Arial" panose="020B0604020202020204" pitchFamily="34" charset="0"/>
              <a:buNone/>
            </a:pPr>
            <a:r>
              <a:rPr lang="zh-CN" altLang="zh-CN" sz="3200">
                <a:latin typeface="Calibri" panose="020F0502020204030204" pitchFamily="34" charset="0"/>
              </a:rPr>
              <a:t>B. We should be patient when we meet problems. </a:t>
            </a:r>
          </a:p>
          <a:p>
            <a:pPr>
              <a:lnSpc>
                <a:spcPct val="150000"/>
              </a:lnSpc>
              <a:buFont typeface="Arial" panose="020B0604020202020204" pitchFamily="34" charset="0"/>
              <a:buNone/>
            </a:pPr>
            <a:r>
              <a:rPr lang="zh-CN" altLang="zh-CN" sz="3200">
                <a:latin typeface="Calibri" panose="020F0502020204030204" pitchFamily="34" charset="0"/>
              </a:rPr>
              <a:t>C. Bus drivers should stop for passengers who missed the stop. </a:t>
            </a:r>
          </a:p>
          <a:p>
            <a:pPr>
              <a:lnSpc>
                <a:spcPct val="150000"/>
              </a:lnSpc>
              <a:buFont typeface="Arial" panose="020B0604020202020204" pitchFamily="34" charset="0"/>
              <a:buNone/>
            </a:pPr>
            <a:r>
              <a:rPr lang="zh-CN" altLang="zh-CN" sz="3200">
                <a:latin typeface="Calibri" panose="020F0502020204030204" pitchFamily="34" charset="0"/>
              </a:rPr>
              <a:t>D. Other passengers should protect the driver. </a:t>
            </a:r>
          </a:p>
          <a:p>
            <a:pPr>
              <a:lnSpc>
                <a:spcPct val="150000"/>
              </a:lnSpc>
              <a:buFont typeface="Arial" panose="020B0604020202020204" pitchFamily="34" charset="0"/>
              <a:buNone/>
            </a:pPr>
            <a:endParaRPr lang="zh-CN" altLang="zh-CN" sz="3200">
              <a:latin typeface="Calibri" panose="020F0502020204030204" pitchFamily="34" charset="0"/>
            </a:endParaRPr>
          </a:p>
        </p:txBody>
      </p:sp>
      <p:sp>
        <p:nvSpPr>
          <p:cNvPr id="3" name="Rectangle 3"/>
          <p:cNvSpPr>
            <a:spLocks noChangeArrowheads="1"/>
          </p:cNvSpPr>
          <p:nvPr/>
        </p:nvSpPr>
        <p:spPr bwMode="auto">
          <a:xfrm>
            <a:off x="573088" y="1362075"/>
            <a:ext cx="2857500" cy="617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buFont typeface="Arial" panose="020B0604020202020204" pitchFamily="34" charset="0"/>
              <a:buNone/>
            </a:pPr>
            <a:r>
              <a:rPr lang="en-US" altLang="zh-CN" sz="3200" b="1">
                <a:solidFill>
                  <a:srgbClr val="FF0000"/>
                </a:solidFill>
                <a:latin typeface="Times New Roman" panose="02020603050405020304" pitchFamily="18" charset="0"/>
              </a:rPr>
              <a:t>B</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文本框 99"/>
          <p:cNvSpPr txBox="1">
            <a:spLocks noChangeArrowheads="1"/>
          </p:cNvSpPr>
          <p:nvPr/>
        </p:nvSpPr>
        <p:spPr bwMode="auto">
          <a:xfrm>
            <a:off x="258763" y="1117600"/>
            <a:ext cx="8672512" cy="400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buFont typeface="Arial" panose="020B0604020202020204" pitchFamily="34" charset="0"/>
              <a:buNone/>
            </a:pPr>
            <a:r>
              <a:rPr lang="zh-CN" altLang="zh-CN" sz="3200">
                <a:latin typeface="Calibri" panose="020F0502020204030204" pitchFamily="34" charset="0"/>
              </a:rPr>
              <a:t>（   ）5. In which part of newspaper can you see this passage?</a:t>
            </a:r>
          </a:p>
          <a:p>
            <a:pPr>
              <a:lnSpc>
                <a:spcPct val="150000"/>
              </a:lnSpc>
              <a:buFont typeface="Arial" panose="020B0604020202020204" pitchFamily="34" charset="0"/>
              <a:buNone/>
            </a:pPr>
            <a:r>
              <a:rPr lang="zh-CN" altLang="zh-CN" sz="3200">
                <a:latin typeface="Calibri" panose="020F0502020204030204" pitchFamily="34" charset="0"/>
              </a:rPr>
              <a:t>A. Life.    </a:t>
            </a:r>
          </a:p>
          <a:p>
            <a:pPr>
              <a:lnSpc>
                <a:spcPct val="150000"/>
              </a:lnSpc>
              <a:buFont typeface="Arial" panose="020B0604020202020204" pitchFamily="34" charset="0"/>
              <a:buNone/>
            </a:pPr>
            <a:r>
              <a:rPr lang="zh-CN" altLang="zh-CN" sz="3200">
                <a:latin typeface="Calibri" panose="020F0502020204030204" pitchFamily="34" charset="0"/>
              </a:rPr>
              <a:t>B. Sports.    </a:t>
            </a:r>
          </a:p>
          <a:p>
            <a:pPr>
              <a:lnSpc>
                <a:spcPct val="150000"/>
              </a:lnSpc>
              <a:buFont typeface="Arial" panose="020B0604020202020204" pitchFamily="34" charset="0"/>
              <a:buNone/>
            </a:pPr>
            <a:r>
              <a:rPr lang="zh-CN" altLang="zh-CN" sz="3200">
                <a:latin typeface="Calibri" panose="020F0502020204030204" pitchFamily="34" charset="0"/>
              </a:rPr>
              <a:t>C. Science.    </a:t>
            </a:r>
          </a:p>
          <a:p>
            <a:pPr>
              <a:lnSpc>
                <a:spcPct val="150000"/>
              </a:lnSpc>
              <a:buFont typeface="Arial" panose="020B0604020202020204" pitchFamily="34" charset="0"/>
              <a:buNone/>
            </a:pPr>
            <a:r>
              <a:rPr lang="zh-CN" altLang="zh-CN" sz="3200">
                <a:latin typeface="Calibri" panose="020F0502020204030204" pitchFamily="34" charset="0"/>
              </a:rPr>
              <a:t>D. Education. </a:t>
            </a:r>
          </a:p>
        </p:txBody>
      </p:sp>
      <p:sp>
        <p:nvSpPr>
          <p:cNvPr id="3" name="Rectangle 3"/>
          <p:cNvSpPr>
            <a:spLocks noChangeArrowheads="1"/>
          </p:cNvSpPr>
          <p:nvPr/>
        </p:nvSpPr>
        <p:spPr bwMode="auto">
          <a:xfrm>
            <a:off x="573088" y="1362075"/>
            <a:ext cx="2857500" cy="617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buFont typeface="Arial" panose="020B0604020202020204" pitchFamily="34" charset="0"/>
              <a:buNone/>
            </a:pPr>
            <a:r>
              <a:rPr lang="en-US" altLang="zh-CN" sz="3200" b="1">
                <a:solidFill>
                  <a:srgbClr val="FF0000"/>
                </a:solidFill>
                <a:latin typeface="Times New Roman" panose="02020603050405020304" pitchFamily="18" charset="0"/>
              </a:rPr>
              <a:t>A</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30"/>
          <p:cNvSpPr>
            <a:spLocks noChangeArrowheads="1"/>
          </p:cNvSpPr>
          <p:nvPr/>
        </p:nvSpPr>
        <p:spPr bwMode="auto">
          <a:xfrm>
            <a:off x="192088" y="1995488"/>
            <a:ext cx="8723312" cy="4539191"/>
          </a:xfrm>
          <a:prstGeom prst="rect">
            <a:avLst/>
          </a:prstGeom>
          <a:noFill/>
          <a:ln w="9525">
            <a:noFill/>
            <a:miter lim="800000"/>
          </a:ln>
        </p:spPr>
        <p:txBody>
          <a:bodyPr>
            <a:spAutoFit/>
          </a:bodyPr>
          <a:lstStyle/>
          <a:p>
            <a:pPr>
              <a:lnSpc>
                <a:spcPct val="150000"/>
              </a:lnSpc>
              <a:spcBef>
                <a:spcPts val="0"/>
              </a:spcBef>
              <a:spcAft>
                <a:spcPts val="0"/>
              </a:spcAft>
              <a:buFont typeface="Arial" panose="020B0604020202020204" pitchFamily="34" charset="0"/>
              <a:buNone/>
              <a:defRPr/>
            </a:pPr>
            <a:r>
              <a:rPr sz="2800" kern="100" dirty="0">
                <a:latin typeface="Times New Roman" panose="02020603050405020304"/>
                <a:ea typeface="宋体" panose="02010600030101010101" pitchFamily="2" charset="-122"/>
              </a:rPr>
              <a:t>1. 早几天前a few days earlier</a:t>
            </a:r>
          </a:p>
          <a:p>
            <a:pPr>
              <a:lnSpc>
                <a:spcPct val="150000"/>
              </a:lnSpc>
              <a:spcBef>
                <a:spcPts val="0"/>
              </a:spcBef>
              <a:spcAft>
                <a:spcPts val="0"/>
              </a:spcAft>
              <a:buFont typeface="Arial" panose="020B0604020202020204" pitchFamily="34" charset="0"/>
              <a:buNone/>
              <a:defRPr/>
            </a:pPr>
            <a:r>
              <a:rPr sz="2800" kern="100" dirty="0">
                <a:latin typeface="Times New Roman" panose="02020603050405020304"/>
                <a:ea typeface="宋体" panose="02010600030101010101" pitchFamily="2" charset="-122"/>
              </a:rPr>
              <a:t>2. 捡起它pick it up  </a:t>
            </a:r>
          </a:p>
          <a:p>
            <a:pPr>
              <a:lnSpc>
                <a:spcPct val="150000"/>
              </a:lnSpc>
              <a:spcBef>
                <a:spcPts val="0"/>
              </a:spcBef>
              <a:spcAft>
                <a:spcPts val="0"/>
              </a:spcAft>
              <a:buFont typeface="Arial" panose="020B0604020202020204" pitchFamily="34" charset="0"/>
              <a:buNone/>
              <a:defRPr/>
            </a:pPr>
            <a:r>
              <a:rPr sz="2800" kern="100" dirty="0">
                <a:latin typeface="Times New Roman" panose="02020603050405020304"/>
                <a:ea typeface="宋体" panose="02010600030101010101" pitchFamily="2" charset="-122"/>
              </a:rPr>
              <a:t>3. 把……扔向厨房的另一边throw…across the kitchen</a:t>
            </a:r>
          </a:p>
          <a:p>
            <a:pPr>
              <a:lnSpc>
                <a:spcPct val="150000"/>
              </a:lnSpc>
              <a:spcBef>
                <a:spcPts val="0"/>
              </a:spcBef>
              <a:spcAft>
                <a:spcPts val="0"/>
              </a:spcAft>
              <a:buFont typeface="Arial" panose="020B0604020202020204" pitchFamily="34" charset="0"/>
              <a:buNone/>
              <a:defRPr/>
            </a:pPr>
            <a:r>
              <a:rPr sz="2800" kern="100" dirty="0">
                <a:latin typeface="Times New Roman" panose="02020603050405020304"/>
                <a:ea typeface="宋体" panose="02010600030101010101" pitchFamily="2" charset="-122"/>
              </a:rPr>
              <a:t>4. 躺在桌子上lie on the table</a:t>
            </a:r>
          </a:p>
          <a:p>
            <a:pPr>
              <a:lnSpc>
                <a:spcPct val="150000"/>
              </a:lnSpc>
              <a:spcBef>
                <a:spcPts val="0"/>
              </a:spcBef>
              <a:spcAft>
                <a:spcPts val="0"/>
              </a:spcAft>
              <a:buFont typeface="Arial" panose="020B0604020202020204" pitchFamily="34" charset="0"/>
              <a:buNone/>
              <a:defRPr/>
            </a:pPr>
            <a:r>
              <a:rPr sz="2800" kern="100" dirty="0">
                <a:latin typeface="Times New Roman" panose="02020603050405020304"/>
                <a:ea typeface="宋体" panose="02010600030101010101" pitchFamily="2" charset="-122"/>
              </a:rPr>
              <a:t>5. 匆忙/赶紧去医院hurry to hospital</a:t>
            </a:r>
          </a:p>
          <a:p>
            <a:pPr>
              <a:lnSpc>
                <a:spcPct val="150000"/>
              </a:lnSpc>
              <a:spcBef>
                <a:spcPts val="0"/>
              </a:spcBef>
              <a:spcAft>
                <a:spcPts val="0"/>
              </a:spcAft>
              <a:buFont typeface="Arial" panose="020B0604020202020204" pitchFamily="34" charset="0"/>
              <a:buNone/>
              <a:defRPr/>
            </a:pPr>
            <a:r>
              <a:rPr sz="2800" kern="100" dirty="0">
                <a:latin typeface="Times New Roman" panose="02020603050405020304"/>
                <a:ea typeface="宋体" panose="02010600030101010101" pitchFamily="2" charset="-122"/>
                <a:sym typeface="+mn-ea"/>
              </a:rPr>
              <a:t>6. 变得更糟糕get worse</a:t>
            </a:r>
            <a:endParaRPr sz="2800" kern="100" dirty="0">
              <a:latin typeface="Times New Roman" panose="02020603050405020304"/>
              <a:ea typeface="宋体" panose="02010600030101010101" pitchFamily="2" charset="-122"/>
            </a:endParaRPr>
          </a:p>
          <a:p>
            <a:pPr>
              <a:lnSpc>
                <a:spcPct val="150000"/>
              </a:lnSpc>
              <a:spcBef>
                <a:spcPts val="0"/>
              </a:spcBef>
              <a:spcAft>
                <a:spcPts val="0"/>
              </a:spcAft>
              <a:buFont typeface="Arial" panose="020B0604020202020204" pitchFamily="34" charset="0"/>
              <a:buNone/>
              <a:defRPr/>
            </a:pPr>
            <a:endParaRPr sz="2800" kern="100" dirty="0">
              <a:latin typeface="Times New Roman" panose="02020603050405020304"/>
              <a:ea typeface="宋体" panose="02010600030101010101" pitchFamily="2" charset="-122"/>
            </a:endParaRPr>
          </a:p>
        </p:txBody>
      </p:sp>
      <p:sp>
        <p:nvSpPr>
          <p:cNvPr id="3" name="矩形 30"/>
          <p:cNvSpPr>
            <a:spLocks noChangeArrowheads="1"/>
          </p:cNvSpPr>
          <p:nvPr/>
        </p:nvSpPr>
        <p:spPr bwMode="auto">
          <a:xfrm>
            <a:off x="228600" y="1144588"/>
            <a:ext cx="8088313" cy="615950"/>
          </a:xfrm>
          <a:prstGeom prst="rect">
            <a:avLst/>
          </a:prstGeom>
          <a:noFill/>
          <a:ln w="9525">
            <a:noFill/>
            <a:miter lim="800000"/>
          </a:ln>
        </p:spPr>
        <p:txBody>
          <a:bodyPr>
            <a:spAutoFit/>
          </a:bodyPr>
          <a:lstStyle/>
          <a:p>
            <a:pPr indent="266700" algn="just">
              <a:spcBef>
                <a:spcPts val="0"/>
              </a:spcBef>
              <a:spcAft>
                <a:spcPts val="0"/>
              </a:spcAft>
              <a:buFont typeface="Arial" panose="020B0604020202020204" pitchFamily="34" charset="0"/>
              <a:buNone/>
              <a:defRPr/>
            </a:pPr>
            <a:r>
              <a:rPr lang="zh-CN" altLang="en-US" sz="3200" kern="100" dirty="0">
                <a:latin typeface="Times New Roman" panose="02020603050405020304"/>
                <a:ea typeface="宋体" panose="02010600030101010101" pitchFamily="2" charset="-122"/>
                <a:cs typeface="Courier New" panose="02070309020205020404"/>
              </a:rPr>
              <a:t>二、常用短语(请在课文中画出下列短语)</a:t>
            </a:r>
          </a:p>
        </p:txBody>
      </p:sp>
    </p:spTree>
  </p:cSld>
  <p:clrMapOvr>
    <a:masterClrMapping/>
  </p:clrMapOvr>
  <p:transition>
    <p:rand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30"/>
          <p:cNvSpPr>
            <a:spLocks noChangeArrowheads="1"/>
          </p:cNvSpPr>
          <p:nvPr/>
        </p:nvSpPr>
        <p:spPr bwMode="auto">
          <a:xfrm>
            <a:off x="192088" y="931863"/>
            <a:ext cx="8723312" cy="4534831"/>
          </a:xfrm>
          <a:prstGeom prst="rect">
            <a:avLst/>
          </a:prstGeom>
          <a:noFill/>
          <a:ln w="9525">
            <a:noFill/>
            <a:miter lim="800000"/>
          </a:ln>
        </p:spPr>
        <p:txBody>
          <a:bodyPr>
            <a:spAutoFit/>
          </a:bodyPr>
          <a:lstStyle/>
          <a:p>
            <a:pPr>
              <a:lnSpc>
                <a:spcPct val="150000"/>
              </a:lnSpc>
              <a:spcBef>
                <a:spcPts val="0"/>
              </a:spcBef>
              <a:spcAft>
                <a:spcPts val="0"/>
              </a:spcAft>
              <a:buFont typeface="Arial" panose="020B0604020202020204" pitchFamily="34" charset="0"/>
              <a:buNone/>
              <a:defRPr/>
            </a:pPr>
            <a:r>
              <a:rPr sz="2800" kern="100" dirty="0">
                <a:latin typeface="Times New Roman" panose="02020603050405020304"/>
                <a:ea typeface="宋体" panose="02010600030101010101" pitchFamily="2" charset="-122"/>
                <a:sym typeface="+mn-ea"/>
              </a:rPr>
              <a:t>7. 处于巨大的痛苦中in great pain</a:t>
            </a:r>
            <a:endParaRPr sz="2800" kern="100" dirty="0">
              <a:latin typeface="Times New Roman" panose="02020603050405020304"/>
              <a:ea typeface="宋体" panose="02010600030101010101" pitchFamily="2" charset="-122"/>
            </a:endParaRPr>
          </a:p>
          <a:p>
            <a:pPr>
              <a:lnSpc>
                <a:spcPct val="150000"/>
              </a:lnSpc>
              <a:spcBef>
                <a:spcPts val="0"/>
              </a:spcBef>
              <a:spcAft>
                <a:spcPts val="0"/>
              </a:spcAft>
              <a:buFont typeface="Arial" panose="020B0604020202020204" pitchFamily="34" charset="0"/>
              <a:buNone/>
              <a:defRPr/>
            </a:pPr>
            <a:r>
              <a:rPr sz="2800" kern="100" dirty="0">
                <a:latin typeface="Times New Roman" panose="02020603050405020304"/>
                <a:ea typeface="宋体" panose="02010600030101010101" pitchFamily="2" charset="-122"/>
                <a:sym typeface="+mn-ea"/>
              </a:rPr>
              <a:t>8. 把某物送往某地send sth. to…</a:t>
            </a:r>
            <a:endParaRPr sz="2800" kern="100" dirty="0">
              <a:latin typeface="Times New Roman" panose="02020603050405020304"/>
              <a:ea typeface="宋体" panose="02010600030101010101" pitchFamily="2" charset="-122"/>
            </a:endParaRPr>
          </a:p>
          <a:p>
            <a:pPr>
              <a:lnSpc>
                <a:spcPct val="150000"/>
              </a:lnSpc>
              <a:spcBef>
                <a:spcPts val="0"/>
              </a:spcBef>
              <a:spcAft>
                <a:spcPts val="0"/>
              </a:spcAft>
              <a:buFont typeface="Arial" panose="020B0604020202020204" pitchFamily="34" charset="0"/>
              <a:buNone/>
              <a:defRPr/>
            </a:pPr>
            <a:r>
              <a:rPr sz="2800" kern="100" dirty="0">
                <a:latin typeface="Times New Roman" panose="02020603050405020304"/>
                <a:ea typeface="宋体" panose="02010600030101010101" pitchFamily="2" charset="-122"/>
                <a:sym typeface="+mn-ea"/>
              </a:rPr>
              <a:t>9. 一……就……as soon as</a:t>
            </a:r>
            <a:endParaRPr sz="2800" kern="100" dirty="0">
              <a:latin typeface="Times New Roman" panose="02020603050405020304"/>
              <a:ea typeface="宋体" panose="02010600030101010101" pitchFamily="2" charset="-122"/>
            </a:endParaRPr>
          </a:p>
          <a:p>
            <a:pPr>
              <a:lnSpc>
                <a:spcPct val="150000"/>
              </a:lnSpc>
              <a:spcBef>
                <a:spcPts val="0"/>
              </a:spcBef>
              <a:spcAft>
                <a:spcPts val="0"/>
              </a:spcAft>
              <a:buFont typeface="Arial" panose="020B0604020202020204" pitchFamily="34" charset="0"/>
              <a:buNone/>
              <a:defRPr/>
            </a:pPr>
            <a:r>
              <a:rPr sz="2800" kern="100" dirty="0">
                <a:latin typeface="Times New Roman" panose="02020603050405020304"/>
                <a:ea typeface="宋体" panose="02010600030101010101" pitchFamily="2" charset="-122"/>
                <a:sym typeface="+mn-ea"/>
              </a:rPr>
              <a:t>10. 第二天the next day</a:t>
            </a:r>
            <a:endParaRPr sz="2800" kern="100" dirty="0">
              <a:latin typeface="Times New Roman" panose="02020603050405020304"/>
              <a:ea typeface="宋体" panose="02010600030101010101" pitchFamily="2" charset="-122"/>
            </a:endParaRPr>
          </a:p>
          <a:p>
            <a:pPr>
              <a:lnSpc>
                <a:spcPct val="150000"/>
              </a:lnSpc>
              <a:spcBef>
                <a:spcPts val="0"/>
              </a:spcBef>
              <a:spcAft>
                <a:spcPts val="0"/>
              </a:spcAft>
              <a:buFont typeface="Arial" panose="020B0604020202020204" pitchFamily="34" charset="0"/>
              <a:buNone/>
              <a:defRPr/>
            </a:pPr>
            <a:r>
              <a:rPr sz="2800" kern="100" dirty="0">
                <a:latin typeface="Times New Roman" panose="02020603050405020304"/>
                <a:ea typeface="宋体" panose="02010600030101010101" pitchFamily="2" charset="-122"/>
                <a:sym typeface="+mn-ea"/>
              </a:rPr>
              <a:t>11. 取出/拿出某物take out sth.</a:t>
            </a:r>
            <a:endParaRPr sz="2800" kern="100" dirty="0">
              <a:latin typeface="Times New Roman" panose="02020603050405020304"/>
              <a:ea typeface="宋体" panose="02010600030101010101" pitchFamily="2" charset="-122"/>
            </a:endParaRPr>
          </a:p>
          <a:p>
            <a:pPr>
              <a:lnSpc>
                <a:spcPct val="150000"/>
              </a:lnSpc>
              <a:spcBef>
                <a:spcPts val="0"/>
              </a:spcBef>
              <a:spcAft>
                <a:spcPts val="0"/>
              </a:spcAft>
              <a:buFont typeface="Arial" panose="020B0604020202020204" pitchFamily="34" charset="0"/>
              <a:buNone/>
              <a:defRPr/>
            </a:pPr>
            <a:r>
              <a:rPr sz="2800" kern="100" dirty="0">
                <a:latin typeface="Times New Roman" panose="02020603050405020304"/>
                <a:ea typeface="宋体" panose="02010600030101010101" pitchFamily="2" charset="-122"/>
                <a:sym typeface="+mn-ea"/>
              </a:rPr>
              <a:t>12. 正如你所知as you know</a:t>
            </a:r>
            <a:endParaRPr sz="2800" kern="100" dirty="0">
              <a:latin typeface="Times New Roman" panose="02020603050405020304"/>
              <a:ea typeface="宋体" panose="02010600030101010101" pitchFamily="2" charset="-122"/>
            </a:endParaRPr>
          </a:p>
          <a:p>
            <a:pPr>
              <a:lnSpc>
                <a:spcPct val="150000"/>
              </a:lnSpc>
              <a:spcBef>
                <a:spcPts val="0"/>
              </a:spcBef>
              <a:spcAft>
                <a:spcPts val="0"/>
              </a:spcAft>
              <a:buFont typeface="Arial" panose="020B0604020202020204" pitchFamily="34" charset="0"/>
              <a:buNone/>
              <a:defRPr/>
            </a:pPr>
            <a:r>
              <a:rPr sz="2800" kern="100" dirty="0">
                <a:latin typeface="Times New Roman" panose="02020603050405020304"/>
                <a:ea typeface="宋体" panose="02010600030101010101" pitchFamily="2" charset="-122"/>
                <a:sym typeface="+mn-ea"/>
              </a:rPr>
              <a:t>13. 从箱子里爬出来climb out of a box  </a:t>
            </a:r>
            <a:endParaRPr sz="2800" kern="100" dirty="0">
              <a:latin typeface="Times New Roman" panose="02020603050405020304"/>
              <a:ea typeface="宋体" panose="02010600030101010101" pitchFamily="2" charset="-122"/>
            </a:endParaRPr>
          </a:p>
        </p:txBody>
      </p:sp>
    </p:spTree>
  </p:cSld>
  <p:clrMapOvr>
    <a:masterClrMapping/>
  </p:clrMapOvr>
  <p:transition>
    <p:rand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30"/>
          <p:cNvSpPr>
            <a:spLocks noChangeArrowheads="1"/>
          </p:cNvSpPr>
          <p:nvPr/>
        </p:nvSpPr>
        <p:spPr bwMode="auto">
          <a:xfrm>
            <a:off x="228600" y="990600"/>
            <a:ext cx="6791325" cy="523220"/>
          </a:xfrm>
          <a:prstGeom prst="rect">
            <a:avLst/>
          </a:prstGeom>
          <a:noFill/>
          <a:ln w="9525">
            <a:noFill/>
            <a:miter lim="800000"/>
          </a:ln>
        </p:spPr>
        <p:txBody>
          <a:bodyPr>
            <a:spAutoFit/>
          </a:bodyPr>
          <a:lstStyle/>
          <a:p>
            <a:pPr indent="266700" algn="just">
              <a:spcBef>
                <a:spcPts val="0"/>
              </a:spcBef>
              <a:spcAft>
                <a:spcPts val="0"/>
              </a:spcAft>
              <a:buFont typeface="Arial" panose="020B0604020202020204" pitchFamily="34" charset="0"/>
              <a:buNone/>
              <a:defRPr/>
            </a:pPr>
            <a:r>
              <a:rPr lang="zh-CN" altLang="en-US" sz="2800" kern="100" dirty="0">
                <a:latin typeface="Times New Roman" panose="02020603050405020304"/>
                <a:ea typeface="宋体" panose="02010600030101010101" pitchFamily="2" charset="-122"/>
                <a:cs typeface="Courier New" panose="02070309020205020404"/>
              </a:rPr>
              <a:t>三、经典句型(请在课文中画出下列句型)</a:t>
            </a:r>
          </a:p>
        </p:txBody>
      </p:sp>
      <p:graphicFrame>
        <p:nvGraphicFramePr>
          <p:cNvPr id="2" name="表格 1"/>
          <p:cNvGraphicFramePr/>
          <p:nvPr/>
        </p:nvGraphicFramePr>
        <p:xfrm>
          <a:off x="228600" y="1831975"/>
          <a:ext cx="8577263" cy="3870325"/>
        </p:xfrm>
        <a:graphic>
          <a:graphicData uri="http://schemas.openxmlformats.org/drawingml/2006/table">
            <a:tbl>
              <a:tblPr firstRow="1" bandRow="1">
                <a:tableStyleId>{5940675A-B579-460E-94D1-54222C63F5DA}</a:tableStyleId>
              </a:tblPr>
              <a:tblGrid>
                <a:gridCol w="4287371">
                  <a:extLst>
                    <a:ext uri="{9D8B030D-6E8A-4147-A177-3AD203B41FA5}">
                      <a16:colId xmlns:a16="http://schemas.microsoft.com/office/drawing/2014/main" val="20000"/>
                    </a:ext>
                  </a:extLst>
                </a:gridCol>
                <a:gridCol w="4289892">
                  <a:extLst>
                    <a:ext uri="{9D8B030D-6E8A-4147-A177-3AD203B41FA5}">
                      <a16:colId xmlns:a16="http://schemas.microsoft.com/office/drawing/2014/main" val="20001"/>
                    </a:ext>
                  </a:extLst>
                </a:gridCol>
              </a:tblGrid>
              <a:tr h="1548130">
                <a:tc>
                  <a:txBody>
                    <a:bodyPr/>
                    <a:lstStyle/>
                    <a:p>
                      <a:pPr indent="0" fontAlgn="auto">
                        <a:lnSpc>
                          <a:spcPct val="150000"/>
                        </a:lnSpc>
                        <a:buNone/>
                      </a:pPr>
                      <a:r>
                        <a:rPr lang="en-US" sz="2800" b="0" dirty="0">
                          <a:ea typeface="宋体" panose="02010600030101010101" pitchFamily="2" charset="-122"/>
                          <a:cs typeface="+mn-lt"/>
                        </a:rPr>
                        <a:t>1. </a:t>
                      </a:r>
                      <a:r>
                        <a:rPr lang="en-US" sz="2800" b="0" dirty="0" err="1">
                          <a:ea typeface="宋体" panose="02010600030101010101" pitchFamily="2" charset="-122"/>
                          <a:cs typeface="+mn-lt"/>
                        </a:rPr>
                        <a:t>我正试图捡起它，这时它又咬了我一口</a:t>
                      </a:r>
                      <a:r>
                        <a:rPr lang="en-US" sz="2800" b="0" dirty="0">
                          <a:ea typeface="宋体" panose="02010600030101010101" pitchFamily="2" charset="-122"/>
                          <a:cs typeface="+mn-lt"/>
                        </a:rPr>
                        <a:t>。 </a:t>
                      </a:r>
                      <a:endParaRPr lang="en-US" altLang="en-US" sz="2800" b="0" dirty="0">
                        <a:ea typeface="宋体" panose="02010600030101010101" pitchFamily="2" charset="-122"/>
                        <a:cs typeface="+mn-lt"/>
                      </a:endParaRPr>
                    </a:p>
                  </a:txBody>
                  <a:tcPr marL="54436" marR="54436"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fontAlgn="auto">
                        <a:lnSpc>
                          <a:spcPct val="150000"/>
                        </a:lnSpc>
                        <a:buNone/>
                      </a:pPr>
                      <a:r>
                        <a:rPr lang="en-US" sz="2800" b="0" dirty="0">
                          <a:cs typeface="+mn-lt"/>
                        </a:rPr>
                        <a:t>I was trying to pick it up when it bit me again. </a:t>
                      </a:r>
                      <a:endParaRPr lang="en-US" altLang="en-US" sz="2800" b="0" dirty="0">
                        <a:ea typeface="Calibri" panose="020F0502020204030204" pitchFamily="34" charset="0"/>
                        <a:cs typeface="+mn-lt"/>
                      </a:endParaRPr>
                    </a:p>
                  </a:txBody>
                  <a:tcPr marL="54436" marR="54436"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322195">
                <a:tc>
                  <a:txBody>
                    <a:bodyPr/>
                    <a:lstStyle/>
                    <a:p>
                      <a:pPr indent="0" fontAlgn="auto">
                        <a:lnSpc>
                          <a:spcPct val="150000"/>
                        </a:lnSpc>
                        <a:buNone/>
                      </a:pPr>
                      <a:r>
                        <a:rPr lang="en-US" sz="2800" b="0" dirty="0">
                          <a:ea typeface="宋体" panose="02010600030101010101" pitchFamily="2" charset="-122"/>
                          <a:cs typeface="+mn-lt"/>
                        </a:rPr>
                        <a:t>2. </a:t>
                      </a:r>
                      <a:r>
                        <a:rPr lang="en-US" sz="2800" b="0" dirty="0" err="1">
                          <a:ea typeface="宋体" panose="02010600030101010101" pitchFamily="2" charset="-122"/>
                          <a:cs typeface="+mn-lt"/>
                        </a:rPr>
                        <a:t>当亨利正试图找到这条蛇时，他的手开始剧烈地疼痛起来</a:t>
                      </a:r>
                      <a:r>
                        <a:rPr lang="en-US" sz="2800" b="0" dirty="0">
                          <a:ea typeface="宋体" panose="02010600030101010101" pitchFamily="2" charset="-122"/>
                          <a:cs typeface="+mn-lt"/>
                        </a:rPr>
                        <a:t>。</a:t>
                      </a:r>
                      <a:endParaRPr lang="en-US" altLang="en-US" sz="2800" b="0" dirty="0">
                        <a:ea typeface="宋体" panose="02010600030101010101" pitchFamily="2" charset="-122"/>
                        <a:cs typeface="+mn-lt"/>
                      </a:endParaRPr>
                    </a:p>
                  </a:txBody>
                  <a:tcPr marL="54436" marR="54436"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fontAlgn="auto">
                        <a:lnSpc>
                          <a:spcPct val="150000"/>
                        </a:lnSpc>
                        <a:buNone/>
                      </a:pPr>
                      <a:r>
                        <a:rPr lang="en-US" sz="2800" b="0" dirty="0">
                          <a:cs typeface="+mn-lt"/>
                        </a:rPr>
                        <a:t>When Henry was trying to find the snake, his hand began to hurt badly. </a:t>
                      </a:r>
                      <a:endParaRPr lang="en-US" altLang="en-US" sz="2800" b="0" dirty="0">
                        <a:ea typeface="Calibri" panose="020F0502020204030204" pitchFamily="34" charset="0"/>
                        <a:cs typeface="+mn-lt"/>
                      </a:endParaRPr>
                    </a:p>
                  </a:txBody>
                  <a:tcPr marL="54436" marR="54436"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transition>
    <p:rand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p:nvPr/>
        </p:nvGraphicFramePr>
        <p:xfrm>
          <a:off x="228600" y="1071563"/>
          <a:ext cx="8577263" cy="7772400"/>
        </p:xfrm>
        <a:graphic>
          <a:graphicData uri="http://schemas.openxmlformats.org/drawingml/2006/table">
            <a:tbl>
              <a:tblPr firstRow="1" bandRow="1">
                <a:tableStyleId>{5940675A-B579-460E-94D1-54222C63F5DA}</a:tableStyleId>
              </a:tblPr>
              <a:tblGrid>
                <a:gridCol w="4287371">
                  <a:extLst>
                    <a:ext uri="{9D8B030D-6E8A-4147-A177-3AD203B41FA5}">
                      <a16:colId xmlns:a16="http://schemas.microsoft.com/office/drawing/2014/main" val="20000"/>
                    </a:ext>
                  </a:extLst>
                </a:gridCol>
                <a:gridCol w="4289892">
                  <a:extLst>
                    <a:ext uri="{9D8B030D-6E8A-4147-A177-3AD203B41FA5}">
                      <a16:colId xmlns:a16="http://schemas.microsoft.com/office/drawing/2014/main" val="20001"/>
                    </a:ext>
                  </a:extLst>
                </a:gridCol>
              </a:tblGrid>
              <a:tr h="1548493">
                <a:tc>
                  <a:txBody>
                    <a:bodyPr/>
                    <a:lstStyle/>
                    <a:p>
                      <a:pPr indent="0" fontAlgn="auto">
                        <a:lnSpc>
                          <a:spcPct val="150000"/>
                        </a:lnSpc>
                        <a:buNone/>
                      </a:pPr>
                      <a:r>
                        <a:rPr lang="en-US" sz="3400" b="0">
                          <a:ea typeface="宋体" panose="02010600030101010101" pitchFamily="2" charset="-122"/>
                          <a:cs typeface="+mn-lt"/>
                        </a:rPr>
                        <a:t>3. 医生给他做检查时，疼痛加剧。  </a:t>
                      </a:r>
                      <a:endParaRPr lang="en-US" altLang="en-US" sz="3400" b="0">
                        <a:ea typeface="宋体" panose="02010600030101010101" pitchFamily="2" charset="-122"/>
                        <a:cs typeface="+mn-lt"/>
                      </a:endParaRPr>
                    </a:p>
                  </a:txBody>
                  <a:tcPr marL="54436" marR="54436"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fontAlgn="auto">
                        <a:lnSpc>
                          <a:spcPct val="150000"/>
                        </a:lnSpc>
                        <a:buNone/>
                      </a:pPr>
                      <a:r>
                        <a:rPr lang="en-US" sz="3400" b="0">
                          <a:cs typeface="+mn-lt"/>
                        </a:rPr>
                        <a:t>As the doctors were checking him, the pain got worse. </a:t>
                      </a:r>
                      <a:endParaRPr lang="en-US" altLang="en-US" sz="3400" b="0">
                        <a:ea typeface="Calibri" panose="020F0502020204030204" pitchFamily="34" charset="0"/>
                        <a:cs typeface="+mn-lt"/>
                      </a:endParaRPr>
                    </a:p>
                  </a:txBody>
                  <a:tcPr marL="54436" marR="54436"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322739">
                <a:tc>
                  <a:txBody>
                    <a:bodyPr/>
                    <a:lstStyle/>
                    <a:p>
                      <a:pPr indent="0" fontAlgn="auto">
                        <a:lnSpc>
                          <a:spcPct val="150000"/>
                        </a:lnSpc>
                        <a:buNone/>
                      </a:pPr>
                      <a:r>
                        <a:rPr lang="en-US" sz="3400" b="0">
                          <a:ea typeface="宋体" panose="02010600030101010101" pitchFamily="2" charset="-122"/>
                          <a:cs typeface="+mn-lt"/>
                        </a:rPr>
                        <a:t>4. 他们一得知是哪种蛇咬伤了亨利，就给他对症下药。 </a:t>
                      </a:r>
                      <a:endParaRPr lang="en-US" altLang="en-US" sz="3400" b="0">
                        <a:ea typeface="宋体" panose="02010600030101010101" pitchFamily="2" charset="-122"/>
                        <a:cs typeface="+mn-lt"/>
                      </a:endParaRPr>
                    </a:p>
                  </a:txBody>
                  <a:tcPr marL="54436" marR="54436"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fontAlgn="auto">
                        <a:lnSpc>
                          <a:spcPct val="150000"/>
                        </a:lnSpc>
                        <a:buNone/>
                      </a:pPr>
                      <a:r>
                        <a:rPr lang="en-US" sz="3400" b="0">
                          <a:cs typeface="+mn-lt"/>
                        </a:rPr>
                        <a:t>As soon as they learnt what kind of snake bit him, they gave Henry the right medicine. </a:t>
                      </a:r>
                      <a:endParaRPr lang="en-US" altLang="en-US" sz="3400" b="0">
                        <a:ea typeface="Calibri" panose="020F0502020204030204" pitchFamily="34" charset="0"/>
                        <a:cs typeface="+mn-lt"/>
                      </a:endParaRPr>
                    </a:p>
                  </a:txBody>
                  <a:tcPr marL="54436" marR="54436"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548493">
                <a:tc>
                  <a:txBody>
                    <a:bodyPr/>
                    <a:lstStyle/>
                    <a:p>
                      <a:pPr indent="0" fontAlgn="auto">
                        <a:lnSpc>
                          <a:spcPct val="150000"/>
                        </a:lnSpc>
                        <a:buNone/>
                      </a:pPr>
                      <a:r>
                        <a:rPr lang="en-US" sz="3400" b="0">
                          <a:ea typeface="宋体" panose="02010600030101010101" pitchFamily="2" charset="-122"/>
                          <a:cs typeface="+mn-lt"/>
                        </a:rPr>
                        <a:t>5. 但是你知道，蛇可不会笑！ </a:t>
                      </a:r>
                      <a:endParaRPr lang="en-US" altLang="en-US" sz="3400" b="0">
                        <a:ea typeface="宋体" panose="02010600030101010101" pitchFamily="2" charset="-122"/>
                        <a:cs typeface="+mn-lt"/>
                      </a:endParaRPr>
                    </a:p>
                  </a:txBody>
                  <a:tcPr marL="54436" marR="54436"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fontAlgn="auto">
                        <a:lnSpc>
                          <a:spcPct val="150000"/>
                        </a:lnSpc>
                        <a:buNone/>
                      </a:pPr>
                      <a:r>
                        <a:rPr lang="en-US" sz="3400" b="0">
                          <a:ea typeface="宋体" panose="02010600030101010101" pitchFamily="2" charset="-122"/>
                          <a:cs typeface="+mn-lt"/>
                        </a:rPr>
                        <a:t>But as you know, the snake won</a:t>
                      </a:r>
                      <a:r>
                        <a:rPr lang="en-US" sz="3400" b="0">
                          <a:ea typeface="MingLiU_HKSCS" charset="-120"/>
                          <a:cs typeface="+mn-lt"/>
                        </a:rPr>
                        <a:t>’</a:t>
                      </a:r>
                      <a:r>
                        <a:rPr lang="en-US" sz="3400" b="0">
                          <a:ea typeface="宋体" panose="02010600030101010101" pitchFamily="2" charset="-122"/>
                          <a:cs typeface="+mn-lt"/>
                        </a:rPr>
                        <a:t>t smile！</a:t>
                      </a:r>
                      <a:endParaRPr lang="en-US" altLang="en-US" sz="3400" b="0">
                        <a:ea typeface="宋体" panose="02010600030101010101" pitchFamily="2" charset="-122"/>
                        <a:cs typeface="+mn-lt"/>
                      </a:endParaRPr>
                    </a:p>
                  </a:txBody>
                  <a:tcPr marL="54436" marR="54436"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cSld>
  <p:clrMapOvr>
    <a:masterClrMapping/>
  </p:clrMapOvr>
  <p:transition>
    <p:rand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圆角矩形 3"/>
          <p:cNvSpPr>
            <a:spLocks noChangeArrowheads="1"/>
          </p:cNvSpPr>
          <p:nvPr/>
        </p:nvSpPr>
        <p:spPr bwMode="auto">
          <a:xfrm>
            <a:off x="2857500" y="531813"/>
            <a:ext cx="3314700" cy="565150"/>
          </a:xfrm>
          <a:prstGeom prst="roundRect">
            <a:avLst>
              <a:gd name="adj" fmla="val 50000"/>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000000"/>
                </a:solidFill>
                <a:round/>
              </a14:hiddenLine>
            </a:ext>
          </a:extLst>
        </p:spPr>
        <p:txBody>
          <a:bodyPr anchor="ctr"/>
          <a:lstStyle/>
          <a:p>
            <a:pPr algn="ctr" defTabSz="457200">
              <a:buFont typeface="Arial" panose="020B0604020202020204" pitchFamily="34" charset="0"/>
              <a:buNone/>
            </a:pPr>
            <a:r>
              <a:rPr lang="zh-CN" altLang="en-US" sz="3200" b="1" dirty="0">
                <a:latin typeface="微软雅黑" panose="020B0503020204020204" pitchFamily="34" charset="-122"/>
                <a:ea typeface="微软雅黑" panose="020B0503020204020204" pitchFamily="34" charset="-122"/>
              </a:rPr>
              <a:t>课 堂 导 学</a:t>
            </a:r>
          </a:p>
        </p:txBody>
      </p:sp>
      <p:sp>
        <p:nvSpPr>
          <p:cNvPr id="14339" name="文本框 99"/>
          <p:cNvSpPr txBox="1">
            <a:spLocks noChangeArrowheads="1"/>
          </p:cNvSpPr>
          <p:nvPr/>
        </p:nvSpPr>
        <p:spPr bwMode="auto">
          <a:xfrm>
            <a:off x="214313" y="1400175"/>
            <a:ext cx="8670925" cy="400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buFont typeface="Arial" panose="020B0604020202020204" pitchFamily="34" charset="0"/>
              <a:buNone/>
            </a:pPr>
            <a:r>
              <a:rPr lang="zh-CN" altLang="zh-CN" sz="3200" b="1" dirty="0">
                <a:latin typeface="Calibri" panose="020F0502020204030204" pitchFamily="34" charset="0"/>
              </a:rPr>
              <a:t>1. I was trying to </a:t>
            </a:r>
            <a:r>
              <a:rPr lang="zh-CN" altLang="zh-CN" sz="3200" b="1" u="sng" dirty="0">
                <a:latin typeface="Calibri" panose="020F0502020204030204" pitchFamily="34" charset="0"/>
              </a:rPr>
              <a:t>pick</a:t>
            </a:r>
            <a:r>
              <a:rPr lang="zh-CN" altLang="zh-CN" sz="3200" b="1" dirty="0">
                <a:latin typeface="Calibri" panose="020F0502020204030204" pitchFamily="34" charset="0"/>
              </a:rPr>
              <a:t> it </a:t>
            </a:r>
            <a:r>
              <a:rPr lang="zh-CN" altLang="zh-CN" sz="3200" b="1" u="sng" dirty="0">
                <a:latin typeface="Calibri" panose="020F0502020204030204" pitchFamily="34" charset="0"/>
              </a:rPr>
              <a:t>up</a:t>
            </a:r>
            <a:r>
              <a:rPr lang="zh-CN" altLang="zh-CN" sz="3200" b="1" dirty="0">
                <a:latin typeface="Calibri" panose="020F0502020204030204" pitchFamily="34" charset="0"/>
              </a:rPr>
              <a:t> when it </a:t>
            </a:r>
            <a:r>
              <a:rPr lang="zh-CN" altLang="zh-CN" sz="3200" b="1" u="sng" dirty="0">
                <a:latin typeface="Calibri" panose="020F0502020204030204" pitchFamily="34" charset="0"/>
              </a:rPr>
              <a:t>bit</a:t>
            </a:r>
            <a:r>
              <a:rPr lang="zh-CN" altLang="zh-CN" sz="3200" b="1" dirty="0">
                <a:latin typeface="Calibri" panose="020F0502020204030204" pitchFamily="34" charset="0"/>
              </a:rPr>
              <a:t> me again. </a:t>
            </a:r>
          </a:p>
          <a:p>
            <a:pPr>
              <a:lnSpc>
                <a:spcPct val="150000"/>
              </a:lnSpc>
              <a:buFont typeface="Arial" panose="020B0604020202020204" pitchFamily="34" charset="0"/>
              <a:buNone/>
            </a:pPr>
            <a:r>
              <a:rPr lang="zh-CN" altLang="zh-CN" sz="3200" b="1" dirty="0">
                <a:latin typeface="Calibri" panose="020F0502020204030204" pitchFamily="34" charset="0"/>
              </a:rPr>
              <a:t>当我正试图捡它，这时它又咬了我一口。</a:t>
            </a:r>
          </a:p>
          <a:p>
            <a:pPr>
              <a:lnSpc>
                <a:spcPct val="150000"/>
              </a:lnSpc>
              <a:buFont typeface="Arial" panose="020B0604020202020204" pitchFamily="34" charset="0"/>
              <a:buNone/>
            </a:pPr>
            <a:r>
              <a:rPr lang="zh-CN" altLang="zh-CN" sz="3200" b="1" dirty="0">
                <a:latin typeface="Calibri" panose="020F0502020204030204" pitchFamily="34" charset="0"/>
              </a:rPr>
              <a:t> </a:t>
            </a:r>
            <a:r>
              <a:rPr lang="zh-CN" altLang="zh-CN" sz="3200" dirty="0">
                <a:latin typeface="Calibri" panose="020F0502020204030204" pitchFamily="34" charset="0"/>
              </a:rPr>
              <a:t>(1)pick up</a:t>
            </a:r>
            <a:r>
              <a:rPr lang="zh-CN" altLang="zh-CN" sz="3200" dirty="0">
                <a:latin typeface="宋体" panose="02010600030101010101" pitchFamily="2" charset="-122"/>
              </a:rPr>
              <a:t>“</a:t>
            </a:r>
            <a:r>
              <a:rPr lang="zh-CN" altLang="zh-CN" sz="3200" dirty="0">
                <a:latin typeface="Calibri" panose="020F0502020204030204" pitchFamily="34" charset="0"/>
              </a:rPr>
              <a:t>捡起；拾起；接(某人)</a:t>
            </a:r>
            <a:r>
              <a:rPr lang="zh-CN" altLang="zh-CN" sz="3200" dirty="0">
                <a:latin typeface="宋体" panose="02010600030101010101" pitchFamily="2" charset="-122"/>
              </a:rPr>
              <a:t>”</a:t>
            </a:r>
            <a:r>
              <a:rPr lang="zh-CN" altLang="zh-CN" sz="3200" dirty="0">
                <a:latin typeface="Calibri" panose="020F0502020204030204" pitchFamily="34" charset="0"/>
              </a:rPr>
              <a:t>，后接名词作宾语时，该名词通常放在短语之后，但也可放在短语中间；接人称代词宾格作宾语时，只能用pick it/them up。</a:t>
            </a:r>
          </a:p>
        </p:txBody>
      </p:sp>
    </p:spTree>
  </p:cSld>
  <p:clrMapOvr>
    <a:masterClrMapping/>
  </p:clrMapOvr>
  <p:transition>
    <p:random/>
  </p:transition>
</p:sld>
</file>

<file path=ppt/theme/theme1.xml><?xml version="1.0" encoding="utf-8"?>
<a:theme xmlns:a="http://schemas.openxmlformats.org/drawingml/2006/main" name="WWW.2PPT.COM&#10;">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2491</Words>
  <Application>Microsoft Office PowerPoint</Application>
  <PresentationFormat>全屏显示(4:3)</PresentationFormat>
  <Paragraphs>254</Paragraphs>
  <Slides>42</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42</vt:i4>
      </vt:variant>
    </vt:vector>
  </HeadingPairs>
  <TitlesOfParts>
    <vt:vector size="50" baseType="lpstr">
      <vt:lpstr>MingLiU_HKSCS</vt:lpstr>
      <vt:lpstr>宋体</vt:lpstr>
      <vt:lpstr>微软雅黑</vt:lpstr>
      <vt:lpstr>Arial</vt:lpstr>
      <vt:lpstr>Calibri</vt:lpstr>
      <vt:lpstr>Courier New</vt:lpstr>
      <vt:lpstr>Times New Roman</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cp:lastPrinted>2113-01-01T00:00:00Z</cp:lastPrinted>
  <dcterms:created xsi:type="dcterms:W3CDTF">2019-07-16T07:39:00Z</dcterms:created>
  <dcterms:modified xsi:type="dcterms:W3CDTF">2023-01-16T21:06:21Z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ICV">
    <vt:lpwstr>287E5209DBD14F68827385F3524A5692</vt:lpwstr>
  </property>
  <property fmtid="{D5CDD505-2E9C-101B-9397-08002B2CF9AE}" pid="4" name="KSOProductBuildVer">
    <vt:lpwstr>2052-11.1.0.11294</vt:lpwstr>
  </property>
  <property fmtid="{A09F084E-AD41-489F-8076-AA5BE3082BCA}" pid="100">
    <vt:ui4>5</vt:ui4>
  </property>
  <property fmtid="{64440492-4C8B-11D1-8B70-080036B11A03}" pid="11">
    <vt:lpwstr>www.2ppt.com-爱PPT提供资源下载</vt:lpwstr>
  </property>
</Properties>
</file>