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6"/>
  </p:notesMasterIdLst>
  <p:handoutMasterIdLst>
    <p:handoutMasterId r:id="rId27"/>
  </p:handoutMasterIdLst>
  <p:sldIdLst>
    <p:sldId id="256" r:id="rId3"/>
    <p:sldId id="262" r:id="rId4"/>
    <p:sldId id="281" r:id="rId5"/>
    <p:sldId id="257" r:id="rId6"/>
    <p:sldId id="258" r:id="rId7"/>
    <p:sldId id="280" r:id="rId8"/>
    <p:sldId id="290" r:id="rId9"/>
    <p:sldId id="267" r:id="rId10"/>
    <p:sldId id="283" r:id="rId11"/>
    <p:sldId id="291" r:id="rId12"/>
    <p:sldId id="271" r:id="rId13"/>
    <p:sldId id="284" r:id="rId14"/>
    <p:sldId id="285" r:id="rId15"/>
    <p:sldId id="292" r:id="rId16"/>
    <p:sldId id="276" r:id="rId17"/>
    <p:sldId id="275" r:id="rId18"/>
    <p:sldId id="286" r:id="rId19"/>
    <p:sldId id="287" r:id="rId20"/>
    <p:sldId id="293" r:id="rId21"/>
    <p:sldId id="278" r:id="rId22"/>
    <p:sldId id="288" r:id="rId23"/>
    <p:sldId id="289" r:id="rId24"/>
    <p:sldId id="29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222B"/>
    <a:srgbClr val="404040"/>
    <a:srgbClr val="29304A"/>
    <a:srgbClr val="65171C"/>
    <a:srgbClr val="93D158"/>
    <a:srgbClr val="3AB3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1950"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panose="020B0500000000000000" pitchFamily="34" charset="-122"/>
                <a:ea typeface="思源黑体" panose="020B0500000000000000" pitchFamily="34" charset="-122"/>
              </a:defRPr>
            </a:lvl1pPr>
          </a:lstStyle>
          <a:p>
            <a:fld id="{E0B510F2-B10B-48FF-97AC-D0E054CAF74D}"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panose="020B0500000000000000" pitchFamily="34" charset="-122"/>
                <a:ea typeface="思源黑体" panose="020B05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panose="020B0500000000000000" pitchFamily="34" charset="-122"/>
                <a:ea typeface="思源黑体" panose="020B0500000000000000" pitchFamily="34" charset="-122"/>
              </a:defRPr>
            </a:lvl1pPr>
          </a:lstStyle>
          <a:p>
            <a:fld id="{C4AD00ED-FDFD-4702-9050-236F2529C99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3.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slideLayout" Target="../slideLayouts/slideLayout2.xml"/><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tags" Target="../tags/tag58.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tags" Target="../tags/tag57.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10" Type="http://schemas.openxmlformats.org/officeDocument/2006/relationships/tags" Target="../tags/tag43.xml"/><Relationship Id="rId19" Type="http://schemas.openxmlformats.org/officeDocument/2006/relationships/tags" Target="../tags/tag52.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slideLayout" Target="../slideLayouts/slideLayout2.xml"/><Relationship Id="rId5" Type="http://schemas.openxmlformats.org/officeDocument/2006/relationships/tags" Target="../tags/tag65.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2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14.jpe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21" Type="http://schemas.openxmlformats.org/officeDocument/2006/relationships/slideLayout" Target="../slideLayouts/slideLayout2.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形状 17"/>
          <p:cNvSpPr/>
          <p:nvPr/>
        </p:nvSpPr>
        <p:spPr>
          <a:xfrm flipV="1">
            <a:off x="-2232297" y="5139421"/>
            <a:ext cx="8891070" cy="1718579"/>
          </a:xfrm>
          <a:custGeom>
            <a:avLst/>
            <a:gdLst>
              <a:gd name="connsiteX0" fmla="*/ 8891070 w 8891070"/>
              <a:gd name="connsiteY0" fmla="*/ 150450 h 1718579"/>
              <a:gd name="connsiteX1" fmla="*/ 7513974 w 8891070"/>
              <a:gd name="connsiteY1" fmla="*/ 1518349 h 1718579"/>
              <a:gd name="connsiteX2" fmla="*/ 7198581 w 8891070"/>
              <a:gd name="connsiteY2" fmla="*/ 1718579 h 1718579"/>
              <a:gd name="connsiteX3" fmla="*/ 1707101 w 8891070"/>
              <a:gd name="connsiteY3" fmla="*/ 1718579 h 1718579"/>
              <a:gd name="connsiteX4" fmla="*/ 0 w 8891070"/>
              <a:gd name="connsiteY4" fmla="*/ 0 h 1718579"/>
              <a:gd name="connsiteX5" fmla="*/ 8657244 w 8891070"/>
              <a:gd name="connsiteY5" fmla="*/ 0 h 171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1070" h="1718579">
                <a:moveTo>
                  <a:pt x="8891070" y="150450"/>
                </a:moveTo>
                <a:lnTo>
                  <a:pt x="7513974" y="1518349"/>
                </a:lnTo>
                <a:lnTo>
                  <a:pt x="7198581" y="1718579"/>
                </a:lnTo>
                <a:lnTo>
                  <a:pt x="1707101" y="1718579"/>
                </a:lnTo>
                <a:lnTo>
                  <a:pt x="0" y="0"/>
                </a:lnTo>
                <a:lnTo>
                  <a:pt x="8657244"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8" name="组合 27"/>
          <p:cNvGrpSpPr/>
          <p:nvPr/>
        </p:nvGrpSpPr>
        <p:grpSpPr>
          <a:xfrm>
            <a:off x="-1306265" y="4158893"/>
            <a:ext cx="3700050" cy="3134157"/>
            <a:chOff x="4136391" y="-446390"/>
            <a:chExt cx="6113311" cy="6417200"/>
          </a:xfrm>
        </p:grpSpPr>
        <p:sp>
          <p:nvSpPr>
            <p:cNvPr id="27" name="任意多边形: 形状 26"/>
            <p:cNvSpPr/>
            <p:nvPr/>
          </p:nvSpPr>
          <p:spPr>
            <a:xfrm rot="2700000" flipH="1" flipV="1">
              <a:off x="3656026" y="33975"/>
              <a:ext cx="6417200" cy="5456469"/>
            </a:xfrm>
            <a:custGeom>
              <a:avLst/>
              <a:gdLst>
                <a:gd name="connsiteX0" fmla="*/ 0 w 6417200"/>
                <a:gd name="connsiteY0" fmla="*/ 1487407 h 5456468"/>
                <a:gd name="connsiteX1" fmla="*/ 1340861 w 6417200"/>
                <a:gd name="connsiteY1" fmla="*/ 146545 h 5456468"/>
                <a:gd name="connsiteX2" fmla="*/ 1495555 w 6417200"/>
                <a:gd name="connsiteY2" fmla="*/ 0 h 5456468"/>
                <a:gd name="connsiteX3" fmla="*/ 4395690 w 6417200"/>
                <a:gd name="connsiteY3" fmla="*/ 2747373 h 5456468"/>
                <a:gd name="connsiteX4" fmla="*/ 6417200 w 6417200"/>
                <a:gd name="connsiteY4" fmla="*/ 4768883 h 5456468"/>
                <a:gd name="connsiteX5" fmla="*/ 5729615 w 6417200"/>
                <a:gd name="connsiteY5" fmla="*/ 5456468 h 5456468"/>
                <a:gd name="connsiteX6" fmla="*/ 0 w 6417200"/>
                <a:gd name="connsiteY6" fmla="*/ 5456468 h 545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7200" h="5456468">
                  <a:moveTo>
                    <a:pt x="0" y="1487407"/>
                  </a:moveTo>
                  <a:lnTo>
                    <a:pt x="1340861" y="146545"/>
                  </a:lnTo>
                  <a:lnTo>
                    <a:pt x="1495555" y="0"/>
                  </a:lnTo>
                  <a:lnTo>
                    <a:pt x="4395690" y="2747373"/>
                  </a:lnTo>
                  <a:lnTo>
                    <a:pt x="6417200" y="4768883"/>
                  </a:lnTo>
                  <a:lnTo>
                    <a:pt x="5729615" y="5456468"/>
                  </a:lnTo>
                  <a:lnTo>
                    <a:pt x="0" y="5456468"/>
                  </a:lnTo>
                  <a:close/>
                </a:path>
              </a:pathLst>
            </a:custGeom>
            <a:gradFill>
              <a:gsLst>
                <a:gs pos="0">
                  <a:srgbClr val="65171C"/>
                </a:gs>
                <a:gs pos="100000">
                  <a:srgbClr val="92222B"/>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任意多边形: 形状 24"/>
            <p:cNvSpPr/>
            <p:nvPr/>
          </p:nvSpPr>
          <p:spPr>
            <a:xfrm flipH="1">
              <a:off x="6333723" y="-292673"/>
              <a:ext cx="3915979" cy="6109762"/>
            </a:xfrm>
            <a:custGeom>
              <a:avLst/>
              <a:gdLst>
                <a:gd name="connsiteX0" fmla="*/ 2868641 w 3915975"/>
                <a:gd name="connsiteY0" fmla="*/ 0 h 6109765"/>
                <a:gd name="connsiteX1" fmla="*/ 3783691 w 3915975"/>
                <a:gd name="connsiteY1" fmla="*/ 0 h 6109765"/>
                <a:gd name="connsiteX2" fmla="*/ 3915975 w 3915975"/>
                <a:gd name="connsiteY2" fmla="*/ 130469 h 6109765"/>
                <a:gd name="connsiteX3" fmla="*/ 3915975 w 3915975"/>
                <a:gd name="connsiteY3" fmla="*/ 5528053 h 6109765"/>
                <a:gd name="connsiteX4" fmla="*/ 3326166 w 3915975"/>
                <a:gd name="connsiteY4" fmla="*/ 6109765 h 6109765"/>
                <a:gd name="connsiteX5" fmla="*/ 0 w 3915975"/>
                <a:gd name="connsiteY5" fmla="*/ 2829261 h 610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5975" h="6109765">
                  <a:moveTo>
                    <a:pt x="2868641" y="0"/>
                  </a:moveTo>
                  <a:lnTo>
                    <a:pt x="3783691" y="0"/>
                  </a:lnTo>
                  <a:lnTo>
                    <a:pt x="3915975" y="130469"/>
                  </a:lnTo>
                  <a:lnTo>
                    <a:pt x="3915975" y="5528053"/>
                  </a:lnTo>
                  <a:lnTo>
                    <a:pt x="3326166" y="6109765"/>
                  </a:lnTo>
                  <a:lnTo>
                    <a:pt x="0" y="2829261"/>
                  </a:lnTo>
                  <a:close/>
                </a:path>
              </a:pathLst>
            </a:custGeom>
            <a: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5" name="等腰三角形 14"/>
          <p:cNvSpPr/>
          <p:nvPr/>
        </p:nvSpPr>
        <p:spPr>
          <a:xfrm rot="16200000">
            <a:off x="11247518" y="332730"/>
            <a:ext cx="1277212" cy="611752"/>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TextBox 6"/>
          <p:cNvSpPr txBox="1"/>
          <p:nvPr/>
        </p:nvSpPr>
        <p:spPr>
          <a:xfrm>
            <a:off x="2608506" y="2167186"/>
            <a:ext cx="6974987" cy="1015663"/>
          </a:xfrm>
          <a:prstGeom prst="rect">
            <a:avLst/>
          </a:prstGeom>
          <a:noFill/>
        </p:spPr>
        <p:txBody>
          <a:bodyPr wrap="none" rtlCol="0">
            <a:spAutoFit/>
          </a:bodyPr>
          <a:lstStyle/>
          <a:p>
            <a:pPr algn="ctr"/>
            <a:r>
              <a:rPr lang="zh-CN" altLang="en-US" sz="6000" b="1" spc="300" dirty="0">
                <a:solidFill>
                  <a:schemeClr val="tx1">
                    <a:lumMod val="75000"/>
                    <a:lumOff val="25000"/>
                  </a:schemeClr>
                </a:solidFill>
                <a:cs typeface="+mn-ea"/>
                <a:sym typeface="+mn-lt"/>
              </a:rPr>
              <a:t>部门经理竞聘报告 </a:t>
            </a:r>
            <a:endParaRPr lang="en-US" altLang="zh-CN" sz="6000" b="1" spc="300" dirty="0">
              <a:solidFill>
                <a:schemeClr val="tx1">
                  <a:lumMod val="75000"/>
                  <a:lumOff val="25000"/>
                </a:schemeClr>
              </a:solidFill>
              <a:cs typeface="+mn-ea"/>
              <a:sym typeface="+mn-lt"/>
            </a:endParaRPr>
          </a:p>
        </p:txBody>
      </p:sp>
      <p:sp>
        <p:nvSpPr>
          <p:cNvPr id="21" name="标题 4"/>
          <p:cNvSpPr txBox="1"/>
          <p:nvPr/>
        </p:nvSpPr>
        <p:spPr>
          <a:xfrm>
            <a:off x="2989877" y="3310859"/>
            <a:ext cx="6212246" cy="244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dist"/>
            <a:r>
              <a:rPr lang="zh-CN" altLang="en-US" sz="1600" spc="300" dirty="0">
                <a:solidFill>
                  <a:schemeClr val="tx1">
                    <a:lumMod val="75000"/>
                    <a:lumOff val="25000"/>
                  </a:schemeClr>
                </a:solidFill>
                <a:cs typeface="+mn-ea"/>
                <a:sym typeface="+mn-lt"/>
              </a:rPr>
              <a:t>适用于工作汇报</a:t>
            </a:r>
            <a:r>
              <a:rPr lang="en-US" altLang="zh-CN" sz="1600" spc="300" dirty="0">
                <a:solidFill>
                  <a:schemeClr val="tx1">
                    <a:lumMod val="75000"/>
                    <a:lumOff val="25000"/>
                  </a:schemeClr>
                </a:solidFill>
                <a:cs typeface="+mn-ea"/>
                <a:sym typeface="+mn-lt"/>
              </a:rPr>
              <a:t>/</a:t>
            </a:r>
            <a:r>
              <a:rPr lang="zh-CN" altLang="en-US" sz="1600" spc="300" dirty="0">
                <a:solidFill>
                  <a:schemeClr val="tx1">
                    <a:lumMod val="75000"/>
                    <a:lumOff val="25000"/>
                  </a:schemeClr>
                </a:solidFill>
                <a:cs typeface="+mn-ea"/>
                <a:sym typeface="+mn-lt"/>
              </a:rPr>
              <a:t>晋升演讲</a:t>
            </a:r>
            <a:r>
              <a:rPr lang="en-US" altLang="zh-CN" sz="1600" spc="300" dirty="0">
                <a:solidFill>
                  <a:schemeClr val="tx1">
                    <a:lumMod val="75000"/>
                    <a:lumOff val="25000"/>
                  </a:schemeClr>
                </a:solidFill>
                <a:cs typeface="+mn-ea"/>
                <a:sym typeface="+mn-lt"/>
              </a:rPr>
              <a:t>/</a:t>
            </a:r>
            <a:r>
              <a:rPr lang="zh-CN" altLang="en-US" sz="1600" spc="300" dirty="0">
                <a:solidFill>
                  <a:schemeClr val="tx1">
                    <a:lumMod val="75000"/>
                    <a:lumOff val="25000"/>
                  </a:schemeClr>
                </a:solidFill>
                <a:cs typeface="+mn-ea"/>
                <a:sym typeface="+mn-lt"/>
              </a:rPr>
              <a:t>岗位竞聘</a:t>
            </a:r>
            <a:endParaRPr lang="en-US" altLang="zh-CN" sz="1600" spc="300" dirty="0">
              <a:solidFill>
                <a:schemeClr val="tx1">
                  <a:lumMod val="75000"/>
                  <a:lumOff val="25000"/>
                </a:schemeClr>
              </a:solidFill>
              <a:cs typeface="+mn-ea"/>
              <a:sym typeface="+mn-lt"/>
            </a:endParaRPr>
          </a:p>
        </p:txBody>
      </p:sp>
      <p:sp>
        <p:nvSpPr>
          <p:cNvPr id="22" name="TextBox 59"/>
          <p:cNvSpPr>
            <a:spLocks noChangeArrowheads="1"/>
          </p:cNvSpPr>
          <p:nvPr/>
        </p:nvSpPr>
        <p:spPr bwMode="auto">
          <a:xfrm flipH="1">
            <a:off x="3697012" y="3743761"/>
            <a:ext cx="4797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mtClean="0">
                <a:solidFill>
                  <a:schemeClr val="tx1">
                    <a:lumMod val="75000"/>
                    <a:lumOff val="25000"/>
                  </a:schemeClr>
                </a:solidFill>
                <a:latin typeface="+mn-lt"/>
                <a:ea typeface="+mn-ea"/>
                <a:cs typeface="+mn-ea"/>
                <a:sym typeface="+mn-lt"/>
              </a:rPr>
              <a:t>竞聘人：</a:t>
            </a:r>
            <a:r>
              <a:rPr lang="en-US" altLang="zh-CN" smtClean="0">
                <a:solidFill>
                  <a:schemeClr val="tx1">
                    <a:lumMod val="75000"/>
                    <a:lumOff val="25000"/>
                  </a:schemeClr>
                </a:solidFill>
                <a:latin typeface="+mn-lt"/>
                <a:ea typeface="+mn-ea"/>
                <a:cs typeface="+mn-ea"/>
                <a:sym typeface="+mn-lt"/>
              </a:rPr>
              <a:t>PPT818    </a:t>
            </a:r>
            <a:r>
              <a:rPr lang="zh-CN" altLang="en-US" smtClean="0">
                <a:solidFill>
                  <a:schemeClr val="tx1">
                    <a:lumMod val="75000"/>
                    <a:lumOff val="25000"/>
                  </a:schemeClr>
                </a:solidFill>
                <a:latin typeface="+mn-lt"/>
                <a:ea typeface="+mn-ea"/>
                <a:cs typeface="+mn-ea"/>
                <a:sym typeface="+mn-lt"/>
              </a:rPr>
              <a:t>时间：</a:t>
            </a:r>
            <a:r>
              <a:rPr lang="en-US" altLang="zh-CN" smtClean="0">
                <a:solidFill>
                  <a:schemeClr val="tx1">
                    <a:lumMod val="75000"/>
                    <a:lumOff val="25000"/>
                  </a:schemeClr>
                </a:solidFill>
                <a:latin typeface="+mn-lt"/>
                <a:ea typeface="+mn-ea"/>
                <a:cs typeface="+mn-ea"/>
                <a:sym typeface="+mn-lt"/>
              </a:rPr>
              <a:t>202X</a:t>
            </a:r>
            <a:r>
              <a:rPr lang="zh-CN" altLang="en-US" smtClean="0">
                <a:solidFill>
                  <a:schemeClr val="tx1">
                    <a:lumMod val="75000"/>
                    <a:lumOff val="25000"/>
                  </a:schemeClr>
                </a:solidFill>
                <a:latin typeface="+mn-lt"/>
                <a:ea typeface="+mn-ea"/>
                <a:cs typeface="+mn-ea"/>
                <a:sym typeface="+mn-lt"/>
              </a:rPr>
              <a:t>年</a:t>
            </a:r>
            <a:r>
              <a:rPr lang="en-US" altLang="zh-CN" smtClean="0">
                <a:solidFill>
                  <a:schemeClr val="tx1">
                    <a:lumMod val="75000"/>
                    <a:lumOff val="25000"/>
                  </a:schemeClr>
                </a:solidFill>
                <a:latin typeface="+mn-lt"/>
                <a:ea typeface="+mn-ea"/>
                <a:cs typeface="+mn-ea"/>
                <a:sym typeface="+mn-lt"/>
              </a:rPr>
              <a:t>XX</a:t>
            </a:r>
            <a:r>
              <a:rPr lang="zh-CN" altLang="en-US" smtClean="0">
                <a:solidFill>
                  <a:schemeClr val="tx1">
                    <a:lumMod val="75000"/>
                    <a:lumOff val="25000"/>
                  </a:schemeClr>
                </a:solidFill>
                <a:latin typeface="+mn-lt"/>
                <a:ea typeface="+mn-ea"/>
                <a:cs typeface="+mn-ea"/>
                <a:sym typeface="+mn-lt"/>
              </a:rPr>
              <a:t>月</a:t>
            </a:r>
            <a:endParaRPr lang="zh-CN" altLang="en-US" dirty="0">
              <a:solidFill>
                <a:schemeClr val="tx1">
                  <a:lumMod val="75000"/>
                  <a:lumOff val="25000"/>
                </a:schemeClr>
              </a:solidFill>
              <a:latin typeface="+mn-lt"/>
              <a:ea typeface="+mn-ea"/>
              <a:cs typeface="+mn-ea"/>
              <a:sym typeface="+mn-lt"/>
            </a:endParaRPr>
          </a:p>
        </p:txBody>
      </p:sp>
      <p:sp>
        <p:nvSpPr>
          <p:cNvPr id="23" name="矩形 22"/>
          <p:cNvSpPr/>
          <p:nvPr/>
        </p:nvSpPr>
        <p:spPr>
          <a:xfrm>
            <a:off x="4139085" y="1603822"/>
            <a:ext cx="3913827" cy="461665"/>
          </a:xfrm>
          <a:prstGeom prst="rect">
            <a:avLst/>
          </a:prstGeom>
        </p:spPr>
        <p:txBody>
          <a:bodyPr wrap="none">
            <a:spAutoFit/>
          </a:bodyPr>
          <a:lstStyle/>
          <a:p>
            <a:pPr algn="ctr"/>
            <a:r>
              <a:rPr lang="zh-CN" altLang="en-US" sz="2400" dirty="0">
                <a:solidFill>
                  <a:srgbClr val="92222B"/>
                </a:solidFill>
                <a:cs typeface="+mn-ea"/>
                <a:sym typeface="+mn-lt"/>
              </a:rPr>
              <a:t>POSITION COMPETITORS</a:t>
            </a:r>
          </a:p>
        </p:txBody>
      </p:sp>
      <p:sp>
        <p:nvSpPr>
          <p:cNvPr id="29" name="矩形 28"/>
          <p:cNvSpPr/>
          <p:nvPr/>
        </p:nvSpPr>
        <p:spPr>
          <a:xfrm rot="2853828">
            <a:off x="11229961" y="259246"/>
            <a:ext cx="797447" cy="797447"/>
          </a:xfrm>
          <a:prstGeom prst="rect">
            <a:avLst/>
          </a:prstGeom>
          <a:solidFill>
            <a:schemeClr val="bg1">
              <a:lumMod val="5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îsľîďê"/>
          <p:cNvSpPr txBox="1"/>
          <p:nvPr/>
        </p:nvSpPr>
        <p:spPr>
          <a:xfrm>
            <a:off x="148657" y="163460"/>
            <a:ext cx="1913537" cy="584775"/>
          </a:xfrm>
          <a:prstGeom prst="rect">
            <a:avLst/>
          </a:prstGeom>
          <a:noFill/>
        </p:spPr>
        <p:txBody>
          <a:bodyPr wrap="none" rtlCol="0">
            <a:spAutoFit/>
          </a:bodyPr>
          <a:lstStyle/>
          <a:p>
            <a:r>
              <a:rPr lang="en-US" altLang="zh-CN" sz="1600" dirty="0">
                <a:solidFill>
                  <a:srgbClr val="92222B"/>
                </a:solidFill>
                <a:cs typeface="+mn-ea"/>
                <a:sym typeface="+mn-lt"/>
              </a:rPr>
              <a:t>YOUR LOGO</a:t>
            </a:r>
          </a:p>
          <a:p>
            <a:r>
              <a:rPr lang="en-US" altLang="zh-CN" sz="1600" dirty="0">
                <a:solidFill>
                  <a:schemeClr val="tx1">
                    <a:lumMod val="75000"/>
                    <a:lumOff val="25000"/>
                  </a:schemeClr>
                </a:solidFill>
                <a:cs typeface="+mn-ea"/>
                <a:sym typeface="+mn-lt"/>
              </a:rPr>
              <a:t>COMPANY NAME</a:t>
            </a:r>
            <a:endParaRPr lang="zh-CN" altLang="en-US" sz="1600" dirty="0">
              <a:solidFill>
                <a:schemeClr val="tx1">
                  <a:lumMod val="75000"/>
                  <a:lumOff val="25000"/>
                </a:schemeClr>
              </a:solidFill>
              <a:cs typeface="+mn-ea"/>
              <a:sym typeface="+mn-lt"/>
            </a:endParaRPr>
          </a:p>
        </p:txBody>
      </p:sp>
      <p:sp>
        <p:nvSpPr>
          <p:cNvPr id="31" name="矩形 30"/>
          <p:cNvSpPr/>
          <p:nvPr/>
        </p:nvSpPr>
        <p:spPr>
          <a:xfrm>
            <a:off x="305876" y="6465940"/>
            <a:ext cx="228600" cy="228600"/>
          </a:xfrm>
          <a:prstGeom prst="rect">
            <a:avLst/>
          </a:prstGeom>
          <a:solidFill>
            <a:srgbClr val="293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矩形 31"/>
          <p:cNvSpPr/>
          <p:nvPr/>
        </p:nvSpPr>
        <p:spPr>
          <a:xfrm rot="2766508" flipH="1">
            <a:off x="-251189" y="3580249"/>
            <a:ext cx="3341877" cy="830997"/>
          </a:xfrm>
          <a:prstGeom prst="rect">
            <a:avLst/>
          </a:prstGeom>
        </p:spPr>
        <p:txBody>
          <a:bodyPr wrap="none">
            <a:spAutoFit/>
          </a:bodyPr>
          <a:lstStyle/>
          <a:p>
            <a:r>
              <a:rPr lang="zh-CN" altLang="en-US" sz="4800" dirty="0">
                <a:solidFill>
                  <a:schemeClr val="bg1">
                    <a:lumMod val="65000"/>
                  </a:schemeClr>
                </a:solidFill>
                <a:cs typeface="+mn-ea"/>
                <a:sym typeface="+mn-lt"/>
              </a:rPr>
              <a:t>MANAGER</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p:tgtEl>
                                          <p:spTgt spid="28"/>
                                        </p:tgtEl>
                                        <p:attrNameLst>
                                          <p:attrName>ppt_x</p:attrName>
                                        </p:attrNameLst>
                                      </p:cBhvr>
                                      <p:tavLst>
                                        <p:tav tm="0">
                                          <p:val>
                                            <p:strVal val="#ppt_x+#ppt_w*1.125000"/>
                                          </p:val>
                                        </p:tav>
                                        <p:tav tm="100000">
                                          <p:val>
                                            <p:strVal val="#ppt_x"/>
                                          </p:val>
                                        </p:tav>
                                      </p:tavLst>
                                    </p:anim>
                                    <p:animEffect transition="in" filter="wipe(left)">
                                      <p:cBhvr>
                                        <p:cTn id="17" dur="500"/>
                                        <p:tgtEl>
                                          <p:spTgt spid="2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ppt_x</p:attrName>
                                        </p:attrNameLst>
                                      </p:cBhvr>
                                      <p:tavLst>
                                        <p:tav tm="0">
                                          <p:val>
                                            <p:strVal val="#ppt_x-#ppt_w*1.125000"/>
                                          </p:val>
                                        </p:tav>
                                        <p:tav tm="100000">
                                          <p:val>
                                            <p:strVal val="#ppt_x"/>
                                          </p:val>
                                        </p:tav>
                                      </p:tavLst>
                                    </p:anim>
                                    <p:animEffect transition="in" filter="wipe(right)">
                                      <p:cBhvr>
                                        <p:cTn id="30" dur="500"/>
                                        <p:tgtEl>
                                          <p:spTgt spid="15"/>
                                        </p:tgtEl>
                                      </p:cBhvr>
                                    </p:animEffect>
                                  </p:childTnLst>
                                </p:cTn>
                              </p:par>
                            </p:childTnLst>
                          </p:cTn>
                        </p:par>
                        <p:par>
                          <p:cTn id="31" fill="hold">
                            <p:stCondLst>
                              <p:cond delay="3000"/>
                            </p:stCondLst>
                            <p:childTnLst>
                              <p:par>
                                <p:cTn id="32" presetID="17" presetClass="entr" presetSubtype="1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0"/>
                                        </p:tgtEl>
                                        <p:attrNameLst>
                                          <p:attrName>ppt_y</p:attrName>
                                        </p:attrNameLst>
                                      </p:cBhvr>
                                      <p:tavLst>
                                        <p:tav tm="0">
                                          <p:val>
                                            <p:strVal val="#ppt_y"/>
                                          </p:val>
                                        </p:tav>
                                        <p:tav tm="100000">
                                          <p:val>
                                            <p:strVal val="#ppt_y"/>
                                          </p:val>
                                        </p:tav>
                                      </p:tavLst>
                                    </p:anim>
                                    <p:anim calcmode="lin" valueType="num">
                                      <p:cBhvr>
                                        <p:cTn id="4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0"/>
                                        </p:tgtEl>
                                      </p:cBhvr>
                                    </p:animEffect>
                                  </p:childTnLst>
                                </p:cTn>
                              </p:par>
                            </p:childTnLst>
                          </p:cTn>
                        </p:par>
                        <p:par>
                          <p:cTn id="44" fill="hold">
                            <p:stCondLst>
                              <p:cond delay="44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 calcmode="lin" valueType="num">
                                      <p:cBhvr>
                                        <p:cTn id="4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1"/>
                                        </p:tgtEl>
                                      </p:cBhvr>
                                    </p:animEffect>
                                  </p:childTnLst>
                                </p:cTn>
                              </p:par>
                            </p:childTnLst>
                          </p:cTn>
                        </p:par>
                        <p:par>
                          <p:cTn id="52" fill="hold">
                            <p:stCondLst>
                              <p:cond delay="5699"/>
                            </p:stCondLst>
                            <p:childTnLst>
                              <p:par>
                                <p:cTn id="53" presetID="12" presetClass="entr" presetSubtype="4"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p:tgtEl>
                                          <p:spTgt spid="22"/>
                                        </p:tgtEl>
                                        <p:attrNameLst>
                                          <p:attrName>ppt_y</p:attrName>
                                        </p:attrNameLst>
                                      </p:cBhvr>
                                      <p:tavLst>
                                        <p:tav tm="0">
                                          <p:val>
                                            <p:strVal val="#ppt_y+#ppt_h*1.125000"/>
                                          </p:val>
                                        </p:tav>
                                        <p:tav tm="100000">
                                          <p:val>
                                            <p:strVal val="#ppt_y"/>
                                          </p:val>
                                        </p:tav>
                                      </p:tavLst>
                                    </p:anim>
                                    <p:animEffect transition="in" filter="wipe(up)">
                                      <p:cBhvr>
                                        <p:cTn id="56" dur="500"/>
                                        <p:tgtEl>
                                          <p:spTgt spid="22"/>
                                        </p:tgtEl>
                                      </p:cBhvr>
                                    </p:animEffect>
                                  </p:childTnLst>
                                </p:cTn>
                              </p:par>
                            </p:childTnLst>
                          </p:cTn>
                        </p:par>
                        <p:par>
                          <p:cTn id="57" fill="hold">
                            <p:stCondLst>
                              <p:cond delay="6199"/>
                            </p:stCondLst>
                            <p:childTnLst>
                              <p:par>
                                <p:cTn id="58" presetID="42"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20" grpId="0"/>
      <p:bldP spid="21" grpId="0"/>
      <p:bldP spid="22" grpId="0"/>
      <p:bldP spid="23" grpId="0"/>
      <p:bldP spid="29" grpId="0" animBg="1"/>
      <p:bldP spid="30" grpId="0"/>
      <p:bldP spid="31" grpId="0" animBg="1"/>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347368" y="2295889"/>
            <a:ext cx="7497263" cy="2266222"/>
          </a:xfrm>
          <a:prstGeom prst="rect">
            <a:avLst/>
          </a:prstGeom>
          <a:solidFill>
            <a:srgbClr val="404040">
              <a:alpha val="50000"/>
            </a:srgbClr>
          </a:solidFill>
          <a:ln w="3492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 name="PA-文本框 13"/>
          <p:cNvSpPr txBox="1"/>
          <p:nvPr>
            <p:custDataLst>
              <p:tags r:id="rId1"/>
            </p:custDataLst>
          </p:nvPr>
        </p:nvSpPr>
        <p:spPr>
          <a:xfrm>
            <a:off x="2811777" y="2883715"/>
            <a:ext cx="6568442" cy="923330"/>
          </a:xfrm>
          <a:prstGeom prst="rect">
            <a:avLst/>
          </a:prstGeom>
          <a:noFill/>
        </p:spPr>
        <p:txBody>
          <a:bodyPr wrap="square" rtlCol="0">
            <a:spAutoFit/>
          </a:bodyPr>
          <a:lstStyle/>
          <a:p>
            <a:r>
              <a:rPr lang="zh-CN" altLang="en-US" sz="5400" dirty="0">
                <a:solidFill>
                  <a:schemeClr val="tx1">
                    <a:lumMod val="75000"/>
                    <a:lumOff val="25000"/>
                  </a:schemeClr>
                </a:solidFill>
                <a:cs typeface="+mn-ea"/>
                <a:sym typeface="+mn-lt"/>
              </a:rPr>
              <a:t>竞聘岗位认知、理解</a:t>
            </a:r>
          </a:p>
        </p:txBody>
      </p:sp>
      <p:sp>
        <p:nvSpPr>
          <p:cNvPr id="6" name="PA-文本框 14"/>
          <p:cNvSpPr txBox="1"/>
          <p:nvPr>
            <p:custDataLst>
              <p:tags r:id="rId2"/>
            </p:custDataLst>
          </p:nvPr>
        </p:nvSpPr>
        <p:spPr>
          <a:xfrm>
            <a:off x="5285520" y="2364378"/>
            <a:ext cx="1620957" cy="523220"/>
          </a:xfrm>
          <a:prstGeom prst="rect">
            <a:avLst/>
          </a:prstGeom>
          <a:noFill/>
        </p:spPr>
        <p:txBody>
          <a:bodyPr wrap="none" rtlCol="0">
            <a:spAutoFit/>
          </a:bodyPr>
          <a:lstStyle/>
          <a:p>
            <a:r>
              <a:rPr kumimoji="1" lang="zh-CN" altLang="en-US" sz="2800" dirty="0">
                <a:solidFill>
                  <a:srgbClr val="92222B"/>
                </a:solidFill>
                <a:cs typeface="+mn-ea"/>
                <a:sym typeface="+mn-lt"/>
              </a:rPr>
              <a:t>第三部分</a:t>
            </a:r>
          </a:p>
        </p:txBody>
      </p:sp>
      <p:sp>
        <p:nvSpPr>
          <p:cNvPr id="7" name="文本框 6"/>
          <p:cNvSpPr txBox="1"/>
          <p:nvPr/>
        </p:nvSpPr>
        <p:spPr>
          <a:xfrm>
            <a:off x="3288701" y="3796309"/>
            <a:ext cx="6286990" cy="526811"/>
          </a:xfrm>
          <a:prstGeom prst="rect">
            <a:avLst/>
          </a:prstGeom>
          <a:noFill/>
        </p:spPr>
        <p:txBody>
          <a:bodyPr wrap="square" rtlCol="0">
            <a:spAutoFit/>
          </a:bodyPr>
          <a:lstStyle/>
          <a:p>
            <a:pPr algn="ctr">
              <a:lnSpc>
                <a:spcPct val="150000"/>
              </a:lnSpc>
            </a:pPr>
            <a:r>
              <a:rPr lang="en-US" altLang="zh-CN" sz="1000" dirty="0">
                <a:solidFill>
                  <a:schemeClr val="tx1">
                    <a:lumMod val="75000"/>
                    <a:lumOff val="25000"/>
                  </a:schemeClr>
                </a:solidFill>
                <a:cs typeface="+mn-ea"/>
                <a:sym typeface="+mn-lt"/>
              </a:rPr>
              <a:t>Please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here</a:t>
            </a:r>
          </a:p>
        </p:txBody>
      </p:sp>
      <p:sp>
        <p:nvSpPr>
          <p:cNvPr id="11" name="îsľîďê"/>
          <p:cNvSpPr txBox="1"/>
          <p:nvPr/>
        </p:nvSpPr>
        <p:spPr>
          <a:xfrm>
            <a:off x="10118918" y="150916"/>
            <a:ext cx="1913537" cy="584775"/>
          </a:xfrm>
          <a:prstGeom prst="rect">
            <a:avLst/>
          </a:prstGeom>
          <a:noFill/>
        </p:spPr>
        <p:txBody>
          <a:bodyPr wrap="none" rtlCol="0">
            <a:spAutoFit/>
          </a:bodyPr>
          <a:lstStyle/>
          <a:p>
            <a:pPr algn="r"/>
            <a:r>
              <a:rPr lang="en-US" altLang="zh-CN" sz="1600" dirty="0">
                <a:solidFill>
                  <a:srgbClr val="92222B"/>
                </a:solidFill>
                <a:cs typeface="+mn-ea"/>
                <a:sym typeface="+mn-lt"/>
              </a:rPr>
              <a:t>YOUR LOGO</a:t>
            </a:r>
          </a:p>
          <a:p>
            <a:pPr algn="r"/>
            <a:r>
              <a:rPr lang="en-US" altLang="zh-CN" sz="1600" dirty="0">
                <a:solidFill>
                  <a:srgbClr val="29304A"/>
                </a:solidFill>
                <a:cs typeface="+mn-ea"/>
                <a:sym typeface="+mn-lt"/>
              </a:rPr>
              <a:t>COMPANY NAME</a:t>
            </a:r>
            <a:endParaRPr lang="zh-CN" altLang="en-US" sz="1600" dirty="0">
              <a:solidFill>
                <a:srgbClr val="29304A"/>
              </a:solidFill>
              <a:cs typeface="+mn-ea"/>
              <a:sym typeface="+mn-lt"/>
            </a:endParaRPr>
          </a:p>
        </p:txBody>
      </p:sp>
      <p:sp>
        <p:nvSpPr>
          <p:cNvPr id="12" name="矩形 11"/>
          <p:cNvSpPr/>
          <p:nvPr/>
        </p:nvSpPr>
        <p:spPr>
          <a:xfrm>
            <a:off x="11803855" y="6478484"/>
            <a:ext cx="228600" cy="228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par>
                          <p:cTn id="9" fill="hold">
                            <p:stCondLst>
                              <p:cond delay="500"/>
                            </p:stCondLst>
                            <p:childTnLst>
                              <p:par>
                                <p:cTn id="10" presetID="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to="" calcmode="lin" valueType="num">
                                      <p:cBhvr>
                                        <p:cTn id="12" dur="700" fill="hold">
                                          <p:stCondLst>
                                            <p:cond delay="0"/>
                                          </p:stCondLst>
                                        </p:cTn>
                                        <p:tgtEl>
                                          <p:spTgt spid="6"/>
                                        </p:tgtEl>
                                        <p:attrNameLst>
                                          <p:attrName>ppt_x</p:attrName>
                                        </p:attrNameLst>
                                      </p:cBhvr>
                                      <p:tavLst>
                                        <p:tav tm="0" fmla="#ppt_x-(-#ppt_w/2*cos(ppt_r/180*pi))*((1.5-1.5*$)^2-(1.5-1.5*$)^3)">
                                          <p:val>
                                            <p:fltVal val="0"/>
                                          </p:val>
                                        </p:tav>
                                        <p:tav tm="100000">
                                          <p:val>
                                            <p:fltVal val="1"/>
                                          </p:val>
                                        </p:tav>
                                      </p:tavLst>
                                    </p:anim>
                                    <p:anim to="" calcmode="lin" valueType="num">
                                      <p:cBhvr>
                                        <p:cTn id="13" dur="700" fill="hold">
                                          <p:stCondLst>
                                            <p:cond delay="0"/>
                                          </p:stCondLst>
                                        </p:cTn>
                                        <p:tgtEl>
                                          <p:spTgt spid="6"/>
                                        </p:tgtEl>
                                        <p:attrNameLst>
                                          <p:attrName>ppt_y</p:attrName>
                                        </p:attrNameLst>
                                      </p:cBhvr>
                                      <p:tavLst>
                                        <p:tav tm="0" fmla="#ppt_y-(-#ppt_h/2*cos(ppt_r/180*pi))*((1.5-1.5*$)^2-(1.5-1.5*$)^3)">
                                          <p:val>
                                            <p:fltVal val="0"/>
                                          </p:val>
                                        </p:tav>
                                        <p:tav tm="100000">
                                          <p:val>
                                            <p:fltVal val="1"/>
                                          </p:val>
                                        </p:tav>
                                      </p:tavLst>
                                    </p:anim>
                                    <p:anim to="" calcmode="lin" valueType="num">
                                      <p:cBhvr>
                                        <p:cTn id="14" dur="700" fill="hold">
                                          <p:stCondLst>
                                            <p:cond delay="0"/>
                                          </p:stCondLst>
                                        </p:cTn>
                                        <p:tgtEl>
                                          <p:spTgt spid="6"/>
                                        </p:tgtEl>
                                        <p:attrNameLst>
                                          <p:attrName>ppt_h</p:attrName>
                                        </p:attrNameLst>
                                      </p:cBhvr>
                                      <p:tavLst>
                                        <p:tav tm="0" fmla="#ppt_h-(-#ppt_h)*((1.5-1.5*$)^2-(1.5-1.5*$)^3)">
                                          <p:val>
                                            <p:fltVal val="0"/>
                                          </p:val>
                                        </p:tav>
                                        <p:tav tm="100000">
                                          <p:val>
                                            <p:fltVal val="1"/>
                                          </p:val>
                                        </p:tav>
                                      </p:tavLst>
                                    </p:anim>
                                    <p:anim to="" calcmode="lin" valueType="num">
                                      <p:cBhvr>
                                        <p:cTn id="15" dur="700" fill="hold">
                                          <p:stCondLst>
                                            <p:cond delay="0"/>
                                          </p:stCondLst>
                                        </p:cTn>
                                        <p:tgtEl>
                                          <p:spTgt spid="6"/>
                                        </p:tgtEl>
                                        <p:attrNameLst>
                                          <p:attrName>ppt_w</p:attrName>
                                        </p:attrNameLst>
                                      </p:cBhvr>
                                      <p:tavLst>
                                        <p:tav tm="0" fmla="#ppt_w-(-#ppt_w)*((1.5-1.5*$)^2-(1.5-1.5*$)^3)">
                                          <p:val>
                                            <p:fltVal val="0"/>
                                          </p:val>
                                        </p:tav>
                                        <p:tav tm="100000">
                                          <p:val>
                                            <p:fltVal val="1"/>
                                          </p:val>
                                        </p:tav>
                                      </p:tavLst>
                                    </p:anim>
                                  </p:childTnLst>
                                </p:cTn>
                              </p:par>
                            </p:childTnLst>
                          </p:cTn>
                        </p:par>
                        <p:par>
                          <p:cTn id="16" fill="hold">
                            <p:stCondLst>
                              <p:cond delay="1409"/>
                            </p:stCondLst>
                            <p:childTnLst>
                              <p:par>
                                <p:cTn id="17" presetID="0"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to="" calcmode="lin" valueType="num">
                                      <p:cBhvr>
                                        <p:cTn id="19" dur="700" fill="hold">
                                          <p:stCondLst>
                                            <p:cond delay="0"/>
                                          </p:stCondLst>
                                        </p:cTn>
                                        <p:tgtEl>
                                          <p:spTgt spid="5"/>
                                        </p:tgtEl>
                                        <p:attrNameLst>
                                          <p:attrName>ppt_y</p:attrName>
                                        </p:attrNameLst>
                                      </p:cBhvr>
                                      <p:tavLst>
                                        <p:tav tm="0" fmla="#ppt_y+#ppt_h/2*((1.5-1.5*$)^3-(1.5-1.5*$)^2)*8/9">
                                          <p:val>
                                            <p:fltVal val="0"/>
                                          </p:val>
                                        </p:tav>
                                        <p:tav tm="100000">
                                          <p:val>
                                            <p:fltVal val="1"/>
                                          </p:val>
                                        </p:tav>
                                      </p:tavLst>
                                    </p:anim>
                                    <p:anim to="" calcmode="lin" valueType="num">
                                      <p:cBhvr>
                                        <p:cTn id="20" dur="700" fill="hold">
                                          <p:stCondLst>
                                            <p:cond delay="0"/>
                                          </p:stCondLst>
                                        </p:cTn>
                                        <p:tgtEl>
                                          <p:spTgt spid="5"/>
                                        </p:tgtEl>
                                        <p:attrNameLst>
                                          <p:attrName>ppt_h</p:attrName>
                                        </p:attrNameLst>
                                      </p:cBhvr>
                                      <p:tavLst>
                                        <p:tav tm="0" fmla="#ppt_h-#ppt_h*((1.5-1.5*$)^3-(1.5-1.5*$)^2)">
                                          <p:val>
                                            <p:fltVal val="0"/>
                                          </p:val>
                                        </p:tav>
                                        <p:tav tm="100000">
                                          <p:val>
                                            <p:fltVal val="1"/>
                                          </p:val>
                                        </p:tav>
                                      </p:tavLst>
                                    </p:anim>
                                    <p:animEffect filter="fade">
                                      <p:cBhvr>
                                        <p:cTn id="21" dur="700">
                                          <p:stCondLst>
                                            <p:cond delay="0"/>
                                          </p:stCondLst>
                                        </p:cTn>
                                        <p:tgtEl>
                                          <p:spTgt spid="5"/>
                                        </p:tgtEl>
                                      </p:cBhvr>
                                    </p:animEffect>
                                  </p:childTnLst>
                                </p:cTn>
                              </p:par>
                            </p:childTnLst>
                          </p:cTn>
                        </p:par>
                        <p:par>
                          <p:cTn id="22" fill="hold">
                            <p:stCondLst>
                              <p:cond delay="267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317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p:stCondLst>
                              <p:cond delay="367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7" grpId="0"/>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3300904"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竞聘岗位认知、理解</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îšļîḋé"/>
          <p:cNvSpPr txBox="1"/>
          <p:nvPr/>
        </p:nvSpPr>
        <p:spPr>
          <a:xfrm>
            <a:off x="7880049" y="2891733"/>
            <a:ext cx="2908823" cy="400110"/>
          </a:xfrm>
          <a:prstGeom prst="rect">
            <a:avLst/>
          </a:prstGeom>
        </p:spPr>
        <p:txBody>
          <a:bodyPr wrap="square" rtlCol="0">
            <a:spAutoFit/>
          </a:bodyPr>
          <a:lstStyle>
            <a:defPPr>
              <a:defRPr lang="zh-CN"/>
            </a:defPPr>
            <a:lvl1pPr>
              <a:lnSpc>
                <a:spcPts val="1500"/>
              </a:lnSpc>
              <a:defRPr sz="900"/>
            </a:lvl1pPr>
          </a:lstStyle>
          <a:p>
            <a:pPr>
              <a:lnSpc>
                <a:spcPct val="100000"/>
              </a:lnSpc>
            </a:pPr>
            <a:r>
              <a:rPr lang="zh-CN" altLang="en-US" sz="2000" dirty="0">
                <a:cs typeface="+mn-ea"/>
                <a:sym typeface="+mn-lt"/>
              </a:rPr>
              <a:t>组织管理</a:t>
            </a:r>
          </a:p>
        </p:txBody>
      </p:sp>
      <p:sp>
        <p:nvSpPr>
          <p:cNvPr id="8" name="îŝlïḍê"/>
          <p:cNvSpPr txBox="1"/>
          <p:nvPr/>
        </p:nvSpPr>
        <p:spPr>
          <a:xfrm>
            <a:off x="7880049" y="2583956"/>
            <a:ext cx="2109837" cy="338554"/>
          </a:xfrm>
          <a:prstGeom prst="rect">
            <a:avLst/>
          </a:prstGeom>
          <a:noFill/>
        </p:spPr>
        <p:txBody>
          <a:bodyPr wrap="square" rtlCol="0">
            <a:spAutoFit/>
          </a:bodyPr>
          <a:lstStyle/>
          <a:p>
            <a:pPr lvl="0" defTabSz="913765">
              <a:buSzPct val="25000"/>
              <a:defRPr/>
            </a:pPr>
            <a:r>
              <a:rPr lang="en-US" altLang="zh-CN" sz="1600" b="1" dirty="0">
                <a:solidFill>
                  <a:schemeClr val="tx1">
                    <a:lumMod val="75000"/>
                    <a:lumOff val="25000"/>
                  </a:schemeClr>
                </a:solidFill>
                <a:cs typeface="+mn-ea"/>
                <a:sym typeface="+mn-lt"/>
              </a:rPr>
              <a:t>01</a:t>
            </a:r>
          </a:p>
        </p:txBody>
      </p:sp>
      <p:sp>
        <p:nvSpPr>
          <p:cNvPr id="9" name="íślíḓe"/>
          <p:cNvSpPr txBox="1"/>
          <p:nvPr/>
        </p:nvSpPr>
        <p:spPr>
          <a:xfrm>
            <a:off x="7880049" y="3971555"/>
            <a:ext cx="2908823" cy="400110"/>
          </a:xfrm>
          <a:prstGeom prst="rect">
            <a:avLst/>
          </a:prstGeom>
        </p:spPr>
        <p:txBody>
          <a:bodyPr wrap="square" rtlCol="0">
            <a:spAutoFit/>
          </a:bodyPr>
          <a:lstStyle>
            <a:defPPr>
              <a:defRPr lang="zh-CN"/>
            </a:defPPr>
            <a:lvl1pPr>
              <a:lnSpc>
                <a:spcPts val="1500"/>
              </a:lnSpc>
              <a:defRPr sz="900"/>
            </a:lvl1pPr>
          </a:lstStyle>
          <a:p>
            <a:pPr>
              <a:lnSpc>
                <a:spcPct val="100000"/>
              </a:lnSpc>
            </a:pPr>
            <a:r>
              <a:rPr lang="zh-CN" altLang="en-US" sz="2000" dirty="0">
                <a:cs typeface="+mn-ea"/>
                <a:sym typeface="+mn-lt"/>
              </a:rPr>
              <a:t>计划制定与总结</a:t>
            </a:r>
          </a:p>
        </p:txBody>
      </p:sp>
      <p:sp>
        <p:nvSpPr>
          <p:cNvPr id="10" name="ïşliḑè"/>
          <p:cNvSpPr txBox="1"/>
          <p:nvPr/>
        </p:nvSpPr>
        <p:spPr>
          <a:xfrm>
            <a:off x="7880049" y="3663778"/>
            <a:ext cx="2109837" cy="338554"/>
          </a:xfrm>
          <a:prstGeom prst="rect">
            <a:avLst/>
          </a:prstGeom>
          <a:noFill/>
        </p:spPr>
        <p:txBody>
          <a:bodyPr wrap="square" rtlCol="0">
            <a:spAutoFit/>
          </a:bodyPr>
          <a:lstStyle/>
          <a:p>
            <a:pPr lvl="0" defTabSz="913765">
              <a:buSzPct val="25000"/>
              <a:defRPr/>
            </a:pPr>
            <a:r>
              <a:rPr lang="en-US" altLang="zh-CN" sz="1600" b="1" dirty="0">
                <a:solidFill>
                  <a:schemeClr val="tx1">
                    <a:lumMod val="75000"/>
                    <a:lumOff val="25000"/>
                  </a:schemeClr>
                </a:solidFill>
                <a:cs typeface="+mn-ea"/>
                <a:sym typeface="+mn-lt"/>
              </a:rPr>
              <a:t>02</a:t>
            </a:r>
          </a:p>
        </p:txBody>
      </p:sp>
      <p:sp>
        <p:nvSpPr>
          <p:cNvPr id="12" name="iṧļïḍê"/>
          <p:cNvSpPr/>
          <p:nvPr/>
        </p:nvSpPr>
        <p:spPr>
          <a:xfrm>
            <a:off x="7040694" y="4739917"/>
            <a:ext cx="559407" cy="559404"/>
          </a:xfrm>
          <a:prstGeom prst="ellipse">
            <a:avLst/>
          </a:prstGeom>
          <a:solidFill>
            <a:srgbClr val="404040"/>
          </a:solidFill>
          <a:ln w="12700" cap="rnd">
            <a:noFill/>
            <a:prstDash val="solid"/>
            <a:round/>
          </a:ln>
          <a:effectLst>
            <a:outerShdw blurRad="254000" dist="127000" algn="ctr" rotWithShape="0">
              <a:schemeClr val="accent5">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rgbClr val="FFFFFF"/>
              </a:solidFill>
              <a:cs typeface="+mn-ea"/>
              <a:sym typeface="+mn-lt"/>
            </a:endParaRPr>
          </a:p>
        </p:txBody>
      </p:sp>
      <p:sp>
        <p:nvSpPr>
          <p:cNvPr id="14" name="îslíďé"/>
          <p:cNvSpPr txBox="1"/>
          <p:nvPr/>
        </p:nvSpPr>
        <p:spPr>
          <a:xfrm>
            <a:off x="7880049" y="5051377"/>
            <a:ext cx="2908823" cy="400110"/>
          </a:xfrm>
          <a:prstGeom prst="rect">
            <a:avLst/>
          </a:prstGeom>
        </p:spPr>
        <p:txBody>
          <a:bodyPr wrap="square" rtlCol="0">
            <a:spAutoFit/>
          </a:bodyPr>
          <a:lstStyle>
            <a:defPPr>
              <a:defRPr lang="zh-CN"/>
            </a:defPPr>
            <a:lvl1pPr>
              <a:lnSpc>
                <a:spcPts val="1500"/>
              </a:lnSpc>
              <a:defRPr sz="900"/>
            </a:lvl1pPr>
          </a:lstStyle>
          <a:p>
            <a:pPr>
              <a:lnSpc>
                <a:spcPct val="100000"/>
              </a:lnSpc>
            </a:pPr>
            <a:r>
              <a:rPr lang="zh-CN" altLang="en-US" sz="2000" dirty="0">
                <a:cs typeface="+mn-ea"/>
                <a:sym typeface="+mn-lt"/>
              </a:rPr>
              <a:t>协调与沟通</a:t>
            </a:r>
          </a:p>
        </p:txBody>
      </p:sp>
      <p:sp>
        <p:nvSpPr>
          <p:cNvPr id="15" name="íśḻîḍê"/>
          <p:cNvSpPr txBox="1"/>
          <p:nvPr/>
        </p:nvSpPr>
        <p:spPr>
          <a:xfrm>
            <a:off x="7880049" y="4743600"/>
            <a:ext cx="2109837" cy="338554"/>
          </a:xfrm>
          <a:prstGeom prst="rect">
            <a:avLst/>
          </a:prstGeom>
          <a:noFill/>
        </p:spPr>
        <p:txBody>
          <a:bodyPr wrap="square" rtlCol="0">
            <a:spAutoFit/>
          </a:bodyPr>
          <a:lstStyle/>
          <a:p>
            <a:pPr lvl="0" defTabSz="913765">
              <a:buSzPct val="25000"/>
              <a:defRPr/>
            </a:pPr>
            <a:r>
              <a:rPr lang="en-US" altLang="zh-CN" sz="1600" b="1" dirty="0">
                <a:solidFill>
                  <a:schemeClr val="tx1">
                    <a:lumMod val="75000"/>
                    <a:lumOff val="25000"/>
                  </a:schemeClr>
                </a:solidFill>
                <a:cs typeface="+mn-ea"/>
                <a:sym typeface="+mn-lt"/>
              </a:rPr>
              <a:t>03</a:t>
            </a:r>
          </a:p>
        </p:txBody>
      </p:sp>
      <p:sp>
        <p:nvSpPr>
          <p:cNvPr id="17" name="ïŝ1îďè"/>
          <p:cNvSpPr/>
          <p:nvPr/>
        </p:nvSpPr>
        <p:spPr>
          <a:xfrm>
            <a:off x="7037733" y="2580274"/>
            <a:ext cx="559407" cy="559404"/>
          </a:xfrm>
          <a:prstGeom prst="ellipse">
            <a:avLst/>
          </a:prstGeom>
          <a:solidFill>
            <a:srgbClr val="92222B"/>
          </a:solidFill>
          <a:ln w="12700" cap="rnd">
            <a:no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20" name="i$ḷîḓé"/>
          <p:cNvSpPr/>
          <p:nvPr/>
        </p:nvSpPr>
        <p:spPr>
          <a:xfrm>
            <a:off x="7037733" y="3660522"/>
            <a:ext cx="558979" cy="558977"/>
          </a:xfrm>
          <a:prstGeom prst="ellipse">
            <a:avLst/>
          </a:prstGeom>
          <a:solidFill>
            <a:srgbClr val="404040"/>
          </a:solidFill>
          <a:ln w="12700" cap="rnd">
            <a:noFill/>
            <a:prstDash val="solid"/>
            <a:round/>
          </a:ln>
          <a:effectLst>
            <a:outerShdw blurRad="254000" dist="127000" algn="ctr" rotWithShape="0">
              <a:schemeClr val="accent4">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22" name="PA-íSlïḍé"/>
          <p:cNvSpPr/>
          <p:nvPr>
            <p:custDataLst>
              <p:tags r:id="rId1"/>
            </p:custDataLst>
          </p:nvPr>
        </p:nvSpPr>
        <p:spPr>
          <a:xfrm>
            <a:off x="1734370" y="2862274"/>
            <a:ext cx="3442346" cy="2800029"/>
          </a:xfrm>
          <a:prstGeom prst="rect">
            <a:avLst/>
          </a:prstGeom>
          <a:blipFill>
            <a:blip r:embed="rId4" cstate="print">
              <a:extLst>
                <a:ext uri="{28A0092B-C50C-407E-A947-70E740481C1C}">
                  <a14:useLocalDpi xmlns:a14="http://schemas.microsoft.com/office/drawing/2010/main" val="0"/>
                </a:ext>
              </a:extLst>
            </a:blip>
            <a:stretch>
              <a:fillRect/>
            </a:stretch>
          </a:blipFill>
          <a:ln w="28575">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cs typeface="+mn-ea"/>
              <a:sym typeface="+mn-lt"/>
            </a:endParaRPr>
          </a:p>
        </p:txBody>
      </p:sp>
      <p:sp>
        <p:nvSpPr>
          <p:cNvPr id="24" name="PA-椭圆 17"/>
          <p:cNvSpPr/>
          <p:nvPr>
            <p:custDataLst>
              <p:tags r:id="rId2"/>
            </p:custDataLst>
          </p:nvPr>
        </p:nvSpPr>
        <p:spPr>
          <a:xfrm>
            <a:off x="4096548" y="982631"/>
            <a:ext cx="2957100" cy="864556"/>
          </a:xfrm>
          <a:prstGeom prst="rect">
            <a:avLst/>
          </a:prstGeom>
          <a:solidFill>
            <a:srgbClr val="404040"/>
          </a:solidFill>
          <a:ln>
            <a:noFill/>
          </a:ln>
          <a:effectLst>
            <a:outerShdw blurRad="215900" sx="102000" sy="102000" algn="ctr" rotWithShape="0">
              <a:srgbClr val="40404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2222B"/>
              </a:solidFill>
              <a:cs typeface="+mn-ea"/>
              <a:sym typeface="+mn-lt"/>
            </a:endParaRPr>
          </a:p>
        </p:txBody>
      </p:sp>
      <p:sp>
        <p:nvSpPr>
          <p:cNvPr id="26" name="îŝlïḍê"/>
          <p:cNvSpPr txBox="1"/>
          <p:nvPr/>
        </p:nvSpPr>
        <p:spPr>
          <a:xfrm>
            <a:off x="4520179" y="1140942"/>
            <a:ext cx="2109837" cy="523220"/>
          </a:xfrm>
          <a:prstGeom prst="rect">
            <a:avLst/>
          </a:prstGeom>
          <a:noFill/>
        </p:spPr>
        <p:txBody>
          <a:bodyPr wrap="square" rtlCol="0">
            <a:spAutoFit/>
          </a:bodyPr>
          <a:lstStyle/>
          <a:p>
            <a:pPr lvl="0" algn="dist" defTabSz="913765">
              <a:buSzPct val="25000"/>
              <a:defRPr/>
            </a:pPr>
            <a:r>
              <a:rPr lang="zh-CN" altLang="en-US" sz="2800" b="1" dirty="0">
                <a:solidFill>
                  <a:schemeClr val="bg1"/>
                </a:solidFill>
                <a:cs typeface="+mn-ea"/>
                <a:sym typeface="+mn-lt"/>
              </a:rPr>
              <a:t>岗位认知</a:t>
            </a:r>
            <a:endParaRPr lang="en-US" altLang="zh-CN" sz="2800" b="1" dirty="0">
              <a:solidFill>
                <a:schemeClr val="bg1"/>
              </a:solidFill>
              <a:cs typeface="+mn-ea"/>
              <a:sym typeface="+mn-lt"/>
            </a:endParaRPr>
          </a:p>
        </p:txBody>
      </p:sp>
      <p:pic>
        <p:nvPicPr>
          <p:cNvPr id="3" name="图片 2"/>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7037733" y="4744210"/>
            <a:ext cx="558979" cy="507222"/>
          </a:xfrm>
          <a:prstGeom prst="rect">
            <a:avLst/>
          </a:prstGeom>
        </p:spPr>
      </p:pic>
      <p:pic>
        <p:nvPicPr>
          <p:cNvPr id="25" name="图片 24"/>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7063373" y="3712277"/>
            <a:ext cx="558979" cy="507222"/>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3648" y="2595666"/>
            <a:ext cx="558979" cy="507222"/>
          </a:xfrm>
          <a:prstGeom prst="rect">
            <a:avLst/>
          </a:prstGeom>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22"/>
                                        </p:tgtEl>
                                        <p:attrNameLst>
                                          <p:attrName>style.visibility</p:attrName>
                                        </p:attrNameLst>
                                      </p:cBhvr>
                                      <p:to>
                                        <p:strVal val="visible"/>
                                      </p:to>
                                    </p:set>
                                    <p:anim to="" calcmode="lin" valueType="num">
                                      <p:cBhvr>
                                        <p:cTn id="7" dur="750" fill="hold">
                                          <p:stCondLst>
                                            <p:cond delay="0"/>
                                          </p:stCondLst>
                                        </p:cTn>
                                        <p:tgtEl>
                                          <p:spTgt spid="22"/>
                                        </p:tgtEl>
                                        <p:attrNameLst>
                                          <p:attrName>ppt_h</p:attrName>
                                        </p:attrNameLst>
                                      </p:cBhvr>
                                      <p:tavLst>
                                        <p:tav tm="0" fmla="#ppt_h-#ppt_h*((1.5-1.5*$)^3-(1.5-1.5*$)^2)">
                                          <p:val>
                                            <p:fltVal val="0"/>
                                          </p:val>
                                        </p:tav>
                                        <p:tav tm="100000">
                                          <p:val>
                                            <p:fltVal val="1"/>
                                          </p:val>
                                        </p:tav>
                                      </p:tavLst>
                                    </p:anim>
                                    <p:anim to="" calcmode="lin" valueType="num">
                                      <p:cBhvr>
                                        <p:cTn id="8" dur="750" fill="hold">
                                          <p:stCondLst>
                                            <p:cond delay="0"/>
                                          </p:stCondLst>
                                        </p:cTn>
                                        <p:tgtEl>
                                          <p:spTgt spid="22"/>
                                        </p:tgtEl>
                                        <p:attrNameLst>
                                          <p:attrName>ppt_w</p:attrName>
                                        </p:attrNameLst>
                                      </p:cBhvr>
                                      <p:tavLst>
                                        <p:tav tm="0" fmla="#ppt_w-#ppt_w*((1.5-1.5*$)^3-(1.5-1.5*$)^2)">
                                          <p:val>
                                            <p:fltVal val="0"/>
                                          </p:val>
                                        </p:tav>
                                        <p:tav tm="100000">
                                          <p:val>
                                            <p:fltVal val="1"/>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left)">
                                      <p:cBhvr>
                                        <p:cTn id="16" dur="500"/>
                                        <p:tgtEl>
                                          <p:spTgt spid="26"/>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left)">
                                      <p:cBhvr>
                                        <p:cTn id="20" dur="500"/>
                                        <p:tgtEl>
                                          <p:spTgt spid="7"/>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left)">
                                      <p:cBhvr>
                                        <p:cTn id="24" dur="500"/>
                                        <p:tgtEl>
                                          <p:spTgt spid="8"/>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left)">
                                      <p:cBhvr>
                                        <p:cTn id="28" dur="500"/>
                                        <p:tgtEl>
                                          <p:spTgt spid="9"/>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ppt_x</p:attrName>
                                        </p:attrNameLst>
                                      </p:cBhvr>
                                      <p:tavLst>
                                        <p:tav tm="0">
                                          <p:val>
                                            <p:strVal val="#ppt_x+#ppt_w*1.125000"/>
                                          </p:val>
                                        </p:tav>
                                        <p:tav tm="100000">
                                          <p:val>
                                            <p:strVal val="#ppt_x"/>
                                          </p:val>
                                        </p:tav>
                                      </p:tavLst>
                                    </p:anim>
                                    <p:animEffect transition="in" filter="wipe(left)">
                                      <p:cBhvr>
                                        <p:cTn id="32" dur="500"/>
                                        <p:tgtEl>
                                          <p:spTgt spid="10"/>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ppt_x</p:attrName>
                                        </p:attrNameLst>
                                      </p:cBhvr>
                                      <p:tavLst>
                                        <p:tav tm="0">
                                          <p:val>
                                            <p:strVal val="#ppt_x+#ppt_w*1.125000"/>
                                          </p:val>
                                        </p:tav>
                                        <p:tav tm="100000">
                                          <p:val>
                                            <p:strVal val="#ppt_x"/>
                                          </p:val>
                                        </p:tav>
                                      </p:tavLst>
                                    </p:anim>
                                    <p:animEffect transition="in" filter="wipe(left)">
                                      <p:cBhvr>
                                        <p:cTn id="36" dur="500"/>
                                        <p:tgtEl>
                                          <p:spTgt spid="14"/>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ppt_x</p:attrName>
                                        </p:attrNameLst>
                                      </p:cBhvr>
                                      <p:tavLst>
                                        <p:tav tm="0">
                                          <p:val>
                                            <p:strVal val="#ppt_x+#ppt_w*1.125000"/>
                                          </p:val>
                                        </p:tav>
                                        <p:tav tm="100000">
                                          <p:val>
                                            <p:strVal val="#ppt_x"/>
                                          </p:val>
                                        </p:tav>
                                      </p:tavLst>
                                    </p:anim>
                                    <p:animEffect transition="in" filter="wipe(left)">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4" grpId="0"/>
      <p:bldP spid="15" grpId="0"/>
      <p:bldP spid="22" grpId="0" animBg="1"/>
      <p:bldP spid="24"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右 1"/>
          <p:cNvSpPr/>
          <p:nvPr/>
        </p:nvSpPr>
        <p:spPr>
          <a:xfrm>
            <a:off x="630195" y="3454751"/>
            <a:ext cx="11219935" cy="3269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3300904"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竞聘岗位认知、理解</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50713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963823" y="1553703"/>
            <a:ext cx="10518024" cy="4378105"/>
            <a:chOff x="963823" y="1553703"/>
            <a:chExt cx="10518024" cy="4378105"/>
          </a:xfrm>
        </p:grpSpPr>
        <p:sp>
          <p:nvSpPr>
            <p:cNvPr id="23" name="î$ľíḍê"/>
            <p:cNvSpPr/>
            <p:nvPr/>
          </p:nvSpPr>
          <p:spPr>
            <a:xfrm rot="10800000">
              <a:off x="1534898" y="3232611"/>
              <a:ext cx="9122205" cy="719217"/>
            </a:xfrm>
            <a:prstGeom prst="roundRect">
              <a:avLst>
                <a:gd name="adj" fmla="val 50000"/>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grpSp>
          <p:nvGrpSpPr>
            <p:cNvPr id="24" name="iṡ1iḍe"/>
            <p:cNvGrpSpPr/>
            <p:nvPr/>
          </p:nvGrpSpPr>
          <p:grpSpPr>
            <a:xfrm>
              <a:off x="1575529" y="3245279"/>
              <a:ext cx="706554" cy="706550"/>
              <a:chOff x="-962888" y="3808044"/>
              <a:chExt cx="444222" cy="444220"/>
            </a:xfrm>
          </p:grpSpPr>
          <p:sp>
            <p:nvSpPr>
              <p:cNvPr id="47" name="ï$1iḋê"/>
              <p:cNvSpPr/>
              <p:nvPr/>
            </p:nvSpPr>
            <p:spPr bwMode="auto">
              <a:xfrm>
                <a:off x="-787351" y="3962697"/>
                <a:ext cx="168853" cy="205561"/>
              </a:xfrm>
              <a:custGeom>
                <a:avLst/>
                <a:gdLst>
                  <a:gd name="connsiteX0" fmla="*/ 283816 w 438150"/>
                  <a:gd name="connsiteY0" fmla="*/ 621 h 533400"/>
                  <a:gd name="connsiteX1" fmla="*/ 286102 w 438150"/>
                  <a:gd name="connsiteY1" fmla="*/ 716 h 533400"/>
                  <a:gd name="connsiteX2" fmla="*/ 286102 w 438150"/>
                  <a:gd name="connsiteY2" fmla="*/ 124446 h 533400"/>
                  <a:gd name="connsiteX3" fmla="*/ 286197 w 438150"/>
                  <a:gd name="connsiteY3" fmla="*/ 126160 h 533400"/>
                  <a:gd name="connsiteX4" fmla="*/ 314677 w 438150"/>
                  <a:gd name="connsiteY4" fmla="*/ 153021 h 533400"/>
                  <a:gd name="connsiteX5" fmla="*/ 314677 w 438150"/>
                  <a:gd name="connsiteY5" fmla="*/ 153021 h 533400"/>
                  <a:gd name="connsiteX6" fmla="*/ 438407 w 438150"/>
                  <a:gd name="connsiteY6" fmla="*/ 153021 h 533400"/>
                  <a:gd name="connsiteX7" fmla="*/ 438502 w 438150"/>
                  <a:gd name="connsiteY7" fmla="*/ 155307 h 533400"/>
                  <a:gd name="connsiteX8" fmla="*/ 438502 w 438150"/>
                  <a:gd name="connsiteY8" fmla="*/ 505446 h 533400"/>
                  <a:gd name="connsiteX9" fmla="*/ 409927 w 438150"/>
                  <a:gd name="connsiteY9" fmla="*/ 534021 h 533400"/>
                  <a:gd name="connsiteX10" fmla="*/ 28927 w 438150"/>
                  <a:gd name="connsiteY10" fmla="*/ 534021 h 533400"/>
                  <a:gd name="connsiteX11" fmla="*/ 352 w 438150"/>
                  <a:gd name="connsiteY11" fmla="*/ 505446 h 533400"/>
                  <a:gd name="connsiteX12" fmla="*/ 352 w 438150"/>
                  <a:gd name="connsiteY12" fmla="*/ 29196 h 533400"/>
                  <a:gd name="connsiteX13" fmla="*/ 28927 w 438150"/>
                  <a:gd name="connsiteY13" fmla="*/ 621 h 533400"/>
                  <a:gd name="connsiteX14" fmla="*/ 283816 w 438150"/>
                  <a:gd name="connsiteY14" fmla="*/ 621 h 533400"/>
                  <a:gd name="connsiteX15" fmla="*/ 248002 w 438150"/>
                  <a:gd name="connsiteY15" fmla="*/ 200646 h 533400"/>
                  <a:gd name="connsiteX16" fmla="*/ 152752 w 438150"/>
                  <a:gd name="connsiteY16" fmla="*/ 200646 h 533400"/>
                  <a:gd name="connsiteX17" fmla="*/ 152752 w 438150"/>
                  <a:gd name="connsiteY17" fmla="*/ 410196 h 533400"/>
                  <a:gd name="connsiteX18" fmla="*/ 171802 w 438150"/>
                  <a:gd name="connsiteY18" fmla="*/ 410196 h 533400"/>
                  <a:gd name="connsiteX19" fmla="*/ 171802 w 438150"/>
                  <a:gd name="connsiteY19" fmla="*/ 314946 h 533400"/>
                  <a:gd name="connsiteX20" fmla="*/ 248002 w 438150"/>
                  <a:gd name="connsiteY20" fmla="*/ 314946 h 533400"/>
                  <a:gd name="connsiteX21" fmla="*/ 250098 w 438150"/>
                  <a:gd name="connsiteY21" fmla="*/ 314946 h 533400"/>
                  <a:gd name="connsiteX22" fmla="*/ 305152 w 438150"/>
                  <a:gd name="connsiteY22" fmla="*/ 257796 h 533400"/>
                  <a:gd name="connsiteX23" fmla="*/ 248002 w 438150"/>
                  <a:gd name="connsiteY23" fmla="*/ 200646 h 533400"/>
                  <a:gd name="connsiteX24" fmla="*/ 248002 w 438150"/>
                  <a:gd name="connsiteY24" fmla="*/ 200646 h 533400"/>
                  <a:gd name="connsiteX25" fmla="*/ 248002 w 438150"/>
                  <a:gd name="connsiteY25" fmla="*/ 219696 h 533400"/>
                  <a:gd name="connsiteX26" fmla="*/ 286102 w 438150"/>
                  <a:gd name="connsiteY26" fmla="*/ 257796 h 533400"/>
                  <a:gd name="connsiteX27" fmla="*/ 248002 w 438150"/>
                  <a:gd name="connsiteY27" fmla="*/ 295896 h 533400"/>
                  <a:gd name="connsiteX28" fmla="*/ 248002 w 438150"/>
                  <a:gd name="connsiteY28" fmla="*/ 295896 h 533400"/>
                  <a:gd name="connsiteX29" fmla="*/ 171802 w 438150"/>
                  <a:gd name="connsiteY29" fmla="*/ 295896 h 533400"/>
                  <a:gd name="connsiteX30" fmla="*/ 171802 w 438150"/>
                  <a:gd name="connsiteY30" fmla="*/ 219696 h 533400"/>
                  <a:gd name="connsiteX31" fmla="*/ 248002 w 438150"/>
                  <a:gd name="connsiteY31" fmla="*/ 219696 h 533400"/>
                  <a:gd name="connsiteX32" fmla="*/ 428977 w 438150"/>
                  <a:gd name="connsiteY32" fmla="*/ 133971 h 533400"/>
                  <a:gd name="connsiteX33" fmla="*/ 314677 w 438150"/>
                  <a:gd name="connsiteY33" fmla="*/ 133971 h 533400"/>
                  <a:gd name="connsiteX34" fmla="*/ 313534 w 438150"/>
                  <a:gd name="connsiteY34" fmla="*/ 133876 h 533400"/>
                  <a:gd name="connsiteX35" fmla="*/ 305152 w 438150"/>
                  <a:gd name="connsiteY35" fmla="*/ 124446 h 533400"/>
                  <a:gd name="connsiteX36" fmla="*/ 305152 w 438150"/>
                  <a:gd name="connsiteY36" fmla="*/ 124446 h 533400"/>
                  <a:gd name="connsiteX37" fmla="*/ 305152 w 438150"/>
                  <a:gd name="connsiteY37" fmla="*/ 10146 h 533400"/>
                  <a:gd name="connsiteX38" fmla="*/ 428977 w 438150"/>
                  <a:gd name="connsiteY38" fmla="*/ 1339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8150" h="533400">
                    <a:moveTo>
                      <a:pt x="283816" y="621"/>
                    </a:moveTo>
                    <a:cubicBezTo>
                      <a:pt x="284578" y="621"/>
                      <a:pt x="285340" y="621"/>
                      <a:pt x="286102" y="716"/>
                    </a:cubicBezTo>
                    <a:lnTo>
                      <a:pt x="286102" y="124446"/>
                    </a:lnTo>
                    <a:lnTo>
                      <a:pt x="286197" y="126160"/>
                    </a:lnTo>
                    <a:cubicBezTo>
                      <a:pt x="287055" y="141115"/>
                      <a:pt x="299532" y="153021"/>
                      <a:pt x="314677" y="153021"/>
                    </a:cubicBezTo>
                    <a:lnTo>
                      <a:pt x="314677" y="153021"/>
                    </a:lnTo>
                    <a:lnTo>
                      <a:pt x="438407" y="153021"/>
                    </a:lnTo>
                    <a:cubicBezTo>
                      <a:pt x="438502" y="153783"/>
                      <a:pt x="438502" y="154545"/>
                      <a:pt x="438502" y="155307"/>
                    </a:cubicBezTo>
                    <a:lnTo>
                      <a:pt x="438502" y="505446"/>
                    </a:lnTo>
                    <a:cubicBezTo>
                      <a:pt x="438502" y="521257"/>
                      <a:pt x="425739" y="534021"/>
                      <a:pt x="409927" y="534021"/>
                    </a:cubicBezTo>
                    <a:lnTo>
                      <a:pt x="28927" y="534021"/>
                    </a:lnTo>
                    <a:cubicBezTo>
                      <a:pt x="13115" y="534021"/>
                      <a:pt x="352" y="521257"/>
                      <a:pt x="352" y="505446"/>
                    </a:cubicBezTo>
                    <a:lnTo>
                      <a:pt x="352" y="29196"/>
                    </a:lnTo>
                    <a:cubicBezTo>
                      <a:pt x="352" y="13385"/>
                      <a:pt x="13115" y="621"/>
                      <a:pt x="28927" y="621"/>
                    </a:cubicBezTo>
                    <a:lnTo>
                      <a:pt x="283816" y="621"/>
                    </a:lnTo>
                    <a:close/>
                    <a:moveTo>
                      <a:pt x="248002" y="200646"/>
                    </a:moveTo>
                    <a:lnTo>
                      <a:pt x="152752" y="200646"/>
                    </a:lnTo>
                    <a:lnTo>
                      <a:pt x="152752" y="410196"/>
                    </a:lnTo>
                    <a:lnTo>
                      <a:pt x="171802" y="410196"/>
                    </a:lnTo>
                    <a:lnTo>
                      <a:pt x="171802" y="314946"/>
                    </a:lnTo>
                    <a:lnTo>
                      <a:pt x="248002" y="314946"/>
                    </a:lnTo>
                    <a:lnTo>
                      <a:pt x="250098" y="314946"/>
                    </a:lnTo>
                    <a:cubicBezTo>
                      <a:pt x="280673" y="313803"/>
                      <a:pt x="305152" y="288657"/>
                      <a:pt x="305152" y="257796"/>
                    </a:cubicBezTo>
                    <a:cubicBezTo>
                      <a:pt x="305152" y="226268"/>
                      <a:pt x="279530" y="200646"/>
                      <a:pt x="248002" y="200646"/>
                    </a:cubicBezTo>
                    <a:lnTo>
                      <a:pt x="248002" y="200646"/>
                    </a:lnTo>
                    <a:close/>
                    <a:moveTo>
                      <a:pt x="248002" y="219696"/>
                    </a:moveTo>
                    <a:cubicBezTo>
                      <a:pt x="269052" y="219696"/>
                      <a:pt x="286102" y="236746"/>
                      <a:pt x="286102" y="257796"/>
                    </a:cubicBezTo>
                    <a:cubicBezTo>
                      <a:pt x="286102" y="278846"/>
                      <a:pt x="269052" y="295896"/>
                      <a:pt x="248002" y="295896"/>
                    </a:cubicBezTo>
                    <a:lnTo>
                      <a:pt x="248002" y="295896"/>
                    </a:lnTo>
                    <a:lnTo>
                      <a:pt x="171802" y="295896"/>
                    </a:lnTo>
                    <a:lnTo>
                      <a:pt x="171802" y="219696"/>
                    </a:lnTo>
                    <a:lnTo>
                      <a:pt x="248002" y="219696"/>
                    </a:lnTo>
                    <a:close/>
                    <a:moveTo>
                      <a:pt x="428977" y="133971"/>
                    </a:moveTo>
                    <a:lnTo>
                      <a:pt x="314677" y="133971"/>
                    </a:lnTo>
                    <a:lnTo>
                      <a:pt x="313534" y="133876"/>
                    </a:lnTo>
                    <a:cubicBezTo>
                      <a:pt x="308772" y="133304"/>
                      <a:pt x="305152" y="129304"/>
                      <a:pt x="305152" y="124446"/>
                    </a:cubicBezTo>
                    <a:lnTo>
                      <a:pt x="305152" y="124446"/>
                    </a:lnTo>
                    <a:lnTo>
                      <a:pt x="305152" y="10146"/>
                    </a:lnTo>
                    <a:lnTo>
                      <a:pt x="428977" y="133971"/>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sp>
            <p:nvSpPr>
              <p:cNvPr id="48" name="íŝ1íḋe"/>
              <p:cNvSpPr/>
              <p:nvPr/>
            </p:nvSpPr>
            <p:spPr>
              <a:xfrm>
                <a:off x="-962888" y="3808044"/>
                <a:ext cx="444222" cy="444220"/>
              </a:xfrm>
              <a:prstGeom prst="ellipse">
                <a:avLst/>
              </a:prstGeom>
              <a:solidFill>
                <a:srgbClr val="404040"/>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grpSp>
        <p:sp>
          <p:nvSpPr>
            <p:cNvPr id="45" name="îŝļiḓé"/>
            <p:cNvSpPr/>
            <p:nvPr/>
          </p:nvSpPr>
          <p:spPr>
            <a:xfrm>
              <a:off x="3664986" y="3245279"/>
              <a:ext cx="706553" cy="706550"/>
            </a:xfrm>
            <a:prstGeom prst="ellipse">
              <a:avLst/>
            </a:prstGeom>
            <a:solidFill>
              <a:srgbClr val="92222B"/>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43" name="íSlïḑe"/>
            <p:cNvSpPr/>
            <p:nvPr/>
          </p:nvSpPr>
          <p:spPr>
            <a:xfrm>
              <a:off x="5754440" y="3245279"/>
              <a:ext cx="706553" cy="706550"/>
            </a:xfrm>
            <a:prstGeom prst="ellipse">
              <a:avLst/>
            </a:prstGeom>
            <a:solidFill>
              <a:srgbClr val="404040"/>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41" name="îṡliďé"/>
            <p:cNvSpPr/>
            <p:nvPr/>
          </p:nvSpPr>
          <p:spPr>
            <a:xfrm>
              <a:off x="7843894" y="3245279"/>
              <a:ext cx="723754" cy="706550"/>
            </a:xfrm>
            <a:prstGeom prst="ellipse">
              <a:avLst/>
            </a:prstGeom>
            <a:solidFill>
              <a:srgbClr val="92222B"/>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39" name="íṥľíḋè"/>
            <p:cNvSpPr/>
            <p:nvPr/>
          </p:nvSpPr>
          <p:spPr>
            <a:xfrm>
              <a:off x="9950549" y="3242130"/>
              <a:ext cx="706553" cy="706550"/>
            </a:xfrm>
            <a:prstGeom prst="ellipse">
              <a:avLst/>
            </a:prstGeom>
            <a:solidFill>
              <a:srgbClr val="404040"/>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29" name="ïṧ1ïḓé"/>
            <p:cNvSpPr txBox="1"/>
            <p:nvPr/>
          </p:nvSpPr>
          <p:spPr>
            <a:xfrm>
              <a:off x="963823" y="4507667"/>
              <a:ext cx="2524095" cy="700576"/>
            </a:xfrm>
            <a:prstGeom prst="rect">
              <a:avLst/>
            </a:prstGeom>
            <a:noFill/>
          </p:spPr>
          <p:txBody>
            <a:bodyPr wrap="square" rtlCol="0">
              <a:spAutoFit/>
            </a:bodyPr>
            <a:lstStyle/>
            <a:p>
              <a:pPr lvl="0" algn="ctr" defTabSz="913765">
                <a:lnSpc>
                  <a:spcPct val="150000"/>
                </a:lnSpc>
                <a:buSzPct val="25000"/>
                <a:defRPr/>
              </a:pPr>
              <a:r>
                <a:rPr lang="zh-CN" altLang="en-US" sz="1400" dirty="0">
                  <a:solidFill>
                    <a:schemeClr val="tx1">
                      <a:lumMod val="75000"/>
                      <a:lumOff val="25000"/>
                    </a:schemeClr>
                  </a:solidFill>
                  <a:cs typeface="+mn-ea"/>
                  <a:sym typeface="+mn-lt"/>
                </a:rPr>
                <a:t>负责组建项目团队、分解项目任务、实施项目计划 </a:t>
              </a:r>
            </a:p>
          </p:txBody>
        </p:sp>
        <p:sp>
          <p:nvSpPr>
            <p:cNvPr id="30" name="i$ḷïḓè"/>
            <p:cNvSpPr txBox="1"/>
            <p:nvPr/>
          </p:nvSpPr>
          <p:spPr>
            <a:xfrm>
              <a:off x="1317965" y="4199890"/>
              <a:ext cx="1815810" cy="338554"/>
            </a:xfrm>
            <a:prstGeom prst="rect">
              <a:avLst/>
            </a:prstGeom>
            <a:noFill/>
          </p:spPr>
          <p:txBody>
            <a:bodyPr wrap="square" rtlCol="0">
              <a:spAutoFit/>
            </a:bodyPr>
            <a:lstStyle/>
            <a:p>
              <a:pPr algn="ctr"/>
              <a:r>
                <a:rPr lang="en-US" altLang="zh-CN" sz="1600" b="1" dirty="0">
                  <a:solidFill>
                    <a:schemeClr val="tx1">
                      <a:lumMod val="75000"/>
                      <a:lumOff val="25000"/>
                    </a:schemeClr>
                  </a:solidFill>
                  <a:cs typeface="+mn-ea"/>
                  <a:sym typeface="+mn-lt"/>
                </a:rPr>
                <a:t>01</a:t>
              </a:r>
              <a:endParaRPr lang="en-US" altLang="zh-CN" sz="1600" b="1" dirty="0">
                <a:cs typeface="+mn-ea"/>
                <a:sym typeface="+mn-lt"/>
              </a:endParaRPr>
            </a:p>
          </p:txBody>
        </p:sp>
        <p:sp>
          <p:nvSpPr>
            <p:cNvPr id="31" name="íṧ1íḍê"/>
            <p:cNvSpPr txBox="1"/>
            <p:nvPr/>
          </p:nvSpPr>
          <p:spPr>
            <a:xfrm>
              <a:off x="4550631" y="4546813"/>
              <a:ext cx="3412439" cy="1384995"/>
            </a:xfrm>
            <a:prstGeom prst="rect">
              <a:avLst/>
            </a:prstGeom>
            <a:noFill/>
          </p:spPr>
          <p:txBody>
            <a:bodyPr wrap="square" rtlCol="0">
              <a:spAutoFit/>
            </a:bodyPr>
            <a:lstStyle/>
            <a:p>
              <a:pPr lvl="0" algn="ctr" defTabSz="913765">
                <a:lnSpc>
                  <a:spcPct val="150000"/>
                </a:lnSpc>
                <a:buSzPct val="25000"/>
                <a:defRPr/>
              </a:pPr>
              <a:r>
                <a:rPr lang="zh-CN" altLang="en-US" sz="1400" dirty="0">
                  <a:solidFill>
                    <a:schemeClr val="tx1">
                      <a:lumMod val="75000"/>
                      <a:lumOff val="25000"/>
                    </a:schemeClr>
                  </a:solidFill>
                  <a:cs typeface="+mn-ea"/>
                  <a:sym typeface="+mn-lt"/>
                </a:rPr>
                <a:t>指导各项目的研究开发工作；对项目关键性问题进行  决策和指导，保证项目的顺利实施；定期组织和安排相关项目的评定会议和难点问题等进行讨论活动；</a:t>
              </a:r>
            </a:p>
          </p:txBody>
        </p:sp>
        <p:sp>
          <p:nvSpPr>
            <p:cNvPr id="32" name="îslîḍe"/>
            <p:cNvSpPr txBox="1"/>
            <p:nvPr/>
          </p:nvSpPr>
          <p:spPr>
            <a:xfrm>
              <a:off x="5314930" y="4199890"/>
              <a:ext cx="1815810" cy="338554"/>
            </a:xfrm>
            <a:prstGeom prst="rect">
              <a:avLst/>
            </a:prstGeom>
            <a:noFill/>
          </p:spPr>
          <p:txBody>
            <a:bodyPr wrap="square" rtlCol="0">
              <a:spAutoFit/>
            </a:bodyPr>
            <a:lstStyle/>
            <a:p>
              <a:pPr algn="ctr"/>
              <a:r>
                <a:rPr lang="en-US" altLang="zh-CN" sz="1600" b="1" dirty="0">
                  <a:solidFill>
                    <a:schemeClr val="tx1">
                      <a:lumMod val="75000"/>
                      <a:lumOff val="25000"/>
                    </a:schemeClr>
                  </a:solidFill>
                  <a:cs typeface="+mn-ea"/>
                  <a:sym typeface="+mn-lt"/>
                </a:rPr>
                <a:t>03</a:t>
              </a:r>
              <a:endParaRPr lang="en-US" altLang="zh-CN" sz="1600" b="1" dirty="0">
                <a:cs typeface="+mn-ea"/>
                <a:sym typeface="+mn-lt"/>
              </a:endParaRPr>
            </a:p>
          </p:txBody>
        </p:sp>
        <p:sp>
          <p:nvSpPr>
            <p:cNvPr id="33" name="îşļïḋè"/>
            <p:cNvSpPr txBox="1"/>
            <p:nvPr/>
          </p:nvSpPr>
          <p:spPr>
            <a:xfrm>
              <a:off x="8957752" y="4507667"/>
              <a:ext cx="2524095" cy="700576"/>
            </a:xfrm>
            <a:prstGeom prst="rect">
              <a:avLst/>
            </a:prstGeom>
            <a:noFill/>
          </p:spPr>
          <p:txBody>
            <a:bodyPr wrap="square" rtlCol="0">
              <a:spAutoFit/>
            </a:bodyPr>
            <a:lstStyle/>
            <a:p>
              <a:pPr lvl="0" algn="ctr" defTabSz="913765">
                <a:lnSpc>
                  <a:spcPct val="150000"/>
                </a:lnSpc>
                <a:buSzPct val="25000"/>
                <a:defRPr/>
              </a:pPr>
              <a:r>
                <a:rPr lang="zh-CN" altLang="en-US" sz="1400" dirty="0">
                  <a:solidFill>
                    <a:schemeClr val="tx1">
                      <a:lumMod val="75000"/>
                      <a:lumOff val="25000"/>
                    </a:schemeClr>
                  </a:solidFill>
                  <a:cs typeface="+mn-ea"/>
                  <a:sym typeface="+mn-lt"/>
                </a:rPr>
                <a:t>负责或组织搜集、整理与工作相关的资料和信息</a:t>
              </a:r>
            </a:p>
          </p:txBody>
        </p:sp>
        <p:sp>
          <p:nvSpPr>
            <p:cNvPr id="34" name="íŝľïḋe"/>
            <p:cNvSpPr txBox="1"/>
            <p:nvPr/>
          </p:nvSpPr>
          <p:spPr>
            <a:xfrm>
              <a:off x="9311894" y="4199890"/>
              <a:ext cx="1815810" cy="338554"/>
            </a:xfrm>
            <a:prstGeom prst="rect">
              <a:avLst/>
            </a:prstGeom>
            <a:noFill/>
          </p:spPr>
          <p:txBody>
            <a:bodyPr wrap="square" rtlCol="0">
              <a:spAutoFit/>
            </a:bodyPr>
            <a:lstStyle/>
            <a:p>
              <a:pPr algn="ctr"/>
              <a:r>
                <a:rPr lang="en-US" altLang="zh-CN" sz="1600" b="1" dirty="0">
                  <a:solidFill>
                    <a:schemeClr val="tx1">
                      <a:lumMod val="75000"/>
                      <a:lumOff val="25000"/>
                    </a:schemeClr>
                  </a:solidFill>
                  <a:cs typeface="+mn-ea"/>
                  <a:sym typeface="+mn-lt"/>
                </a:rPr>
                <a:t>05</a:t>
              </a:r>
              <a:endParaRPr lang="en-US" altLang="zh-CN" sz="1600" b="1" dirty="0">
                <a:cs typeface="+mn-ea"/>
                <a:sym typeface="+mn-lt"/>
              </a:endParaRPr>
            </a:p>
          </p:txBody>
        </p:sp>
        <p:sp>
          <p:nvSpPr>
            <p:cNvPr id="35" name="îŝḻïďé"/>
            <p:cNvSpPr txBox="1"/>
            <p:nvPr/>
          </p:nvSpPr>
          <p:spPr>
            <a:xfrm>
              <a:off x="2803709" y="1861480"/>
              <a:ext cx="2524095" cy="1384995"/>
            </a:xfrm>
            <a:prstGeom prst="rect">
              <a:avLst/>
            </a:prstGeom>
            <a:noFill/>
          </p:spPr>
          <p:txBody>
            <a:bodyPr wrap="square" rtlCol="0">
              <a:spAutoFit/>
            </a:bodyPr>
            <a:lstStyle/>
            <a:p>
              <a:pPr lvl="0" algn="ctr" defTabSz="913765">
                <a:lnSpc>
                  <a:spcPct val="150000"/>
                </a:lnSpc>
                <a:buSzPct val="25000"/>
                <a:defRPr/>
              </a:pPr>
              <a:r>
                <a:rPr lang="zh-CN" altLang="en-US" sz="1400" dirty="0">
                  <a:solidFill>
                    <a:schemeClr val="tx1">
                      <a:lumMod val="75000"/>
                      <a:lumOff val="25000"/>
                    </a:schemeClr>
                  </a:solidFill>
                  <a:cs typeface="+mn-ea"/>
                  <a:sym typeface="+mn-lt"/>
                </a:rPr>
                <a:t>负责指导、督促项目成员对项目进行调研、论证，制定项目分析评估报告、项目研发实施计划</a:t>
              </a:r>
            </a:p>
          </p:txBody>
        </p:sp>
        <p:sp>
          <p:nvSpPr>
            <p:cNvPr id="36" name="ïṣḻïďè"/>
            <p:cNvSpPr txBox="1"/>
            <p:nvPr/>
          </p:nvSpPr>
          <p:spPr>
            <a:xfrm>
              <a:off x="3157851" y="1553703"/>
              <a:ext cx="1815810" cy="338554"/>
            </a:xfrm>
            <a:prstGeom prst="rect">
              <a:avLst/>
            </a:prstGeom>
            <a:noFill/>
          </p:spPr>
          <p:txBody>
            <a:bodyPr wrap="square" rtlCol="0">
              <a:spAutoFit/>
            </a:bodyPr>
            <a:lstStyle/>
            <a:p>
              <a:pPr algn="ctr"/>
              <a:r>
                <a:rPr lang="en-US" altLang="zh-CN" sz="1600" b="1" dirty="0">
                  <a:solidFill>
                    <a:schemeClr val="tx1">
                      <a:lumMod val="75000"/>
                      <a:lumOff val="25000"/>
                    </a:schemeClr>
                  </a:solidFill>
                  <a:cs typeface="+mn-ea"/>
                  <a:sym typeface="+mn-lt"/>
                </a:rPr>
                <a:t>02</a:t>
              </a:r>
              <a:endParaRPr lang="en-US" altLang="zh-CN" sz="1600" b="1" dirty="0">
                <a:cs typeface="+mn-ea"/>
                <a:sym typeface="+mn-lt"/>
              </a:endParaRPr>
            </a:p>
          </p:txBody>
        </p:sp>
        <p:sp>
          <p:nvSpPr>
            <p:cNvPr id="37" name="íŝ1íḋê"/>
            <p:cNvSpPr txBox="1"/>
            <p:nvPr/>
          </p:nvSpPr>
          <p:spPr>
            <a:xfrm>
              <a:off x="6864199" y="1861480"/>
              <a:ext cx="2524095" cy="1061829"/>
            </a:xfrm>
            <a:prstGeom prst="rect">
              <a:avLst/>
            </a:prstGeom>
            <a:noFill/>
          </p:spPr>
          <p:txBody>
            <a:bodyPr wrap="square" rtlCol="0">
              <a:spAutoFit/>
            </a:bodyPr>
            <a:lstStyle/>
            <a:p>
              <a:pPr lvl="0" algn="ctr" defTabSz="913765">
                <a:lnSpc>
                  <a:spcPct val="150000"/>
                </a:lnSpc>
                <a:buSzPct val="25000"/>
                <a:defRPr/>
              </a:pPr>
              <a:r>
                <a:rPr lang="zh-CN" altLang="en-US" sz="1400" dirty="0">
                  <a:solidFill>
                    <a:schemeClr val="tx1">
                      <a:lumMod val="75000"/>
                      <a:lumOff val="25000"/>
                    </a:schemeClr>
                  </a:solidFill>
                  <a:cs typeface="+mn-ea"/>
                  <a:sym typeface="+mn-lt"/>
                </a:rPr>
                <a:t>负责督促、整合项目资料，指导产品试行标准的制订与实施，对项目进行总结和评估； </a:t>
              </a:r>
            </a:p>
          </p:txBody>
        </p:sp>
        <p:sp>
          <p:nvSpPr>
            <p:cNvPr id="38" name="iṡliḋê"/>
            <p:cNvSpPr txBox="1"/>
            <p:nvPr/>
          </p:nvSpPr>
          <p:spPr>
            <a:xfrm>
              <a:off x="7218341" y="1553703"/>
              <a:ext cx="1815810" cy="338554"/>
            </a:xfrm>
            <a:prstGeom prst="rect">
              <a:avLst/>
            </a:prstGeom>
            <a:noFill/>
          </p:spPr>
          <p:txBody>
            <a:bodyPr wrap="square" rtlCol="0">
              <a:spAutoFit/>
            </a:bodyPr>
            <a:lstStyle/>
            <a:p>
              <a:pPr algn="ctr"/>
              <a:r>
                <a:rPr lang="en-US" altLang="zh-CN" sz="1600" b="1" dirty="0">
                  <a:solidFill>
                    <a:schemeClr val="tx1">
                      <a:lumMod val="75000"/>
                      <a:lumOff val="25000"/>
                    </a:schemeClr>
                  </a:solidFill>
                  <a:cs typeface="+mn-ea"/>
                  <a:sym typeface="+mn-lt"/>
                </a:rPr>
                <a:t>04</a:t>
              </a:r>
              <a:endParaRPr lang="en-US" altLang="zh-CN" sz="1600" b="1" dirty="0">
                <a:cs typeface="+mn-ea"/>
                <a:sym typeface="+mn-lt"/>
              </a:endParaRP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3300904"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竞聘岗位认知、理解</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9" name="PA-iSliḋê"/>
          <p:cNvGrpSpPr/>
          <p:nvPr>
            <p:custDataLst>
              <p:tags r:id="rId1"/>
            </p:custDataLst>
          </p:nvPr>
        </p:nvGrpSpPr>
        <p:grpSpPr>
          <a:xfrm>
            <a:off x="751184" y="2067949"/>
            <a:ext cx="3348110" cy="1702881"/>
            <a:chOff x="872198" y="2362917"/>
            <a:chExt cx="3348110" cy="1702881"/>
          </a:xfrm>
        </p:grpSpPr>
        <p:sp>
          <p:nvSpPr>
            <p:cNvPr id="43" name="PA-îṥḷidé"/>
            <p:cNvSpPr/>
            <p:nvPr>
              <p:custDataLst>
                <p:tags r:id="rId22"/>
              </p:custDataLst>
            </p:nvPr>
          </p:nvSpPr>
          <p:spPr>
            <a:xfrm>
              <a:off x="872198" y="2546487"/>
              <a:ext cx="3348110" cy="1519311"/>
            </a:xfrm>
            <a:prstGeom prst="roundRect">
              <a:avLst>
                <a:gd name="adj" fmla="val 50000"/>
              </a:avLst>
            </a:prstGeom>
            <a:solidFill>
              <a:schemeClr val="tx1">
                <a:lumMod val="50000"/>
                <a:lumOff val="50000"/>
                <a:alpha val="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sp>
          <p:nvSpPr>
            <p:cNvPr id="48" name="PA-íŝlíḍé"/>
            <p:cNvSpPr/>
            <p:nvPr>
              <p:custDataLst>
                <p:tags r:id="rId23"/>
              </p:custDataLst>
            </p:nvPr>
          </p:nvSpPr>
          <p:spPr>
            <a:xfrm>
              <a:off x="1439335" y="2362917"/>
              <a:ext cx="468104" cy="468102"/>
            </a:xfrm>
            <a:prstGeom prst="ellipse">
              <a:avLst/>
            </a:prstGeom>
            <a:solidFill>
              <a:srgbClr val="404040"/>
            </a:soli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grpSp>
          <p:nvGrpSpPr>
            <p:cNvPr id="45" name="íśļiďé"/>
            <p:cNvGrpSpPr/>
            <p:nvPr/>
          </p:nvGrpSpPr>
          <p:grpSpPr>
            <a:xfrm>
              <a:off x="1160494" y="2680247"/>
              <a:ext cx="2902674" cy="1219727"/>
              <a:chOff x="862329" y="2469230"/>
              <a:chExt cx="2902674" cy="1219727"/>
            </a:xfrm>
          </p:grpSpPr>
          <p:sp>
            <p:nvSpPr>
              <p:cNvPr id="46" name="PA-ïṡḻídé"/>
              <p:cNvSpPr txBox="1"/>
              <p:nvPr>
                <p:custDataLst>
                  <p:tags r:id="rId24"/>
                </p:custDataLst>
              </p:nvPr>
            </p:nvSpPr>
            <p:spPr>
              <a:xfrm>
                <a:off x="1462774" y="2469230"/>
                <a:ext cx="1817485" cy="369332"/>
              </a:xfrm>
              <a:prstGeom prst="rect">
                <a:avLst/>
              </a:prstGeom>
              <a:noFill/>
              <a:ln>
                <a:noFill/>
              </a:ln>
            </p:spPr>
            <p:txBody>
              <a:bodyPr wrap="square" lIns="91440" tIns="45720" rIns="91440" bIns="45720" anchor="ctr" anchorCtr="0">
                <a:spAutoFit/>
              </a:bodyPr>
              <a:lstStyle/>
              <a:p>
                <a:pPr>
                  <a:buSzPct val="25000"/>
                </a:pPr>
                <a:r>
                  <a:rPr lang="en-US" altLang="zh-CN" b="1" dirty="0">
                    <a:solidFill>
                      <a:schemeClr val="tx1">
                        <a:lumMod val="75000"/>
                        <a:lumOff val="25000"/>
                      </a:schemeClr>
                    </a:solidFill>
                    <a:cs typeface="+mn-ea"/>
                    <a:sym typeface="+mn-lt"/>
                  </a:rPr>
                  <a:t>06</a:t>
                </a:r>
              </a:p>
            </p:txBody>
          </p:sp>
          <p:sp>
            <p:nvSpPr>
              <p:cNvPr id="47" name="PA-iṥľîďè"/>
              <p:cNvSpPr txBox="1"/>
              <p:nvPr>
                <p:custDataLst>
                  <p:tags r:id="rId25"/>
                </p:custDataLst>
              </p:nvPr>
            </p:nvSpPr>
            <p:spPr>
              <a:xfrm>
                <a:off x="862329" y="2734850"/>
                <a:ext cx="2902674" cy="954107"/>
              </a:xfrm>
              <a:prstGeom prst="rect">
                <a:avLst/>
              </a:prstGeom>
              <a:noFill/>
              <a:ln>
                <a:noFill/>
              </a:ln>
            </p:spPr>
            <p:txBody>
              <a:bodyPr wrap="square" lIns="91440" tIns="45720" rIns="91440" bIns="45720" anchor="t" anchorCtr="0">
                <a:spAutoFit/>
              </a:bodyPr>
              <a:lstStyle/>
              <a:p>
                <a:pPr lvl="0" defTabSz="913765">
                  <a:buSzPct val="25000"/>
                  <a:defRPr/>
                </a:pPr>
                <a:r>
                  <a:rPr lang="zh-CN" altLang="en-US" sz="1400" dirty="0">
                    <a:cs typeface="+mn-ea"/>
                    <a:sym typeface="+mn-lt"/>
                  </a:rPr>
                  <a:t>协调部门成员同公司管理层的意见沟通，协调本部门内成员之间的合作和本部门同其它部门的合作，维持团队合作精神</a:t>
                </a:r>
              </a:p>
            </p:txBody>
          </p:sp>
        </p:grpSp>
      </p:grpSp>
      <p:grpSp>
        <p:nvGrpSpPr>
          <p:cNvPr id="10" name="PA-îşḷiḓé"/>
          <p:cNvGrpSpPr/>
          <p:nvPr>
            <p:custDataLst>
              <p:tags r:id="rId2"/>
            </p:custDataLst>
          </p:nvPr>
        </p:nvGrpSpPr>
        <p:grpSpPr>
          <a:xfrm>
            <a:off x="2589043" y="4001886"/>
            <a:ext cx="3348110" cy="1737229"/>
            <a:chOff x="2710057" y="4296854"/>
            <a:chExt cx="3348110" cy="1737229"/>
          </a:xfrm>
        </p:grpSpPr>
        <p:sp>
          <p:nvSpPr>
            <p:cNvPr id="36" name="PA-íślïḓè"/>
            <p:cNvSpPr/>
            <p:nvPr>
              <p:custDataLst>
                <p:tags r:id="rId18"/>
              </p:custDataLst>
            </p:nvPr>
          </p:nvSpPr>
          <p:spPr>
            <a:xfrm>
              <a:off x="2710057" y="4514772"/>
              <a:ext cx="3348110" cy="1519311"/>
            </a:xfrm>
            <a:prstGeom prst="roundRect">
              <a:avLst>
                <a:gd name="adj" fmla="val 50000"/>
              </a:avLst>
            </a:prstGeom>
            <a:solidFill>
              <a:schemeClr val="tx1">
                <a:lumMod val="50000"/>
                <a:lumOff val="50000"/>
                <a:alpha val="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sp>
          <p:nvSpPr>
            <p:cNvPr id="41" name="PA-îŝḻidê"/>
            <p:cNvSpPr/>
            <p:nvPr>
              <p:custDataLst>
                <p:tags r:id="rId19"/>
              </p:custDataLst>
            </p:nvPr>
          </p:nvSpPr>
          <p:spPr>
            <a:xfrm>
              <a:off x="3277194" y="4296854"/>
              <a:ext cx="468104" cy="468102"/>
            </a:xfrm>
            <a:prstGeom prst="ellipse">
              <a:avLst/>
            </a:prstGeom>
            <a:solidFill>
              <a:srgbClr val="92222B"/>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grpSp>
          <p:nvGrpSpPr>
            <p:cNvPr id="38" name="ïŝ1îďe"/>
            <p:cNvGrpSpPr/>
            <p:nvPr/>
          </p:nvGrpSpPr>
          <p:grpSpPr>
            <a:xfrm>
              <a:off x="3043953" y="4614184"/>
              <a:ext cx="2902674" cy="966196"/>
              <a:chOff x="907929" y="4403167"/>
              <a:chExt cx="2902674" cy="966196"/>
            </a:xfrm>
          </p:grpSpPr>
          <p:sp>
            <p:nvSpPr>
              <p:cNvPr id="39" name="PA-ïŝlïḓê"/>
              <p:cNvSpPr txBox="1"/>
              <p:nvPr>
                <p:custDataLst>
                  <p:tags r:id="rId20"/>
                </p:custDataLst>
              </p:nvPr>
            </p:nvSpPr>
            <p:spPr>
              <a:xfrm>
                <a:off x="1508374" y="4403167"/>
                <a:ext cx="1817485" cy="369332"/>
              </a:xfrm>
              <a:prstGeom prst="rect">
                <a:avLst/>
              </a:prstGeom>
              <a:noFill/>
              <a:ln>
                <a:noFill/>
              </a:ln>
            </p:spPr>
            <p:txBody>
              <a:bodyPr wrap="square" lIns="91440" tIns="45720" rIns="91440" bIns="45720" anchor="ctr" anchorCtr="0">
                <a:spAutoFit/>
              </a:bodyPr>
              <a:lstStyle/>
              <a:p>
                <a:pPr>
                  <a:buSzPct val="25000"/>
                </a:pPr>
                <a:r>
                  <a:rPr lang="en-US" altLang="zh-CN" b="1" dirty="0">
                    <a:solidFill>
                      <a:schemeClr val="tx1">
                        <a:lumMod val="75000"/>
                        <a:lumOff val="25000"/>
                      </a:schemeClr>
                    </a:solidFill>
                    <a:cs typeface="+mn-ea"/>
                    <a:sym typeface="+mn-lt"/>
                  </a:rPr>
                  <a:t>09</a:t>
                </a:r>
              </a:p>
            </p:txBody>
          </p:sp>
          <p:sp>
            <p:nvSpPr>
              <p:cNvPr id="40" name="PA-íṡļiďé"/>
              <p:cNvSpPr txBox="1"/>
              <p:nvPr>
                <p:custDataLst>
                  <p:tags r:id="rId21"/>
                </p:custDataLst>
              </p:nvPr>
            </p:nvSpPr>
            <p:spPr>
              <a:xfrm>
                <a:off x="907929" y="4668787"/>
                <a:ext cx="2902674" cy="700576"/>
              </a:xfrm>
              <a:prstGeom prst="rect">
                <a:avLst/>
              </a:prstGeom>
              <a:noFill/>
              <a:ln>
                <a:noFill/>
              </a:ln>
            </p:spPr>
            <p:txBody>
              <a:bodyPr wrap="square" lIns="91440" tIns="45720" rIns="91440" bIns="45720" anchor="t" anchorCtr="0">
                <a:spAutoFit/>
              </a:bodyPr>
              <a:lstStyle/>
              <a:p>
                <a:pPr lvl="0" defTabSz="913765">
                  <a:lnSpc>
                    <a:spcPct val="150000"/>
                  </a:lnSpc>
                  <a:buSzPct val="25000"/>
                  <a:defRPr/>
                </a:pPr>
                <a:r>
                  <a:rPr lang="zh-CN" altLang="en-US" sz="1400" dirty="0">
                    <a:cs typeface="+mn-ea"/>
                    <a:sym typeface="+mn-lt"/>
                  </a:rPr>
                  <a:t>指导、鼓励、鞭策团队成员，有办法提升团队的工作效果和工作效率。 </a:t>
                </a:r>
              </a:p>
            </p:txBody>
          </p:sp>
        </p:grpSp>
      </p:grpSp>
      <p:grpSp>
        <p:nvGrpSpPr>
          <p:cNvPr id="11" name="PA-îṩḻiḓè"/>
          <p:cNvGrpSpPr/>
          <p:nvPr>
            <p:custDataLst>
              <p:tags r:id="rId3"/>
            </p:custDataLst>
          </p:nvPr>
        </p:nvGrpSpPr>
        <p:grpSpPr>
          <a:xfrm>
            <a:off x="4312356" y="2067949"/>
            <a:ext cx="3348110" cy="1702881"/>
            <a:chOff x="4433370" y="2362917"/>
            <a:chExt cx="3348110" cy="1702881"/>
          </a:xfrm>
        </p:grpSpPr>
        <p:sp>
          <p:nvSpPr>
            <p:cNvPr id="29" name="PA-iṧḷïde"/>
            <p:cNvSpPr/>
            <p:nvPr>
              <p:custDataLst>
                <p:tags r:id="rId14"/>
              </p:custDataLst>
            </p:nvPr>
          </p:nvSpPr>
          <p:spPr>
            <a:xfrm>
              <a:off x="4433370" y="2546487"/>
              <a:ext cx="3348110" cy="1519311"/>
            </a:xfrm>
            <a:prstGeom prst="roundRect">
              <a:avLst>
                <a:gd name="adj" fmla="val 50000"/>
              </a:avLst>
            </a:prstGeom>
            <a:solidFill>
              <a:schemeClr val="tx1">
                <a:lumMod val="50000"/>
                <a:lumOff val="50000"/>
                <a:alpha val="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sp>
          <p:nvSpPr>
            <p:cNvPr id="34" name="PA-íṧḷidè"/>
            <p:cNvSpPr/>
            <p:nvPr>
              <p:custDataLst>
                <p:tags r:id="rId15"/>
              </p:custDataLst>
            </p:nvPr>
          </p:nvSpPr>
          <p:spPr>
            <a:xfrm>
              <a:off x="5025305" y="2362917"/>
              <a:ext cx="468104" cy="468102"/>
            </a:xfrm>
            <a:prstGeom prst="ellipse">
              <a:avLst/>
            </a:prstGeom>
            <a:solidFill>
              <a:srgbClr val="92222B"/>
            </a:solidFill>
            <a:ln w="57150" cap="rnd">
              <a:noFill/>
              <a:prstDash val="solid"/>
              <a:round/>
            </a:ln>
            <a:effectLst>
              <a:outerShdw blurRad="762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grpSp>
          <p:nvGrpSpPr>
            <p:cNvPr id="31" name="ïsḷide"/>
            <p:cNvGrpSpPr/>
            <p:nvPr/>
          </p:nvGrpSpPr>
          <p:grpSpPr>
            <a:xfrm>
              <a:off x="4792064" y="2680247"/>
              <a:ext cx="2902674" cy="1327449"/>
              <a:chOff x="4493899" y="2532103"/>
              <a:chExt cx="2902674" cy="1327449"/>
            </a:xfrm>
          </p:grpSpPr>
          <p:sp>
            <p:nvSpPr>
              <p:cNvPr id="32" name="PA-ïṩľíḑe"/>
              <p:cNvSpPr txBox="1"/>
              <p:nvPr>
                <p:custDataLst>
                  <p:tags r:id="rId16"/>
                </p:custDataLst>
              </p:nvPr>
            </p:nvSpPr>
            <p:spPr>
              <a:xfrm>
                <a:off x="5094344" y="2532103"/>
                <a:ext cx="1817485" cy="369332"/>
              </a:xfrm>
              <a:prstGeom prst="rect">
                <a:avLst/>
              </a:prstGeom>
              <a:noFill/>
              <a:ln>
                <a:noFill/>
              </a:ln>
            </p:spPr>
            <p:txBody>
              <a:bodyPr wrap="square" lIns="91440" tIns="45720" rIns="91440" bIns="45720" anchor="ctr" anchorCtr="0">
                <a:spAutoFit/>
              </a:bodyPr>
              <a:lstStyle/>
              <a:p>
                <a:pPr>
                  <a:buSzPct val="25000"/>
                </a:pPr>
                <a:r>
                  <a:rPr lang="en-US" altLang="zh-CN" b="1" dirty="0">
                    <a:solidFill>
                      <a:schemeClr val="tx1">
                        <a:lumMod val="75000"/>
                        <a:lumOff val="25000"/>
                      </a:schemeClr>
                    </a:solidFill>
                    <a:cs typeface="+mn-ea"/>
                    <a:sym typeface="+mn-lt"/>
                  </a:rPr>
                  <a:t>07</a:t>
                </a:r>
              </a:p>
            </p:txBody>
          </p:sp>
          <p:sp>
            <p:nvSpPr>
              <p:cNvPr id="33" name="PA-iṡļîḍè"/>
              <p:cNvSpPr txBox="1"/>
              <p:nvPr>
                <p:custDataLst>
                  <p:tags r:id="rId17"/>
                </p:custDataLst>
              </p:nvPr>
            </p:nvSpPr>
            <p:spPr>
              <a:xfrm>
                <a:off x="4493899" y="2797723"/>
                <a:ext cx="2902674" cy="1061829"/>
              </a:xfrm>
              <a:prstGeom prst="rect">
                <a:avLst/>
              </a:prstGeom>
              <a:noFill/>
              <a:ln>
                <a:noFill/>
              </a:ln>
            </p:spPr>
            <p:txBody>
              <a:bodyPr wrap="square" lIns="91440" tIns="45720" rIns="91440" bIns="45720" anchor="t" anchorCtr="0">
                <a:spAutoFit/>
              </a:bodyPr>
              <a:lstStyle/>
              <a:p>
                <a:pPr lvl="0" defTabSz="913765">
                  <a:lnSpc>
                    <a:spcPct val="150000"/>
                  </a:lnSpc>
                  <a:buSzPct val="25000"/>
                  <a:defRPr/>
                </a:pPr>
                <a:r>
                  <a:rPr lang="zh-CN" altLang="en-US" sz="1400" dirty="0">
                    <a:cs typeface="+mn-ea"/>
                    <a:sym typeface="+mn-lt"/>
                  </a:rPr>
                  <a:t>服从领导安排并完成上级领导交办的各项工作任务，及时向领导部门反映工作有关情况与信息</a:t>
                </a:r>
              </a:p>
            </p:txBody>
          </p:sp>
        </p:grpSp>
      </p:grpSp>
      <p:grpSp>
        <p:nvGrpSpPr>
          <p:cNvPr id="12" name="PA-ïşlîďê"/>
          <p:cNvGrpSpPr/>
          <p:nvPr>
            <p:custDataLst>
              <p:tags r:id="rId4"/>
            </p:custDataLst>
          </p:nvPr>
        </p:nvGrpSpPr>
        <p:grpSpPr>
          <a:xfrm>
            <a:off x="6150215" y="4001886"/>
            <a:ext cx="3348110" cy="1737229"/>
            <a:chOff x="6271229" y="4296854"/>
            <a:chExt cx="3348110" cy="1737229"/>
          </a:xfrm>
        </p:grpSpPr>
        <p:sp>
          <p:nvSpPr>
            <p:cNvPr id="22" name="PA-ïṩḷídè"/>
            <p:cNvSpPr/>
            <p:nvPr>
              <p:custDataLst>
                <p:tags r:id="rId10"/>
              </p:custDataLst>
            </p:nvPr>
          </p:nvSpPr>
          <p:spPr>
            <a:xfrm>
              <a:off x="6271229" y="4514772"/>
              <a:ext cx="3348110" cy="1519311"/>
            </a:xfrm>
            <a:prstGeom prst="roundRect">
              <a:avLst>
                <a:gd name="adj" fmla="val 50000"/>
              </a:avLst>
            </a:prstGeom>
            <a:solidFill>
              <a:schemeClr val="tx1">
                <a:lumMod val="50000"/>
                <a:lumOff val="50000"/>
                <a:alpha val="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sp>
          <p:nvSpPr>
            <p:cNvPr id="27" name="PA-iṧlîḍè"/>
            <p:cNvSpPr/>
            <p:nvPr>
              <p:custDataLst>
                <p:tags r:id="rId11"/>
              </p:custDataLst>
            </p:nvPr>
          </p:nvSpPr>
          <p:spPr>
            <a:xfrm>
              <a:off x="6863164" y="4296854"/>
              <a:ext cx="468104" cy="468102"/>
            </a:xfrm>
            <a:prstGeom prst="ellipse">
              <a:avLst/>
            </a:prstGeom>
            <a:solidFill>
              <a:srgbClr val="404040"/>
            </a:soli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grpSp>
          <p:nvGrpSpPr>
            <p:cNvPr id="24" name="îṧľîḍè"/>
            <p:cNvGrpSpPr/>
            <p:nvPr/>
          </p:nvGrpSpPr>
          <p:grpSpPr>
            <a:xfrm>
              <a:off x="6675523" y="4614184"/>
              <a:ext cx="2902674" cy="966196"/>
              <a:chOff x="4539499" y="4466040"/>
              <a:chExt cx="2902674" cy="966196"/>
            </a:xfrm>
          </p:grpSpPr>
          <p:sp>
            <p:nvSpPr>
              <p:cNvPr id="25" name="PA-îṡḷïdè"/>
              <p:cNvSpPr txBox="1"/>
              <p:nvPr>
                <p:custDataLst>
                  <p:tags r:id="rId12"/>
                </p:custDataLst>
              </p:nvPr>
            </p:nvSpPr>
            <p:spPr>
              <a:xfrm>
                <a:off x="5139944" y="4466040"/>
                <a:ext cx="1817485" cy="369332"/>
              </a:xfrm>
              <a:prstGeom prst="rect">
                <a:avLst/>
              </a:prstGeom>
              <a:noFill/>
              <a:ln>
                <a:noFill/>
              </a:ln>
            </p:spPr>
            <p:txBody>
              <a:bodyPr wrap="square" lIns="91440" tIns="45720" rIns="91440" bIns="45720" anchor="ctr" anchorCtr="0">
                <a:spAutoFit/>
              </a:bodyPr>
              <a:lstStyle/>
              <a:p>
                <a:pPr>
                  <a:buSzPct val="25000"/>
                </a:pPr>
                <a:r>
                  <a:rPr lang="en-US" altLang="zh-CN" b="1" dirty="0">
                    <a:solidFill>
                      <a:schemeClr val="tx1">
                        <a:lumMod val="75000"/>
                        <a:lumOff val="25000"/>
                      </a:schemeClr>
                    </a:solidFill>
                    <a:cs typeface="+mn-ea"/>
                    <a:sym typeface="+mn-lt"/>
                  </a:rPr>
                  <a:t>10</a:t>
                </a:r>
              </a:p>
            </p:txBody>
          </p:sp>
          <p:sp>
            <p:nvSpPr>
              <p:cNvPr id="26" name="PA-iṣ1îďé"/>
              <p:cNvSpPr txBox="1"/>
              <p:nvPr>
                <p:custDataLst>
                  <p:tags r:id="rId13"/>
                </p:custDataLst>
              </p:nvPr>
            </p:nvSpPr>
            <p:spPr>
              <a:xfrm>
                <a:off x="4539499" y="4731660"/>
                <a:ext cx="2902674" cy="700576"/>
              </a:xfrm>
              <a:prstGeom prst="rect">
                <a:avLst/>
              </a:prstGeom>
              <a:noFill/>
              <a:ln>
                <a:noFill/>
              </a:ln>
            </p:spPr>
            <p:txBody>
              <a:bodyPr wrap="square" lIns="91440" tIns="45720" rIns="91440" bIns="45720" anchor="t" anchorCtr="0">
                <a:spAutoFit/>
              </a:bodyPr>
              <a:lstStyle/>
              <a:p>
                <a:pPr lvl="0" defTabSz="913765">
                  <a:lnSpc>
                    <a:spcPct val="150000"/>
                  </a:lnSpc>
                  <a:buSzPct val="25000"/>
                  <a:defRPr/>
                </a:pPr>
                <a:r>
                  <a:rPr lang="zh-CN" altLang="en-US" sz="1400" dirty="0">
                    <a:cs typeface="+mn-ea"/>
                    <a:sym typeface="+mn-lt"/>
                  </a:rPr>
                  <a:t>做好模范带头作用，为团队树立良好的标杆</a:t>
                </a:r>
              </a:p>
            </p:txBody>
          </p:sp>
        </p:grpSp>
      </p:grpSp>
      <p:grpSp>
        <p:nvGrpSpPr>
          <p:cNvPr id="13" name="PA-ïṩlíḑè"/>
          <p:cNvGrpSpPr/>
          <p:nvPr>
            <p:custDataLst>
              <p:tags r:id="rId5"/>
            </p:custDataLst>
          </p:nvPr>
        </p:nvGrpSpPr>
        <p:grpSpPr>
          <a:xfrm>
            <a:off x="7873528" y="2067949"/>
            <a:ext cx="3348110" cy="1702881"/>
            <a:chOff x="7994542" y="2362917"/>
            <a:chExt cx="3348110" cy="1702881"/>
          </a:xfrm>
        </p:grpSpPr>
        <p:sp>
          <p:nvSpPr>
            <p:cNvPr id="15" name="PA-íṧlíḍé"/>
            <p:cNvSpPr/>
            <p:nvPr>
              <p:custDataLst>
                <p:tags r:id="rId6"/>
              </p:custDataLst>
            </p:nvPr>
          </p:nvSpPr>
          <p:spPr>
            <a:xfrm>
              <a:off x="7994542" y="2546487"/>
              <a:ext cx="3348110" cy="1519311"/>
            </a:xfrm>
            <a:prstGeom prst="roundRect">
              <a:avLst>
                <a:gd name="adj" fmla="val 50000"/>
              </a:avLst>
            </a:prstGeom>
            <a:solidFill>
              <a:schemeClr val="tx1">
                <a:lumMod val="50000"/>
                <a:lumOff val="50000"/>
                <a:alpha val="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sp>
          <p:nvSpPr>
            <p:cNvPr id="20" name="PA-îṡľïḓê"/>
            <p:cNvSpPr/>
            <p:nvPr>
              <p:custDataLst>
                <p:tags r:id="rId7"/>
              </p:custDataLst>
            </p:nvPr>
          </p:nvSpPr>
          <p:spPr>
            <a:xfrm>
              <a:off x="8589230" y="2362917"/>
              <a:ext cx="468104" cy="468102"/>
            </a:xfrm>
            <a:prstGeom prst="ellipse">
              <a:avLst/>
            </a:prstGeom>
            <a:solidFill>
              <a:srgbClr val="404040"/>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grpSp>
          <p:nvGrpSpPr>
            <p:cNvPr id="17" name="íŝļïḓê"/>
            <p:cNvGrpSpPr/>
            <p:nvPr/>
          </p:nvGrpSpPr>
          <p:grpSpPr>
            <a:xfrm>
              <a:off x="8355990" y="2680247"/>
              <a:ext cx="2902674" cy="966196"/>
              <a:chOff x="8057825" y="2532103"/>
              <a:chExt cx="2902674" cy="966196"/>
            </a:xfrm>
          </p:grpSpPr>
          <p:sp>
            <p:nvSpPr>
              <p:cNvPr id="18" name="PA-î$1íde"/>
              <p:cNvSpPr txBox="1"/>
              <p:nvPr>
                <p:custDataLst>
                  <p:tags r:id="rId8"/>
                </p:custDataLst>
              </p:nvPr>
            </p:nvSpPr>
            <p:spPr>
              <a:xfrm>
                <a:off x="8658270" y="2532103"/>
                <a:ext cx="1817485" cy="369332"/>
              </a:xfrm>
              <a:prstGeom prst="rect">
                <a:avLst/>
              </a:prstGeom>
              <a:noFill/>
              <a:ln>
                <a:noFill/>
              </a:ln>
            </p:spPr>
            <p:txBody>
              <a:bodyPr wrap="square" lIns="91440" tIns="45720" rIns="91440" bIns="45720" anchor="ctr" anchorCtr="0">
                <a:spAutoFit/>
              </a:bodyPr>
              <a:lstStyle/>
              <a:p>
                <a:pPr>
                  <a:buSzPct val="25000"/>
                </a:pPr>
                <a:r>
                  <a:rPr lang="en-US" altLang="zh-CN" b="1" dirty="0">
                    <a:solidFill>
                      <a:schemeClr val="tx1">
                        <a:lumMod val="75000"/>
                        <a:lumOff val="25000"/>
                      </a:schemeClr>
                    </a:solidFill>
                    <a:cs typeface="+mn-ea"/>
                    <a:sym typeface="+mn-lt"/>
                  </a:rPr>
                  <a:t>08</a:t>
                </a:r>
              </a:p>
            </p:txBody>
          </p:sp>
          <p:sp>
            <p:nvSpPr>
              <p:cNvPr id="19" name="PA-îşľídé"/>
              <p:cNvSpPr txBox="1"/>
              <p:nvPr>
                <p:custDataLst>
                  <p:tags r:id="rId9"/>
                </p:custDataLst>
              </p:nvPr>
            </p:nvSpPr>
            <p:spPr>
              <a:xfrm>
                <a:off x="8057825" y="2797723"/>
                <a:ext cx="2902674" cy="700576"/>
              </a:xfrm>
              <a:prstGeom prst="rect">
                <a:avLst/>
              </a:prstGeom>
              <a:noFill/>
              <a:ln>
                <a:noFill/>
              </a:ln>
            </p:spPr>
            <p:txBody>
              <a:bodyPr wrap="square" lIns="91440" tIns="45720" rIns="91440" bIns="45720" anchor="t" anchorCtr="0">
                <a:spAutoFit/>
              </a:bodyPr>
              <a:lstStyle/>
              <a:p>
                <a:pPr lvl="0" defTabSz="913765">
                  <a:lnSpc>
                    <a:spcPct val="150000"/>
                  </a:lnSpc>
                  <a:buSzPct val="25000"/>
                  <a:defRPr/>
                </a:pPr>
                <a:r>
                  <a:rPr lang="zh-CN" altLang="en-US" sz="1400" dirty="0">
                    <a:cs typeface="+mn-ea"/>
                    <a:sym typeface="+mn-lt"/>
                  </a:rPr>
                  <a:t>严格执行各项管理制度，提升团队执行力</a:t>
                </a:r>
              </a:p>
            </p:txBody>
          </p:sp>
        </p:grpSp>
      </p:grpSp>
    </p:spTree>
  </p:cSld>
  <p:clrMapOvr>
    <a:masterClrMapping/>
  </p:clrMapOvr>
  <p:transition spd="slow" advClick="0"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14:presetBounceEnd="38000">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14:bounceEnd="38000">
                                          <p:cBhvr>
                                            <p:cTn id="7" dur="1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49101"/>
                                              </p:val>
                                            </p:tav>
                                          </p:tavLst>
                                        </p:anim>
                                        <p:anim to="" calcmode="lin" valueType="num" p14:bounceEnd="38000">
                                          <p:cBhvr>
                                            <p:cTn id="8" dur="1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56919"/>
                                              </p:val>
                                            </p:tav>
                                          </p:tavLst>
                                        </p:anim>
                                      </p:childTnLst>
                                    </p:cTn>
                                  </p:par>
                                </p:childTnLst>
                              </p:cTn>
                            </p:par>
                            <p:par>
                              <p:cTn id="9" fill="hold">
                                <p:stCondLst>
                                  <p:cond delay="1000"/>
                                </p:stCondLst>
                                <p:childTnLst>
                                  <p:par>
                                    <p:cTn id="10" presetID="0" presetClass="entr" presetSubtype="0" fill="hold" nodeType="afterEffect" p14:presetBounceEnd="38000">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14:bounceEnd="38000">
                                          <p:cBhvr>
                                            <p:cTn id="12" dur="1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63706"/>
                                              </p:val>
                                            </p:tav>
                                          </p:tavLst>
                                        </p:anim>
                                        <p:anim to="" calcmode="lin" valueType="num" p14:bounceEnd="38000">
                                          <p:cBhvr>
                                            <p:cTn id="13" dur="1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56919"/>
                                              </p:val>
                                            </p:tav>
                                          </p:tavLst>
                                        </p:anim>
                                      </p:childTnLst>
                                    </p:cTn>
                                  </p:par>
                                  <p:par>
                                    <p:cTn id="14" presetID="35" presetClass="path" presetSubtype="0" accel="50000" decel="50000" fill="hold" nodeType="withEffect">
                                      <p:stCondLst>
                                        <p:cond delay="0"/>
                                      </p:stCondLst>
                                      <p:childTnLst>
                                        <p:anim to="" calcmode="lin" valueType="num">
                                          <p:cBhvr>
                                            <p:cTn id="15" dur="1000" fill="hold">
                                              <p:stCondLst>
                                                <p:cond delay="0"/>
                                              </p:stCondLst>
                                            </p:cTn>
                                            <p:tgtEl>
                                              <p:spTgt spid="9"/>
                                            </p:tgtEl>
                                            <p:attrNameLst>
                                              <p:attrName>ppt_x</p:attrName>
                                            </p:attrNameLst>
                                          </p:cBhvr>
                                          <p:tavLst>
                                            <p:tav tm="0">
                                              <p:val>
                                                <p:strVal val="ppt_x"/>
                                              </p:val>
                                            </p:tav>
                                            <p:tav tm="100000">
                                              <p:val>
                                                <p:fltVal val="0.34497"/>
                                              </p:val>
                                            </p:tav>
                                          </p:tavLst>
                                        </p:anim>
                                        <p:anim to="" calcmode="lin" valueType="num">
                                          <p:cBhvr>
                                            <p:cTn id="16" dur="1000" fill="hold">
                                              <p:stCondLst>
                                                <p:cond delay="0"/>
                                              </p:stCondLst>
                                            </p:cTn>
                                            <p:tgtEl>
                                              <p:spTgt spid="9"/>
                                            </p:tgtEl>
                                            <p:attrNameLst>
                                              <p:attrName>ppt_y</p:attrName>
                                            </p:attrNameLst>
                                          </p:cBhvr>
                                          <p:tavLst>
                                            <p:tav tm="0">
                                              <p:val>
                                                <p:strVal val="ppt_y"/>
                                              </p:val>
                                            </p:tav>
                                            <p:tav tm="100000">
                                              <p:val>
                                                <p:fltVal val="0.56919"/>
                                              </p:val>
                                            </p:tav>
                                          </p:tavLst>
                                        </p:anim>
                                        <p:anim to="" calcmode="lin" valueType="num">
                                          <p:cBhvr>
                                            <p:cTn id="17"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18" dur="1000" fill="hold">
                                              <p:stCondLst>
                                                <p:cond delay="0"/>
                                              </p:stCondLst>
                                            </p:cTn>
                                            <p:tgtEl>
                                              <p:spTgt spid="9"/>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0" presetClass="entr" presetSubtype="0" fill="hold" nodeType="afterEffect" p14:presetBounceEnd="38000">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14:bounceEnd="38000">
                                          <p:cBhvr>
                                            <p:cTn id="22" dur="1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7831"/>
                                              </p:val>
                                            </p:tav>
                                          </p:tavLst>
                                        </p:anim>
                                        <p:anim to="" calcmode="lin" valueType="num" p14:bounceEnd="38000">
                                          <p:cBhvr>
                                            <p:cTn id="23" dur="1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56919"/>
                                              </p:val>
                                            </p:tav>
                                          </p:tavLst>
                                        </p:anim>
                                      </p:childTnLst>
                                    </p:cTn>
                                  </p:par>
                                  <p:par>
                                    <p:cTn id="24" presetID="35" presetClass="path" presetSubtype="0" accel="50000" decel="50000" fill="hold" nodeType="withEffect">
                                      <p:stCondLst>
                                        <p:cond delay="0"/>
                                      </p:stCondLst>
                                      <p:childTnLst>
                                        <p:anim to="" calcmode="lin" valueType="num">
                                          <p:cBhvr>
                                            <p:cTn id="25" dur="1000" fill="hold">
                                              <p:stCondLst>
                                                <p:cond delay="0"/>
                                              </p:stCondLst>
                                            </p:cTn>
                                            <p:tgtEl>
                                              <p:spTgt spid="9"/>
                                            </p:tgtEl>
                                            <p:attrNameLst>
                                              <p:attrName>ppt_x</p:attrName>
                                            </p:attrNameLst>
                                          </p:cBhvr>
                                          <p:tavLst>
                                            <p:tav tm="0">
                                              <p:val>
                                                <p:strVal val="ppt_x"/>
                                              </p:val>
                                            </p:tav>
                                            <p:tav tm="100000">
                                              <p:val>
                                                <p:fltVal val="0.19892"/>
                                              </p:val>
                                            </p:tav>
                                          </p:tavLst>
                                        </p:anim>
                                        <p:anim to="" calcmode="lin" valueType="num">
                                          <p:cBhvr>
                                            <p:cTn id="26" dur="1000" fill="hold">
                                              <p:stCondLst>
                                                <p:cond delay="0"/>
                                              </p:stCondLst>
                                            </p:cTn>
                                            <p:tgtEl>
                                              <p:spTgt spid="9"/>
                                            </p:tgtEl>
                                            <p:attrNameLst>
                                              <p:attrName>ppt_y</p:attrName>
                                            </p:attrNameLst>
                                          </p:cBhvr>
                                          <p:tavLst>
                                            <p:tav tm="0">
                                              <p:val>
                                                <p:strVal val="ppt_y"/>
                                              </p:val>
                                            </p:tav>
                                            <p:tav tm="100000">
                                              <p:val>
                                                <p:fltVal val="0.56919"/>
                                              </p:val>
                                            </p:tav>
                                          </p:tavLst>
                                        </p:anim>
                                        <p:anim to="" calcmode="lin" valueType="num">
                                          <p:cBhvr>
                                            <p:cTn id="27"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28" dur="1000" fill="hold">
                                              <p:stCondLst>
                                                <p:cond delay="0"/>
                                              </p:stCondLst>
                                            </p:cTn>
                                            <p:tgtEl>
                                              <p:spTgt spid="9"/>
                                            </p:tgtEl>
                                            <p:attrNameLst>
                                              <p:attrName>ppt_h</p:attrName>
                                            </p:attrNameLst>
                                          </p:cBhvr>
                                          <p:tavLst>
                                            <p:tav tm="0">
                                              <p:val>
                                                <p:strVal val="ppt_h"/>
                                              </p:val>
                                            </p:tav>
                                            <p:tav tm="100000">
                                              <p:val>
                                                <p:strVal val="#ppt_h"/>
                                              </p:val>
                                            </p:tav>
                                          </p:tavLst>
                                        </p:anim>
                                      </p:childTnLst>
                                    </p:cTn>
                                  </p:par>
                                  <p:par>
                                    <p:cTn id="29" presetID="35" presetClass="path" presetSubtype="0" accel="50000" decel="50000" fill="hold" nodeType="withEffect">
                                      <p:stCondLst>
                                        <p:cond delay="0"/>
                                      </p:stCondLst>
                                      <p:childTnLst>
                                        <p:anim to="" calcmode="lin" valueType="num">
                                          <p:cBhvr>
                                            <p:cTn id="30" dur="1000" fill="hold">
                                              <p:stCondLst>
                                                <p:cond delay="0"/>
                                              </p:stCondLst>
                                            </p:cTn>
                                            <p:tgtEl>
                                              <p:spTgt spid="11"/>
                                            </p:tgtEl>
                                            <p:attrNameLst>
                                              <p:attrName>ppt_x</p:attrName>
                                            </p:attrNameLst>
                                          </p:cBhvr>
                                          <p:tavLst>
                                            <p:tav tm="0">
                                              <p:val>
                                                <p:strVal val="ppt_x"/>
                                              </p:val>
                                            </p:tav>
                                            <p:tav tm="100000">
                                              <p:val>
                                                <p:fltVal val="0.49101"/>
                                              </p:val>
                                            </p:tav>
                                          </p:tavLst>
                                        </p:anim>
                                        <p:anim to="" calcmode="lin" valueType="num">
                                          <p:cBhvr>
                                            <p:cTn id="31" dur="1000" fill="hold">
                                              <p:stCondLst>
                                                <p:cond delay="0"/>
                                              </p:stCondLst>
                                            </p:cTn>
                                            <p:tgtEl>
                                              <p:spTgt spid="11"/>
                                            </p:tgtEl>
                                            <p:attrNameLst>
                                              <p:attrName>ppt_y</p:attrName>
                                            </p:attrNameLst>
                                          </p:cBhvr>
                                          <p:tavLst>
                                            <p:tav tm="0">
                                              <p:val>
                                                <p:strVal val="ppt_y"/>
                                              </p:val>
                                            </p:tav>
                                            <p:tav tm="100000">
                                              <p:val>
                                                <p:fltVal val="0.56919"/>
                                              </p:val>
                                            </p:tav>
                                          </p:tavLst>
                                        </p:anim>
                                        <p:anim to="" calcmode="lin" valueType="num">
                                          <p:cBhvr>
                                            <p:cTn id="32" dur="10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33" dur="1000" fill="hold">
                                              <p:stCondLst>
                                                <p:cond delay="0"/>
                                              </p:stCondLst>
                                            </p:cTn>
                                            <p:tgtEl>
                                              <p:spTgt spid="11"/>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0" presetClass="entr" presetSubtype="0" fill="hold" nodeType="afterEffect" p14:presetBounceEnd="38000">
                                      <p:stCondLst>
                                        <p:cond delay="0"/>
                                      </p:stCondLst>
                                      <p:childTnLst>
                                        <p:set>
                                          <p:cBhvr>
                                            <p:cTn id="36" dur="1" fill="hold">
                                              <p:stCondLst>
                                                <p:cond delay="0"/>
                                              </p:stCondLst>
                                            </p:cTn>
                                            <p:tgtEl>
                                              <p:spTgt spid="10"/>
                                            </p:tgtEl>
                                            <p:attrNameLst>
                                              <p:attrName>style.visibility</p:attrName>
                                            </p:attrNameLst>
                                          </p:cBhvr>
                                          <p:to>
                                            <p:strVal val="visible"/>
                                          </p:to>
                                        </p:set>
                                        <p:anim to="" calcmode="lin" valueType="num" p14:bounceEnd="38000">
                                          <p:cBhvr>
                                            <p:cTn id="37" dur="1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34966"/>
                                              </p:val>
                                            </p:tav>
                                          </p:tavLst>
                                        </p:anim>
                                        <p:anim to="" calcmode="lin" valueType="num" p14:bounceEnd="38000">
                                          <p:cBhvr>
                                            <p:cTn id="38" dur="1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71019"/>
                                              </p:val>
                                            </p:tav>
                                          </p:tavLst>
                                        </p:anim>
                                      </p:childTnLst>
                                    </p:cTn>
                                  </p:par>
                                  <p:par>
                                    <p:cTn id="39" presetID="35" presetClass="path" presetSubtype="0" accel="50000" decel="50000" fill="hold" nodeType="withEffect">
                                      <p:stCondLst>
                                        <p:cond delay="0"/>
                                      </p:stCondLst>
                                      <p:childTnLst>
                                        <p:anim to="" calcmode="lin" valueType="num">
                                          <p:cBhvr>
                                            <p:cTn id="40" dur="1000" fill="hold">
                                              <p:stCondLst>
                                                <p:cond delay="0"/>
                                              </p:stCondLst>
                                            </p:cTn>
                                            <p:tgtEl>
                                              <p:spTgt spid="9"/>
                                            </p:tgtEl>
                                            <p:attrNameLst>
                                              <p:attrName>ppt_x</p:attrName>
                                            </p:attrNameLst>
                                          </p:cBhvr>
                                          <p:tavLst>
                                            <p:tav tm="0">
                                              <p:val>
                                                <p:strVal val="ppt_x"/>
                                              </p:val>
                                            </p:tav>
                                            <p:tav tm="100000">
                                              <p:val>
                                                <p:fltVal val="0.19892"/>
                                              </p:val>
                                            </p:tav>
                                          </p:tavLst>
                                        </p:anim>
                                        <p:anim to="" calcmode="lin" valueType="num">
                                          <p:cBhvr>
                                            <p:cTn id="41" dur="1000" fill="hold">
                                              <p:stCondLst>
                                                <p:cond delay="0"/>
                                              </p:stCondLst>
                                            </p:cTn>
                                            <p:tgtEl>
                                              <p:spTgt spid="9"/>
                                            </p:tgtEl>
                                            <p:attrNameLst>
                                              <p:attrName>ppt_y</p:attrName>
                                            </p:attrNameLst>
                                          </p:cBhvr>
                                          <p:tavLst>
                                            <p:tav tm="0">
                                              <p:val>
                                                <p:strVal val="ppt_y"/>
                                              </p:val>
                                            </p:tav>
                                            <p:tav tm="100000">
                                              <p:val>
                                                <p:fltVal val="0.42569"/>
                                              </p:val>
                                            </p:tav>
                                          </p:tavLst>
                                        </p:anim>
                                        <p:anim to="" calcmode="lin" valueType="num">
                                          <p:cBhvr>
                                            <p:cTn id="42"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43" dur="1000" fill="hold">
                                              <p:stCondLst>
                                                <p:cond delay="0"/>
                                              </p:stCondLst>
                                            </p:cTn>
                                            <p:tgtEl>
                                              <p:spTgt spid="9"/>
                                            </p:tgtEl>
                                            <p:attrNameLst>
                                              <p:attrName>ppt_h</p:attrName>
                                            </p:attrNameLst>
                                          </p:cBhvr>
                                          <p:tavLst>
                                            <p:tav tm="0">
                                              <p:val>
                                                <p:strVal val="ppt_h"/>
                                              </p:val>
                                            </p:tav>
                                            <p:tav tm="100000">
                                              <p:val>
                                                <p:strVal val="#ppt_h"/>
                                              </p:val>
                                            </p:tav>
                                          </p:tavLst>
                                        </p:anim>
                                      </p:childTnLst>
                                    </p:cTn>
                                  </p:par>
                                  <p:par>
                                    <p:cTn id="44" presetID="35" presetClass="path" presetSubtype="0" accel="50000" decel="50000" fill="hold" nodeType="withEffect">
                                      <p:stCondLst>
                                        <p:cond delay="0"/>
                                      </p:stCondLst>
                                      <p:childTnLst>
                                        <p:anim to="" calcmode="lin" valueType="num">
                                          <p:cBhvr>
                                            <p:cTn id="45" dur="1000" fill="hold">
                                              <p:stCondLst>
                                                <p:cond delay="0"/>
                                              </p:stCondLst>
                                            </p:cTn>
                                            <p:tgtEl>
                                              <p:spTgt spid="11"/>
                                            </p:tgtEl>
                                            <p:attrNameLst>
                                              <p:attrName>ppt_x</p:attrName>
                                            </p:attrNameLst>
                                          </p:cBhvr>
                                          <p:tavLst>
                                            <p:tav tm="0">
                                              <p:val>
                                                <p:strVal val="ppt_x"/>
                                              </p:val>
                                            </p:tav>
                                            <p:tav tm="100000">
                                              <p:val>
                                                <p:fltVal val="0.49101"/>
                                              </p:val>
                                            </p:tav>
                                          </p:tavLst>
                                        </p:anim>
                                        <p:anim to="" calcmode="lin" valueType="num">
                                          <p:cBhvr>
                                            <p:cTn id="46" dur="1000" fill="hold">
                                              <p:stCondLst>
                                                <p:cond delay="0"/>
                                              </p:stCondLst>
                                            </p:cTn>
                                            <p:tgtEl>
                                              <p:spTgt spid="11"/>
                                            </p:tgtEl>
                                            <p:attrNameLst>
                                              <p:attrName>ppt_y</p:attrName>
                                            </p:attrNameLst>
                                          </p:cBhvr>
                                          <p:tavLst>
                                            <p:tav tm="0">
                                              <p:val>
                                                <p:strVal val="ppt_y"/>
                                              </p:val>
                                            </p:tav>
                                            <p:tav tm="100000">
                                              <p:val>
                                                <p:fltVal val="0.42569"/>
                                              </p:val>
                                            </p:tav>
                                          </p:tavLst>
                                        </p:anim>
                                        <p:anim to="" calcmode="lin" valueType="num">
                                          <p:cBhvr>
                                            <p:cTn id="47" dur="10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48" dur="1000" fill="hold">
                                              <p:stCondLst>
                                                <p:cond delay="0"/>
                                              </p:stCondLst>
                                            </p:cTn>
                                            <p:tgtEl>
                                              <p:spTgt spid="11"/>
                                            </p:tgtEl>
                                            <p:attrNameLst>
                                              <p:attrName>ppt_h</p:attrName>
                                            </p:attrNameLst>
                                          </p:cBhvr>
                                          <p:tavLst>
                                            <p:tav tm="0">
                                              <p:val>
                                                <p:strVal val="ppt_h"/>
                                              </p:val>
                                            </p:tav>
                                            <p:tav tm="100000">
                                              <p:val>
                                                <p:strVal val="#ppt_h"/>
                                              </p:val>
                                            </p:tav>
                                          </p:tavLst>
                                        </p:anim>
                                      </p:childTnLst>
                                    </p:cTn>
                                  </p:par>
                                  <p:par>
                                    <p:cTn id="49" presetID="35" presetClass="path" presetSubtype="0" accel="50000" decel="50000" fill="hold" nodeType="withEffect">
                                      <p:stCondLst>
                                        <p:cond delay="0"/>
                                      </p:stCondLst>
                                      <p:childTnLst>
                                        <p:anim to="" calcmode="lin" valueType="num">
                                          <p:cBhvr>
                                            <p:cTn id="50" dur="1000" fill="hold">
                                              <p:stCondLst>
                                                <p:cond delay="0"/>
                                              </p:stCondLst>
                                            </p:cTn>
                                            <p:tgtEl>
                                              <p:spTgt spid="13"/>
                                            </p:tgtEl>
                                            <p:attrNameLst>
                                              <p:attrName>ppt_x</p:attrName>
                                            </p:attrNameLst>
                                          </p:cBhvr>
                                          <p:tavLst>
                                            <p:tav tm="0">
                                              <p:val>
                                                <p:strVal val="ppt_x"/>
                                              </p:val>
                                            </p:tav>
                                            <p:tav tm="100000">
                                              <p:val>
                                                <p:fltVal val="0.7831"/>
                                              </p:val>
                                            </p:tav>
                                          </p:tavLst>
                                        </p:anim>
                                        <p:anim to="" calcmode="lin" valueType="num">
                                          <p:cBhvr>
                                            <p:cTn id="51" dur="1000" fill="hold">
                                              <p:stCondLst>
                                                <p:cond delay="0"/>
                                              </p:stCondLst>
                                            </p:cTn>
                                            <p:tgtEl>
                                              <p:spTgt spid="13"/>
                                            </p:tgtEl>
                                            <p:attrNameLst>
                                              <p:attrName>ppt_y</p:attrName>
                                            </p:attrNameLst>
                                          </p:cBhvr>
                                          <p:tavLst>
                                            <p:tav tm="0">
                                              <p:val>
                                                <p:strVal val="ppt_y"/>
                                              </p:val>
                                            </p:tav>
                                            <p:tav tm="100000">
                                              <p:val>
                                                <p:fltVal val="0.42569"/>
                                              </p:val>
                                            </p:tav>
                                          </p:tavLst>
                                        </p:anim>
                                        <p:anim to="" calcmode="lin" valueType="num">
                                          <p:cBhvr>
                                            <p:cTn id="52" dur="1000" fill="hold">
                                              <p:stCondLst>
                                                <p:cond delay="0"/>
                                              </p:stCondLst>
                                            </p:cTn>
                                            <p:tgtEl>
                                              <p:spTgt spid="13"/>
                                            </p:tgtEl>
                                            <p:attrNameLst>
                                              <p:attrName>ppt_w</p:attrName>
                                            </p:attrNameLst>
                                          </p:cBhvr>
                                          <p:tavLst>
                                            <p:tav tm="0">
                                              <p:val>
                                                <p:strVal val="ppt_w"/>
                                              </p:val>
                                            </p:tav>
                                            <p:tav tm="100000">
                                              <p:val>
                                                <p:strVal val="#ppt_w"/>
                                              </p:val>
                                            </p:tav>
                                          </p:tavLst>
                                        </p:anim>
                                        <p:anim to="" calcmode="lin" valueType="num">
                                          <p:cBhvr>
                                            <p:cTn id="53" dur="1000" fill="hold">
                                              <p:stCondLst>
                                                <p:cond delay="0"/>
                                              </p:stCondLst>
                                            </p:cTn>
                                            <p:tgtEl>
                                              <p:spTgt spid="13"/>
                                            </p:tgtEl>
                                            <p:attrNameLst>
                                              <p:attrName>ppt_h</p:attrName>
                                            </p:attrNameLst>
                                          </p:cBhvr>
                                          <p:tavLst>
                                            <p:tav tm="0">
                                              <p:val>
                                                <p:strVal val="ppt_h"/>
                                              </p:val>
                                            </p:tav>
                                            <p:tav tm="100000">
                                              <p:val>
                                                <p:strVal val="#ppt_h"/>
                                              </p:val>
                                            </p:tav>
                                          </p:tavLst>
                                        </p:anim>
                                      </p:childTnLst>
                                    </p:cTn>
                                  </p:par>
                                </p:childTnLst>
                              </p:cTn>
                            </p:par>
                            <p:par>
                              <p:cTn id="54" fill="hold">
                                <p:stCondLst>
                                  <p:cond delay="4000"/>
                                </p:stCondLst>
                                <p:childTnLst>
                                  <p:par>
                                    <p:cTn id="55" presetID="0" presetClass="entr" presetSubtype="0" fill="hold" nodeType="afterEffect" p14:presetBounceEnd="38000">
                                      <p:stCondLst>
                                        <p:cond delay="0"/>
                                      </p:stCondLst>
                                      <p:childTnLst>
                                        <p:set>
                                          <p:cBhvr>
                                            <p:cTn id="56" dur="1" fill="hold">
                                              <p:stCondLst>
                                                <p:cond delay="0"/>
                                              </p:stCondLst>
                                            </p:cTn>
                                            <p:tgtEl>
                                              <p:spTgt spid="12"/>
                                            </p:tgtEl>
                                            <p:attrNameLst>
                                              <p:attrName>style.visibility</p:attrName>
                                            </p:attrNameLst>
                                          </p:cBhvr>
                                          <p:to>
                                            <p:strVal val="visible"/>
                                          </p:to>
                                        </p:set>
                                        <p:anim to="" calcmode="lin" valueType="num" p14:bounceEnd="38000">
                                          <p:cBhvr>
                                            <p:cTn id="57" dur="1000" fill="hold">
                                              <p:stCondLst>
                                                <p:cond delay="0"/>
                                              </p:stCondLst>
                                            </p:cTn>
                                            <p:tgtEl>
                                              <p:spTgt spid="12"/>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64175"/>
                                              </p:val>
                                            </p:tav>
                                          </p:tavLst>
                                        </p:anim>
                                        <p:anim to="" calcmode="lin" valueType="num" p14:bounceEnd="38000">
                                          <p:cBhvr>
                                            <p:cTn id="58" dur="1000" fill="hold">
                                              <p:stCondLst>
                                                <p:cond delay="0"/>
                                              </p:stCondLst>
                                            </p:cTn>
                                            <p:tgtEl>
                                              <p:spTgt spid="12"/>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71019"/>
                                              </p:val>
                                            </p:tav>
                                          </p:tavLst>
                                        </p:anim>
                                      </p:childTnLst>
                                    </p:cTn>
                                  </p:par>
                                  <p:par>
                                    <p:cTn id="59" presetID="35" presetClass="path" presetSubtype="0" accel="50000" decel="50000" fill="hold" nodeType="withEffect">
                                      <p:stCondLst>
                                        <p:cond delay="0"/>
                                      </p:stCondLst>
                                      <p:childTnLst>
                                        <p:anim to="" calcmode="lin" valueType="num">
                                          <p:cBhvr>
                                            <p:cTn id="60" dur="1000" fill="hold">
                                              <p:stCondLst>
                                                <p:cond delay="0"/>
                                              </p:stCondLst>
                                            </p:cTn>
                                            <p:tgtEl>
                                              <p:spTgt spid="9"/>
                                            </p:tgtEl>
                                            <p:attrNameLst>
                                              <p:attrName>ppt_x</p:attrName>
                                            </p:attrNameLst>
                                          </p:cBhvr>
                                          <p:tavLst>
                                            <p:tav tm="0">
                                              <p:val>
                                                <p:strVal val="ppt_x"/>
                                              </p:val>
                                            </p:tav>
                                            <p:tav tm="100000">
                                              <p:val>
                                                <p:fltVal val="0.19892"/>
                                              </p:val>
                                            </p:tav>
                                          </p:tavLst>
                                        </p:anim>
                                        <p:anim to="" calcmode="lin" valueType="num">
                                          <p:cBhvr>
                                            <p:cTn id="61" dur="1000" fill="hold">
                                              <p:stCondLst>
                                                <p:cond delay="0"/>
                                              </p:stCondLst>
                                            </p:cTn>
                                            <p:tgtEl>
                                              <p:spTgt spid="9"/>
                                            </p:tgtEl>
                                            <p:attrNameLst>
                                              <p:attrName>ppt_y</p:attrName>
                                            </p:attrNameLst>
                                          </p:cBhvr>
                                          <p:tavLst>
                                            <p:tav tm="0">
                                              <p:val>
                                                <p:strVal val="ppt_y"/>
                                              </p:val>
                                            </p:tav>
                                            <p:tav tm="100000">
                                              <p:val>
                                                <p:fltVal val="0.42569"/>
                                              </p:val>
                                            </p:tav>
                                          </p:tavLst>
                                        </p:anim>
                                        <p:anim to="" calcmode="lin" valueType="num">
                                          <p:cBhvr>
                                            <p:cTn id="62"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63" dur="1000" fill="hold">
                                              <p:stCondLst>
                                                <p:cond delay="0"/>
                                              </p:stCondLst>
                                            </p:cTn>
                                            <p:tgtEl>
                                              <p:spTgt spid="9"/>
                                            </p:tgtEl>
                                            <p:attrNameLst>
                                              <p:attrName>ppt_h</p:attrName>
                                            </p:attrNameLst>
                                          </p:cBhvr>
                                          <p:tavLst>
                                            <p:tav tm="0">
                                              <p:val>
                                                <p:strVal val="ppt_h"/>
                                              </p:val>
                                            </p:tav>
                                            <p:tav tm="100000">
                                              <p:val>
                                                <p:strVal val="#ppt_h"/>
                                              </p:val>
                                            </p:tav>
                                          </p:tavLst>
                                        </p:anim>
                                      </p:childTnLst>
                                    </p:cTn>
                                  </p:par>
                                  <p:par>
                                    <p:cTn id="64" presetID="35" presetClass="path" presetSubtype="0" accel="50000" decel="50000" fill="hold" nodeType="withEffect">
                                      <p:stCondLst>
                                        <p:cond delay="0"/>
                                      </p:stCondLst>
                                      <p:childTnLst>
                                        <p:anim to="" calcmode="lin" valueType="num">
                                          <p:cBhvr>
                                            <p:cTn id="65" dur="1000" fill="hold">
                                              <p:stCondLst>
                                                <p:cond delay="0"/>
                                              </p:stCondLst>
                                            </p:cTn>
                                            <p:tgtEl>
                                              <p:spTgt spid="11"/>
                                            </p:tgtEl>
                                            <p:attrNameLst>
                                              <p:attrName>ppt_x</p:attrName>
                                            </p:attrNameLst>
                                          </p:cBhvr>
                                          <p:tavLst>
                                            <p:tav tm="0">
                                              <p:val>
                                                <p:strVal val="ppt_x"/>
                                              </p:val>
                                            </p:tav>
                                            <p:tav tm="100000">
                                              <p:val>
                                                <p:fltVal val="0.49101"/>
                                              </p:val>
                                            </p:tav>
                                          </p:tavLst>
                                        </p:anim>
                                        <p:anim to="" calcmode="lin" valueType="num">
                                          <p:cBhvr>
                                            <p:cTn id="66" dur="1000" fill="hold">
                                              <p:stCondLst>
                                                <p:cond delay="0"/>
                                              </p:stCondLst>
                                            </p:cTn>
                                            <p:tgtEl>
                                              <p:spTgt spid="11"/>
                                            </p:tgtEl>
                                            <p:attrNameLst>
                                              <p:attrName>ppt_y</p:attrName>
                                            </p:attrNameLst>
                                          </p:cBhvr>
                                          <p:tavLst>
                                            <p:tav tm="0">
                                              <p:val>
                                                <p:strVal val="ppt_y"/>
                                              </p:val>
                                            </p:tav>
                                            <p:tav tm="100000">
                                              <p:val>
                                                <p:fltVal val="0.42569"/>
                                              </p:val>
                                            </p:tav>
                                          </p:tavLst>
                                        </p:anim>
                                        <p:anim to="" calcmode="lin" valueType="num">
                                          <p:cBhvr>
                                            <p:cTn id="67" dur="10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68" dur="1000" fill="hold">
                                              <p:stCondLst>
                                                <p:cond delay="0"/>
                                              </p:stCondLst>
                                            </p:cTn>
                                            <p:tgtEl>
                                              <p:spTgt spid="11"/>
                                            </p:tgtEl>
                                            <p:attrNameLst>
                                              <p:attrName>ppt_h</p:attrName>
                                            </p:attrNameLst>
                                          </p:cBhvr>
                                          <p:tavLst>
                                            <p:tav tm="0">
                                              <p:val>
                                                <p:strVal val="ppt_h"/>
                                              </p:val>
                                            </p:tav>
                                            <p:tav tm="100000">
                                              <p:val>
                                                <p:strVal val="#ppt_h"/>
                                              </p:val>
                                            </p:tav>
                                          </p:tavLst>
                                        </p:anim>
                                      </p:childTnLst>
                                    </p:cTn>
                                  </p:par>
                                  <p:par>
                                    <p:cTn id="69" presetID="35" presetClass="path" presetSubtype="0" accel="50000" decel="50000" fill="hold" nodeType="withEffect">
                                      <p:stCondLst>
                                        <p:cond delay="0"/>
                                      </p:stCondLst>
                                      <p:childTnLst>
                                        <p:anim to="" calcmode="lin" valueType="num">
                                          <p:cBhvr>
                                            <p:cTn id="70" dur="1000" fill="hold">
                                              <p:stCondLst>
                                                <p:cond delay="0"/>
                                              </p:stCondLst>
                                            </p:cTn>
                                            <p:tgtEl>
                                              <p:spTgt spid="13"/>
                                            </p:tgtEl>
                                            <p:attrNameLst>
                                              <p:attrName>ppt_x</p:attrName>
                                            </p:attrNameLst>
                                          </p:cBhvr>
                                          <p:tavLst>
                                            <p:tav tm="0">
                                              <p:val>
                                                <p:strVal val="ppt_x"/>
                                              </p:val>
                                            </p:tav>
                                            <p:tav tm="100000">
                                              <p:val>
                                                <p:fltVal val="0.7831"/>
                                              </p:val>
                                            </p:tav>
                                          </p:tavLst>
                                        </p:anim>
                                        <p:anim to="" calcmode="lin" valueType="num">
                                          <p:cBhvr>
                                            <p:cTn id="71" dur="1000" fill="hold">
                                              <p:stCondLst>
                                                <p:cond delay="0"/>
                                              </p:stCondLst>
                                            </p:cTn>
                                            <p:tgtEl>
                                              <p:spTgt spid="13"/>
                                            </p:tgtEl>
                                            <p:attrNameLst>
                                              <p:attrName>ppt_y</p:attrName>
                                            </p:attrNameLst>
                                          </p:cBhvr>
                                          <p:tavLst>
                                            <p:tav tm="0">
                                              <p:val>
                                                <p:strVal val="ppt_y"/>
                                              </p:val>
                                            </p:tav>
                                            <p:tav tm="100000">
                                              <p:val>
                                                <p:fltVal val="0.42569"/>
                                              </p:val>
                                            </p:tav>
                                          </p:tavLst>
                                        </p:anim>
                                        <p:anim to="" calcmode="lin" valueType="num">
                                          <p:cBhvr>
                                            <p:cTn id="72" dur="1000" fill="hold">
                                              <p:stCondLst>
                                                <p:cond delay="0"/>
                                              </p:stCondLst>
                                            </p:cTn>
                                            <p:tgtEl>
                                              <p:spTgt spid="13"/>
                                            </p:tgtEl>
                                            <p:attrNameLst>
                                              <p:attrName>ppt_w</p:attrName>
                                            </p:attrNameLst>
                                          </p:cBhvr>
                                          <p:tavLst>
                                            <p:tav tm="0">
                                              <p:val>
                                                <p:strVal val="ppt_w"/>
                                              </p:val>
                                            </p:tav>
                                            <p:tav tm="100000">
                                              <p:val>
                                                <p:strVal val="#ppt_w"/>
                                              </p:val>
                                            </p:tav>
                                          </p:tavLst>
                                        </p:anim>
                                        <p:anim to="" calcmode="lin" valueType="num">
                                          <p:cBhvr>
                                            <p:cTn id="73" dur="1000" fill="hold">
                                              <p:stCondLst>
                                                <p:cond delay="0"/>
                                              </p:stCondLst>
                                            </p:cTn>
                                            <p:tgtEl>
                                              <p:spTgt spid="13"/>
                                            </p:tgtEl>
                                            <p:attrNameLst>
                                              <p:attrName>ppt_h</p:attrName>
                                            </p:attrNameLst>
                                          </p:cBhvr>
                                          <p:tavLst>
                                            <p:tav tm="0">
                                              <p:val>
                                                <p:strVal val="ppt_h"/>
                                              </p:val>
                                            </p:tav>
                                            <p:tav tm="100000">
                                              <p:val>
                                                <p:strVal val="#ppt_h"/>
                                              </p:val>
                                            </p:tav>
                                          </p:tavLst>
                                        </p:anim>
                                      </p:childTnLst>
                                    </p:cTn>
                                  </p:par>
                                  <p:par>
                                    <p:cTn id="74" presetID="35" presetClass="path" presetSubtype="0" accel="50000" decel="50000" fill="hold" nodeType="withEffect">
                                      <p:stCondLst>
                                        <p:cond delay="0"/>
                                      </p:stCondLst>
                                      <p:childTnLst>
                                        <p:anim to="" calcmode="lin" valueType="num">
                                          <p:cBhvr>
                                            <p:cTn id="75" dur="1000" fill="hold">
                                              <p:stCondLst>
                                                <p:cond delay="0"/>
                                              </p:stCondLst>
                                            </p:cTn>
                                            <p:tgtEl>
                                              <p:spTgt spid="10"/>
                                            </p:tgtEl>
                                            <p:attrNameLst>
                                              <p:attrName>ppt_x</p:attrName>
                                            </p:attrNameLst>
                                          </p:cBhvr>
                                          <p:tavLst>
                                            <p:tav tm="0">
                                              <p:val>
                                                <p:strVal val="ppt_x"/>
                                              </p:val>
                                            </p:tav>
                                            <p:tav tm="100000">
                                              <p:val>
                                                <p:fltVal val="0.34966"/>
                                              </p:val>
                                            </p:tav>
                                          </p:tavLst>
                                        </p:anim>
                                        <p:anim to="" calcmode="lin" valueType="num">
                                          <p:cBhvr>
                                            <p:cTn id="76" dur="1000" fill="hold">
                                              <p:stCondLst>
                                                <p:cond delay="0"/>
                                              </p:stCondLst>
                                            </p:cTn>
                                            <p:tgtEl>
                                              <p:spTgt spid="10"/>
                                            </p:tgtEl>
                                            <p:attrNameLst>
                                              <p:attrName>ppt_y</p:attrName>
                                            </p:attrNameLst>
                                          </p:cBhvr>
                                          <p:tavLst>
                                            <p:tav tm="0">
                                              <p:val>
                                                <p:strVal val="ppt_y"/>
                                              </p:val>
                                            </p:tav>
                                            <p:tav tm="100000">
                                              <p:val>
                                                <p:fltVal val="0.71019"/>
                                              </p:val>
                                            </p:tav>
                                          </p:tavLst>
                                        </p:anim>
                                        <p:anim to="" calcmode="lin" valueType="num">
                                          <p:cBhvr>
                                            <p:cTn id="77" dur="1000" fill="hold">
                                              <p:stCondLst>
                                                <p:cond delay="0"/>
                                              </p:stCondLst>
                                            </p:cTn>
                                            <p:tgtEl>
                                              <p:spTgt spid="10"/>
                                            </p:tgtEl>
                                            <p:attrNameLst>
                                              <p:attrName>ppt_w</p:attrName>
                                            </p:attrNameLst>
                                          </p:cBhvr>
                                          <p:tavLst>
                                            <p:tav tm="0">
                                              <p:val>
                                                <p:strVal val="ppt_w"/>
                                              </p:val>
                                            </p:tav>
                                            <p:tav tm="100000">
                                              <p:val>
                                                <p:strVal val="#ppt_w"/>
                                              </p:val>
                                            </p:tav>
                                          </p:tavLst>
                                        </p:anim>
                                        <p:anim to="" calcmode="lin" valueType="num">
                                          <p:cBhvr>
                                            <p:cTn id="78" dur="1000" fill="hold">
                                              <p:stCondLst>
                                                <p:cond delay="0"/>
                                              </p:stCondLst>
                                            </p:cTn>
                                            <p:tgtEl>
                                              <p:spTgt spid="10"/>
                                            </p:tgtEl>
                                            <p:attrNameLst>
                                              <p:attrName>ppt_h</p:attrName>
                                            </p:attrNameLst>
                                          </p:cBhvr>
                                          <p:tavLst>
                                            <p:tav tm="0">
                                              <p:val>
                                                <p:strVal val="ppt_h"/>
                                              </p:val>
                                            </p:tav>
                                            <p:tav tm="100000">
                                              <p:val>
                                                <p:strVal val="#ppt_h"/>
                                              </p:val>
                                            </p:tav>
                                          </p:tavLst>
                                        </p:anim>
                                      </p:childTnLst>
                                    </p:cTn>
                                  </p:par>
                                </p:childTnLst>
                              </p:cTn>
                            </p:par>
                            <p:par>
                              <p:cTn id="79" fill="hold">
                                <p:stCondLst>
                                  <p:cond delay="5000"/>
                                </p:stCondLst>
                                <p:childTnLst>
                                  <p:par>
                                    <p:cTn id="80" presetID="35" presetClass="path" presetSubtype="0" accel="50000" decel="50000" fill="hold" nodeType="afterEffect">
                                      <p:stCondLst>
                                        <p:cond delay="0"/>
                                      </p:stCondLst>
                                      <p:childTnLst>
                                        <p:anim to="" calcmode="lin" valueType="num">
                                          <p:cBhvr>
                                            <p:cTn id="81" dur="250" fill="hold">
                                              <p:stCondLst>
                                                <p:cond delay="0"/>
                                              </p:stCondLst>
                                            </p:cTn>
                                            <p:tgtEl>
                                              <p:spTgt spid="12"/>
                                            </p:tgtEl>
                                            <p:attrNameLst>
                                              <p:attrName>ppt_x</p:attrName>
                                            </p:attrNameLst>
                                          </p:cBhvr>
                                          <p:tavLst>
                                            <p:tav tm="0">
                                              <p:val>
                                                <p:strVal val="ppt_x"/>
                                              </p:val>
                                            </p:tav>
                                            <p:tav tm="100000">
                                              <p:val>
                                                <p:fltVal val="0.64175"/>
                                              </p:val>
                                            </p:tav>
                                          </p:tavLst>
                                        </p:anim>
                                        <p:anim to="" calcmode="lin" valueType="num">
                                          <p:cBhvr>
                                            <p:cTn id="82" dur="250" fill="hold">
                                              <p:stCondLst>
                                                <p:cond delay="0"/>
                                              </p:stCondLst>
                                            </p:cTn>
                                            <p:tgtEl>
                                              <p:spTgt spid="12"/>
                                            </p:tgtEl>
                                            <p:attrNameLst>
                                              <p:attrName>ppt_y</p:attrName>
                                            </p:attrNameLst>
                                          </p:cBhvr>
                                          <p:tavLst>
                                            <p:tav tm="0">
                                              <p:val>
                                                <p:strVal val="ppt_y"/>
                                              </p:val>
                                            </p:tav>
                                            <p:tav tm="100000">
                                              <p:val>
                                                <p:fltVal val="0.71019"/>
                                              </p:val>
                                            </p:tav>
                                          </p:tavLst>
                                        </p:anim>
                                        <p:anim to="" calcmode="lin" valueType="num">
                                          <p:cBhvr>
                                            <p:cTn id="83" dur="250" fill="hold">
                                              <p:stCondLst>
                                                <p:cond delay="0"/>
                                              </p:stCondLst>
                                            </p:cTn>
                                            <p:tgtEl>
                                              <p:spTgt spid="12"/>
                                            </p:tgtEl>
                                            <p:attrNameLst>
                                              <p:attrName>ppt_w</p:attrName>
                                            </p:attrNameLst>
                                          </p:cBhvr>
                                          <p:tavLst>
                                            <p:tav tm="0">
                                              <p:val>
                                                <p:strVal val="ppt_w"/>
                                              </p:val>
                                            </p:tav>
                                            <p:tav tm="100000">
                                              <p:val>
                                                <p:strVal val="#ppt_w"/>
                                              </p:val>
                                            </p:tav>
                                          </p:tavLst>
                                        </p:anim>
                                        <p:anim to="" calcmode="lin" valueType="num">
                                          <p:cBhvr>
                                            <p:cTn id="84" dur="250" fill="hold">
                                              <p:stCondLst>
                                                <p:cond delay="0"/>
                                              </p:stCondLst>
                                            </p:cTn>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4910114"/>
                                              </p:val>
                                            </p:tav>
                                          </p:tavLst>
                                        </p:anim>
                                        <p:anim to="" calcmode="lin" valueType="num">
                                          <p:cBhvr>
                                            <p:cTn id="8" dur="1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5691939"/>
                                              </p:val>
                                            </p:tav>
                                          </p:tavLst>
                                        </p:anim>
                                      </p:childTnLst>
                                    </p:cTn>
                                  </p:par>
                                </p:childTnLst>
                              </p:cTn>
                            </p:par>
                            <p:par>
                              <p:cTn id="9" fill="hold">
                                <p:stCondLst>
                                  <p:cond delay="1000"/>
                                </p:stCondLst>
                                <p:childTnLst>
                                  <p:par>
                                    <p:cTn id="10" presetID="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6370569"/>
                                              </p:val>
                                            </p:tav>
                                          </p:tavLst>
                                        </p:anim>
                                        <p:anim to="" calcmode="lin" valueType="num">
                                          <p:cBhvr>
                                            <p:cTn id="13" dur="1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5691939"/>
                                              </p:val>
                                            </p:tav>
                                          </p:tavLst>
                                        </p:anim>
                                      </p:childTnLst>
                                    </p:cTn>
                                  </p:par>
                                  <p:par>
                                    <p:cTn id="14" presetID="35" presetClass="path" presetSubtype="0" accel="50000" decel="50000" fill="hold" nodeType="withEffect">
                                      <p:stCondLst>
                                        <p:cond delay="0"/>
                                      </p:stCondLst>
                                      <p:childTnLst>
                                        <p:anim to="" calcmode="lin" valueType="num">
                                          <p:cBhvr>
                                            <p:cTn id="15" dur="1000" fill="hold">
                                              <p:stCondLst>
                                                <p:cond delay="0"/>
                                              </p:stCondLst>
                                            </p:cTn>
                                            <p:tgtEl>
                                              <p:spTgt spid="9"/>
                                            </p:tgtEl>
                                            <p:attrNameLst>
                                              <p:attrName>ppt_x</p:attrName>
                                            </p:attrNameLst>
                                          </p:cBhvr>
                                          <p:tavLst>
                                            <p:tav tm="0">
                                              <p:val>
                                                <p:strVal val="ppt_x"/>
                                              </p:val>
                                            </p:tav>
                                            <p:tav tm="100000">
                                              <p:val>
                                                <p:fltVal val="0.344966"/>
                                              </p:val>
                                            </p:tav>
                                          </p:tavLst>
                                        </p:anim>
                                        <p:anim to="" calcmode="lin" valueType="num">
                                          <p:cBhvr>
                                            <p:cTn id="16" dur="1000" fill="hold">
                                              <p:stCondLst>
                                                <p:cond delay="0"/>
                                              </p:stCondLst>
                                            </p:cTn>
                                            <p:tgtEl>
                                              <p:spTgt spid="9"/>
                                            </p:tgtEl>
                                            <p:attrNameLst>
                                              <p:attrName>ppt_y</p:attrName>
                                            </p:attrNameLst>
                                          </p:cBhvr>
                                          <p:tavLst>
                                            <p:tav tm="0">
                                              <p:val>
                                                <p:strVal val="ppt_y"/>
                                              </p:val>
                                            </p:tav>
                                            <p:tav tm="100000">
                                              <p:val>
                                                <p:fltVal val="0.5691939"/>
                                              </p:val>
                                            </p:tav>
                                          </p:tavLst>
                                        </p:anim>
                                        <p:anim to="" calcmode="lin" valueType="num">
                                          <p:cBhvr>
                                            <p:cTn id="17"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18" dur="1000" fill="hold">
                                              <p:stCondLst>
                                                <p:cond delay="0"/>
                                              </p:stCondLst>
                                            </p:cTn>
                                            <p:tgtEl>
                                              <p:spTgt spid="9"/>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cBhvr>
                                            <p:cTn id="22" dur="1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7831023"/>
                                              </p:val>
                                            </p:tav>
                                          </p:tavLst>
                                        </p:anim>
                                        <p:anim to="" calcmode="lin" valueType="num">
                                          <p:cBhvr>
                                            <p:cTn id="23" dur="1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5691939"/>
                                              </p:val>
                                            </p:tav>
                                          </p:tavLst>
                                        </p:anim>
                                      </p:childTnLst>
                                    </p:cTn>
                                  </p:par>
                                  <p:par>
                                    <p:cTn id="24" presetID="35" presetClass="path" presetSubtype="0" accel="50000" decel="50000" fill="hold" nodeType="withEffect">
                                      <p:stCondLst>
                                        <p:cond delay="0"/>
                                      </p:stCondLst>
                                      <p:childTnLst>
                                        <p:anim to="" calcmode="lin" valueType="num">
                                          <p:cBhvr>
                                            <p:cTn id="25" dur="1000" fill="hold">
                                              <p:stCondLst>
                                                <p:cond delay="0"/>
                                              </p:stCondLst>
                                            </p:cTn>
                                            <p:tgtEl>
                                              <p:spTgt spid="9"/>
                                            </p:tgtEl>
                                            <p:attrNameLst>
                                              <p:attrName>ppt_x</p:attrName>
                                            </p:attrNameLst>
                                          </p:cBhvr>
                                          <p:tavLst>
                                            <p:tav tm="0">
                                              <p:val>
                                                <p:strVal val="ppt_x"/>
                                              </p:val>
                                            </p:tav>
                                            <p:tav tm="100000">
                                              <p:val>
                                                <p:fltVal val="0.1989205"/>
                                              </p:val>
                                            </p:tav>
                                          </p:tavLst>
                                        </p:anim>
                                        <p:anim to="" calcmode="lin" valueType="num">
                                          <p:cBhvr>
                                            <p:cTn id="26" dur="1000" fill="hold">
                                              <p:stCondLst>
                                                <p:cond delay="0"/>
                                              </p:stCondLst>
                                            </p:cTn>
                                            <p:tgtEl>
                                              <p:spTgt spid="9"/>
                                            </p:tgtEl>
                                            <p:attrNameLst>
                                              <p:attrName>ppt_y</p:attrName>
                                            </p:attrNameLst>
                                          </p:cBhvr>
                                          <p:tavLst>
                                            <p:tav tm="0">
                                              <p:val>
                                                <p:strVal val="ppt_y"/>
                                              </p:val>
                                            </p:tav>
                                            <p:tav tm="100000">
                                              <p:val>
                                                <p:fltVal val="0.5691939"/>
                                              </p:val>
                                            </p:tav>
                                          </p:tavLst>
                                        </p:anim>
                                        <p:anim to="" calcmode="lin" valueType="num">
                                          <p:cBhvr>
                                            <p:cTn id="27"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28" dur="1000" fill="hold">
                                              <p:stCondLst>
                                                <p:cond delay="0"/>
                                              </p:stCondLst>
                                            </p:cTn>
                                            <p:tgtEl>
                                              <p:spTgt spid="9"/>
                                            </p:tgtEl>
                                            <p:attrNameLst>
                                              <p:attrName>ppt_h</p:attrName>
                                            </p:attrNameLst>
                                          </p:cBhvr>
                                          <p:tavLst>
                                            <p:tav tm="0">
                                              <p:val>
                                                <p:strVal val="ppt_h"/>
                                              </p:val>
                                            </p:tav>
                                            <p:tav tm="100000">
                                              <p:val>
                                                <p:strVal val="#ppt_h"/>
                                              </p:val>
                                            </p:tav>
                                          </p:tavLst>
                                        </p:anim>
                                      </p:childTnLst>
                                    </p:cTn>
                                  </p:par>
                                  <p:par>
                                    <p:cTn id="29" presetID="35" presetClass="path" presetSubtype="0" accel="50000" decel="50000" fill="hold" nodeType="withEffect">
                                      <p:stCondLst>
                                        <p:cond delay="0"/>
                                      </p:stCondLst>
                                      <p:childTnLst>
                                        <p:anim to="" calcmode="lin" valueType="num">
                                          <p:cBhvr>
                                            <p:cTn id="30" dur="1000" fill="hold">
                                              <p:stCondLst>
                                                <p:cond delay="0"/>
                                              </p:stCondLst>
                                            </p:cTn>
                                            <p:tgtEl>
                                              <p:spTgt spid="11"/>
                                            </p:tgtEl>
                                            <p:attrNameLst>
                                              <p:attrName>ppt_x</p:attrName>
                                            </p:attrNameLst>
                                          </p:cBhvr>
                                          <p:tavLst>
                                            <p:tav tm="0">
                                              <p:val>
                                                <p:strVal val="ppt_x"/>
                                              </p:val>
                                            </p:tav>
                                            <p:tav tm="100000">
                                              <p:val>
                                                <p:fltVal val="0.4910114"/>
                                              </p:val>
                                            </p:tav>
                                          </p:tavLst>
                                        </p:anim>
                                        <p:anim to="" calcmode="lin" valueType="num">
                                          <p:cBhvr>
                                            <p:cTn id="31" dur="1000" fill="hold">
                                              <p:stCondLst>
                                                <p:cond delay="0"/>
                                              </p:stCondLst>
                                            </p:cTn>
                                            <p:tgtEl>
                                              <p:spTgt spid="11"/>
                                            </p:tgtEl>
                                            <p:attrNameLst>
                                              <p:attrName>ppt_y</p:attrName>
                                            </p:attrNameLst>
                                          </p:cBhvr>
                                          <p:tavLst>
                                            <p:tav tm="0">
                                              <p:val>
                                                <p:strVal val="ppt_y"/>
                                              </p:val>
                                            </p:tav>
                                            <p:tav tm="100000">
                                              <p:val>
                                                <p:fltVal val="0.5691939"/>
                                              </p:val>
                                            </p:tav>
                                          </p:tavLst>
                                        </p:anim>
                                        <p:anim to="" calcmode="lin" valueType="num">
                                          <p:cBhvr>
                                            <p:cTn id="32" dur="10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33" dur="1000" fill="hold">
                                              <p:stCondLst>
                                                <p:cond delay="0"/>
                                              </p:stCondLst>
                                            </p:cTn>
                                            <p:tgtEl>
                                              <p:spTgt spid="11"/>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0"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to="" calcmode="lin" valueType="num">
                                          <p:cBhvr>
                                            <p:cTn id="37" dur="1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3496636"/>
                                              </p:val>
                                            </p:tav>
                                          </p:tavLst>
                                        </p:anim>
                                        <p:anim to="" calcmode="lin" valueType="num">
                                          <p:cBhvr>
                                            <p:cTn id="38" dur="1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7101926"/>
                                              </p:val>
                                            </p:tav>
                                          </p:tavLst>
                                        </p:anim>
                                      </p:childTnLst>
                                    </p:cTn>
                                  </p:par>
                                  <p:par>
                                    <p:cTn id="39" presetID="35" presetClass="path" presetSubtype="0" accel="50000" decel="50000" fill="hold" nodeType="withEffect">
                                      <p:stCondLst>
                                        <p:cond delay="0"/>
                                      </p:stCondLst>
                                      <p:childTnLst>
                                        <p:anim to="" calcmode="lin" valueType="num">
                                          <p:cBhvr>
                                            <p:cTn id="40" dur="1000" fill="hold">
                                              <p:stCondLst>
                                                <p:cond delay="0"/>
                                              </p:stCondLst>
                                            </p:cTn>
                                            <p:tgtEl>
                                              <p:spTgt spid="9"/>
                                            </p:tgtEl>
                                            <p:attrNameLst>
                                              <p:attrName>ppt_x</p:attrName>
                                            </p:attrNameLst>
                                          </p:cBhvr>
                                          <p:tavLst>
                                            <p:tav tm="0">
                                              <p:val>
                                                <p:strVal val="ppt_x"/>
                                              </p:val>
                                            </p:tav>
                                            <p:tav tm="100000">
                                              <p:val>
                                                <p:fltVal val="0.1989205"/>
                                              </p:val>
                                            </p:tav>
                                          </p:tavLst>
                                        </p:anim>
                                        <p:anim to="" calcmode="lin" valueType="num">
                                          <p:cBhvr>
                                            <p:cTn id="41" dur="1000" fill="hold">
                                              <p:stCondLst>
                                                <p:cond delay="0"/>
                                              </p:stCondLst>
                                            </p:cTn>
                                            <p:tgtEl>
                                              <p:spTgt spid="9"/>
                                            </p:tgtEl>
                                            <p:attrNameLst>
                                              <p:attrName>ppt_y</p:attrName>
                                            </p:attrNameLst>
                                          </p:cBhvr>
                                          <p:tavLst>
                                            <p:tav tm="0">
                                              <p:val>
                                                <p:strVal val="ppt_y"/>
                                              </p:val>
                                            </p:tav>
                                            <p:tav tm="100000">
                                              <p:val>
                                                <p:fltVal val="0.4256911"/>
                                              </p:val>
                                            </p:tav>
                                          </p:tavLst>
                                        </p:anim>
                                        <p:anim to="" calcmode="lin" valueType="num">
                                          <p:cBhvr>
                                            <p:cTn id="42"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43" dur="1000" fill="hold">
                                              <p:stCondLst>
                                                <p:cond delay="0"/>
                                              </p:stCondLst>
                                            </p:cTn>
                                            <p:tgtEl>
                                              <p:spTgt spid="9"/>
                                            </p:tgtEl>
                                            <p:attrNameLst>
                                              <p:attrName>ppt_h</p:attrName>
                                            </p:attrNameLst>
                                          </p:cBhvr>
                                          <p:tavLst>
                                            <p:tav tm="0">
                                              <p:val>
                                                <p:strVal val="ppt_h"/>
                                              </p:val>
                                            </p:tav>
                                            <p:tav tm="100000">
                                              <p:val>
                                                <p:strVal val="#ppt_h"/>
                                              </p:val>
                                            </p:tav>
                                          </p:tavLst>
                                        </p:anim>
                                      </p:childTnLst>
                                    </p:cTn>
                                  </p:par>
                                  <p:par>
                                    <p:cTn id="44" presetID="35" presetClass="path" presetSubtype="0" accel="50000" decel="50000" fill="hold" nodeType="withEffect">
                                      <p:stCondLst>
                                        <p:cond delay="0"/>
                                      </p:stCondLst>
                                      <p:childTnLst>
                                        <p:anim to="" calcmode="lin" valueType="num">
                                          <p:cBhvr>
                                            <p:cTn id="45" dur="1000" fill="hold">
                                              <p:stCondLst>
                                                <p:cond delay="0"/>
                                              </p:stCondLst>
                                            </p:cTn>
                                            <p:tgtEl>
                                              <p:spTgt spid="11"/>
                                            </p:tgtEl>
                                            <p:attrNameLst>
                                              <p:attrName>ppt_x</p:attrName>
                                            </p:attrNameLst>
                                          </p:cBhvr>
                                          <p:tavLst>
                                            <p:tav tm="0">
                                              <p:val>
                                                <p:strVal val="ppt_x"/>
                                              </p:val>
                                            </p:tav>
                                            <p:tav tm="100000">
                                              <p:val>
                                                <p:fltVal val="0.4910114"/>
                                              </p:val>
                                            </p:tav>
                                          </p:tavLst>
                                        </p:anim>
                                        <p:anim to="" calcmode="lin" valueType="num">
                                          <p:cBhvr>
                                            <p:cTn id="46" dur="1000" fill="hold">
                                              <p:stCondLst>
                                                <p:cond delay="0"/>
                                              </p:stCondLst>
                                            </p:cTn>
                                            <p:tgtEl>
                                              <p:spTgt spid="11"/>
                                            </p:tgtEl>
                                            <p:attrNameLst>
                                              <p:attrName>ppt_y</p:attrName>
                                            </p:attrNameLst>
                                          </p:cBhvr>
                                          <p:tavLst>
                                            <p:tav tm="0">
                                              <p:val>
                                                <p:strVal val="ppt_y"/>
                                              </p:val>
                                            </p:tav>
                                            <p:tav tm="100000">
                                              <p:val>
                                                <p:fltVal val="0.4256911"/>
                                              </p:val>
                                            </p:tav>
                                          </p:tavLst>
                                        </p:anim>
                                        <p:anim to="" calcmode="lin" valueType="num">
                                          <p:cBhvr>
                                            <p:cTn id="47" dur="10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48" dur="1000" fill="hold">
                                              <p:stCondLst>
                                                <p:cond delay="0"/>
                                              </p:stCondLst>
                                            </p:cTn>
                                            <p:tgtEl>
                                              <p:spTgt spid="11"/>
                                            </p:tgtEl>
                                            <p:attrNameLst>
                                              <p:attrName>ppt_h</p:attrName>
                                            </p:attrNameLst>
                                          </p:cBhvr>
                                          <p:tavLst>
                                            <p:tav tm="0">
                                              <p:val>
                                                <p:strVal val="ppt_h"/>
                                              </p:val>
                                            </p:tav>
                                            <p:tav tm="100000">
                                              <p:val>
                                                <p:strVal val="#ppt_h"/>
                                              </p:val>
                                            </p:tav>
                                          </p:tavLst>
                                        </p:anim>
                                      </p:childTnLst>
                                    </p:cTn>
                                  </p:par>
                                  <p:par>
                                    <p:cTn id="49" presetID="35" presetClass="path" presetSubtype="0" accel="50000" decel="50000" fill="hold" nodeType="withEffect">
                                      <p:stCondLst>
                                        <p:cond delay="0"/>
                                      </p:stCondLst>
                                      <p:childTnLst>
                                        <p:anim to="" calcmode="lin" valueType="num">
                                          <p:cBhvr>
                                            <p:cTn id="50" dur="1000" fill="hold">
                                              <p:stCondLst>
                                                <p:cond delay="0"/>
                                              </p:stCondLst>
                                            </p:cTn>
                                            <p:tgtEl>
                                              <p:spTgt spid="13"/>
                                            </p:tgtEl>
                                            <p:attrNameLst>
                                              <p:attrName>ppt_x</p:attrName>
                                            </p:attrNameLst>
                                          </p:cBhvr>
                                          <p:tavLst>
                                            <p:tav tm="0">
                                              <p:val>
                                                <p:strVal val="ppt_x"/>
                                              </p:val>
                                            </p:tav>
                                            <p:tav tm="100000">
                                              <p:val>
                                                <p:fltVal val="0.7831023"/>
                                              </p:val>
                                            </p:tav>
                                          </p:tavLst>
                                        </p:anim>
                                        <p:anim to="" calcmode="lin" valueType="num">
                                          <p:cBhvr>
                                            <p:cTn id="51" dur="1000" fill="hold">
                                              <p:stCondLst>
                                                <p:cond delay="0"/>
                                              </p:stCondLst>
                                            </p:cTn>
                                            <p:tgtEl>
                                              <p:spTgt spid="13"/>
                                            </p:tgtEl>
                                            <p:attrNameLst>
                                              <p:attrName>ppt_y</p:attrName>
                                            </p:attrNameLst>
                                          </p:cBhvr>
                                          <p:tavLst>
                                            <p:tav tm="0">
                                              <p:val>
                                                <p:strVal val="ppt_y"/>
                                              </p:val>
                                            </p:tav>
                                            <p:tav tm="100000">
                                              <p:val>
                                                <p:fltVal val="0.4256911"/>
                                              </p:val>
                                            </p:tav>
                                          </p:tavLst>
                                        </p:anim>
                                        <p:anim to="" calcmode="lin" valueType="num">
                                          <p:cBhvr>
                                            <p:cTn id="52" dur="1000" fill="hold">
                                              <p:stCondLst>
                                                <p:cond delay="0"/>
                                              </p:stCondLst>
                                            </p:cTn>
                                            <p:tgtEl>
                                              <p:spTgt spid="13"/>
                                            </p:tgtEl>
                                            <p:attrNameLst>
                                              <p:attrName>ppt_w</p:attrName>
                                            </p:attrNameLst>
                                          </p:cBhvr>
                                          <p:tavLst>
                                            <p:tav tm="0">
                                              <p:val>
                                                <p:strVal val="ppt_w"/>
                                              </p:val>
                                            </p:tav>
                                            <p:tav tm="100000">
                                              <p:val>
                                                <p:strVal val="#ppt_w"/>
                                              </p:val>
                                            </p:tav>
                                          </p:tavLst>
                                        </p:anim>
                                        <p:anim to="" calcmode="lin" valueType="num">
                                          <p:cBhvr>
                                            <p:cTn id="53" dur="1000" fill="hold">
                                              <p:stCondLst>
                                                <p:cond delay="0"/>
                                              </p:stCondLst>
                                            </p:cTn>
                                            <p:tgtEl>
                                              <p:spTgt spid="13"/>
                                            </p:tgtEl>
                                            <p:attrNameLst>
                                              <p:attrName>ppt_h</p:attrName>
                                            </p:attrNameLst>
                                          </p:cBhvr>
                                          <p:tavLst>
                                            <p:tav tm="0">
                                              <p:val>
                                                <p:strVal val="ppt_h"/>
                                              </p:val>
                                            </p:tav>
                                            <p:tav tm="100000">
                                              <p:val>
                                                <p:strVal val="#ppt_h"/>
                                              </p:val>
                                            </p:tav>
                                          </p:tavLst>
                                        </p:anim>
                                      </p:childTnLst>
                                    </p:cTn>
                                  </p:par>
                                </p:childTnLst>
                              </p:cTn>
                            </p:par>
                            <p:par>
                              <p:cTn id="54" fill="hold">
                                <p:stCondLst>
                                  <p:cond delay="4000"/>
                                </p:stCondLst>
                                <p:childTnLst>
                                  <p:par>
                                    <p:cTn id="55" presetID="0" presetClass="entr" presetSubtype="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to="" calcmode="lin" valueType="num">
                                          <p:cBhvr>
                                            <p:cTn id="57" dur="1000" fill="hold">
                                              <p:stCondLst>
                                                <p:cond delay="0"/>
                                              </p:stCondLst>
                                            </p:cTn>
                                            <p:tgtEl>
                                              <p:spTgt spid="12"/>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6417544"/>
                                              </p:val>
                                            </p:tav>
                                          </p:tavLst>
                                        </p:anim>
                                        <p:anim to="" calcmode="lin" valueType="num">
                                          <p:cBhvr>
                                            <p:cTn id="58" dur="1000" fill="hold">
                                              <p:stCondLst>
                                                <p:cond delay="0"/>
                                              </p:stCondLst>
                                            </p:cTn>
                                            <p:tgtEl>
                                              <p:spTgt spid="12"/>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7101926"/>
                                              </p:val>
                                            </p:tav>
                                          </p:tavLst>
                                        </p:anim>
                                      </p:childTnLst>
                                    </p:cTn>
                                  </p:par>
                                  <p:par>
                                    <p:cTn id="59" presetID="35" presetClass="path" presetSubtype="0" accel="50000" decel="50000" fill="hold" nodeType="withEffect">
                                      <p:stCondLst>
                                        <p:cond delay="0"/>
                                      </p:stCondLst>
                                      <p:childTnLst>
                                        <p:anim to="" calcmode="lin" valueType="num">
                                          <p:cBhvr>
                                            <p:cTn id="60" dur="1000" fill="hold">
                                              <p:stCondLst>
                                                <p:cond delay="0"/>
                                              </p:stCondLst>
                                            </p:cTn>
                                            <p:tgtEl>
                                              <p:spTgt spid="9"/>
                                            </p:tgtEl>
                                            <p:attrNameLst>
                                              <p:attrName>ppt_x</p:attrName>
                                            </p:attrNameLst>
                                          </p:cBhvr>
                                          <p:tavLst>
                                            <p:tav tm="0">
                                              <p:val>
                                                <p:strVal val="ppt_x"/>
                                              </p:val>
                                            </p:tav>
                                            <p:tav tm="100000">
                                              <p:val>
                                                <p:fltVal val="0.1989205"/>
                                              </p:val>
                                            </p:tav>
                                          </p:tavLst>
                                        </p:anim>
                                        <p:anim to="" calcmode="lin" valueType="num">
                                          <p:cBhvr>
                                            <p:cTn id="61" dur="1000" fill="hold">
                                              <p:stCondLst>
                                                <p:cond delay="0"/>
                                              </p:stCondLst>
                                            </p:cTn>
                                            <p:tgtEl>
                                              <p:spTgt spid="9"/>
                                            </p:tgtEl>
                                            <p:attrNameLst>
                                              <p:attrName>ppt_y</p:attrName>
                                            </p:attrNameLst>
                                          </p:cBhvr>
                                          <p:tavLst>
                                            <p:tav tm="0">
                                              <p:val>
                                                <p:strVal val="ppt_y"/>
                                              </p:val>
                                            </p:tav>
                                            <p:tav tm="100000">
                                              <p:val>
                                                <p:fltVal val="0.4256911"/>
                                              </p:val>
                                            </p:tav>
                                          </p:tavLst>
                                        </p:anim>
                                        <p:anim to="" calcmode="lin" valueType="num">
                                          <p:cBhvr>
                                            <p:cTn id="62"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63" dur="1000" fill="hold">
                                              <p:stCondLst>
                                                <p:cond delay="0"/>
                                              </p:stCondLst>
                                            </p:cTn>
                                            <p:tgtEl>
                                              <p:spTgt spid="9"/>
                                            </p:tgtEl>
                                            <p:attrNameLst>
                                              <p:attrName>ppt_h</p:attrName>
                                            </p:attrNameLst>
                                          </p:cBhvr>
                                          <p:tavLst>
                                            <p:tav tm="0">
                                              <p:val>
                                                <p:strVal val="ppt_h"/>
                                              </p:val>
                                            </p:tav>
                                            <p:tav tm="100000">
                                              <p:val>
                                                <p:strVal val="#ppt_h"/>
                                              </p:val>
                                            </p:tav>
                                          </p:tavLst>
                                        </p:anim>
                                      </p:childTnLst>
                                    </p:cTn>
                                  </p:par>
                                  <p:par>
                                    <p:cTn id="64" presetID="35" presetClass="path" presetSubtype="0" accel="50000" decel="50000" fill="hold" nodeType="withEffect">
                                      <p:stCondLst>
                                        <p:cond delay="0"/>
                                      </p:stCondLst>
                                      <p:childTnLst>
                                        <p:anim to="" calcmode="lin" valueType="num">
                                          <p:cBhvr>
                                            <p:cTn id="65" dur="1000" fill="hold">
                                              <p:stCondLst>
                                                <p:cond delay="0"/>
                                              </p:stCondLst>
                                            </p:cTn>
                                            <p:tgtEl>
                                              <p:spTgt spid="11"/>
                                            </p:tgtEl>
                                            <p:attrNameLst>
                                              <p:attrName>ppt_x</p:attrName>
                                            </p:attrNameLst>
                                          </p:cBhvr>
                                          <p:tavLst>
                                            <p:tav tm="0">
                                              <p:val>
                                                <p:strVal val="ppt_x"/>
                                              </p:val>
                                            </p:tav>
                                            <p:tav tm="100000">
                                              <p:val>
                                                <p:fltVal val="0.4910114"/>
                                              </p:val>
                                            </p:tav>
                                          </p:tavLst>
                                        </p:anim>
                                        <p:anim to="" calcmode="lin" valueType="num">
                                          <p:cBhvr>
                                            <p:cTn id="66" dur="1000" fill="hold">
                                              <p:stCondLst>
                                                <p:cond delay="0"/>
                                              </p:stCondLst>
                                            </p:cTn>
                                            <p:tgtEl>
                                              <p:spTgt spid="11"/>
                                            </p:tgtEl>
                                            <p:attrNameLst>
                                              <p:attrName>ppt_y</p:attrName>
                                            </p:attrNameLst>
                                          </p:cBhvr>
                                          <p:tavLst>
                                            <p:tav tm="0">
                                              <p:val>
                                                <p:strVal val="ppt_y"/>
                                              </p:val>
                                            </p:tav>
                                            <p:tav tm="100000">
                                              <p:val>
                                                <p:fltVal val="0.4256911"/>
                                              </p:val>
                                            </p:tav>
                                          </p:tavLst>
                                        </p:anim>
                                        <p:anim to="" calcmode="lin" valueType="num">
                                          <p:cBhvr>
                                            <p:cTn id="67" dur="10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68" dur="1000" fill="hold">
                                              <p:stCondLst>
                                                <p:cond delay="0"/>
                                              </p:stCondLst>
                                            </p:cTn>
                                            <p:tgtEl>
                                              <p:spTgt spid="11"/>
                                            </p:tgtEl>
                                            <p:attrNameLst>
                                              <p:attrName>ppt_h</p:attrName>
                                            </p:attrNameLst>
                                          </p:cBhvr>
                                          <p:tavLst>
                                            <p:tav tm="0">
                                              <p:val>
                                                <p:strVal val="ppt_h"/>
                                              </p:val>
                                            </p:tav>
                                            <p:tav tm="100000">
                                              <p:val>
                                                <p:strVal val="#ppt_h"/>
                                              </p:val>
                                            </p:tav>
                                          </p:tavLst>
                                        </p:anim>
                                      </p:childTnLst>
                                    </p:cTn>
                                  </p:par>
                                  <p:par>
                                    <p:cTn id="69" presetID="35" presetClass="path" presetSubtype="0" accel="50000" decel="50000" fill="hold" nodeType="withEffect">
                                      <p:stCondLst>
                                        <p:cond delay="0"/>
                                      </p:stCondLst>
                                      <p:childTnLst>
                                        <p:anim to="" calcmode="lin" valueType="num">
                                          <p:cBhvr>
                                            <p:cTn id="70" dur="1000" fill="hold">
                                              <p:stCondLst>
                                                <p:cond delay="0"/>
                                              </p:stCondLst>
                                            </p:cTn>
                                            <p:tgtEl>
                                              <p:spTgt spid="13"/>
                                            </p:tgtEl>
                                            <p:attrNameLst>
                                              <p:attrName>ppt_x</p:attrName>
                                            </p:attrNameLst>
                                          </p:cBhvr>
                                          <p:tavLst>
                                            <p:tav tm="0">
                                              <p:val>
                                                <p:strVal val="ppt_x"/>
                                              </p:val>
                                            </p:tav>
                                            <p:tav tm="100000">
                                              <p:val>
                                                <p:fltVal val="0.7831023"/>
                                              </p:val>
                                            </p:tav>
                                          </p:tavLst>
                                        </p:anim>
                                        <p:anim to="" calcmode="lin" valueType="num">
                                          <p:cBhvr>
                                            <p:cTn id="71" dur="1000" fill="hold">
                                              <p:stCondLst>
                                                <p:cond delay="0"/>
                                              </p:stCondLst>
                                            </p:cTn>
                                            <p:tgtEl>
                                              <p:spTgt spid="13"/>
                                            </p:tgtEl>
                                            <p:attrNameLst>
                                              <p:attrName>ppt_y</p:attrName>
                                            </p:attrNameLst>
                                          </p:cBhvr>
                                          <p:tavLst>
                                            <p:tav tm="0">
                                              <p:val>
                                                <p:strVal val="ppt_y"/>
                                              </p:val>
                                            </p:tav>
                                            <p:tav tm="100000">
                                              <p:val>
                                                <p:fltVal val="0.4256911"/>
                                              </p:val>
                                            </p:tav>
                                          </p:tavLst>
                                        </p:anim>
                                        <p:anim to="" calcmode="lin" valueType="num">
                                          <p:cBhvr>
                                            <p:cTn id="72" dur="1000" fill="hold">
                                              <p:stCondLst>
                                                <p:cond delay="0"/>
                                              </p:stCondLst>
                                            </p:cTn>
                                            <p:tgtEl>
                                              <p:spTgt spid="13"/>
                                            </p:tgtEl>
                                            <p:attrNameLst>
                                              <p:attrName>ppt_w</p:attrName>
                                            </p:attrNameLst>
                                          </p:cBhvr>
                                          <p:tavLst>
                                            <p:tav tm="0">
                                              <p:val>
                                                <p:strVal val="ppt_w"/>
                                              </p:val>
                                            </p:tav>
                                            <p:tav tm="100000">
                                              <p:val>
                                                <p:strVal val="#ppt_w"/>
                                              </p:val>
                                            </p:tav>
                                          </p:tavLst>
                                        </p:anim>
                                        <p:anim to="" calcmode="lin" valueType="num">
                                          <p:cBhvr>
                                            <p:cTn id="73" dur="1000" fill="hold">
                                              <p:stCondLst>
                                                <p:cond delay="0"/>
                                              </p:stCondLst>
                                            </p:cTn>
                                            <p:tgtEl>
                                              <p:spTgt spid="13"/>
                                            </p:tgtEl>
                                            <p:attrNameLst>
                                              <p:attrName>ppt_h</p:attrName>
                                            </p:attrNameLst>
                                          </p:cBhvr>
                                          <p:tavLst>
                                            <p:tav tm="0">
                                              <p:val>
                                                <p:strVal val="ppt_h"/>
                                              </p:val>
                                            </p:tav>
                                            <p:tav tm="100000">
                                              <p:val>
                                                <p:strVal val="#ppt_h"/>
                                              </p:val>
                                            </p:tav>
                                          </p:tavLst>
                                        </p:anim>
                                      </p:childTnLst>
                                    </p:cTn>
                                  </p:par>
                                  <p:par>
                                    <p:cTn id="74" presetID="35" presetClass="path" presetSubtype="0" accel="50000" decel="50000" fill="hold" nodeType="withEffect">
                                      <p:stCondLst>
                                        <p:cond delay="0"/>
                                      </p:stCondLst>
                                      <p:childTnLst>
                                        <p:anim to="" calcmode="lin" valueType="num">
                                          <p:cBhvr>
                                            <p:cTn id="75" dur="1000" fill="hold">
                                              <p:stCondLst>
                                                <p:cond delay="0"/>
                                              </p:stCondLst>
                                            </p:cTn>
                                            <p:tgtEl>
                                              <p:spTgt spid="10"/>
                                            </p:tgtEl>
                                            <p:attrNameLst>
                                              <p:attrName>ppt_x</p:attrName>
                                            </p:attrNameLst>
                                          </p:cBhvr>
                                          <p:tavLst>
                                            <p:tav tm="0">
                                              <p:val>
                                                <p:strVal val="ppt_x"/>
                                              </p:val>
                                            </p:tav>
                                            <p:tav tm="100000">
                                              <p:val>
                                                <p:fltVal val="0.3496636"/>
                                              </p:val>
                                            </p:tav>
                                          </p:tavLst>
                                        </p:anim>
                                        <p:anim to="" calcmode="lin" valueType="num">
                                          <p:cBhvr>
                                            <p:cTn id="76" dur="1000" fill="hold">
                                              <p:stCondLst>
                                                <p:cond delay="0"/>
                                              </p:stCondLst>
                                            </p:cTn>
                                            <p:tgtEl>
                                              <p:spTgt spid="10"/>
                                            </p:tgtEl>
                                            <p:attrNameLst>
                                              <p:attrName>ppt_y</p:attrName>
                                            </p:attrNameLst>
                                          </p:cBhvr>
                                          <p:tavLst>
                                            <p:tav tm="0">
                                              <p:val>
                                                <p:strVal val="ppt_y"/>
                                              </p:val>
                                            </p:tav>
                                            <p:tav tm="100000">
                                              <p:val>
                                                <p:fltVal val="0.7101926"/>
                                              </p:val>
                                            </p:tav>
                                          </p:tavLst>
                                        </p:anim>
                                        <p:anim to="" calcmode="lin" valueType="num">
                                          <p:cBhvr>
                                            <p:cTn id="77" dur="1000" fill="hold">
                                              <p:stCondLst>
                                                <p:cond delay="0"/>
                                              </p:stCondLst>
                                            </p:cTn>
                                            <p:tgtEl>
                                              <p:spTgt spid="10"/>
                                            </p:tgtEl>
                                            <p:attrNameLst>
                                              <p:attrName>ppt_w</p:attrName>
                                            </p:attrNameLst>
                                          </p:cBhvr>
                                          <p:tavLst>
                                            <p:tav tm="0">
                                              <p:val>
                                                <p:strVal val="ppt_w"/>
                                              </p:val>
                                            </p:tav>
                                            <p:tav tm="100000">
                                              <p:val>
                                                <p:strVal val="#ppt_w"/>
                                              </p:val>
                                            </p:tav>
                                          </p:tavLst>
                                        </p:anim>
                                        <p:anim to="" calcmode="lin" valueType="num">
                                          <p:cBhvr>
                                            <p:cTn id="78" dur="1000" fill="hold">
                                              <p:stCondLst>
                                                <p:cond delay="0"/>
                                              </p:stCondLst>
                                            </p:cTn>
                                            <p:tgtEl>
                                              <p:spTgt spid="10"/>
                                            </p:tgtEl>
                                            <p:attrNameLst>
                                              <p:attrName>ppt_h</p:attrName>
                                            </p:attrNameLst>
                                          </p:cBhvr>
                                          <p:tavLst>
                                            <p:tav tm="0">
                                              <p:val>
                                                <p:strVal val="ppt_h"/>
                                              </p:val>
                                            </p:tav>
                                            <p:tav tm="100000">
                                              <p:val>
                                                <p:strVal val="#ppt_h"/>
                                              </p:val>
                                            </p:tav>
                                          </p:tavLst>
                                        </p:anim>
                                      </p:childTnLst>
                                    </p:cTn>
                                  </p:par>
                                </p:childTnLst>
                              </p:cTn>
                            </p:par>
                            <p:par>
                              <p:cTn id="79" fill="hold">
                                <p:stCondLst>
                                  <p:cond delay="5000"/>
                                </p:stCondLst>
                                <p:childTnLst>
                                  <p:par>
                                    <p:cTn id="80" presetID="35" presetClass="path" presetSubtype="0" accel="50000" decel="50000" fill="hold" nodeType="afterEffect">
                                      <p:stCondLst>
                                        <p:cond delay="0"/>
                                      </p:stCondLst>
                                      <p:childTnLst>
                                        <p:anim to="" calcmode="lin" valueType="num">
                                          <p:cBhvr>
                                            <p:cTn id="81" dur="250" fill="hold">
                                              <p:stCondLst>
                                                <p:cond delay="0"/>
                                              </p:stCondLst>
                                            </p:cTn>
                                            <p:tgtEl>
                                              <p:spTgt spid="12"/>
                                            </p:tgtEl>
                                            <p:attrNameLst>
                                              <p:attrName>ppt_x</p:attrName>
                                            </p:attrNameLst>
                                          </p:cBhvr>
                                          <p:tavLst>
                                            <p:tav tm="0">
                                              <p:val>
                                                <p:strVal val="ppt_x"/>
                                              </p:val>
                                            </p:tav>
                                            <p:tav tm="100000">
                                              <p:val>
                                                <p:fltVal val="0.6417544"/>
                                              </p:val>
                                            </p:tav>
                                          </p:tavLst>
                                        </p:anim>
                                        <p:anim to="" calcmode="lin" valueType="num">
                                          <p:cBhvr>
                                            <p:cTn id="82" dur="250" fill="hold">
                                              <p:stCondLst>
                                                <p:cond delay="0"/>
                                              </p:stCondLst>
                                            </p:cTn>
                                            <p:tgtEl>
                                              <p:spTgt spid="12"/>
                                            </p:tgtEl>
                                            <p:attrNameLst>
                                              <p:attrName>ppt_y</p:attrName>
                                            </p:attrNameLst>
                                          </p:cBhvr>
                                          <p:tavLst>
                                            <p:tav tm="0">
                                              <p:val>
                                                <p:strVal val="ppt_y"/>
                                              </p:val>
                                            </p:tav>
                                            <p:tav tm="100000">
                                              <p:val>
                                                <p:fltVal val="0.7101926"/>
                                              </p:val>
                                            </p:tav>
                                          </p:tavLst>
                                        </p:anim>
                                        <p:anim to="" calcmode="lin" valueType="num">
                                          <p:cBhvr>
                                            <p:cTn id="83" dur="250" fill="hold">
                                              <p:stCondLst>
                                                <p:cond delay="0"/>
                                              </p:stCondLst>
                                            </p:cTn>
                                            <p:tgtEl>
                                              <p:spTgt spid="12"/>
                                            </p:tgtEl>
                                            <p:attrNameLst>
                                              <p:attrName>ppt_w</p:attrName>
                                            </p:attrNameLst>
                                          </p:cBhvr>
                                          <p:tavLst>
                                            <p:tav tm="0">
                                              <p:val>
                                                <p:strVal val="ppt_w"/>
                                              </p:val>
                                            </p:tav>
                                            <p:tav tm="100000">
                                              <p:val>
                                                <p:strVal val="#ppt_w"/>
                                              </p:val>
                                            </p:tav>
                                          </p:tavLst>
                                        </p:anim>
                                        <p:anim to="" calcmode="lin" valueType="num">
                                          <p:cBhvr>
                                            <p:cTn id="84" dur="250" fill="hold">
                                              <p:stCondLst>
                                                <p:cond delay="0"/>
                                              </p:stCondLst>
                                            </p:cTn>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347368" y="2295889"/>
            <a:ext cx="7497263" cy="2266222"/>
          </a:xfrm>
          <a:prstGeom prst="rect">
            <a:avLst/>
          </a:prstGeom>
          <a:solidFill>
            <a:srgbClr val="404040">
              <a:alpha val="50000"/>
            </a:srgbClr>
          </a:solidFill>
          <a:ln w="3492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 name="PA-文本框 13"/>
          <p:cNvSpPr txBox="1"/>
          <p:nvPr>
            <p:custDataLst>
              <p:tags r:id="rId1"/>
            </p:custDataLst>
          </p:nvPr>
        </p:nvSpPr>
        <p:spPr>
          <a:xfrm>
            <a:off x="2811777" y="2883715"/>
            <a:ext cx="6568442" cy="923330"/>
          </a:xfrm>
          <a:prstGeom prst="rect">
            <a:avLst/>
          </a:prstGeom>
          <a:noFill/>
        </p:spPr>
        <p:txBody>
          <a:bodyPr wrap="square" rtlCol="0">
            <a:spAutoFit/>
          </a:bodyPr>
          <a:lstStyle/>
          <a:p>
            <a:r>
              <a:rPr lang="zh-CN" altLang="en-US" sz="5400" dirty="0">
                <a:solidFill>
                  <a:schemeClr val="tx1">
                    <a:lumMod val="75000"/>
                    <a:lumOff val="25000"/>
                  </a:schemeClr>
                </a:solidFill>
                <a:cs typeface="+mn-ea"/>
                <a:sym typeface="+mn-lt"/>
              </a:rPr>
              <a:t>工作目标与落实策略</a:t>
            </a:r>
          </a:p>
        </p:txBody>
      </p:sp>
      <p:sp>
        <p:nvSpPr>
          <p:cNvPr id="6" name="PA-文本框 14"/>
          <p:cNvSpPr txBox="1"/>
          <p:nvPr>
            <p:custDataLst>
              <p:tags r:id="rId2"/>
            </p:custDataLst>
          </p:nvPr>
        </p:nvSpPr>
        <p:spPr>
          <a:xfrm>
            <a:off x="5285520" y="2364378"/>
            <a:ext cx="1620957" cy="523220"/>
          </a:xfrm>
          <a:prstGeom prst="rect">
            <a:avLst/>
          </a:prstGeom>
          <a:noFill/>
        </p:spPr>
        <p:txBody>
          <a:bodyPr wrap="none" rtlCol="0">
            <a:spAutoFit/>
          </a:bodyPr>
          <a:lstStyle/>
          <a:p>
            <a:r>
              <a:rPr kumimoji="1" lang="zh-CN" altLang="en-US" sz="2800" dirty="0">
                <a:solidFill>
                  <a:srgbClr val="92222B"/>
                </a:solidFill>
                <a:cs typeface="+mn-ea"/>
                <a:sym typeface="+mn-lt"/>
              </a:rPr>
              <a:t>第四部分</a:t>
            </a:r>
          </a:p>
        </p:txBody>
      </p:sp>
      <p:sp>
        <p:nvSpPr>
          <p:cNvPr id="7" name="文本框 6"/>
          <p:cNvSpPr txBox="1"/>
          <p:nvPr/>
        </p:nvSpPr>
        <p:spPr>
          <a:xfrm>
            <a:off x="3288701" y="3796309"/>
            <a:ext cx="6286990" cy="526811"/>
          </a:xfrm>
          <a:prstGeom prst="rect">
            <a:avLst/>
          </a:prstGeom>
          <a:noFill/>
        </p:spPr>
        <p:txBody>
          <a:bodyPr wrap="square" rtlCol="0">
            <a:spAutoFit/>
          </a:bodyPr>
          <a:lstStyle/>
          <a:p>
            <a:pPr algn="ctr">
              <a:lnSpc>
                <a:spcPct val="150000"/>
              </a:lnSpc>
            </a:pPr>
            <a:r>
              <a:rPr lang="en-US" altLang="zh-CN" sz="1000" dirty="0">
                <a:solidFill>
                  <a:schemeClr val="tx1">
                    <a:lumMod val="75000"/>
                    <a:lumOff val="25000"/>
                  </a:schemeClr>
                </a:solidFill>
                <a:cs typeface="+mn-ea"/>
                <a:sym typeface="+mn-lt"/>
              </a:rPr>
              <a:t>Please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here</a:t>
            </a:r>
          </a:p>
        </p:txBody>
      </p:sp>
      <p:sp>
        <p:nvSpPr>
          <p:cNvPr id="11" name="îsľîďê"/>
          <p:cNvSpPr txBox="1"/>
          <p:nvPr/>
        </p:nvSpPr>
        <p:spPr>
          <a:xfrm>
            <a:off x="10118918" y="150916"/>
            <a:ext cx="1913537" cy="584775"/>
          </a:xfrm>
          <a:prstGeom prst="rect">
            <a:avLst/>
          </a:prstGeom>
          <a:noFill/>
        </p:spPr>
        <p:txBody>
          <a:bodyPr wrap="none" rtlCol="0">
            <a:spAutoFit/>
          </a:bodyPr>
          <a:lstStyle/>
          <a:p>
            <a:pPr algn="r"/>
            <a:r>
              <a:rPr lang="en-US" altLang="zh-CN" sz="1600" dirty="0">
                <a:solidFill>
                  <a:srgbClr val="92222B"/>
                </a:solidFill>
                <a:cs typeface="+mn-ea"/>
                <a:sym typeface="+mn-lt"/>
              </a:rPr>
              <a:t>YOUR LOGO</a:t>
            </a:r>
          </a:p>
          <a:p>
            <a:pPr algn="r"/>
            <a:r>
              <a:rPr lang="en-US" altLang="zh-CN" sz="1600" dirty="0">
                <a:solidFill>
                  <a:srgbClr val="29304A"/>
                </a:solidFill>
                <a:cs typeface="+mn-ea"/>
                <a:sym typeface="+mn-lt"/>
              </a:rPr>
              <a:t>COMPANY NAME</a:t>
            </a:r>
            <a:endParaRPr lang="zh-CN" altLang="en-US" sz="1600" dirty="0">
              <a:solidFill>
                <a:srgbClr val="29304A"/>
              </a:solidFill>
              <a:cs typeface="+mn-ea"/>
              <a:sym typeface="+mn-lt"/>
            </a:endParaRPr>
          </a:p>
        </p:txBody>
      </p:sp>
      <p:sp>
        <p:nvSpPr>
          <p:cNvPr id="12" name="矩形 11"/>
          <p:cNvSpPr/>
          <p:nvPr/>
        </p:nvSpPr>
        <p:spPr>
          <a:xfrm>
            <a:off x="11803855" y="6478484"/>
            <a:ext cx="228600" cy="228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par>
                          <p:cTn id="9" fill="hold">
                            <p:stCondLst>
                              <p:cond delay="500"/>
                            </p:stCondLst>
                            <p:childTnLst>
                              <p:par>
                                <p:cTn id="10" presetID="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to="" calcmode="lin" valueType="num">
                                      <p:cBhvr>
                                        <p:cTn id="12" dur="700" fill="hold">
                                          <p:stCondLst>
                                            <p:cond delay="0"/>
                                          </p:stCondLst>
                                        </p:cTn>
                                        <p:tgtEl>
                                          <p:spTgt spid="6"/>
                                        </p:tgtEl>
                                        <p:attrNameLst>
                                          <p:attrName>ppt_x</p:attrName>
                                        </p:attrNameLst>
                                      </p:cBhvr>
                                      <p:tavLst>
                                        <p:tav tm="0" fmla="#ppt_x-(-#ppt_w/2*cos(ppt_r/180*pi))*((1.5-1.5*$)^2-(1.5-1.5*$)^3)">
                                          <p:val>
                                            <p:fltVal val="0"/>
                                          </p:val>
                                        </p:tav>
                                        <p:tav tm="100000">
                                          <p:val>
                                            <p:fltVal val="1"/>
                                          </p:val>
                                        </p:tav>
                                      </p:tavLst>
                                    </p:anim>
                                    <p:anim to="" calcmode="lin" valueType="num">
                                      <p:cBhvr>
                                        <p:cTn id="13" dur="700" fill="hold">
                                          <p:stCondLst>
                                            <p:cond delay="0"/>
                                          </p:stCondLst>
                                        </p:cTn>
                                        <p:tgtEl>
                                          <p:spTgt spid="6"/>
                                        </p:tgtEl>
                                        <p:attrNameLst>
                                          <p:attrName>ppt_y</p:attrName>
                                        </p:attrNameLst>
                                      </p:cBhvr>
                                      <p:tavLst>
                                        <p:tav tm="0" fmla="#ppt_y-(-#ppt_h/2*cos(ppt_r/180*pi))*((1.5-1.5*$)^2-(1.5-1.5*$)^3)">
                                          <p:val>
                                            <p:fltVal val="0"/>
                                          </p:val>
                                        </p:tav>
                                        <p:tav tm="100000">
                                          <p:val>
                                            <p:fltVal val="1"/>
                                          </p:val>
                                        </p:tav>
                                      </p:tavLst>
                                    </p:anim>
                                    <p:anim to="" calcmode="lin" valueType="num">
                                      <p:cBhvr>
                                        <p:cTn id="14" dur="700" fill="hold">
                                          <p:stCondLst>
                                            <p:cond delay="0"/>
                                          </p:stCondLst>
                                        </p:cTn>
                                        <p:tgtEl>
                                          <p:spTgt spid="6"/>
                                        </p:tgtEl>
                                        <p:attrNameLst>
                                          <p:attrName>ppt_h</p:attrName>
                                        </p:attrNameLst>
                                      </p:cBhvr>
                                      <p:tavLst>
                                        <p:tav tm="0" fmla="#ppt_h-(-#ppt_h)*((1.5-1.5*$)^2-(1.5-1.5*$)^3)">
                                          <p:val>
                                            <p:fltVal val="0"/>
                                          </p:val>
                                        </p:tav>
                                        <p:tav tm="100000">
                                          <p:val>
                                            <p:fltVal val="1"/>
                                          </p:val>
                                        </p:tav>
                                      </p:tavLst>
                                    </p:anim>
                                    <p:anim to="" calcmode="lin" valueType="num">
                                      <p:cBhvr>
                                        <p:cTn id="15" dur="700" fill="hold">
                                          <p:stCondLst>
                                            <p:cond delay="0"/>
                                          </p:stCondLst>
                                        </p:cTn>
                                        <p:tgtEl>
                                          <p:spTgt spid="6"/>
                                        </p:tgtEl>
                                        <p:attrNameLst>
                                          <p:attrName>ppt_w</p:attrName>
                                        </p:attrNameLst>
                                      </p:cBhvr>
                                      <p:tavLst>
                                        <p:tav tm="0" fmla="#ppt_w-(-#ppt_w)*((1.5-1.5*$)^2-(1.5-1.5*$)^3)">
                                          <p:val>
                                            <p:fltVal val="0"/>
                                          </p:val>
                                        </p:tav>
                                        <p:tav tm="100000">
                                          <p:val>
                                            <p:fltVal val="1"/>
                                          </p:val>
                                        </p:tav>
                                      </p:tavLst>
                                    </p:anim>
                                  </p:childTnLst>
                                </p:cTn>
                              </p:par>
                            </p:childTnLst>
                          </p:cTn>
                        </p:par>
                        <p:par>
                          <p:cTn id="16" fill="hold">
                            <p:stCondLst>
                              <p:cond delay="1409"/>
                            </p:stCondLst>
                            <p:childTnLst>
                              <p:par>
                                <p:cTn id="17" presetID="0"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to="" calcmode="lin" valueType="num">
                                      <p:cBhvr>
                                        <p:cTn id="19" dur="700" fill="hold">
                                          <p:stCondLst>
                                            <p:cond delay="0"/>
                                          </p:stCondLst>
                                        </p:cTn>
                                        <p:tgtEl>
                                          <p:spTgt spid="5"/>
                                        </p:tgtEl>
                                        <p:attrNameLst>
                                          <p:attrName>ppt_y</p:attrName>
                                        </p:attrNameLst>
                                      </p:cBhvr>
                                      <p:tavLst>
                                        <p:tav tm="0" fmla="#ppt_y+#ppt_h/2*((1.5-1.5*$)^3-(1.5-1.5*$)^2)*8/9">
                                          <p:val>
                                            <p:fltVal val="0"/>
                                          </p:val>
                                        </p:tav>
                                        <p:tav tm="100000">
                                          <p:val>
                                            <p:fltVal val="1"/>
                                          </p:val>
                                        </p:tav>
                                      </p:tavLst>
                                    </p:anim>
                                    <p:anim to="" calcmode="lin" valueType="num">
                                      <p:cBhvr>
                                        <p:cTn id="20" dur="700" fill="hold">
                                          <p:stCondLst>
                                            <p:cond delay="0"/>
                                          </p:stCondLst>
                                        </p:cTn>
                                        <p:tgtEl>
                                          <p:spTgt spid="5"/>
                                        </p:tgtEl>
                                        <p:attrNameLst>
                                          <p:attrName>ppt_h</p:attrName>
                                        </p:attrNameLst>
                                      </p:cBhvr>
                                      <p:tavLst>
                                        <p:tav tm="0" fmla="#ppt_h-#ppt_h*((1.5-1.5*$)^3-(1.5-1.5*$)^2)">
                                          <p:val>
                                            <p:fltVal val="0"/>
                                          </p:val>
                                        </p:tav>
                                        <p:tav tm="100000">
                                          <p:val>
                                            <p:fltVal val="1"/>
                                          </p:val>
                                        </p:tav>
                                      </p:tavLst>
                                    </p:anim>
                                    <p:animEffect filter="fade">
                                      <p:cBhvr>
                                        <p:cTn id="21" dur="700">
                                          <p:stCondLst>
                                            <p:cond delay="0"/>
                                          </p:stCondLst>
                                        </p:cTn>
                                        <p:tgtEl>
                                          <p:spTgt spid="5"/>
                                        </p:tgtEl>
                                      </p:cBhvr>
                                    </p:animEffect>
                                  </p:childTnLst>
                                </p:cTn>
                              </p:par>
                            </p:childTnLst>
                          </p:cTn>
                        </p:par>
                        <p:par>
                          <p:cTn id="22" fill="hold">
                            <p:stCondLst>
                              <p:cond delay="267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317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p:stCondLst>
                              <p:cond delay="367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7" grpId="0"/>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3300904"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工作目标与落实策略</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iş1ïde"/>
          <p:cNvSpPr/>
          <p:nvPr/>
        </p:nvSpPr>
        <p:spPr>
          <a:xfrm>
            <a:off x="6231733" y="2132122"/>
            <a:ext cx="3125208" cy="2888724"/>
          </a:xfrm>
          <a:prstGeom prst="roundRect">
            <a:avLst>
              <a:gd name="adj" fmla="val 3043"/>
            </a:avLst>
          </a:prstGeom>
          <a:blipFill>
            <a:blip r:embed="rId2" cstate="print">
              <a:extLst>
                <a:ext uri="{28A0092B-C50C-407E-A947-70E740481C1C}">
                  <a14:useLocalDpi xmlns:a14="http://schemas.microsoft.com/office/drawing/2010/main" val="0"/>
                </a:ext>
              </a:extLst>
            </a:blip>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cs typeface="+mn-ea"/>
              <a:sym typeface="+mn-lt"/>
            </a:endParaRPr>
          </a:p>
        </p:txBody>
      </p:sp>
      <p:sp>
        <p:nvSpPr>
          <p:cNvPr id="8" name="í$ļiďê"/>
          <p:cNvSpPr/>
          <p:nvPr/>
        </p:nvSpPr>
        <p:spPr>
          <a:xfrm>
            <a:off x="1120566" y="1977718"/>
            <a:ext cx="3368660" cy="3171463"/>
          </a:xfrm>
          <a:prstGeom prst="roundRect">
            <a:avLst>
              <a:gd name="adj" fmla="val 3043"/>
            </a:avLst>
          </a:prstGeom>
          <a:blipFill>
            <a:blip r:embed="rId3" cstate="print">
              <a:extLst>
                <a:ext uri="{28A0092B-C50C-407E-A947-70E740481C1C}">
                  <a14:useLocalDpi xmlns:a14="http://schemas.microsoft.com/office/drawing/2010/main" val="0"/>
                </a:ext>
              </a:extLst>
            </a:blip>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cs typeface="+mn-ea"/>
              <a:sym typeface="+mn-lt"/>
            </a:endParaRPr>
          </a:p>
        </p:txBody>
      </p:sp>
      <p:grpSp>
        <p:nvGrpSpPr>
          <p:cNvPr id="9" name="ïşḻidé"/>
          <p:cNvGrpSpPr/>
          <p:nvPr/>
        </p:nvGrpSpPr>
        <p:grpSpPr>
          <a:xfrm>
            <a:off x="4386341" y="1689171"/>
            <a:ext cx="2195410" cy="3748556"/>
            <a:chOff x="4238048" y="1365813"/>
            <a:chExt cx="2195410" cy="3748556"/>
          </a:xfrm>
        </p:grpSpPr>
        <p:sp>
          <p:nvSpPr>
            <p:cNvPr id="10" name="îšḷîḍé"/>
            <p:cNvSpPr/>
            <p:nvPr/>
          </p:nvSpPr>
          <p:spPr>
            <a:xfrm>
              <a:off x="4238048" y="1365813"/>
              <a:ext cx="2195410" cy="3748556"/>
            </a:xfrm>
            <a:prstGeom prst="roundRect">
              <a:avLst>
                <a:gd name="adj" fmla="val 3043"/>
              </a:avLst>
            </a:prstGeom>
            <a:solidFill>
              <a:srgbClr val="404040"/>
            </a:solidFill>
            <a:ln w="12700" cap="rnd">
              <a:noFill/>
              <a:prstDash val="solid"/>
              <a:rou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b="1" dirty="0">
                <a:solidFill>
                  <a:schemeClr val="bg1"/>
                </a:solidFill>
                <a:cs typeface="+mn-ea"/>
                <a:sym typeface="+mn-lt"/>
              </a:endParaRPr>
            </a:p>
          </p:txBody>
        </p:sp>
        <p:sp>
          <p:nvSpPr>
            <p:cNvPr id="11" name="îṣļîḋè"/>
            <p:cNvSpPr txBox="1"/>
            <p:nvPr/>
          </p:nvSpPr>
          <p:spPr>
            <a:xfrm>
              <a:off x="4363967" y="1943492"/>
              <a:ext cx="1719473" cy="369332"/>
            </a:xfrm>
            <a:prstGeom prst="rect">
              <a:avLst/>
            </a:prstGeom>
            <a:noFill/>
            <a:ln>
              <a:noFill/>
            </a:ln>
          </p:spPr>
          <p:txBody>
            <a:bodyPr wrap="square" lIns="91440" tIns="45720" rIns="91440" bIns="45720" anchor="ctr" anchorCtr="0">
              <a:spAutoFit/>
            </a:bodyPr>
            <a:lstStyle/>
            <a:p>
              <a:pPr lvl="0" defTabSz="913765">
                <a:buSzPct val="25000"/>
                <a:defRPr/>
              </a:pPr>
              <a:r>
                <a:rPr lang="zh-CN" altLang="en-US" b="1" dirty="0">
                  <a:solidFill>
                    <a:schemeClr val="bg1"/>
                  </a:solidFill>
                  <a:cs typeface="+mn-ea"/>
                  <a:sym typeface="+mn-lt"/>
                </a:rPr>
                <a:t>道德、责任</a:t>
              </a:r>
            </a:p>
          </p:txBody>
        </p:sp>
        <p:sp>
          <p:nvSpPr>
            <p:cNvPr id="12" name="ïślíḍè"/>
            <p:cNvSpPr/>
            <p:nvPr/>
          </p:nvSpPr>
          <p:spPr>
            <a:xfrm>
              <a:off x="4420111" y="2729705"/>
              <a:ext cx="1862848" cy="2031325"/>
            </a:xfrm>
            <a:prstGeom prst="rect">
              <a:avLst/>
            </a:prstGeom>
            <a:ln>
              <a:noFill/>
            </a:ln>
          </p:spPr>
          <p:txBody>
            <a:bodyPr wrap="square" lIns="91440" tIns="45720" rIns="91440" bIns="45720" anchor="t">
              <a:spAutoFit/>
            </a:bodyPr>
            <a:lstStyle/>
            <a:p>
              <a:pPr>
                <a:lnSpc>
                  <a:spcPct val="150000"/>
                </a:lnSpc>
              </a:pPr>
              <a:r>
                <a:rPr lang="en-US" altLang="zh-CN" sz="1400" dirty="0">
                  <a:solidFill>
                    <a:schemeClr val="bg1"/>
                  </a:solidFill>
                  <a:cs typeface="+mn-ea"/>
                  <a:sym typeface="+mn-lt"/>
                </a:rPr>
                <a:t>1</a:t>
              </a:r>
              <a:r>
                <a:rPr lang="zh-CN" altLang="en-US" sz="1400" dirty="0">
                  <a:solidFill>
                    <a:schemeClr val="bg1"/>
                  </a:solidFill>
                  <a:cs typeface="+mn-ea"/>
                  <a:sym typeface="+mn-lt"/>
                </a:rPr>
                <a:t>、忠诚度</a:t>
              </a:r>
            </a:p>
            <a:p>
              <a:pPr>
                <a:lnSpc>
                  <a:spcPct val="150000"/>
                </a:lnSpc>
              </a:pPr>
              <a:r>
                <a:rPr lang="en-US" altLang="zh-CN" sz="1400" dirty="0">
                  <a:solidFill>
                    <a:schemeClr val="bg1"/>
                  </a:solidFill>
                  <a:cs typeface="+mn-ea"/>
                  <a:sym typeface="+mn-lt"/>
                </a:rPr>
                <a:t>2</a:t>
              </a:r>
              <a:r>
                <a:rPr lang="zh-CN" altLang="en-US" sz="1400" dirty="0">
                  <a:solidFill>
                    <a:schemeClr val="bg1"/>
                  </a:solidFill>
                  <a:cs typeface="+mn-ea"/>
                  <a:sym typeface="+mn-lt"/>
                </a:rPr>
                <a:t>、使命感</a:t>
              </a:r>
            </a:p>
            <a:p>
              <a:pPr>
                <a:lnSpc>
                  <a:spcPct val="150000"/>
                </a:lnSpc>
              </a:pPr>
              <a:r>
                <a:rPr lang="en-US" altLang="zh-CN" sz="1400" dirty="0">
                  <a:solidFill>
                    <a:schemeClr val="bg1"/>
                  </a:solidFill>
                  <a:cs typeface="+mn-ea"/>
                  <a:sym typeface="+mn-lt"/>
                </a:rPr>
                <a:t>3</a:t>
              </a:r>
              <a:r>
                <a:rPr lang="zh-CN" altLang="en-US" sz="1400" dirty="0">
                  <a:solidFill>
                    <a:schemeClr val="bg1"/>
                  </a:solidFill>
                  <a:cs typeface="+mn-ea"/>
                  <a:sym typeface="+mn-lt"/>
                </a:rPr>
                <a:t>、职业化</a:t>
              </a:r>
            </a:p>
            <a:p>
              <a:pPr>
                <a:lnSpc>
                  <a:spcPct val="150000"/>
                </a:lnSpc>
              </a:pPr>
              <a:r>
                <a:rPr lang="en-US" altLang="zh-CN" sz="1400" dirty="0">
                  <a:solidFill>
                    <a:schemeClr val="bg1"/>
                  </a:solidFill>
                  <a:cs typeface="+mn-ea"/>
                  <a:sym typeface="+mn-lt"/>
                </a:rPr>
                <a:t>4</a:t>
              </a:r>
              <a:r>
                <a:rPr lang="zh-CN" altLang="en-US" sz="1400" dirty="0">
                  <a:solidFill>
                    <a:schemeClr val="bg1"/>
                  </a:solidFill>
                  <a:cs typeface="+mn-ea"/>
                  <a:sym typeface="+mn-lt"/>
                </a:rPr>
                <a:t>、包容心</a:t>
              </a:r>
            </a:p>
            <a:p>
              <a:pPr>
                <a:lnSpc>
                  <a:spcPct val="150000"/>
                </a:lnSpc>
              </a:pPr>
              <a:r>
                <a:rPr lang="en-US" altLang="zh-CN" sz="1400" dirty="0">
                  <a:solidFill>
                    <a:schemeClr val="bg1"/>
                  </a:solidFill>
                  <a:cs typeface="+mn-ea"/>
                  <a:sym typeface="+mn-lt"/>
                </a:rPr>
                <a:t>5</a:t>
              </a:r>
              <a:r>
                <a:rPr lang="zh-CN" altLang="en-US" sz="1400" dirty="0">
                  <a:solidFill>
                    <a:schemeClr val="bg1"/>
                  </a:solidFill>
                  <a:cs typeface="+mn-ea"/>
                  <a:sym typeface="+mn-lt"/>
                </a:rPr>
                <a:t>、责任心</a:t>
              </a:r>
            </a:p>
            <a:p>
              <a:pPr>
                <a:lnSpc>
                  <a:spcPct val="150000"/>
                </a:lnSpc>
              </a:pPr>
              <a:r>
                <a:rPr lang="en-US" altLang="zh-CN" sz="1400" dirty="0">
                  <a:solidFill>
                    <a:schemeClr val="bg1"/>
                  </a:solidFill>
                  <a:cs typeface="+mn-ea"/>
                  <a:sym typeface="+mn-lt"/>
                </a:rPr>
                <a:t>6</a:t>
              </a:r>
              <a:r>
                <a:rPr lang="zh-CN" altLang="en-US" sz="1400" dirty="0">
                  <a:solidFill>
                    <a:schemeClr val="bg1"/>
                  </a:solidFill>
                  <a:cs typeface="+mn-ea"/>
                  <a:sym typeface="+mn-lt"/>
                </a:rPr>
                <a:t>、执行力</a:t>
              </a:r>
            </a:p>
          </p:txBody>
        </p:sp>
        <p:cxnSp>
          <p:nvCxnSpPr>
            <p:cNvPr id="13" name="直接连接符 12"/>
            <p:cNvCxnSpPr/>
            <p:nvPr/>
          </p:nvCxnSpPr>
          <p:spPr>
            <a:xfrm>
              <a:off x="4535861" y="2606392"/>
              <a:ext cx="864244" cy="0"/>
            </a:xfrm>
            <a:prstGeom prst="line">
              <a:avLst/>
            </a:prstGeom>
            <a:ln w="12700" cap="rnd">
              <a:solidFill>
                <a:srgbClr val="FFFFFF"/>
              </a:solidFill>
              <a:round/>
            </a:ln>
          </p:spPr>
          <p:style>
            <a:lnRef idx="1">
              <a:schemeClr val="accent1"/>
            </a:lnRef>
            <a:fillRef idx="0">
              <a:schemeClr val="accent1"/>
            </a:fillRef>
            <a:effectRef idx="0">
              <a:schemeClr val="accent1"/>
            </a:effectRef>
            <a:fontRef idx="minor">
              <a:schemeClr val="tx1"/>
            </a:fontRef>
          </p:style>
        </p:cxnSp>
      </p:grpSp>
      <p:grpSp>
        <p:nvGrpSpPr>
          <p:cNvPr id="14" name="îṡľíḍê"/>
          <p:cNvGrpSpPr/>
          <p:nvPr/>
        </p:nvGrpSpPr>
        <p:grpSpPr>
          <a:xfrm>
            <a:off x="8929503" y="2321142"/>
            <a:ext cx="2318913" cy="2510683"/>
            <a:chOff x="7866809" y="2245690"/>
            <a:chExt cx="2318913" cy="1542082"/>
          </a:xfrm>
        </p:grpSpPr>
        <p:sp>
          <p:nvSpPr>
            <p:cNvPr id="15" name="is1iḍè"/>
            <p:cNvSpPr/>
            <p:nvPr/>
          </p:nvSpPr>
          <p:spPr>
            <a:xfrm>
              <a:off x="7866809" y="2245690"/>
              <a:ext cx="2318913" cy="1542082"/>
            </a:xfrm>
            <a:prstGeom prst="roundRect">
              <a:avLst>
                <a:gd name="adj" fmla="val 3043"/>
              </a:avLst>
            </a:prstGeom>
            <a:solidFill>
              <a:srgbClr val="92222B"/>
            </a:solidFill>
            <a:ln w="12700" cap="rnd">
              <a:no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b="1" dirty="0">
                <a:solidFill>
                  <a:schemeClr val="bg1"/>
                </a:solidFill>
                <a:cs typeface="+mn-ea"/>
                <a:sym typeface="+mn-lt"/>
              </a:endParaRPr>
            </a:p>
          </p:txBody>
        </p:sp>
        <p:sp>
          <p:nvSpPr>
            <p:cNvPr id="16" name="iṥ1íḋé"/>
            <p:cNvSpPr/>
            <p:nvPr/>
          </p:nvSpPr>
          <p:spPr>
            <a:xfrm>
              <a:off x="8045043" y="2532639"/>
              <a:ext cx="1865079" cy="772602"/>
            </a:xfrm>
            <a:prstGeom prst="rect">
              <a:avLst/>
            </a:prstGeom>
            <a:ln>
              <a:noFill/>
            </a:ln>
          </p:spPr>
          <p:txBody>
            <a:bodyPr wrap="square" lIns="91440" tIns="45720" rIns="91440" bIns="45720" anchor="t">
              <a:noAutofit/>
            </a:bodyPr>
            <a:lstStyle/>
            <a:p>
              <a:pPr>
                <a:lnSpc>
                  <a:spcPct val="150000"/>
                </a:lnSpc>
              </a:pPr>
              <a:r>
                <a:rPr lang="en-US" altLang="zh-CN" sz="1400" dirty="0">
                  <a:solidFill>
                    <a:schemeClr val="bg1"/>
                  </a:solidFill>
                  <a:cs typeface="+mn-ea"/>
                  <a:sym typeface="+mn-lt"/>
                </a:rPr>
                <a:t>1</a:t>
              </a:r>
              <a:r>
                <a:rPr lang="zh-CN" altLang="en-US" sz="1400" dirty="0">
                  <a:solidFill>
                    <a:schemeClr val="bg1"/>
                  </a:solidFill>
                  <a:cs typeface="+mn-ea"/>
                  <a:sym typeface="+mn-lt"/>
                </a:rPr>
                <a:t>、勇于担当</a:t>
              </a:r>
            </a:p>
            <a:p>
              <a:pPr>
                <a:lnSpc>
                  <a:spcPct val="150000"/>
                </a:lnSpc>
              </a:pPr>
              <a:r>
                <a:rPr lang="en-US" altLang="zh-CN" sz="1400" dirty="0">
                  <a:solidFill>
                    <a:schemeClr val="bg1"/>
                  </a:solidFill>
                  <a:cs typeface="+mn-ea"/>
                  <a:sym typeface="+mn-lt"/>
                </a:rPr>
                <a:t>2</a:t>
              </a:r>
              <a:r>
                <a:rPr lang="zh-CN" altLang="en-US" sz="1400" dirty="0">
                  <a:solidFill>
                    <a:schemeClr val="bg1"/>
                  </a:solidFill>
                  <a:cs typeface="+mn-ea"/>
                  <a:sym typeface="+mn-lt"/>
                </a:rPr>
                <a:t>、情绪稳定</a:t>
              </a:r>
            </a:p>
            <a:p>
              <a:pPr>
                <a:lnSpc>
                  <a:spcPct val="150000"/>
                </a:lnSpc>
              </a:pPr>
              <a:r>
                <a:rPr lang="en-US" altLang="zh-CN" sz="1400" dirty="0">
                  <a:solidFill>
                    <a:schemeClr val="bg1"/>
                  </a:solidFill>
                  <a:cs typeface="+mn-ea"/>
                  <a:sym typeface="+mn-lt"/>
                </a:rPr>
                <a:t>3</a:t>
              </a:r>
              <a:r>
                <a:rPr lang="zh-CN" altLang="en-US" sz="1400" dirty="0">
                  <a:solidFill>
                    <a:schemeClr val="bg1"/>
                  </a:solidFill>
                  <a:cs typeface="+mn-ea"/>
                  <a:sym typeface="+mn-lt"/>
                </a:rPr>
                <a:t>、心胸开阔</a:t>
              </a:r>
            </a:p>
            <a:p>
              <a:pPr>
                <a:lnSpc>
                  <a:spcPct val="150000"/>
                </a:lnSpc>
              </a:pPr>
              <a:r>
                <a:rPr lang="en-US" altLang="zh-CN" sz="1400" dirty="0">
                  <a:solidFill>
                    <a:schemeClr val="bg1"/>
                  </a:solidFill>
                  <a:cs typeface="+mn-ea"/>
                  <a:sym typeface="+mn-lt"/>
                </a:rPr>
                <a:t>4</a:t>
              </a:r>
              <a:r>
                <a:rPr lang="zh-CN" altLang="en-US" sz="1400" dirty="0">
                  <a:solidFill>
                    <a:schemeClr val="bg1"/>
                  </a:solidFill>
                  <a:cs typeface="+mn-ea"/>
                  <a:sym typeface="+mn-lt"/>
                </a:rPr>
                <a:t>、成熟稳重</a:t>
              </a:r>
            </a:p>
            <a:p>
              <a:pPr>
                <a:lnSpc>
                  <a:spcPct val="150000"/>
                </a:lnSpc>
              </a:pPr>
              <a:r>
                <a:rPr lang="en-US" altLang="zh-CN" sz="1400" dirty="0">
                  <a:solidFill>
                    <a:schemeClr val="bg1"/>
                  </a:solidFill>
                  <a:cs typeface="+mn-ea"/>
                  <a:sym typeface="+mn-lt"/>
                </a:rPr>
                <a:t>5</a:t>
              </a:r>
              <a:r>
                <a:rPr lang="zh-CN" altLang="en-US" sz="1400" dirty="0">
                  <a:solidFill>
                    <a:schemeClr val="bg1"/>
                  </a:solidFill>
                  <a:cs typeface="+mn-ea"/>
                  <a:sym typeface="+mn-lt"/>
                </a:rPr>
                <a:t>、善于沟通</a:t>
              </a:r>
            </a:p>
            <a:p>
              <a:pPr>
                <a:lnSpc>
                  <a:spcPct val="150000"/>
                </a:lnSpc>
              </a:pPr>
              <a:r>
                <a:rPr lang="en-US" altLang="zh-CN" sz="1400" dirty="0">
                  <a:solidFill>
                    <a:schemeClr val="bg1"/>
                  </a:solidFill>
                  <a:cs typeface="+mn-ea"/>
                  <a:sym typeface="+mn-lt"/>
                </a:rPr>
                <a:t>6</a:t>
              </a:r>
              <a:r>
                <a:rPr lang="zh-CN" altLang="en-US" sz="1400" dirty="0">
                  <a:solidFill>
                    <a:schemeClr val="bg1"/>
                  </a:solidFill>
                  <a:cs typeface="+mn-ea"/>
                  <a:sym typeface="+mn-lt"/>
                </a:rPr>
                <a:t>、有爱心</a:t>
              </a:r>
            </a:p>
          </p:txBody>
        </p:sp>
        <p:sp>
          <p:nvSpPr>
            <p:cNvPr id="17" name="îṡḷîdè"/>
            <p:cNvSpPr txBox="1"/>
            <p:nvPr/>
          </p:nvSpPr>
          <p:spPr>
            <a:xfrm>
              <a:off x="8045043" y="2324774"/>
              <a:ext cx="1865078" cy="226847"/>
            </a:xfrm>
            <a:prstGeom prst="rect">
              <a:avLst/>
            </a:prstGeom>
            <a:noFill/>
          </p:spPr>
          <p:txBody>
            <a:bodyPr wrap="square" rtlCol="0">
              <a:spAutoFit/>
            </a:bodyPr>
            <a:lstStyle/>
            <a:p>
              <a:r>
                <a:rPr lang="zh-CN" altLang="en-US" b="1" dirty="0">
                  <a:solidFill>
                    <a:schemeClr val="bg1"/>
                  </a:solidFill>
                  <a:cs typeface="+mn-ea"/>
                  <a:sym typeface="+mn-lt"/>
                </a:rPr>
                <a:t>为人作风</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right)">
                                      <p:cBhvr>
                                        <p:cTn id="18" dur="500"/>
                                        <p:tgtEl>
                                          <p:spTgt spid="7"/>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3300904"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工作目标与落实策略</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iślîďé"/>
          <p:cNvGrpSpPr/>
          <p:nvPr/>
        </p:nvGrpSpPr>
        <p:grpSpPr>
          <a:xfrm>
            <a:off x="700391" y="1519687"/>
            <a:ext cx="10791217" cy="1726095"/>
            <a:chOff x="1434611" y="1702905"/>
            <a:chExt cx="10791217" cy="1726095"/>
          </a:xfrm>
        </p:grpSpPr>
        <p:grpSp>
          <p:nvGrpSpPr>
            <p:cNvPr id="8" name="ïslïḋê"/>
            <p:cNvGrpSpPr/>
            <p:nvPr/>
          </p:nvGrpSpPr>
          <p:grpSpPr>
            <a:xfrm>
              <a:off x="1434611" y="1732403"/>
              <a:ext cx="7853673" cy="1696597"/>
              <a:chOff x="1582652" y="2115239"/>
              <a:chExt cx="7853673" cy="1696597"/>
            </a:xfrm>
          </p:grpSpPr>
          <p:sp>
            <p:nvSpPr>
              <p:cNvPr id="10" name="iṥḷîḍe"/>
              <p:cNvSpPr/>
              <p:nvPr/>
            </p:nvSpPr>
            <p:spPr>
              <a:xfrm>
                <a:off x="1582652" y="2115239"/>
                <a:ext cx="7853673" cy="1696597"/>
              </a:xfrm>
              <a:prstGeom prst="roundRect">
                <a:avLst>
                  <a:gd name="adj" fmla="val 5000"/>
                </a:avLst>
              </a:prstGeom>
              <a:solidFill>
                <a:schemeClr val="bg1"/>
              </a:solidFill>
              <a:ln w="19050" cap="rnd">
                <a:noFill/>
                <a:prstDash val="solid"/>
                <a:round/>
              </a:ln>
              <a:effectLst>
                <a:outerShdw blurRad="254000" dist="127000" algn="l"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000" b="1" dirty="0">
                    <a:solidFill>
                      <a:schemeClr val="bg1"/>
                    </a:solidFill>
                    <a:cs typeface="+mn-ea"/>
                    <a:sym typeface="+mn-lt"/>
                  </a:rPr>
                  <a:t>1</a:t>
                </a:r>
                <a:r>
                  <a:rPr lang="en-US" altLang="zh-CN" sz="100" b="1" dirty="0">
                    <a:solidFill>
                      <a:schemeClr val="bg1"/>
                    </a:solidFill>
                    <a:cs typeface="+mn-ea"/>
                    <a:sym typeface="+mn-lt"/>
                  </a:rPr>
                  <a:t> </a:t>
                </a:r>
                <a:r>
                  <a:rPr lang="en-US" altLang="zh-CN" sz="2000" b="1" dirty="0">
                    <a:solidFill>
                      <a:schemeClr val="bg1"/>
                    </a:solidFill>
                    <a:cs typeface="+mn-ea"/>
                    <a:sym typeface="+mn-lt"/>
                  </a:rPr>
                  <a:t>0</a:t>
                </a:r>
                <a:endParaRPr lang="zh-CN" altLang="en-US" sz="2000" b="1" dirty="0">
                  <a:solidFill>
                    <a:schemeClr val="bg1"/>
                  </a:solidFill>
                  <a:cs typeface="+mn-ea"/>
                  <a:sym typeface="+mn-lt"/>
                </a:endParaRPr>
              </a:p>
            </p:txBody>
          </p:sp>
          <p:grpSp>
            <p:nvGrpSpPr>
              <p:cNvPr id="11" name="íślíḋè"/>
              <p:cNvGrpSpPr/>
              <p:nvPr/>
            </p:nvGrpSpPr>
            <p:grpSpPr>
              <a:xfrm>
                <a:off x="1709121" y="2239953"/>
                <a:ext cx="7579721" cy="822323"/>
                <a:chOff x="1580955" y="2239952"/>
                <a:chExt cx="7579721" cy="822323"/>
              </a:xfrm>
            </p:grpSpPr>
            <p:sp>
              <p:nvSpPr>
                <p:cNvPr id="12" name="íṣlíḓe"/>
                <p:cNvSpPr txBox="1"/>
                <p:nvPr/>
              </p:nvSpPr>
              <p:spPr>
                <a:xfrm>
                  <a:off x="2151646" y="2239952"/>
                  <a:ext cx="2475933" cy="369332"/>
                </a:xfrm>
                <a:prstGeom prst="rect">
                  <a:avLst/>
                </a:prstGeom>
                <a:noFill/>
              </p:spPr>
              <p:txBody>
                <a:bodyPr wrap="square">
                  <a:spAutoFit/>
                </a:bodyPr>
                <a:lstStyle/>
                <a:p>
                  <a:r>
                    <a:rPr lang="zh-CN" altLang="en-US" b="1" dirty="0">
                      <a:solidFill>
                        <a:schemeClr val="tx1">
                          <a:lumMod val="75000"/>
                          <a:lumOff val="25000"/>
                        </a:schemeClr>
                      </a:solidFill>
                      <a:cs typeface="+mn-ea"/>
                      <a:sym typeface="+mn-lt"/>
                    </a:rPr>
                    <a:t>做好团队建设</a:t>
                  </a:r>
                </a:p>
              </p:txBody>
            </p:sp>
            <p:sp>
              <p:nvSpPr>
                <p:cNvPr id="13" name="îş1iḓè"/>
                <p:cNvSpPr/>
                <p:nvPr/>
              </p:nvSpPr>
              <p:spPr>
                <a:xfrm>
                  <a:off x="2151646" y="2529092"/>
                  <a:ext cx="7009030" cy="533183"/>
                </a:xfrm>
                <a:prstGeom prst="rect">
                  <a:avLst/>
                </a:prstGeom>
                <a:ln>
                  <a:noFill/>
                </a:ln>
              </p:spPr>
              <p:txBody>
                <a:bodyPr wrap="square" lIns="91440" tIns="45720" rIns="91440" bIns="45720" anchor="t">
                  <a:noAutofit/>
                </a:bodyPr>
                <a:lstStyle/>
                <a:p>
                  <a:r>
                    <a:rPr lang="zh-CN" altLang="en-US" sz="1400" dirty="0">
                      <a:cs typeface="+mn-ea"/>
                      <a:sym typeface="+mn-lt"/>
                    </a:rPr>
                    <a:t>好的团队是一个项目成败的至关重要的因素，所以在这里我把它放在第一位。首先，团队必须有一个共同的目标。没有共同的目标，那怕你的理想多么美好，你的计划再切实际，都不会做出一个好的结果。其次，团队成员间必须相互高度信任。这信任必须是出至内心的真实感受，半点来不得虚假，而且团队成员都有为团队献身的精神和高度的责任心。我的目标是：打造一个有共同目标、有责任心、有奉献精神的团队。</a:t>
                  </a:r>
                </a:p>
              </p:txBody>
            </p:sp>
            <p:sp>
              <p:nvSpPr>
                <p:cNvPr id="15" name="íšliḍè"/>
                <p:cNvSpPr/>
                <p:nvPr/>
              </p:nvSpPr>
              <p:spPr>
                <a:xfrm>
                  <a:off x="1580955" y="2284393"/>
                  <a:ext cx="444222" cy="444220"/>
                </a:xfrm>
                <a:prstGeom prst="ellipse">
                  <a:avLst/>
                </a:prstGeom>
                <a:solidFill>
                  <a:srgbClr val="92222B"/>
                </a:solidFill>
                <a:ln w="12700" cap="rnd">
                  <a:noFill/>
                  <a:prstDash val="solid"/>
                  <a:round/>
                </a:ln>
                <a:effectLst>
                  <a:outerShdw sx="1000" sy="1000" algn="ctr" rotWithShape="0">
                    <a:schemeClr val="accent5"/>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grpSp>
        </p:grpSp>
        <p:sp>
          <p:nvSpPr>
            <p:cNvPr id="9" name="iṧḻîḍe"/>
            <p:cNvSpPr/>
            <p:nvPr/>
          </p:nvSpPr>
          <p:spPr>
            <a:xfrm>
              <a:off x="9394493" y="1702905"/>
              <a:ext cx="2831335" cy="1696597"/>
            </a:xfrm>
            <a:prstGeom prst="roundRect">
              <a:avLst>
                <a:gd name="adj" fmla="val 5000"/>
              </a:avLst>
            </a:prstGeom>
            <a:blipFill>
              <a:blip r:embed="rId2" cstate="print">
                <a:extLst>
                  <a:ext uri="{28A0092B-C50C-407E-A947-70E740481C1C}">
                    <a14:useLocalDpi xmlns:a14="http://schemas.microsoft.com/office/drawing/2010/main" val="0"/>
                  </a:ext>
                </a:extLst>
              </a:blip>
              <a:stretch>
                <a:fillRect/>
              </a:stretch>
            </a:blipFill>
            <a:ln w="38100">
              <a:noFill/>
              <a:round/>
            </a:ln>
            <a:effectLst>
              <a:outerShdw sx="1000" sy="1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cs typeface="+mn-ea"/>
                <a:sym typeface="+mn-lt"/>
              </a:endParaRPr>
            </a:p>
          </p:txBody>
        </p:sp>
      </p:grpSp>
      <p:grpSp>
        <p:nvGrpSpPr>
          <p:cNvPr id="17" name="í$ļîḓè"/>
          <p:cNvGrpSpPr/>
          <p:nvPr/>
        </p:nvGrpSpPr>
        <p:grpSpPr>
          <a:xfrm>
            <a:off x="1780112" y="3641717"/>
            <a:ext cx="10295629" cy="1821311"/>
            <a:chOff x="2477261" y="3718140"/>
            <a:chExt cx="10295629" cy="1821311"/>
          </a:xfrm>
        </p:grpSpPr>
        <p:grpSp>
          <p:nvGrpSpPr>
            <p:cNvPr id="20" name="íṣ1íḑé"/>
            <p:cNvGrpSpPr/>
            <p:nvPr/>
          </p:nvGrpSpPr>
          <p:grpSpPr>
            <a:xfrm>
              <a:off x="4919218" y="3842854"/>
              <a:ext cx="7853672" cy="1696597"/>
              <a:chOff x="5095489" y="3926798"/>
              <a:chExt cx="7853672" cy="1696597"/>
            </a:xfrm>
          </p:grpSpPr>
          <p:sp>
            <p:nvSpPr>
              <p:cNvPr id="22" name="ïṩlïḓé"/>
              <p:cNvSpPr/>
              <p:nvPr/>
            </p:nvSpPr>
            <p:spPr>
              <a:xfrm>
                <a:off x="5095489" y="3926798"/>
                <a:ext cx="7853672" cy="1696597"/>
              </a:xfrm>
              <a:prstGeom prst="roundRect">
                <a:avLst>
                  <a:gd name="adj" fmla="val 5000"/>
                </a:avLst>
              </a:prstGeom>
              <a:solidFill>
                <a:schemeClr val="bg1"/>
              </a:solidFill>
              <a:ln w="19050" cap="rnd">
                <a:noFill/>
                <a:prstDash val="solid"/>
                <a:round/>
              </a:ln>
              <a:effectLst>
                <a:outerShdw blurRad="254000" dist="127000" algn="l"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000" b="1" dirty="0">
                    <a:solidFill>
                      <a:schemeClr val="bg1"/>
                    </a:solidFill>
                    <a:cs typeface="+mn-ea"/>
                    <a:sym typeface="+mn-lt"/>
                  </a:rPr>
                  <a:t>1</a:t>
                </a:r>
                <a:r>
                  <a:rPr lang="en-US" altLang="zh-CN" sz="100" b="1" dirty="0">
                    <a:solidFill>
                      <a:schemeClr val="bg1"/>
                    </a:solidFill>
                    <a:cs typeface="+mn-ea"/>
                    <a:sym typeface="+mn-lt"/>
                  </a:rPr>
                  <a:t> </a:t>
                </a:r>
                <a:r>
                  <a:rPr lang="en-US" altLang="zh-CN" sz="2000" b="1" dirty="0">
                    <a:solidFill>
                      <a:schemeClr val="bg1"/>
                    </a:solidFill>
                    <a:cs typeface="+mn-ea"/>
                    <a:sym typeface="+mn-lt"/>
                  </a:rPr>
                  <a:t>0</a:t>
                </a:r>
                <a:endParaRPr lang="zh-CN" altLang="en-US" sz="2000" b="1" dirty="0">
                  <a:solidFill>
                    <a:schemeClr val="bg1"/>
                  </a:solidFill>
                  <a:cs typeface="+mn-ea"/>
                  <a:sym typeface="+mn-lt"/>
                </a:endParaRPr>
              </a:p>
            </p:txBody>
          </p:sp>
          <p:grpSp>
            <p:nvGrpSpPr>
              <p:cNvPr id="23" name="îSľîḍê"/>
              <p:cNvGrpSpPr/>
              <p:nvPr/>
            </p:nvGrpSpPr>
            <p:grpSpPr>
              <a:xfrm>
                <a:off x="5681435" y="3956296"/>
                <a:ext cx="7009031" cy="1079275"/>
                <a:chOff x="5525039" y="2162656"/>
                <a:chExt cx="7009031" cy="1079275"/>
              </a:xfrm>
            </p:grpSpPr>
            <p:sp>
              <p:nvSpPr>
                <p:cNvPr id="24" name="iṧľïḍè"/>
                <p:cNvSpPr txBox="1"/>
                <p:nvPr/>
              </p:nvSpPr>
              <p:spPr>
                <a:xfrm>
                  <a:off x="8251877" y="2162656"/>
                  <a:ext cx="1817597" cy="369332"/>
                </a:xfrm>
                <a:prstGeom prst="rect">
                  <a:avLst/>
                </a:prstGeom>
                <a:noFill/>
              </p:spPr>
              <p:txBody>
                <a:bodyPr wrap="square">
                  <a:spAutoFit/>
                </a:bodyPr>
                <a:lstStyle/>
                <a:p>
                  <a:r>
                    <a:rPr lang="zh-CN" altLang="en-US" b="1" dirty="0">
                      <a:solidFill>
                        <a:schemeClr val="tx1">
                          <a:lumMod val="75000"/>
                          <a:lumOff val="25000"/>
                        </a:schemeClr>
                      </a:solidFill>
                      <a:cs typeface="+mn-ea"/>
                      <a:sym typeface="+mn-lt"/>
                    </a:rPr>
                    <a:t>做好项目管理</a:t>
                  </a:r>
                </a:p>
              </p:txBody>
            </p:sp>
            <p:sp>
              <p:nvSpPr>
                <p:cNvPr id="25" name="îṩḷïḑé"/>
                <p:cNvSpPr/>
                <p:nvPr/>
              </p:nvSpPr>
              <p:spPr>
                <a:xfrm>
                  <a:off x="5525039" y="2708748"/>
                  <a:ext cx="7009031" cy="533183"/>
                </a:xfrm>
                <a:prstGeom prst="rect">
                  <a:avLst/>
                </a:prstGeom>
                <a:ln>
                  <a:noFill/>
                </a:ln>
              </p:spPr>
              <p:txBody>
                <a:bodyPr wrap="square" lIns="91440" tIns="45720" rIns="91440" bIns="45720" anchor="t">
                  <a:noAutofit/>
                </a:bodyPr>
                <a:lstStyle/>
                <a:p>
                  <a:r>
                    <a:rPr lang="zh-CN" altLang="en-US" sz="1400" dirty="0">
                      <a:cs typeface="+mn-ea"/>
                      <a:sym typeface="+mn-lt"/>
                    </a:rPr>
                    <a:t> 仅有一个好的团队还是不够的，还要有有效的项目管理。我的项目管理目标是：把握项目的开发技术路线，管理项目开发的整个周期，制定详细的项目开发计划，做好项目风险评估和风险补救措施，拿出合理的人员分工、详细的时间计划方案。</a:t>
                  </a:r>
                </a:p>
              </p:txBody>
            </p:sp>
          </p:grpSp>
        </p:grpSp>
        <p:sp>
          <p:nvSpPr>
            <p:cNvPr id="19" name="íSļiḍè"/>
            <p:cNvSpPr/>
            <p:nvPr/>
          </p:nvSpPr>
          <p:spPr>
            <a:xfrm>
              <a:off x="2477261" y="3718140"/>
              <a:ext cx="2831335" cy="1696597"/>
            </a:xfrm>
            <a:prstGeom prst="roundRect">
              <a:avLst>
                <a:gd name="adj" fmla="val 5000"/>
              </a:avLst>
            </a:prstGeom>
            <a:blipFill>
              <a:blip r:embed="rId3" cstate="print">
                <a:extLst>
                  <a:ext uri="{28A0092B-C50C-407E-A947-70E740481C1C}">
                    <a14:useLocalDpi xmlns:a14="http://schemas.microsoft.com/office/drawing/2010/main" val="0"/>
                  </a:ext>
                </a:extLst>
              </a:blip>
              <a:stretch>
                <a:fillRect/>
              </a:stretch>
            </a:blipFill>
            <a:ln w="38100">
              <a:noFill/>
              <a:round/>
            </a:ln>
            <a:effectLst>
              <a:outerShdw sx="1000" sy="1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cs typeface="+mn-ea"/>
                <a:sym typeface="+mn-lt"/>
              </a:endParaRP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3300904"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工作目标与落实策略</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7" name="直接连接符 6"/>
          <p:cNvCxnSpPr/>
          <p:nvPr/>
        </p:nvCxnSpPr>
        <p:spPr>
          <a:xfrm>
            <a:off x="1734540" y="1695195"/>
            <a:ext cx="9621718" cy="0"/>
          </a:xfrm>
          <a:prstGeom prst="line">
            <a:avLst/>
          </a:prstGeom>
          <a:ln>
            <a:solidFill>
              <a:schemeClr val="tx1">
                <a:lumMod val="50000"/>
                <a:lumOff val="50000"/>
                <a:alpha val="35000"/>
              </a:schemeClr>
            </a:solidFill>
          </a:ln>
        </p:spPr>
        <p:style>
          <a:lnRef idx="1">
            <a:schemeClr val="accent1"/>
          </a:lnRef>
          <a:fillRef idx="0">
            <a:schemeClr val="accent1"/>
          </a:fillRef>
          <a:effectRef idx="0">
            <a:schemeClr val="accent1"/>
          </a:effectRef>
          <a:fontRef idx="minor">
            <a:schemeClr val="tx1"/>
          </a:fontRef>
        </p:style>
      </p:cxnSp>
      <p:sp>
        <p:nvSpPr>
          <p:cNvPr id="9" name="îşľîďè"/>
          <p:cNvSpPr/>
          <p:nvPr/>
        </p:nvSpPr>
        <p:spPr>
          <a:xfrm>
            <a:off x="1336618" y="1473085"/>
            <a:ext cx="444222" cy="444220"/>
          </a:xfrm>
          <a:prstGeom prst="ellipse">
            <a:avLst/>
          </a:prstGeom>
          <a:solidFill>
            <a:srgbClr val="404040"/>
          </a:solidFill>
          <a:ln w="12700" cap="rnd">
            <a:noFill/>
            <a:prstDash val="solid"/>
            <a:round/>
          </a:ln>
          <a:effectLst>
            <a:outerShdw blurRad="254000" dist="127000" algn="ctr" rotWithShape="0">
              <a:schemeClr val="bg1">
                <a:lumMod val="7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grpSp>
        <p:nvGrpSpPr>
          <p:cNvPr id="11" name="PA-ïṡļïḑe"/>
          <p:cNvGrpSpPr/>
          <p:nvPr>
            <p:custDataLst>
              <p:tags r:id="rId1"/>
            </p:custDataLst>
          </p:nvPr>
        </p:nvGrpSpPr>
        <p:grpSpPr>
          <a:xfrm>
            <a:off x="716789" y="1233988"/>
            <a:ext cx="5089596" cy="4150929"/>
            <a:chOff x="628299" y="2429041"/>
            <a:chExt cx="5089596" cy="2524816"/>
          </a:xfrm>
        </p:grpSpPr>
        <p:sp>
          <p:nvSpPr>
            <p:cNvPr id="12" name="PA-iṩľíḑé"/>
            <p:cNvSpPr/>
            <p:nvPr>
              <p:custDataLst>
                <p:tags r:id="rId7"/>
              </p:custDataLst>
            </p:nvPr>
          </p:nvSpPr>
          <p:spPr>
            <a:xfrm>
              <a:off x="628299" y="3047999"/>
              <a:ext cx="5089596" cy="1905858"/>
            </a:xfrm>
            <a:prstGeom prst="roundRect">
              <a:avLst>
                <a:gd name="adj" fmla="val 4569"/>
              </a:avLst>
            </a:prstGeom>
            <a:solidFill>
              <a:srgbClr val="FFFFFF"/>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en-US" altLang="zh-CN" sz="2800" b="1" dirty="0">
                <a:solidFill>
                  <a:schemeClr val="accent1"/>
                </a:solidFill>
                <a:cs typeface="+mn-ea"/>
                <a:sym typeface="+mn-lt"/>
              </a:endParaRPr>
            </a:p>
          </p:txBody>
        </p:sp>
        <p:sp>
          <p:nvSpPr>
            <p:cNvPr id="13" name="PA-íśľíḑè"/>
            <p:cNvSpPr txBox="1"/>
            <p:nvPr>
              <p:custDataLst>
                <p:tags r:id="rId8"/>
              </p:custDataLst>
            </p:nvPr>
          </p:nvSpPr>
          <p:spPr>
            <a:xfrm>
              <a:off x="1774086" y="2429041"/>
              <a:ext cx="1293840" cy="617780"/>
            </a:xfrm>
            <a:prstGeom prst="rect">
              <a:avLst/>
            </a:prstGeom>
            <a:noFill/>
          </p:spPr>
          <p:txBody>
            <a:bodyPr wrap="square">
              <a:spAutoFit/>
            </a:bodyPr>
            <a:lstStyle/>
            <a:p>
              <a:pPr algn="ctr"/>
              <a:r>
                <a:rPr lang="en-US" altLang="zh-CN" sz="6000" b="1" dirty="0">
                  <a:solidFill>
                    <a:schemeClr val="tx1">
                      <a:lumMod val="75000"/>
                      <a:lumOff val="25000"/>
                      <a:alpha val="23000"/>
                    </a:schemeClr>
                  </a:solidFill>
                  <a:cs typeface="+mn-ea"/>
                  <a:sym typeface="+mn-lt"/>
                </a:rPr>
                <a:t>0</a:t>
              </a:r>
              <a:r>
                <a:rPr lang="en-US" altLang="zh-CN" sz="100" b="1" dirty="0">
                  <a:solidFill>
                    <a:schemeClr val="tx1">
                      <a:lumMod val="75000"/>
                      <a:lumOff val="25000"/>
                      <a:alpha val="23000"/>
                    </a:schemeClr>
                  </a:solidFill>
                  <a:cs typeface="+mn-ea"/>
                  <a:sym typeface="+mn-lt"/>
                </a:rPr>
                <a:t> </a:t>
              </a:r>
              <a:r>
                <a:rPr lang="en-US" altLang="zh-CN" sz="6000" b="1" dirty="0">
                  <a:solidFill>
                    <a:schemeClr val="tx1">
                      <a:lumMod val="75000"/>
                      <a:lumOff val="25000"/>
                      <a:alpha val="23000"/>
                    </a:schemeClr>
                  </a:solidFill>
                  <a:cs typeface="+mn-ea"/>
                  <a:sym typeface="+mn-lt"/>
                </a:rPr>
                <a:t>1</a:t>
              </a:r>
            </a:p>
          </p:txBody>
        </p:sp>
        <p:sp>
          <p:nvSpPr>
            <p:cNvPr id="14" name="PA-ï$ľíḋé"/>
            <p:cNvSpPr/>
            <p:nvPr>
              <p:custDataLst>
                <p:tags r:id="rId9"/>
              </p:custDataLst>
            </p:nvPr>
          </p:nvSpPr>
          <p:spPr>
            <a:xfrm>
              <a:off x="915370" y="3663423"/>
              <a:ext cx="4305113" cy="1038994"/>
            </a:xfrm>
            <a:prstGeom prst="rect">
              <a:avLst/>
            </a:prstGeom>
            <a:ln>
              <a:noFill/>
            </a:ln>
          </p:spPr>
          <p:txBody>
            <a:bodyPr wrap="square" lIns="91440" tIns="45720" rIns="91440" bIns="45720" anchor="t">
              <a:spAutoFit/>
            </a:bodyPr>
            <a:lstStyle/>
            <a:p>
              <a:pPr>
                <a:lnSpc>
                  <a:spcPct val="150000"/>
                </a:lnSpc>
              </a:pPr>
              <a:r>
                <a:rPr lang="zh-CN" altLang="en-US" sz="1400" dirty="0">
                  <a:cs typeface="+mn-ea"/>
                  <a:sym typeface="+mn-lt"/>
                </a:rPr>
                <a:t>当有了一个优秀的团队和一个良好的项目管理措施，那么我就有信心做好新产品的开发和定制项目。就拿我们新产品醒酒机项目来说，我的目标是：认真分析产品，组织项目干系人进行需求评审，组织团队，做好项目管理，按期交付成果。</a:t>
              </a:r>
            </a:p>
          </p:txBody>
        </p:sp>
        <p:sp>
          <p:nvSpPr>
            <p:cNvPr id="15" name="PA-íśḻîdé"/>
            <p:cNvSpPr txBox="1"/>
            <p:nvPr>
              <p:custDataLst>
                <p:tags r:id="rId10"/>
              </p:custDataLst>
            </p:nvPr>
          </p:nvSpPr>
          <p:spPr>
            <a:xfrm>
              <a:off x="916895" y="3449659"/>
              <a:ext cx="2826458" cy="243368"/>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做好新产品开发实现</a:t>
              </a:r>
            </a:p>
          </p:txBody>
        </p:sp>
      </p:grpSp>
      <p:sp>
        <p:nvSpPr>
          <p:cNvPr id="17" name="iṥliḓe"/>
          <p:cNvSpPr/>
          <p:nvPr/>
        </p:nvSpPr>
        <p:spPr>
          <a:xfrm>
            <a:off x="7043083" y="1473085"/>
            <a:ext cx="444222" cy="444220"/>
          </a:xfrm>
          <a:prstGeom prst="ellipse">
            <a:avLst/>
          </a:prstGeom>
          <a:solidFill>
            <a:srgbClr val="92222B"/>
          </a:solidFill>
          <a:ln w="12700" cap="rnd">
            <a:noFill/>
            <a:prstDash val="solid"/>
            <a:round/>
          </a:ln>
          <a:effectLst>
            <a:outerShdw blurRad="254000" dist="127000" algn="ctr" rotWithShape="0">
              <a:schemeClr val="bg1">
                <a:lumMod val="7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grpSp>
        <p:nvGrpSpPr>
          <p:cNvPr id="19" name="PA-ísḷíḋê"/>
          <p:cNvGrpSpPr/>
          <p:nvPr>
            <p:custDataLst>
              <p:tags r:id="rId2"/>
            </p:custDataLst>
          </p:nvPr>
        </p:nvGrpSpPr>
        <p:grpSpPr>
          <a:xfrm>
            <a:off x="6429041" y="1187363"/>
            <a:ext cx="5089596" cy="4197555"/>
            <a:chOff x="6467874" y="2400681"/>
            <a:chExt cx="5089596" cy="2553176"/>
          </a:xfrm>
        </p:grpSpPr>
        <p:sp>
          <p:nvSpPr>
            <p:cNvPr id="20" name="PA-íŝḷïḓé"/>
            <p:cNvSpPr/>
            <p:nvPr>
              <p:custDataLst>
                <p:tags r:id="rId3"/>
              </p:custDataLst>
            </p:nvPr>
          </p:nvSpPr>
          <p:spPr>
            <a:xfrm>
              <a:off x="6467874" y="3047999"/>
              <a:ext cx="5089596" cy="1905858"/>
            </a:xfrm>
            <a:prstGeom prst="roundRect">
              <a:avLst>
                <a:gd name="adj" fmla="val 4569"/>
              </a:avLst>
            </a:prstGeom>
            <a:solidFill>
              <a:srgbClr val="FFFFFF"/>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en-US" altLang="zh-CN" sz="2800" b="1" dirty="0">
                <a:solidFill>
                  <a:schemeClr val="accent1"/>
                </a:solidFill>
                <a:cs typeface="+mn-ea"/>
                <a:sym typeface="+mn-lt"/>
              </a:endParaRPr>
            </a:p>
          </p:txBody>
        </p:sp>
        <p:sp>
          <p:nvSpPr>
            <p:cNvPr id="21" name="PA-ïṣḻïḍe"/>
            <p:cNvSpPr txBox="1"/>
            <p:nvPr>
              <p:custDataLst>
                <p:tags r:id="rId4"/>
              </p:custDataLst>
            </p:nvPr>
          </p:nvSpPr>
          <p:spPr>
            <a:xfrm>
              <a:off x="7956912" y="2400681"/>
              <a:ext cx="1293840" cy="617780"/>
            </a:xfrm>
            <a:prstGeom prst="rect">
              <a:avLst/>
            </a:prstGeom>
            <a:noFill/>
          </p:spPr>
          <p:txBody>
            <a:bodyPr wrap="square">
              <a:spAutoFit/>
            </a:bodyPr>
            <a:lstStyle/>
            <a:p>
              <a:pPr algn="ctr"/>
              <a:r>
                <a:rPr lang="en-US" altLang="zh-CN" sz="6000" b="1" dirty="0">
                  <a:solidFill>
                    <a:schemeClr val="tx1">
                      <a:lumMod val="75000"/>
                      <a:lumOff val="25000"/>
                      <a:alpha val="23000"/>
                    </a:schemeClr>
                  </a:solidFill>
                  <a:cs typeface="+mn-ea"/>
                  <a:sym typeface="+mn-lt"/>
                </a:rPr>
                <a:t>0</a:t>
              </a:r>
              <a:r>
                <a:rPr lang="en-US" altLang="zh-CN" sz="100" b="1" dirty="0">
                  <a:solidFill>
                    <a:schemeClr val="tx1">
                      <a:lumMod val="75000"/>
                      <a:lumOff val="25000"/>
                      <a:alpha val="23000"/>
                    </a:schemeClr>
                  </a:solidFill>
                  <a:cs typeface="+mn-ea"/>
                  <a:sym typeface="+mn-lt"/>
                </a:rPr>
                <a:t> </a:t>
              </a:r>
              <a:r>
                <a:rPr lang="en-US" altLang="zh-CN" sz="6000" b="1" dirty="0">
                  <a:solidFill>
                    <a:schemeClr val="tx1">
                      <a:lumMod val="75000"/>
                      <a:lumOff val="25000"/>
                      <a:alpha val="23000"/>
                    </a:schemeClr>
                  </a:solidFill>
                  <a:cs typeface="+mn-ea"/>
                  <a:sym typeface="+mn-lt"/>
                </a:rPr>
                <a:t>2</a:t>
              </a:r>
            </a:p>
          </p:txBody>
        </p:sp>
        <p:sp>
          <p:nvSpPr>
            <p:cNvPr id="22" name="PA-ïṩḷïḋé"/>
            <p:cNvSpPr/>
            <p:nvPr>
              <p:custDataLst>
                <p:tags r:id="rId5"/>
              </p:custDataLst>
            </p:nvPr>
          </p:nvSpPr>
          <p:spPr>
            <a:xfrm>
              <a:off x="6756470" y="3663423"/>
              <a:ext cx="4225667" cy="842428"/>
            </a:xfrm>
            <a:prstGeom prst="rect">
              <a:avLst/>
            </a:prstGeom>
            <a:ln>
              <a:noFill/>
            </a:ln>
          </p:spPr>
          <p:txBody>
            <a:bodyPr wrap="square" lIns="91440" tIns="45720" rIns="91440" bIns="45720" anchor="t">
              <a:spAutoFit/>
            </a:bodyPr>
            <a:lstStyle/>
            <a:p>
              <a:pPr>
                <a:lnSpc>
                  <a:spcPct val="150000"/>
                </a:lnSpc>
              </a:pPr>
              <a:r>
                <a:rPr lang="zh-CN" altLang="en-US" sz="1400" dirty="0">
                  <a:cs typeface="+mn-ea"/>
                  <a:sym typeface="+mn-lt"/>
                </a:rPr>
                <a:t>交付的成果是否是让客户、让公司、让自己满意呢？那倒不一定，所以我的目标是：与实验室通力协作，及时解决测试提出的</a:t>
              </a:r>
              <a:r>
                <a:rPr lang="en-US" altLang="zh-CN" sz="1400" dirty="0">
                  <a:cs typeface="+mn-ea"/>
                  <a:sym typeface="+mn-lt"/>
                </a:rPr>
                <a:t>BUG</a:t>
              </a:r>
              <a:r>
                <a:rPr lang="zh-CN" altLang="en-US" sz="1400" dirty="0">
                  <a:cs typeface="+mn-ea"/>
                  <a:sym typeface="+mn-lt"/>
                </a:rPr>
                <a:t>，做好质量把控，让我们的产品完美。</a:t>
              </a:r>
            </a:p>
          </p:txBody>
        </p:sp>
        <p:sp>
          <p:nvSpPr>
            <p:cNvPr id="23" name="PA-îṣḷîḋe"/>
            <p:cNvSpPr txBox="1"/>
            <p:nvPr>
              <p:custDataLst>
                <p:tags r:id="rId6"/>
              </p:custDataLst>
            </p:nvPr>
          </p:nvSpPr>
          <p:spPr>
            <a:xfrm>
              <a:off x="6756470" y="3449659"/>
              <a:ext cx="3694724" cy="243368"/>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与实验室协作解决产品缺陷</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0" presetClass="entr" presetSubtype="0" fill="hold" nodeType="afterEffect">
                                  <p:stCondLst>
                                    <p:cond delay="0"/>
                                  </p:stCondLst>
                                  <p:childTnLst>
                                    <p:set>
                                      <p:cBhvr>
                                        <p:cTn id="10" dur="750" fill="hold">
                                          <p:stCondLst>
                                            <p:cond delay="0"/>
                                          </p:stCondLst>
                                        </p:cTn>
                                        <p:tgtEl>
                                          <p:spTgt spid="11"/>
                                        </p:tgtEl>
                                        <p:attrNameLst>
                                          <p:attrName>style.visibility</p:attrName>
                                        </p:attrNameLst>
                                      </p:cBhvr>
                                      <p:to>
                                        <p:strVal val="visible"/>
                                      </p:to>
                                    </p:set>
                                    <p:anim to="" calcmode="lin" valueType="num">
                                      <p:cBhvr>
                                        <p:cTn id="11" dur="750" fill="hold">
                                          <p:stCondLst>
                                            <p:cond delay="0"/>
                                          </p:stCondLst>
                                        </p:cTn>
                                        <p:tgtEl>
                                          <p:spTgt spid="11"/>
                                        </p:tgtEl>
                                        <p:attrNameLst>
                                          <p:attrName>ppt_h</p:attrName>
                                        </p:attrNameLst>
                                      </p:cBhvr>
                                      <p:tavLst>
                                        <p:tav tm="0" fmla="#ppt_h-#ppt_h*((1.5-1.5*$)^3-(1.5-1.5*$)^2)">
                                          <p:val>
                                            <p:fltVal val="0"/>
                                          </p:val>
                                        </p:tav>
                                        <p:tav tm="100000">
                                          <p:val>
                                            <p:fltVal val="1"/>
                                          </p:val>
                                        </p:tav>
                                      </p:tavLst>
                                    </p:anim>
                                    <p:anim to="" calcmode="lin" valueType="num">
                                      <p:cBhvr>
                                        <p:cTn id="12" dur="750" fill="hold">
                                          <p:stCondLst>
                                            <p:cond delay="0"/>
                                          </p:stCondLst>
                                        </p:cTn>
                                        <p:tgtEl>
                                          <p:spTgt spid="11"/>
                                        </p:tgtEl>
                                        <p:attrNameLst>
                                          <p:attrName>ppt_w</p:attrName>
                                        </p:attrNameLst>
                                      </p:cBhvr>
                                      <p:tavLst>
                                        <p:tav tm="0" fmla="#ppt_w-#ppt_w*((1.5-1.5*$)^3-(1.5-1.5*$)^2)">
                                          <p:val>
                                            <p:fltVal val="0"/>
                                          </p:val>
                                        </p:tav>
                                        <p:tav tm="100000">
                                          <p:val>
                                            <p:fltVal val="1"/>
                                          </p:val>
                                        </p:tav>
                                      </p:tavLst>
                                    </p:anim>
                                    <p:anim to="" calcmode="lin" valueType="num">
                                      <p:cBhvr>
                                        <p:cTn id="13" dur="750" fill="hold">
                                          <p:stCondLst>
                                            <p:cond delay="0"/>
                                          </p:stCondLst>
                                        </p:cTn>
                                        <p:tgtEl>
                                          <p:spTgt spid="11"/>
                                        </p:tgtEl>
                                        <p:attrNameLst>
                                          <p:attrName>ppt_x</p:attrName>
                                        </p:attrNameLst>
                                      </p:cBhvr>
                                      <p:tavLst>
                                        <p:tav tm="0" fmla="#ppt_x-(#ppt_x-0.5)*((1.5-1.5*$)^3-(1.5-1.5*$)^2)">
                                          <p:val>
                                            <p:fltVal val="0"/>
                                          </p:val>
                                        </p:tav>
                                        <p:tav tm="100000">
                                          <p:val>
                                            <p:fltVal val="1"/>
                                          </p:val>
                                        </p:tav>
                                      </p:tavLst>
                                    </p:anim>
                                    <p:anim to="" calcmode="lin" valueType="num">
                                      <p:cBhvr>
                                        <p:cTn id="14" dur="750" fill="hold">
                                          <p:stCondLst>
                                            <p:cond delay="0"/>
                                          </p:stCondLst>
                                        </p:cTn>
                                        <p:tgtEl>
                                          <p:spTgt spid="11"/>
                                        </p:tgtEl>
                                        <p:attrNameLst>
                                          <p:attrName>ppt_y</p:attrName>
                                        </p:attrNameLst>
                                      </p:cBhvr>
                                      <p:tavLst>
                                        <p:tav tm="0" fmla="#ppt_y-(#ppt_y-0.5)*((1.5-1.5*$)^3-(1.5-1.5*$)^2)">
                                          <p:val>
                                            <p:fltVal val="0"/>
                                          </p:val>
                                        </p:tav>
                                        <p:tav tm="100000">
                                          <p:val>
                                            <p:fltVal val="1"/>
                                          </p:val>
                                        </p:tav>
                                      </p:tavLst>
                                    </p:anim>
                                  </p:childTnLst>
                                </p:cTn>
                              </p:par>
                            </p:childTnLst>
                          </p:cTn>
                        </p:par>
                        <p:par>
                          <p:cTn id="15" fill="hold">
                            <p:stCondLst>
                              <p:cond delay="1500"/>
                            </p:stCondLst>
                            <p:childTnLst>
                              <p:par>
                                <p:cTn id="16" presetID="0" presetClass="entr" presetSubtype="0" fill="hold" nodeType="afterEffect">
                                  <p:stCondLst>
                                    <p:cond delay="0"/>
                                  </p:stCondLst>
                                  <p:childTnLst>
                                    <p:set>
                                      <p:cBhvr>
                                        <p:cTn id="17" dur="750" fill="hold">
                                          <p:stCondLst>
                                            <p:cond delay="0"/>
                                          </p:stCondLst>
                                        </p:cTn>
                                        <p:tgtEl>
                                          <p:spTgt spid="19"/>
                                        </p:tgtEl>
                                        <p:attrNameLst>
                                          <p:attrName>style.visibility</p:attrName>
                                        </p:attrNameLst>
                                      </p:cBhvr>
                                      <p:to>
                                        <p:strVal val="visible"/>
                                      </p:to>
                                    </p:set>
                                    <p:anim to="" calcmode="lin" valueType="num">
                                      <p:cBhvr>
                                        <p:cTn id="18" dur="750" fill="hold">
                                          <p:stCondLst>
                                            <p:cond delay="0"/>
                                          </p:stCondLst>
                                        </p:cTn>
                                        <p:tgtEl>
                                          <p:spTgt spid="19"/>
                                        </p:tgtEl>
                                        <p:attrNameLst>
                                          <p:attrName>ppt_h</p:attrName>
                                        </p:attrNameLst>
                                      </p:cBhvr>
                                      <p:tavLst>
                                        <p:tav tm="0" fmla="#ppt_h-#ppt_h*((1.5-1.5*$)^3-(1.5-1.5*$)^2)">
                                          <p:val>
                                            <p:fltVal val="0"/>
                                          </p:val>
                                        </p:tav>
                                        <p:tav tm="100000">
                                          <p:val>
                                            <p:fltVal val="1"/>
                                          </p:val>
                                        </p:tav>
                                      </p:tavLst>
                                    </p:anim>
                                    <p:anim to="" calcmode="lin" valueType="num">
                                      <p:cBhvr>
                                        <p:cTn id="19" dur="750" fill="hold">
                                          <p:stCondLst>
                                            <p:cond delay="0"/>
                                          </p:stCondLst>
                                        </p:cTn>
                                        <p:tgtEl>
                                          <p:spTgt spid="19"/>
                                        </p:tgtEl>
                                        <p:attrNameLst>
                                          <p:attrName>ppt_w</p:attrName>
                                        </p:attrNameLst>
                                      </p:cBhvr>
                                      <p:tavLst>
                                        <p:tav tm="0" fmla="#ppt_w-#ppt_w*((1.5-1.5*$)^3-(1.5-1.5*$)^2)">
                                          <p:val>
                                            <p:fltVal val="0"/>
                                          </p:val>
                                        </p:tav>
                                        <p:tav tm="100000">
                                          <p:val>
                                            <p:fltVal val="1"/>
                                          </p:val>
                                        </p:tav>
                                      </p:tavLst>
                                    </p:anim>
                                    <p:anim to="" calcmode="lin" valueType="num">
                                      <p:cBhvr>
                                        <p:cTn id="20" dur="750" fill="hold">
                                          <p:stCondLst>
                                            <p:cond delay="0"/>
                                          </p:stCondLst>
                                        </p:cTn>
                                        <p:tgtEl>
                                          <p:spTgt spid="19"/>
                                        </p:tgtEl>
                                        <p:attrNameLst>
                                          <p:attrName>ppt_x</p:attrName>
                                        </p:attrNameLst>
                                      </p:cBhvr>
                                      <p:tavLst>
                                        <p:tav tm="0" fmla="#ppt_x-(#ppt_x-0.5)*((1.5-1.5*$)^3-(1.5-1.5*$)^2)">
                                          <p:val>
                                            <p:fltVal val="0"/>
                                          </p:val>
                                        </p:tav>
                                        <p:tav tm="100000">
                                          <p:val>
                                            <p:fltVal val="1"/>
                                          </p:val>
                                        </p:tav>
                                      </p:tavLst>
                                    </p:anim>
                                    <p:anim to="" calcmode="lin" valueType="num">
                                      <p:cBhvr>
                                        <p:cTn id="21" dur="750" fill="hold">
                                          <p:stCondLst>
                                            <p:cond delay="0"/>
                                          </p:stCondLst>
                                        </p:cTn>
                                        <p:tgtEl>
                                          <p:spTgt spid="19"/>
                                        </p:tgtEl>
                                        <p:attrNameLst>
                                          <p:attrName>ppt_y</p:attrName>
                                        </p:attrNameLst>
                                      </p:cBhvr>
                                      <p:tavLst>
                                        <p:tav tm="0" fmla="#ppt_y-(#ppt_y-0.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3300904"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工作目标与落实策略</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占位符 5"/>
          <p:cNvPicPr>
            <a:picLocks noChangeAspect="1"/>
          </p:cNvPicPr>
          <p:nvPr/>
        </p:nvPicPr>
        <p:blipFill>
          <a:blip r:embed="rId2" cstate="print">
            <a:extLst>
              <a:ext uri="{28A0092B-C50C-407E-A947-70E740481C1C}">
                <a14:useLocalDpi xmlns:a14="http://schemas.microsoft.com/office/drawing/2010/main" val="0"/>
              </a:ext>
            </a:extLst>
          </a:blip>
          <a:srcRect l="16916" r="16916"/>
          <a:stretch>
            <a:fillRect/>
          </a:stretch>
        </p:blipFill>
        <p:spPr>
          <a:xfrm>
            <a:off x="8334633" y="2616803"/>
            <a:ext cx="2926211" cy="2948303"/>
          </a:xfrm>
          <a:prstGeom prst="ellipse">
            <a:avLst/>
          </a:prstGeom>
          <a:solidFill>
            <a:srgbClr val="E7E6E6">
              <a:lumMod val="95000"/>
            </a:srgbClr>
          </a:solidFill>
        </p:spPr>
      </p:pic>
      <p:grpSp>
        <p:nvGrpSpPr>
          <p:cNvPr id="8" name="组合 7"/>
          <p:cNvGrpSpPr/>
          <p:nvPr/>
        </p:nvGrpSpPr>
        <p:grpSpPr>
          <a:xfrm>
            <a:off x="8334633" y="2552268"/>
            <a:ext cx="993460" cy="993460"/>
            <a:chOff x="5133999" y="2400926"/>
            <a:chExt cx="1460311" cy="1460311"/>
          </a:xfrm>
        </p:grpSpPr>
        <p:sp>
          <p:nvSpPr>
            <p:cNvPr id="9" name="Oval 16"/>
            <p:cNvSpPr/>
            <p:nvPr/>
          </p:nvSpPr>
          <p:spPr>
            <a:xfrm>
              <a:off x="5133999" y="2400926"/>
              <a:ext cx="1460311" cy="1460311"/>
            </a:xfrm>
            <a:prstGeom prst="ellipse">
              <a:avLst/>
            </a:prstGeom>
            <a:solidFill>
              <a:srgbClr val="92222B"/>
            </a:solidFill>
            <a:ln w="12700" cap="flat" cmpd="sng" algn="ctr">
              <a:noFill/>
              <a:prstDash val="solid"/>
              <a:miter lim="800000"/>
            </a:ln>
            <a:effectLst/>
          </p:spPr>
          <p:txBody>
            <a:bodyPr rtlCol="0" anchor="ctr"/>
            <a:lstStyle/>
            <a:p>
              <a:pPr algn="ctr" defTabSz="609600">
                <a:defRPr/>
              </a:pPr>
              <a:endParaRPr lang="en-US" sz="1350" kern="0" dirty="0">
                <a:solidFill>
                  <a:prstClr val="white"/>
                </a:solidFill>
                <a:cs typeface="+mn-ea"/>
                <a:sym typeface="+mn-lt"/>
              </a:endParaRPr>
            </a:p>
          </p:txBody>
        </p:sp>
        <p:grpSp>
          <p:nvGrpSpPr>
            <p:cNvPr id="10" name="Group 32"/>
            <p:cNvGrpSpPr/>
            <p:nvPr/>
          </p:nvGrpSpPr>
          <p:grpSpPr>
            <a:xfrm>
              <a:off x="5597259" y="2847859"/>
              <a:ext cx="599096" cy="599096"/>
              <a:chOff x="8121650" y="-184150"/>
              <a:chExt cx="1181100" cy="1181100"/>
            </a:xfrm>
            <a:solidFill>
              <a:sysClr val="window" lastClr="FFFFFF"/>
            </a:solidFill>
          </p:grpSpPr>
          <p:sp>
            <p:nvSpPr>
              <p:cNvPr id="11" name="Freeform 5"/>
              <p:cNvSpPr>
                <a:spLocks noEditPoints="1"/>
              </p:cNvSpPr>
              <p:nvPr/>
            </p:nvSpPr>
            <p:spPr bwMode="auto">
              <a:xfrm>
                <a:off x="8121650" y="-184150"/>
                <a:ext cx="1181100" cy="1181100"/>
              </a:xfrm>
              <a:custGeom>
                <a:avLst/>
                <a:gdLst>
                  <a:gd name="T0" fmla="*/ 202 w 312"/>
                  <a:gd name="T1" fmla="*/ 98 h 312"/>
                  <a:gd name="T2" fmla="*/ 156 w 312"/>
                  <a:gd name="T3" fmla="*/ 0 h 312"/>
                  <a:gd name="T4" fmla="*/ 88 w 312"/>
                  <a:gd name="T5" fmla="*/ 100 h 312"/>
                  <a:gd name="T6" fmla="*/ 78 w 312"/>
                  <a:gd name="T7" fmla="*/ 105 h 312"/>
                  <a:gd name="T8" fmla="*/ 29 w 312"/>
                  <a:gd name="T9" fmla="*/ 98 h 312"/>
                  <a:gd name="T10" fmla="*/ 0 w 312"/>
                  <a:gd name="T11" fmla="*/ 283 h 312"/>
                  <a:gd name="T12" fmla="*/ 59 w 312"/>
                  <a:gd name="T13" fmla="*/ 312 h 312"/>
                  <a:gd name="T14" fmla="*/ 85 w 312"/>
                  <a:gd name="T15" fmla="*/ 295 h 312"/>
                  <a:gd name="T16" fmla="*/ 88 w 312"/>
                  <a:gd name="T17" fmla="*/ 296 h 312"/>
                  <a:gd name="T18" fmla="*/ 186 w 312"/>
                  <a:gd name="T19" fmla="*/ 312 h 312"/>
                  <a:gd name="T20" fmla="*/ 274 w 312"/>
                  <a:gd name="T21" fmla="*/ 293 h 312"/>
                  <a:gd name="T22" fmla="*/ 278 w 312"/>
                  <a:gd name="T23" fmla="*/ 266 h 312"/>
                  <a:gd name="T24" fmla="*/ 294 w 312"/>
                  <a:gd name="T25" fmla="*/ 214 h 312"/>
                  <a:gd name="T26" fmla="*/ 303 w 312"/>
                  <a:gd name="T27" fmla="*/ 164 h 312"/>
                  <a:gd name="T28" fmla="*/ 312 w 312"/>
                  <a:gd name="T29" fmla="*/ 140 h 312"/>
                  <a:gd name="T30" fmla="*/ 284 w 312"/>
                  <a:gd name="T31" fmla="*/ 102 h 312"/>
                  <a:gd name="T32" fmla="*/ 59 w 312"/>
                  <a:gd name="T33" fmla="*/ 293 h 312"/>
                  <a:gd name="T34" fmla="*/ 20 w 312"/>
                  <a:gd name="T35" fmla="*/ 283 h 312"/>
                  <a:gd name="T36" fmla="*/ 29 w 312"/>
                  <a:gd name="T37" fmla="*/ 117 h 312"/>
                  <a:gd name="T38" fmla="*/ 68 w 312"/>
                  <a:gd name="T39" fmla="*/ 127 h 312"/>
                  <a:gd name="T40" fmla="*/ 292 w 312"/>
                  <a:gd name="T41" fmla="*/ 142 h 312"/>
                  <a:gd name="T42" fmla="*/ 254 w 312"/>
                  <a:gd name="T43" fmla="*/ 156 h 312"/>
                  <a:gd name="T44" fmla="*/ 254 w 312"/>
                  <a:gd name="T45" fmla="*/ 166 h 312"/>
                  <a:gd name="T46" fmla="*/ 288 w 312"/>
                  <a:gd name="T47" fmla="*/ 184 h 312"/>
                  <a:gd name="T48" fmla="*/ 244 w 312"/>
                  <a:gd name="T49" fmla="*/ 205 h 312"/>
                  <a:gd name="T50" fmla="*/ 244 w 312"/>
                  <a:gd name="T51" fmla="*/ 215 h 312"/>
                  <a:gd name="T52" fmla="*/ 276 w 312"/>
                  <a:gd name="T53" fmla="*/ 235 h 312"/>
                  <a:gd name="T54" fmla="*/ 234 w 312"/>
                  <a:gd name="T55" fmla="*/ 254 h 312"/>
                  <a:gd name="T56" fmla="*/ 234 w 312"/>
                  <a:gd name="T57" fmla="*/ 263 h 312"/>
                  <a:gd name="T58" fmla="*/ 259 w 312"/>
                  <a:gd name="T59" fmla="*/ 277 h 312"/>
                  <a:gd name="T60" fmla="*/ 239 w 312"/>
                  <a:gd name="T61" fmla="*/ 293 h 312"/>
                  <a:gd name="T62" fmla="*/ 132 w 312"/>
                  <a:gd name="T63" fmla="*/ 286 h 312"/>
                  <a:gd name="T64" fmla="*/ 78 w 312"/>
                  <a:gd name="T65" fmla="*/ 267 h 312"/>
                  <a:gd name="T66" fmla="*/ 86 w 312"/>
                  <a:gd name="T67" fmla="*/ 122 h 312"/>
                  <a:gd name="T68" fmla="*/ 146 w 312"/>
                  <a:gd name="T69" fmla="*/ 29 h 312"/>
                  <a:gd name="T70" fmla="*/ 185 w 312"/>
                  <a:gd name="T71" fmla="*/ 66 h 312"/>
                  <a:gd name="T72" fmla="*/ 281 w 312"/>
                  <a:gd name="T73" fmla="*/ 121 h 312"/>
                  <a:gd name="T74" fmla="*/ 292 w 312"/>
                  <a:gd name="T75" fmla="*/ 14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2" h="312">
                    <a:moveTo>
                      <a:pt x="284" y="102"/>
                    </a:moveTo>
                    <a:cubicBezTo>
                      <a:pt x="272" y="99"/>
                      <a:pt x="244" y="99"/>
                      <a:pt x="202" y="98"/>
                    </a:cubicBezTo>
                    <a:cubicBezTo>
                      <a:pt x="204" y="89"/>
                      <a:pt x="204" y="80"/>
                      <a:pt x="204" y="66"/>
                    </a:cubicBezTo>
                    <a:cubicBezTo>
                      <a:pt x="204" y="31"/>
                      <a:pt x="179" y="0"/>
                      <a:pt x="156" y="0"/>
                    </a:cubicBezTo>
                    <a:cubicBezTo>
                      <a:pt x="140" y="0"/>
                      <a:pt x="127" y="13"/>
                      <a:pt x="127" y="29"/>
                    </a:cubicBezTo>
                    <a:cubicBezTo>
                      <a:pt x="127" y="49"/>
                      <a:pt x="120" y="83"/>
                      <a:pt x="88" y="100"/>
                    </a:cubicBezTo>
                    <a:cubicBezTo>
                      <a:pt x="85" y="101"/>
                      <a:pt x="78" y="104"/>
                      <a:pt x="77" y="105"/>
                    </a:cubicBezTo>
                    <a:cubicBezTo>
                      <a:pt x="78" y="105"/>
                      <a:pt x="78" y="105"/>
                      <a:pt x="78" y="105"/>
                    </a:cubicBezTo>
                    <a:cubicBezTo>
                      <a:pt x="73" y="101"/>
                      <a:pt x="66" y="98"/>
                      <a:pt x="59" y="98"/>
                    </a:cubicBezTo>
                    <a:cubicBezTo>
                      <a:pt x="29" y="98"/>
                      <a:pt x="29" y="98"/>
                      <a:pt x="29" y="98"/>
                    </a:cubicBezTo>
                    <a:cubicBezTo>
                      <a:pt x="13" y="98"/>
                      <a:pt x="0" y="111"/>
                      <a:pt x="0" y="127"/>
                    </a:cubicBezTo>
                    <a:cubicBezTo>
                      <a:pt x="0" y="283"/>
                      <a:pt x="0" y="283"/>
                      <a:pt x="0" y="283"/>
                    </a:cubicBezTo>
                    <a:cubicBezTo>
                      <a:pt x="0" y="299"/>
                      <a:pt x="13" y="312"/>
                      <a:pt x="29" y="312"/>
                    </a:cubicBezTo>
                    <a:cubicBezTo>
                      <a:pt x="59" y="312"/>
                      <a:pt x="59" y="312"/>
                      <a:pt x="59" y="312"/>
                    </a:cubicBezTo>
                    <a:cubicBezTo>
                      <a:pt x="70" y="312"/>
                      <a:pt x="80" y="305"/>
                      <a:pt x="85" y="295"/>
                    </a:cubicBezTo>
                    <a:cubicBezTo>
                      <a:pt x="85" y="295"/>
                      <a:pt x="85" y="295"/>
                      <a:pt x="85" y="295"/>
                    </a:cubicBezTo>
                    <a:cubicBezTo>
                      <a:pt x="86" y="295"/>
                      <a:pt x="86" y="296"/>
                      <a:pt x="87" y="296"/>
                    </a:cubicBezTo>
                    <a:cubicBezTo>
                      <a:pt x="87" y="296"/>
                      <a:pt x="88" y="296"/>
                      <a:pt x="88" y="296"/>
                    </a:cubicBezTo>
                    <a:cubicBezTo>
                      <a:pt x="93" y="297"/>
                      <a:pt x="104" y="300"/>
                      <a:pt x="127" y="305"/>
                    </a:cubicBezTo>
                    <a:cubicBezTo>
                      <a:pt x="132" y="306"/>
                      <a:pt x="158" y="312"/>
                      <a:pt x="186" y="312"/>
                    </a:cubicBezTo>
                    <a:cubicBezTo>
                      <a:pt x="239" y="312"/>
                      <a:pt x="239" y="312"/>
                      <a:pt x="239" y="312"/>
                    </a:cubicBezTo>
                    <a:cubicBezTo>
                      <a:pt x="255" y="312"/>
                      <a:pt x="267" y="306"/>
                      <a:pt x="274" y="293"/>
                    </a:cubicBezTo>
                    <a:cubicBezTo>
                      <a:pt x="274" y="293"/>
                      <a:pt x="276" y="289"/>
                      <a:pt x="278" y="283"/>
                    </a:cubicBezTo>
                    <a:cubicBezTo>
                      <a:pt x="279" y="278"/>
                      <a:pt x="280" y="272"/>
                      <a:pt x="278" y="266"/>
                    </a:cubicBezTo>
                    <a:cubicBezTo>
                      <a:pt x="289" y="258"/>
                      <a:pt x="292" y="247"/>
                      <a:pt x="294" y="240"/>
                    </a:cubicBezTo>
                    <a:cubicBezTo>
                      <a:pt x="298" y="229"/>
                      <a:pt x="297" y="220"/>
                      <a:pt x="294" y="214"/>
                    </a:cubicBezTo>
                    <a:cubicBezTo>
                      <a:pt x="300" y="208"/>
                      <a:pt x="305" y="200"/>
                      <a:pt x="307" y="187"/>
                    </a:cubicBezTo>
                    <a:cubicBezTo>
                      <a:pt x="309" y="179"/>
                      <a:pt x="307" y="171"/>
                      <a:pt x="303" y="164"/>
                    </a:cubicBezTo>
                    <a:cubicBezTo>
                      <a:pt x="309" y="158"/>
                      <a:pt x="311" y="150"/>
                      <a:pt x="312" y="143"/>
                    </a:cubicBezTo>
                    <a:cubicBezTo>
                      <a:pt x="312" y="140"/>
                      <a:pt x="312" y="140"/>
                      <a:pt x="312" y="140"/>
                    </a:cubicBezTo>
                    <a:cubicBezTo>
                      <a:pt x="312" y="139"/>
                      <a:pt x="312" y="138"/>
                      <a:pt x="312" y="136"/>
                    </a:cubicBezTo>
                    <a:cubicBezTo>
                      <a:pt x="312" y="123"/>
                      <a:pt x="303" y="108"/>
                      <a:pt x="284" y="102"/>
                    </a:cubicBezTo>
                    <a:close/>
                    <a:moveTo>
                      <a:pt x="68" y="283"/>
                    </a:moveTo>
                    <a:cubicBezTo>
                      <a:pt x="68" y="288"/>
                      <a:pt x="64" y="293"/>
                      <a:pt x="59" y="293"/>
                    </a:cubicBezTo>
                    <a:cubicBezTo>
                      <a:pt x="29" y="293"/>
                      <a:pt x="29" y="293"/>
                      <a:pt x="29" y="293"/>
                    </a:cubicBezTo>
                    <a:cubicBezTo>
                      <a:pt x="24" y="293"/>
                      <a:pt x="20" y="288"/>
                      <a:pt x="20" y="283"/>
                    </a:cubicBezTo>
                    <a:cubicBezTo>
                      <a:pt x="20" y="127"/>
                      <a:pt x="20" y="127"/>
                      <a:pt x="20" y="127"/>
                    </a:cubicBezTo>
                    <a:cubicBezTo>
                      <a:pt x="20" y="121"/>
                      <a:pt x="24" y="117"/>
                      <a:pt x="29" y="117"/>
                    </a:cubicBezTo>
                    <a:cubicBezTo>
                      <a:pt x="59" y="117"/>
                      <a:pt x="59" y="117"/>
                      <a:pt x="59" y="117"/>
                    </a:cubicBezTo>
                    <a:cubicBezTo>
                      <a:pt x="64" y="117"/>
                      <a:pt x="68" y="121"/>
                      <a:pt x="68" y="127"/>
                    </a:cubicBezTo>
                    <a:lnTo>
                      <a:pt x="68" y="283"/>
                    </a:lnTo>
                    <a:close/>
                    <a:moveTo>
                      <a:pt x="292" y="142"/>
                    </a:moveTo>
                    <a:cubicBezTo>
                      <a:pt x="292" y="147"/>
                      <a:pt x="290" y="156"/>
                      <a:pt x="273" y="156"/>
                    </a:cubicBezTo>
                    <a:cubicBezTo>
                      <a:pt x="258" y="156"/>
                      <a:pt x="254" y="156"/>
                      <a:pt x="254" y="156"/>
                    </a:cubicBezTo>
                    <a:cubicBezTo>
                      <a:pt x="251" y="156"/>
                      <a:pt x="249" y="158"/>
                      <a:pt x="249" y="161"/>
                    </a:cubicBezTo>
                    <a:cubicBezTo>
                      <a:pt x="249" y="164"/>
                      <a:pt x="251" y="166"/>
                      <a:pt x="254" y="166"/>
                    </a:cubicBezTo>
                    <a:cubicBezTo>
                      <a:pt x="254" y="166"/>
                      <a:pt x="258" y="166"/>
                      <a:pt x="272" y="166"/>
                    </a:cubicBezTo>
                    <a:cubicBezTo>
                      <a:pt x="287" y="166"/>
                      <a:pt x="289" y="178"/>
                      <a:pt x="288" y="184"/>
                    </a:cubicBezTo>
                    <a:cubicBezTo>
                      <a:pt x="287" y="191"/>
                      <a:pt x="283" y="205"/>
                      <a:pt x="267" y="205"/>
                    </a:cubicBezTo>
                    <a:cubicBezTo>
                      <a:pt x="250" y="205"/>
                      <a:pt x="244" y="205"/>
                      <a:pt x="244" y="205"/>
                    </a:cubicBezTo>
                    <a:cubicBezTo>
                      <a:pt x="241" y="205"/>
                      <a:pt x="239" y="207"/>
                      <a:pt x="239" y="210"/>
                    </a:cubicBezTo>
                    <a:cubicBezTo>
                      <a:pt x="239" y="212"/>
                      <a:pt x="241" y="215"/>
                      <a:pt x="244" y="215"/>
                    </a:cubicBezTo>
                    <a:cubicBezTo>
                      <a:pt x="244" y="215"/>
                      <a:pt x="255" y="215"/>
                      <a:pt x="263" y="215"/>
                    </a:cubicBezTo>
                    <a:cubicBezTo>
                      <a:pt x="279" y="215"/>
                      <a:pt x="278" y="227"/>
                      <a:pt x="276" y="235"/>
                    </a:cubicBezTo>
                    <a:cubicBezTo>
                      <a:pt x="272" y="244"/>
                      <a:pt x="271" y="254"/>
                      <a:pt x="250" y="254"/>
                    </a:cubicBezTo>
                    <a:cubicBezTo>
                      <a:pt x="243" y="254"/>
                      <a:pt x="234" y="254"/>
                      <a:pt x="234" y="254"/>
                    </a:cubicBezTo>
                    <a:cubicBezTo>
                      <a:pt x="231" y="254"/>
                      <a:pt x="229" y="256"/>
                      <a:pt x="229" y="258"/>
                    </a:cubicBezTo>
                    <a:cubicBezTo>
                      <a:pt x="229" y="261"/>
                      <a:pt x="231" y="263"/>
                      <a:pt x="234" y="263"/>
                    </a:cubicBezTo>
                    <a:cubicBezTo>
                      <a:pt x="234" y="263"/>
                      <a:pt x="241" y="263"/>
                      <a:pt x="249" y="263"/>
                    </a:cubicBezTo>
                    <a:cubicBezTo>
                      <a:pt x="260" y="263"/>
                      <a:pt x="260" y="273"/>
                      <a:pt x="259" y="277"/>
                    </a:cubicBezTo>
                    <a:cubicBezTo>
                      <a:pt x="258" y="281"/>
                      <a:pt x="257" y="284"/>
                      <a:pt x="257" y="284"/>
                    </a:cubicBezTo>
                    <a:cubicBezTo>
                      <a:pt x="254" y="289"/>
                      <a:pt x="249" y="293"/>
                      <a:pt x="239" y="293"/>
                    </a:cubicBezTo>
                    <a:cubicBezTo>
                      <a:pt x="186" y="293"/>
                      <a:pt x="186" y="293"/>
                      <a:pt x="186" y="293"/>
                    </a:cubicBezTo>
                    <a:cubicBezTo>
                      <a:pt x="159" y="293"/>
                      <a:pt x="132" y="286"/>
                      <a:pt x="132" y="286"/>
                    </a:cubicBezTo>
                    <a:cubicBezTo>
                      <a:pt x="91" y="277"/>
                      <a:pt x="89" y="276"/>
                      <a:pt x="86" y="275"/>
                    </a:cubicBezTo>
                    <a:cubicBezTo>
                      <a:pt x="86" y="275"/>
                      <a:pt x="78" y="274"/>
                      <a:pt x="78" y="267"/>
                    </a:cubicBezTo>
                    <a:cubicBezTo>
                      <a:pt x="78" y="132"/>
                      <a:pt x="78" y="132"/>
                      <a:pt x="78" y="132"/>
                    </a:cubicBezTo>
                    <a:cubicBezTo>
                      <a:pt x="78" y="128"/>
                      <a:pt x="81" y="124"/>
                      <a:pt x="86" y="122"/>
                    </a:cubicBezTo>
                    <a:cubicBezTo>
                      <a:pt x="86" y="122"/>
                      <a:pt x="87" y="122"/>
                      <a:pt x="88" y="121"/>
                    </a:cubicBezTo>
                    <a:cubicBezTo>
                      <a:pt x="132" y="103"/>
                      <a:pt x="146" y="62"/>
                      <a:pt x="146" y="29"/>
                    </a:cubicBezTo>
                    <a:cubicBezTo>
                      <a:pt x="146" y="25"/>
                      <a:pt x="150" y="20"/>
                      <a:pt x="156" y="20"/>
                    </a:cubicBezTo>
                    <a:cubicBezTo>
                      <a:pt x="166" y="20"/>
                      <a:pt x="185" y="40"/>
                      <a:pt x="185" y="66"/>
                    </a:cubicBezTo>
                    <a:cubicBezTo>
                      <a:pt x="185" y="89"/>
                      <a:pt x="184" y="93"/>
                      <a:pt x="176" y="117"/>
                    </a:cubicBezTo>
                    <a:cubicBezTo>
                      <a:pt x="273" y="117"/>
                      <a:pt x="272" y="118"/>
                      <a:pt x="281" y="121"/>
                    </a:cubicBezTo>
                    <a:cubicBezTo>
                      <a:pt x="292" y="124"/>
                      <a:pt x="293" y="133"/>
                      <a:pt x="293" y="136"/>
                    </a:cubicBezTo>
                    <a:cubicBezTo>
                      <a:pt x="293" y="139"/>
                      <a:pt x="292" y="138"/>
                      <a:pt x="29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defTabSz="609600">
                  <a:defRPr/>
                </a:pPr>
                <a:endParaRPr lang="id-ID" sz="1350" kern="0" dirty="0">
                  <a:solidFill>
                    <a:prstClr val="black"/>
                  </a:solidFill>
                  <a:cs typeface="+mn-ea"/>
                  <a:sym typeface="+mn-lt"/>
                </a:endParaRPr>
              </a:p>
            </p:txBody>
          </p:sp>
          <p:sp>
            <p:nvSpPr>
              <p:cNvPr id="12" name="Freeform 6"/>
              <p:cNvSpPr>
                <a:spLocks noEditPoints="1"/>
              </p:cNvSpPr>
              <p:nvPr/>
            </p:nvSpPr>
            <p:spPr bwMode="auto">
              <a:xfrm>
                <a:off x="8231188" y="777875"/>
                <a:ext cx="112713" cy="109538"/>
              </a:xfrm>
              <a:custGeom>
                <a:avLst/>
                <a:gdLst>
                  <a:gd name="T0" fmla="*/ 15 w 30"/>
                  <a:gd name="T1" fmla="*/ 0 h 29"/>
                  <a:gd name="T2" fmla="*/ 0 w 30"/>
                  <a:gd name="T3" fmla="*/ 14 h 29"/>
                  <a:gd name="T4" fmla="*/ 15 w 30"/>
                  <a:gd name="T5" fmla="*/ 29 h 29"/>
                  <a:gd name="T6" fmla="*/ 30 w 30"/>
                  <a:gd name="T7" fmla="*/ 14 h 29"/>
                  <a:gd name="T8" fmla="*/ 15 w 30"/>
                  <a:gd name="T9" fmla="*/ 0 h 29"/>
                  <a:gd name="T10" fmla="*/ 15 w 30"/>
                  <a:gd name="T11" fmla="*/ 19 h 29"/>
                  <a:gd name="T12" fmla="*/ 10 w 30"/>
                  <a:gd name="T13" fmla="*/ 14 h 29"/>
                  <a:gd name="T14" fmla="*/ 15 w 30"/>
                  <a:gd name="T15" fmla="*/ 9 h 29"/>
                  <a:gd name="T16" fmla="*/ 20 w 30"/>
                  <a:gd name="T17" fmla="*/ 14 h 29"/>
                  <a:gd name="T18" fmla="*/ 15 w 30"/>
                  <a:gd name="T19"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9">
                    <a:moveTo>
                      <a:pt x="15" y="0"/>
                    </a:moveTo>
                    <a:cubicBezTo>
                      <a:pt x="7" y="0"/>
                      <a:pt x="0" y="6"/>
                      <a:pt x="0" y="14"/>
                    </a:cubicBezTo>
                    <a:cubicBezTo>
                      <a:pt x="0" y="22"/>
                      <a:pt x="7" y="29"/>
                      <a:pt x="15" y="29"/>
                    </a:cubicBezTo>
                    <a:cubicBezTo>
                      <a:pt x="23" y="29"/>
                      <a:pt x="30" y="22"/>
                      <a:pt x="30" y="14"/>
                    </a:cubicBezTo>
                    <a:cubicBezTo>
                      <a:pt x="30" y="6"/>
                      <a:pt x="23" y="0"/>
                      <a:pt x="15" y="0"/>
                    </a:cubicBezTo>
                    <a:close/>
                    <a:moveTo>
                      <a:pt x="15" y="19"/>
                    </a:moveTo>
                    <a:cubicBezTo>
                      <a:pt x="12" y="19"/>
                      <a:pt x="10" y="17"/>
                      <a:pt x="10" y="14"/>
                    </a:cubicBezTo>
                    <a:cubicBezTo>
                      <a:pt x="10" y="11"/>
                      <a:pt x="12" y="9"/>
                      <a:pt x="15" y="9"/>
                    </a:cubicBezTo>
                    <a:cubicBezTo>
                      <a:pt x="18" y="9"/>
                      <a:pt x="20" y="11"/>
                      <a:pt x="20" y="14"/>
                    </a:cubicBezTo>
                    <a:cubicBezTo>
                      <a:pt x="20" y="17"/>
                      <a:pt x="18" y="19"/>
                      <a:pt x="1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defTabSz="609600">
                  <a:defRPr/>
                </a:pPr>
                <a:endParaRPr lang="id-ID" sz="1350" kern="0" dirty="0">
                  <a:solidFill>
                    <a:prstClr val="black"/>
                  </a:solidFill>
                  <a:cs typeface="+mn-ea"/>
                  <a:sym typeface="+mn-lt"/>
                </a:endParaRPr>
              </a:p>
            </p:txBody>
          </p:sp>
        </p:grpSp>
      </p:grpSp>
      <p:grpSp>
        <p:nvGrpSpPr>
          <p:cNvPr id="13" name="组合 12"/>
          <p:cNvGrpSpPr/>
          <p:nvPr/>
        </p:nvGrpSpPr>
        <p:grpSpPr>
          <a:xfrm>
            <a:off x="814346" y="2157121"/>
            <a:ext cx="7074624" cy="1411477"/>
            <a:chOff x="608227" y="2219885"/>
            <a:chExt cx="7074624" cy="1411477"/>
          </a:xfrm>
        </p:grpSpPr>
        <p:sp>
          <p:nvSpPr>
            <p:cNvPr id="14" name="TextBox 35"/>
            <p:cNvSpPr txBox="1"/>
            <p:nvPr/>
          </p:nvSpPr>
          <p:spPr>
            <a:xfrm>
              <a:off x="608227" y="2219885"/>
              <a:ext cx="3300904" cy="400110"/>
            </a:xfrm>
            <a:prstGeom prst="rect">
              <a:avLst/>
            </a:prstGeom>
            <a:noFill/>
          </p:spPr>
          <p:txBody>
            <a:bodyPr wrap="square" rtlCol="0">
              <a:spAutoFit/>
            </a:bodyPr>
            <a:lstStyle/>
            <a:p>
              <a:pPr defTabSz="457200">
                <a:buSzPct val="25000"/>
                <a:defRPr/>
              </a:pPr>
              <a:r>
                <a:rPr lang="zh-CN" altLang="en-US" sz="2000" b="1" dirty="0">
                  <a:solidFill>
                    <a:schemeClr val="tx1">
                      <a:lumMod val="75000"/>
                      <a:lumOff val="25000"/>
                    </a:schemeClr>
                  </a:solidFill>
                  <a:cs typeface="+mn-ea"/>
                  <a:sym typeface="+mn-lt"/>
                </a:rPr>
                <a:t>合理利用外部资源</a:t>
              </a:r>
            </a:p>
          </p:txBody>
        </p:sp>
        <p:sp>
          <p:nvSpPr>
            <p:cNvPr id="15" name="Rectangle 36"/>
            <p:cNvSpPr/>
            <p:nvPr/>
          </p:nvSpPr>
          <p:spPr>
            <a:xfrm>
              <a:off x="608227" y="2619995"/>
              <a:ext cx="7074624" cy="1011367"/>
            </a:xfrm>
            <a:prstGeom prst="rect">
              <a:avLst/>
            </a:prstGeom>
          </p:spPr>
          <p:txBody>
            <a:bodyPr wrap="square">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400" kern="0" dirty="0">
                  <a:solidFill>
                    <a:schemeClr val="tx1">
                      <a:lumMod val="50000"/>
                      <a:lumOff val="50000"/>
                    </a:schemeClr>
                  </a:solidFill>
                  <a:cs typeface="+mn-ea"/>
                  <a:sym typeface="+mn-lt"/>
                </a:rPr>
                <a:t>在项目管理过程中，项目经理不能做井底之蛙，要吸取同行合作伙伴的长处，来弥补自己的不足，同时努力寻找外部新资源和新技术来解决项目的瓶颈和技术难点。我的目标是：多关注同行解决方案和同行产品，多关注新技术。</a:t>
              </a:r>
            </a:p>
          </p:txBody>
        </p:sp>
      </p:grpSp>
      <p:grpSp>
        <p:nvGrpSpPr>
          <p:cNvPr id="17" name="组合 16"/>
          <p:cNvGrpSpPr/>
          <p:nvPr/>
        </p:nvGrpSpPr>
        <p:grpSpPr>
          <a:xfrm>
            <a:off x="814346" y="3915239"/>
            <a:ext cx="7074624" cy="1098378"/>
            <a:chOff x="608227" y="2219885"/>
            <a:chExt cx="7074624" cy="1098378"/>
          </a:xfrm>
        </p:grpSpPr>
        <p:sp>
          <p:nvSpPr>
            <p:cNvPr id="18" name="TextBox 35"/>
            <p:cNvSpPr txBox="1"/>
            <p:nvPr/>
          </p:nvSpPr>
          <p:spPr>
            <a:xfrm>
              <a:off x="608227" y="2219885"/>
              <a:ext cx="3300904" cy="400110"/>
            </a:xfrm>
            <a:prstGeom prst="rect">
              <a:avLst/>
            </a:prstGeom>
            <a:noFill/>
          </p:spPr>
          <p:txBody>
            <a:bodyPr wrap="square" rtlCol="0">
              <a:spAutoFit/>
            </a:bodyPr>
            <a:lstStyle/>
            <a:p>
              <a:pPr defTabSz="457200">
                <a:buSzPct val="25000"/>
                <a:defRPr/>
              </a:pPr>
              <a:r>
                <a:rPr lang="zh-CN" altLang="en-US" sz="2000" b="1" dirty="0">
                  <a:solidFill>
                    <a:schemeClr val="tx1">
                      <a:lumMod val="75000"/>
                      <a:lumOff val="25000"/>
                    </a:schemeClr>
                  </a:solidFill>
                  <a:cs typeface="+mn-ea"/>
                  <a:sym typeface="+mn-lt"/>
                </a:rPr>
                <a:t>提升团队各方面技能</a:t>
              </a:r>
            </a:p>
          </p:txBody>
        </p:sp>
        <p:sp>
          <p:nvSpPr>
            <p:cNvPr id="19" name="Rectangle 36"/>
            <p:cNvSpPr/>
            <p:nvPr/>
          </p:nvSpPr>
          <p:spPr>
            <a:xfrm>
              <a:off x="608227" y="2619995"/>
              <a:ext cx="7074624" cy="698268"/>
            </a:xfrm>
            <a:prstGeom prst="rect">
              <a:avLst/>
            </a:prstGeom>
          </p:spPr>
          <p:txBody>
            <a:bodyPr wrap="square">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400" kern="0" dirty="0">
                  <a:solidFill>
                    <a:schemeClr val="tx1">
                      <a:lumMod val="50000"/>
                      <a:lumOff val="50000"/>
                    </a:schemeClr>
                  </a:solidFill>
                  <a:cs typeface="+mn-ea"/>
                  <a:sym typeface="+mn-lt"/>
                </a:rPr>
                <a:t>社会在发展，人类在进步，所以团队更需要进步。我的目标是：团队人员都发挥自己的专长，分享自己的经验和优势技术，另外注重公司启动的培训。</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347368" y="2295889"/>
            <a:ext cx="7497263" cy="2266222"/>
          </a:xfrm>
          <a:prstGeom prst="rect">
            <a:avLst/>
          </a:prstGeom>
          <a:solidFill>
            <a:srgbClr val="404040">
              <a:alpha val="50000"/>
            </a:srgbClr>
          </a:solidFill>
          <a:ln w="3492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 name="PA-文本框 13"/>
          <p:cNvSpPr txBox="1"/>
          <p:nvPr>
            <p:custDataLst>
              <p:tags r:id="rId1"/>
            </p:custDataLst>
          </p:nvPr>
        </p:nvSpPr>
        <p:spPr>
          <a:xfrm>
            <a:off x="2811777" y="2883715"/>
            <a:ext cx="6568442" cy="923330"/>
          </a:xfrm>
          <a:prstGeom prst="rect">
            <a:avLst/>
          </a:prstGeom>
          <a:noFill/>
        </p:spPr>
        <p:txBody>
          <a:bodyPr wrap="square" rtlCol="0">
            <a:spAutoFit/>
          </a:bodyPr>
          <a:lstStyle/>
          <a:p>
            <a:pPr algn="ctr"/>
            <a:r>
              <a:rPr lang="zh-CN" altLang="en-US" sz="5400" dirty="0">
                <a:solidFill>
                  <a:schemeClr val="tx1">
                    <a:lumMod val="75000"/>
                    <a:lumOff val="25000"/>
                  </a:schemeClr>
                </a:solidFill>
                <a:cs typeface="+mn-ea"/>
                <a:sym typeface="+mn-lt"/>
              </a:rPr>
              <a:t>几点小建议</a:t>
            </a:r>
          </a:p>
        </p:txBody>
      </p:sp>
      <p:sp>
        <p:nvSpPr>
          <p:cNvPr id="6" name="PA-文本框 14"/>
          <p:cNvSpPr txBox="1"/>
          <p:nvPr>
            <p:custDataLst>
              <p:tags r:id="rId2"/>
            </p:custDataLst>
          </p:nvPr>
        </p:nvSpPr>
        <p:spPr>
          <a:xfrm>
            <a:off x="5285520" y="2364378"/>
            <a:ext cx="1620957" cy="523220"/>
          </a:xfrm>
          <a:prstGeom prst="rect">
            <a:avLst/>
          </a:prstGeom>
          <a:noFill/>
        </p:spPr>
        <p:txBody>
          <a:bodyPr wrap="none" rtlCol="0">
            <a:spAutoFit/>
          </a:bodyPr>
          <a:lstStyle/>
          <a:p>
            <a:r>
              <a:rPr kumimoji="1" lang="zh-CN" altLang="en-US" sz="2800" dirty="0">
                <a:solidFill>
                  <a:srgbClr val="92222B"/>
                </a:solidFill>
                <a:cs typeface="+mn-ea"/>
                <a:sym typeface="+mn-lt"/>
              </a:rPr>
              <a:t>第五部分</a:t>
            </a:r>
          </a:p>
        </p:txBody>
      </p:sp>
      <p:sp>
        <p:nvSpPr>
          <p:cNvPr id="7" name="文本框 6"/>
          <p:cNvSpPr txBox="1"/>
          <p:nvPr/>
        </p:nvSpPr>
        <p:spPr>
          <a:xfrm>
            <a:off x="3288701" y="3796309"/>
            <a:ext cx="6286990" cy="526811"/>
          </a:xfrm>
          <a:prstGeom prst="rect">
            <a:avLst/>
          </a:prstGeom>
          <a:noFill/>
        </p:spPr>
        <p:txBody>
          <a:bodyPr wrap="square" rtlCol="0">
            <a:spAutoFit/>
          </a:bodyPr>
          <a:lstStyle/>
          <a:p>
            <a:pPr algn="ctr">
              <a:lnSpc>
                <a:spcPct val="150000"/>
              </a:lnSpc>
            </a:pPr>
            <a:r>
              <a:rPr lang="en-US" altLang="zh-CN" sz="1000" dirty="0">
                <a:solidFill>
                  <a:schemeClr val="tx1">
                    <a:lumMod val="75000"/>
                    <a:lumOff val="25000"/>
                  </a:schemeClr>
                </a:solidFill>
                <a:cs typeface="+mn-ea"/>
                <a:sym typeface="+mn-lt"/>
              </a:rPr>
              <a:t>Please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here</a:t>
            </a:r>
          </a:p>
        </p:txBody>
      </p:sp>
      <p:sp>
        <p:nvSpPr>
          <p:cNvPr id="11" name="îsľîďê"/>
          <p:cNvSpPr txBox="1"/>
          <p:nvPr/>
        </p:nvSpPr>
        <p:spPr>
          <a:xfrm>
            <a:off x="10118918" y="150916"/>
            <a:ext cx="1913537" cy="584775"/>
          </a:xfrm>
          <a:prstGeom prst="rect">
            <a:avLst/>
          </a:prstGeom>
          <a:noFill/>
        </p:spPr>
        <p:txBody>
          <a:bodyPr wrap="none" rtlCol="0">
            <a:spAutoFit/>
          </a:bodyPr>
          <a:lstStyle/>
          <a:p>
            <a:pPr algn="r"/>
            <a:r>
              <a:rPr lang="en-US" altLang="zh-CN" sz="1600" dirty="0">
                <a:solidFill>
                  <a:srgbClr val="92222B"/>
                </a:solidFill>
                <a:cs typeface="+mn-ea"/>
                <a:sym typeface="+mn-lt"/>
              </a:rPr>
              <a:t>YOUR LOGO</a:t>
            </a:r>
          </a:p>
          <a:p>
            <a:pPr algn="r"/>
            <a:r>
              <a:rPr lang="en-US" altLang="zh-CN" sz="1600" dirty="0">
                <a:solidFill>
                  <a:srgbClr val="29304A"/>
                </a:solidFill>
                <a:cs typeface="+mn-ea"/>
                <a:sym typeface="+mn-lt"/>
              </a:rPr>
              <a:t>COMPANY NAME</a:t>
            </a:r>
            <a:endParaRPr lang="zh-CN" altLang="en-US" sz="1600" dirty="0">
              <a:solidFill>
                <a:srgbClr val="29304A"/>
              </a:solidFill>
              <a:cs typeface="+mn-ea"/>
              <a:sym typeface="+mn-lt"/>
            </a:endParaRPr>
          </a:p>
        </p:txBody>
      </p:sp>
      <p:sp>
        <p:nvSpPr>
          <p:cNvPr id="12" name="矩形 11"/>
          <p:cNvSpPr/>
          <p:nvPr/>
        </p:nvSpPr>
        <p:spPr>
          <a:xfrm>
            <a:off x="11803855" y="6478484"/>
            <a:ext cx="228600" cy="228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par>
                          <p:cTn id="9" fill="hold">
                            <p:stCondLst>
                              <p:cond delay="500"/>
                            </p:stCondLst>
                            <p:childTnLst>
                              <p:par>
                                <p:cTn id="10" presetID="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to="" calcmode="lin" valueType="num">
                                      <p:cBhvr>
                                        <p:cTn id="12" dur="700" fill="hold">
                                          <p:stCondLst>
                                            <p:cond delay="0"/>
                                          </p:stCondLst>
                                        </p:cTn>
                                        <p:tgtEl>
                                          <p:spTgt spid="6"/>
                                        </p:tgtEl>
                                        <p:attrNameLst>
                                          <p:attrName>ppt_x</p:attrName>
                                        </p:attrNameLst>
                                      </p:cBhvr>
                                      <p:tavLst>
                                        <p:tav tm="0" fmla="#ppt_x-(-#ppt_w/2*cos(ppt_r/180*pi))*((1.5-1.5*$)^2-(1.5-1.5*$)^3)">
                                          <p:val>
                                            <p:fltVal val="0"/>
                                          </p:val>
                                        </p:tav>
                                        <p:tav tm="100000">
                                          <p:val>
                                            <p:fltVal val="1"/>
                                          </p:val>
                                        </p:tav>
                                      </p:tavLst>
                                    </p:anim>
                                    <p:anim to="" calcmode="lin" valueType="num">
                                      <p:cBhvr>
                                        <p:cTn id="13" dur="700" fill="hold">
                                          <p:stCondLst>
                                            <p:cond delay="0"/>
                                          </p:stCondLst>
                                        </p:cTn>
                                        <p:tgtEl>
                                          <p:spTgt spid="6"/>
                                        </p:tgtEl>
                                        <p:attrNameLst>
                                          <p:attrName>ppt_y</p:attrName>
                                        </p:attrNameLst>
                                      </p:cBhvr>
                                      <p:tavLst>
                                        <p:tav tm="0" fmla="#ppt_y-(-#ppt_h/2*cos(ppt_r/180*pi))*((1.5-1.5*$)^2-(1.5-1.5*$)^3)">
                                          <p:val>
                                            <p:fltVal val="0"/>
                                          </p:val>
                                        </p:tav>
                                        <p:tav tm="100000">
                                          <p:val>
                                            <p:fltVal val="1"/>
                                          </p:val>
                                        </p:tav>
                                      </p:tavLst>
                                    </p:anim>
                                    <p:anim to="" calcmode="lin" valueType="num">
                                      <p:cBhvr>
                                        <p:cTn id="14" dur="700" fill="hold">
                                          <p:stCondLst>
                                            <p:cond delay="0"/>
                                          </p:stCondLst>
                                        </p:cTn>
                                        <p:tgtEl>
                                          <p:spTgt spid="6"/>
                                        </p:tgtEl>
                                        <p:attrNameLst>
                                          <p:attrName>ppt_h</p:attrName>
                                        </p:attrNameLst>
                                      </p:cBhvr>
                                      <p:tavLst>
                                        <p:tav tm="0" fmla="#ppt_h-(-#ppt_h)*((1.5-1.5*$)^2-(1.5-1.5*$)^3)">
                                          <p:val>
                                            <p:fltVal val="0"/>
                                          </p:val>
                                        </p:tav>
                                        <p:tav tm="100000">
                                          <p:val>
                                            <p:fltVal val="1"/>
                                          </p:val>
                                        </p:tav>
                                      </p:tavLst>
                                    </p:anim>
                                    <p:anim to="" calcmode="lin" valueType="num">
                                      <p:cBhvr>
                                        <p:cTn id="15" dur="700" fill="hold">
                                          <p:stCondLst>
                                            <p:cond delay="0"/>
                                          </p:stCondLst>
                                        </p:cTn>
                                        <p:tgtEl>
                                          <p:spTgt spid="6"/>
                                        </p:tgtEl>
                                        <p:attrNameLst>
                                          <p:attrName>ppt_w</p:attrName>
                                        </p:attrNameLst>
                                      </p:cBhvr>
                                      <p:tavLst>
                                        <p:tav tm="0" fmla="#ppt_w-(-#ppt_w)*((1.5-1.5*$)^2-(1.5-1.5*$)^3)">
                                          <p:val>
                                            <p:fltVal val="0"/>
                                          </p:val>
                                        </p:tav>
                                        <p:tav tm="100000">
                                          <p:val>
                                            <p:fltVal val="1"/>
                                          </p:val>
                                        </p:tav>
                                      </p:tavLst>
                                    </p:anim>
                                  </p:childTnLst>
                                </p:cTn>
                              </p:par>
                            </p:childTnLst>
                          </p:cTn>
                        </p:par>
                        <p:par>
                          <p:cTn id="16" fill="hold">
                            <p:stCondLst>
                              <p:cond delay="1409"/>
                            </p:stCondLst>
                            <p:childTnLst>
                              <p:par>
                                <p:cTn id="17" presetID="0"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to="" calcmode="lin" valueType="num">
                                      <p:cBhvr>
                                        <p:cTn id="19" dur="700" fill="hold">
                                          <p:stCondLst>
                                            <p:cond delay="0"/>
                                          </p:stCondLst>
                                        </p:cTn>
                                        <p:tgtEl>
                                          <p:spTgt spid="5"/>
                                        </p:tgtEl>
                                        <p:attrNameLst>
                                          <p:attrName>ppt_y</p:attrName>
                                        </p:attrNameLst>
                                      </p:cBhvr>
                                      <p:tavLst>
                                        <p:tav tm="0" fmla="#ppt_y+#ppt_h/2*((1.5-1.5*$)^3-(1.5-1.5*$)^2)*8/9">
                                          <p:val>
                                            <p:fltVal val="0"/>
                                          </p:val>
                                        </p:tav>
                                        <p:tav tm="100000">
                                          <p:val>
                                            <p:fltVal val="1"/>
                                          </p:val>
                                        </p:tav>
                                      </p:tavLst>
                                    </p:anim>
                                    <p:anim to="" calcmode="lin" valueType="num">
                                      <p:cBhvr>
                                        <p:cTn id="20" dur="700" fill="hold">
                                          <p:stCondLst>
                                            <p:cond delay="0"/>
                                          </p:stCondLst>
                                        </p:cTn>
                                        <p:tgtEl>
                                          <p:spTgt spid="5"/>
                                        </p:tgtEl>
                                        <p:attrNameLst>
                                          <p:attrName>ppt_h</p:attrName>
                                        </p:attrNameLst>
                                      </p:cBhvr>
                                      <p:tavLst>
                                        <p:tav tm="0" fmla="#ppt_h-#ppt_h*((1.5-1.5*$)^3-(1.5-1.5*$)^2)">
                                          <p:val>
                                            <p:fltVal val="0"/>
                                          </p:val>
                                        </p:tav>
                                        <p:tav tm="100000">
                                          <p:val>
                                            <p:fltVal val="1"/>
                                          </p:val>
                                        </p:tav>
                                      </p:tavLst>
                                    </p:anim>
                                    <p:animEffect filter="fade">
                                      <p:cBhvr>
                                        <p:cTn id="21" dur="700">
                                          <p:stCondLst>
                                            <p:cond delay="0"/>
                                          </p:stCondLst>
                                        </p:cTn>
                                        <p:tgtEl>
                                          <p:spTgt spid="5"/>
                                        </p:tgtEl>
                                      </p:cBhvr>
                                    </p:animEffect>
                                  </p:childTnLst>
                                </p:cTn>
                              </p:par>
                            </p:childTnLst>
                          </p:cTn>
                        </p:par>
                        <p:par>
                          <p:cTn id="22" fill="hold">
                            <p:stCondLst>
                              <p:cond delay="2389"/>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889"/>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p:stCondLst>
                              <p:cond delay="3389"/>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7" grpId="0"/>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142655"/>
            <a:ext cx="2524987" cy="584775"/>
          </a:xfrm>
          <a:prstGeom prst="rect">
            <a:avLst/>
          </a:prstGeom>
          <a:noFill/>
        </p:spPr>
        <p:txBody>
          <a:bodyPr wrap="none" rtlCol="0">
            <a:spAutoFit/>
          </a:bodyPr>
          <a:lstStyle/>
          <a:p>
            <a:r>
              <a:rPr lang="zh-CN" altLang="en-US" sz="3200" b="1" dirty="0">
                <a:solidFill>
                  <a:schemeClr val="tx1">
                    <a:lumMod val="75000"/>
                    <a:lumOff val="25000"/>
                  </a:schemeClr>
                </a:solidFill>
                <a:cs typeface="+mn-ea"/>
                <a:sym typeface="+mn-lt"/>
              </a:rPr>
              <a:t>前言 </a:t>
            </a:r>
            <a:r>
              <a:rPr lang="en-US" altLang="zh-CN" b="1" dirty="0">
                <a:solidFill>
                  <a:schemeClr val="tx1">
                    <a:lumMod val="75000"/>
                    <a:lumOff val="25000"/>
                  </a:schemeClr>
                </a:solidFill>
                <a:cs typeface="+mn-ea"/>
                <a:sym typeface="+mn-lt"/>
              </a:rPr>
              <a:t>FOREWORD</a:t>
            </a:r>
            <a:endParaRPr lang="zh-CN" altLang="en-US" sz="2400" b="1" dirty="0">
              <a:solidFill>
                <a:schemeClr val="tx1">
                  <a:lumMod val="75000"/>
                  <a:lumOff val="25000"/>
                </a:schemeClr>
              </a:solidFill>
              <a:cs typeface="+mn-ea"/>
              <a:sym typeface="+mn-lt"/>
            </a:endParaRP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13"/>
          <p:cNvSpPr>
            <a:spLocks noChangeArrowheads="1"/>
          </p:cNvSpPr>
          <p:nvPr/>
        </p:nvSpPr>
        <p:spPr bwMode="auto">
          <a:xfrm>
            <a:off x="1162326" y="2218828"/>
            <a:ext cx="4933674"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a:solidFill>
                  <a:srgbClr val="404040"/>
                </a:solidFill>
                <a:latin typeface="+mn-lt"/>
                <a:ea typeface="+mn-ea"/>
                <a:cs typeface="+mn-ea"/>
                <a:sym typeface="+mn-lt"/>
              </a:rPr>
              <a:t> 尊敬的各位领导、各位评委、各位同事：</a:t>
            </a:r>
          </a:p>
          <a:p>
            <a:pPr>
              <a:lnSpc>
                <a:spcPct val="150000"/>
              </a:lnSpc>
            </a:pPr>
            <a:r>
              <a:rPr lang="zh-CN" altLang="en-US" sz="2000" dirty="0">
                <a:solidFill>
                  <a:srgbClr val="404040"/>
                </a:solidFill>
                <a:latin typeface="+mn-lt"/>
                <a:ea typeface="+mn-ea"/>
                <a:cs typeface="+mn-ea"/>
                <a:sym typeface="+mn-lt"/>
              </a:rPr>
              <a:t>      你们好！</a:t>
            </a:r>
          </a:p>
          <a:p>
            <a:pPr>
              <a:lnSpc>
                <a:spcPct val="150000"/>
              </a:lnSpc>
            </a:pPr>
            <a:r>
              <a:rPr lang="zh-CN" altLang="en-US" sz="2000" dirty="0">
                <a:solidFill>
                  <a:srgbClr val="0136A2"/>
                </a:solidFill>
                <a:latin typeface="+mn-lt"/>
                <a:ea typeface="+mn-ea"/>
                <a:cs typeface="+mn-ea"/>
                <a:sym typeface="+mn-lt"/>
              </a:rPr>
              <a:t>      </a:t>
            </a:r>
            <a:r>
              <a:rPr lang="zh-CN" altLang="en-US" sz="1600" dirty="0">
                <a:solidFill>
                  <a:schemeClr val="tx1">
                    <a:lumMod val="75000"/>
                    <a:lumOff val="25000"/>
                  </a:schemeClr>
                </a:solidFill>
                <a:latin typeface="+mn-lt"/>
                <a:ea typeface="+mn-ea"/>
                <a:cs typeface="+mn-ea"/>
                <a:sym typeface="+mn-lt"/>
              </a:rPr>
              <a:t>能站在这个演讲台上，我要感谢公司为我们创造了这次公平竞争、展现自我才华、实现人生价值的机会。同时我更要感谢半年来部门领导悉心指导和同事无私的帮助。</a:t>
            </a:r>
            <a:endParaRPr lang="zh-CN" altLang="en-US" sz="2000" dirty="0">
              <a:solidFill>
                <a:schemeClr val="tx1">
                  <a:lumMod val="75000"/>
                  <a:lumOff val="25000"/>
                </a:schemeClr>
              </a:solidFill>
              <a:latin typeface="+mn-lt"/>
              <a:ea typeface="+mn-ea"/>
              <a:cs typeface="+mn-ea"/>
              <a:sym typeface="+mn-lt"/>
            </a:endParaRPr>
          </a:p>
        </p:txBody>
      </p:sp>
      <p:pic>
        <p:nvPicPr>
          <p:cNvPr id="10" name="图片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6523" y="2361633"/>
            <a:ext cx="4247535" cy="2508650"/>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4214615"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几点小建议</a:t>
            </a:r>
            <a:r>
              <a:rPr lang="en-US" altLang="zh-CN" sz="2400" b="1" spc="300" dirty="0">
                <a:solidFill>
                  <a:schemeClr val="tx1">
                    <a:lumMod val="75000"/>
                    <a:lumOff val="25000"/>
                  </a:schemeClr>
                </a:solidFill>
                <a:cs typeface="+mn-ea"/>
                <a:sym typeface="+mn-lt"/>
              </a:rPr>
              <a:t>·</a:t>
            </a:r>
            <a:r>
              <a:rPr lang="zh-CN" altLang="en-US" sz="2400" b="1" spc="300" dirty="0">
                <a:solidFill>
                  <a:schemeClr val="tx1">
                    <a:lumMod val="75000"/>
                    <a:lumOff val="25000"/>
                  </a:schemeClr>
                </a:solidFill>
                <a:cs typeface="+mn-ea"/>
                <a:sym typeface="+mn-lt"/>
              </a:rPr>
              <a:t>团队建设建议</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1548513" y="1488359"/>
            <a:ext cx="3327259" cy="671654"/>
            <a:chOff x="1799236" y="1532604"/>
            <a:chExt cx="3327259" cy="671654"/>
          </a:xfrm>
        </p:grpSpPr>
        <p:sp>
          <p:nvSpPr>
            <p:cNvPr id="8" name="ïṩļïďè"/>
            <p:cNvSpPr/>
            <p:nvPr/>
          </p:nvSpPr>
          <p:spPr>
            <a:xfrm>
              <a:off x="1799236" y="1532604"/>
              <a:ext cx="3105149" cy="671654"/>
            </a:xfrm>
            <a:prstGeom prst="roundRect">
              <a:avLst>
                <a:gd name="adj" fmla="val 13129"/>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defTabSz="914400"/>
              <a:r>
                <a:rPr lang="en-US" altLang="zh-CN" sz="3200" b="1" dirty="0">
                  <a:solidFill>
                    <a:srgbClr val="92222B"/>
                  </a:solidFill>
                  <a:cs typeface="+mn-ea"/>
                  <a:sym typeface="+mn-lt"/>
                </a:rPr>
                <a:t>0</a:t>
              </a:r>
              <a:r>
                <a:rPr lang="en-US" altLang="zh-CN" sz="100" b="1" dirty="0">
                  <a:solidFill>
                    <a:srgbClr val="92222B"/>
                  </a:solidFill>
                  <a:cs typeface="+mn-ea"/>
                  <a:sym typeface="+mn-lt"/>
                </a:rPr>
                <a:t> </a:t>
              </a:r>
              <a:r>
                <a:rPr lang="en-US" altLang="zh-CN" sz="3200" b="1" dirty="0">
                  <a:solidFill>
                    <a:srgbClr val="92222B"/>
                  </a:solidFill>
                  <a:cs typeface="+mn-ea"/>
                  <a:sym typeface="+mn-lt"/>
                </a:rPr>
                <a:t>1</a:t>
              </a:r>
              <a:endParaRPr lang="zh-CN" altLang="en-US" sz="3200" b="1" dirty="0">
                <a:solidFill>
                  <a:srgbClr val="92222B"/>
                </a:solidFill>
                <a:cs typeface="+mn-ea"/>
                <a:sym typeface="+mn-lt"/>
              </a:endParaRPr>
            </a:p>
          </p:txBody>
        </p:sp>
        <p:grpSp>
          <p:nvGrpSpPr>
            <p:cNvPr id="9" name="i$ľíḋè"/>
            <p:cNvGrpSpPr/>
            <p:nvPr/>
          </p:nvGrpSpPr>
          <p:grpSpPr>
            <a:xfrm>
              <a:off x="4682273" y="1646320"/>
              <a:ext cx="444222" cy="444220"/>
              <a:chOff x="3866383" y="1968240"/>
              <a:chExt cx="444222" cy="444220"/>
            </a:xfrm>
          </p:grpSpPr>
          <p:sp>
            <p:nvSpPr>
              <p:cNvPr id="11" name="íṣľiḑè"/>
              <p:cNvSpPr/>
              <p:nvPr/>
            </p:nvSpPr>
            <p:spPr>
              <a:xfrm>
                <a:off x="3866383" y="1968240"/>
                <a:ext cx="444222" cy="444220"/>
              </a:xfrm>
              <a:prstGeom prst="ellipse">
                <a:avLst/>
              </a:prstGeom>
              <a:solidFill>
                <a:srgbClr val="92222B"/>
              </a:solidFill>
              <a:ln w="12700" cap="rnd">
                <a:noFill/>
                <a:prstDash val="solid"/>
                <a:round/>
              </a:ln>
              <a:effectLst>
                <a:outerShdw blurRad="254000" dist="127000" algn="ctr" rotWithShape="0">
                  <a:schemeClr val="accent4">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12" name="íṥḻîḋè"/>
              <p:cNvSpPr/>
              <p:nvPr/>
            </p:nvSpPr>
            <p:spPr bwMode="auto">
              <a:xfrm>
                <a:off x="3985714" y="2113265"/>
                <a:ext cx="205561" cy="154170"/>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a:noFill/>
              </a:ln>
            </p:spPr>
            <p:txBody>
              <a:bodyPr/>
              <a:lstStyle/>
              <a:p>
                <a:endParaRPr lang="zh-CN" altLang="en-US" dirty="0">
                  <a:cs typeface="+mn-ea"/>
                  <a:sym typeface="+mn-lt"/>
                </a:endParaRPr>
              </a:p>
            </p:txBody>
          </p:sp>
        </p:grpSp>
        <p:sp>
          <p:nvSpPr>
            <p:cNvPr id="10" name="ís1iḑè"/>
            <p:cNvSpPr/>
            <p:nvPr/>
          </p:nvSpPr>
          <p:spPr>
            <a:xfrm>
              <a:off x="2755076" y="1683764"/>
              <a:ext cx="1107996" cy="369332"/>
            </a:xfrm>
            <a:prstGeom prst="rect">
              <a:avLst/>
            </a:prstGeom>
          </p:spPr>
          <p:txBody>
            <a:bodyPr wrap="none">
              <a:spAutoFit/>
            </a:bodyPr>
            <a:lstStyle/>
            <a:p>
              <a:r>
                <a:rPr lang="zh-CN" altLang="en-US" b="1" dirty="0">
                  <a:solidFill>
                    <a:schemeClr val="tx1">
                      <a:lumMod val="75000"/>
                      <a:lumOff val="25000"/>
                    </a:schemeClr>
                  </a:solidFill>
                  <a:cs typeface="+mn-ea"/>
                  <a:sym typeface="+mn-lt"/>
                </a:rPr>
                <a:t>平等尊重</a:t>
              </a:r>
            </a:p>
          </p:txBody>
        </p:sp>
      </p:grpSp>
      <p:sp>
        <p:nvSpPr>
          <p:cNvPr id="13" name="ïṥlïḑe"/>
          <p:cNvSpPr txBox="1"/>
          <p:nvPr/>
        </p:nvSpPr>
        <p:spPr>
          <a:xfrm>
            <a:off x="5106858" y="1550618"/>
            <a:ext cx="5688962" cy="418191"/>
          </a:xfrm>
          <a:prstGeom prst="rect">
            <a:avLst/>
          </a:prstGeom>
          <a:noFill/>
        </p:spPr>
        <p:txBody>
          <a:bodyPr wrap="square" rtlCol="0">
            <a:spAutoFit/>
          </a:bodyPr>
          <a:lstStyle/>
          <a:p>
            <a:pPr>
              <a:lnSpc>
                <a:spcPct val="150000"/>
              </a:lnSpc>
            </a:pPr>
            <a:r>
              <a:rPr lang="zh-CN" altLang="en-US" sz="1600" dirty="0">
                <a:cs typeface="+mn-ea"/>
                <a:sym typeface="+mn-lt"/>
              </a:rPr>
              <a:t>尊重团队人员，坚信人人平等原则。</a:t>
            </a:r>
          </a:p>
        </p:txBody>
      </p:sp>
      <p:sp>
        <p:nvSpPr>
          <p:cNvPr id="14" name="ïṩḷíḋe"/>
          <p:cNvSpPr txBox="1"/>
          <p:nvPr/>
        </p:nvSpPr>
        <p:spPr>
          <a:xfrm>
            <a:off x="5106857" y="2679475"/>
            <a:ext cx="5525685" cy="418191"/>
          </a:xfrm>
          <a:prstGeom prst="rect">
            <a:avLst/>
          </a:prstGeom>
          <a:noFill/>
        </p:spPr>
        <p:txBody>
          <a:bodyPr wrap="square" rtlCol="0">
            <a:spAutoFit/>
          </a:bodyPr>
          <a:lstStyle/>
          <a:p>
            <a:pPr>
              <a:lnSpc>
                <a:spcPct val="150000"/>
              </a:lnSpc>
            </a:pPr>
            <a:r>
              <a:rPr lang="zh-CN" altLang="en-US" sz="1600" dirty="0">
                <a:cs typeface="+mn-ea"/>
                <a:sym typeface="+mn-lt"/>
              </a:rPr>
              <a:t>多了解团队人员的现状和现有的困难，努力去帮助他。</a:t>
            </a:r>
          </a:p>
        </p:txBody>
      </p:sp>
      <p:sp>
        <p:nvSpPr>
          <p:cNvPr id="15" name="iṥ1idè"/>
          <p:cNvSpPr txBox="1"/>
          <p:nvPr/>
        </p:nvSpPr>
        <p:spPr>
          <a:xfrm>
            <a:off x="5745032" y="3808333"/>
            <a:ext cx="5525685" cy="787523"/>
          </a:xfrm>
          <a:prstGeom prst="rect">
            <a:avLst/>
          </a:prstGeom>
          <a:noFill/>
        </p:spPr>
        <p:txBody>
          <a:bodyPr wrap="square" rtlCol="0">
            <a:spAutoFit/>
          </a:bodyPr>
          <a:lstStyle/>
          <a:p>
            <a:pPr>
              <a:lnSpc>
                <a:spcPct val="150000"/>
              </a:lnSpc>
            </a:pPr>
            <a:r>
              <a:rPr lang="zh-CN" altLang="en-US" sz="1600" dirty="0">
                <a:cs typeface="+mn-ea"/>
                <a:sym typeface="+mn-lt"/>
              </a:rPr>
              <a:t>给予适当的物质激励。多组织一些活动，促进团队人员之间的友谊。</a:t>
            </a:r>
          </a:p>
        </p:txBody>
      </p:sp>
      <p:sp>
        <p:nvSpPr>
          <p:cNvPr id="16" name="îṩlíḓe"/>
          <p:cNvSpPr txBox="1"/>
          <p:nvPr/>
        </p:nvSpPr>
        <p:spPr>
          <a:xfrm>
            <a:off x="5106857" y="4937192"/>
            <a:ext cx="5525685" cy="418191"/>
          </a:xfrm>
          <a:prstGeom prst="rect">
            <a:avLst/>
          </a:prstGeom>
          <a:noFill/>
        </p:spPr>
        <p:txBody>
          <a:bodyPr wrap="square" rtlCol="0">
            <a:spAutoFit/>
          </a:bodyPr>
          <a:lstStyle/>
          <a:p>
            <a:pPr>
              <a:lnSpc>
                <a:spcPct val="150000"/>
              </a:lnSpc>
            </a:pPr>
            <a:r>
              <a:rPr lang="zh-CN" altLang="en-US" sz="1600" dirty="0">
                <a:cs typeface="+mn-ea"/>
                <a:sym typeface="+mn-lt"/>
              </a:rPr>
              <a:t>使团队人员对团队的项目产生热情。</a:t>
            </a:r>
          </a:p>
        </p:txBody>
      </p:sp>
      <p:grpSp>
        <p:nvGrpSpPr>
          <p:cNvPr id="17" name="组合 16"/>
          <p:cNvGrpSpPr/>
          <p:nvPr/>
        </p:nvGrpSpPr>
        <p:grpSpPr>
          <a:xfrm>
            <a:off x="1548513" y="3740571"/>
            <a:ext cx="3965434" cy="671654"/>
            <a:chOff x="1799236" y="3784816"/>
            <a:chExt cx="3965434" cy="671654"/>
          </a:xfrm>
        </p:grpSpPr>
        <p:sp>
          <p:nvSpPr>
            <p:cNvPr id="18" name="iṥḻîdê"/>
            <p:cNvSpPr/>
            <p:nvPr/>
          </p:nvSpPr>
          <p:spPr>
            <a:xfrm>
              <a:off x="1799236" y="3784816"/>
              <a:ext cx="3752849" cy="671654"/>
            </a:xfrm>
            <a:prstGeom prst="roundRect">
              <a:avLst>
                <a:gd name="adj" fmla="val 13129"/>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defTabSz="914400"/>
              <a:r>
                <a:rPr lang="en-US" altLang="zh-CN" sz="3200" b="1" dirty="0">
                  <a:solidFill>
                    <a:srgbClr val="92222B"/>
                  </a:solidFill>
                  <a:cs typeface="+mn-ea"/>
                  <a:sym typeface="+mn-lt"/>
                </a:rPr>
                <a:t>03</a:t>
              </a:r>
              <a:endParaRPr lang="zh-CN" altLang="en-US" sz="3200" b="1" dirty="0">
                <a:solidFill>
                  <a:srgbClr val="92222B"/>
                </a:solidFill>
                <a:cs typeface="+mn-ea"/>
                <a:sym typeface="+mn-lt"/>
              </a:endParaRPr>
            </a:p>
          </p:txBody>
        </p:sp>
        <p:sp>
          <p:nvSpPr>
            <p:cNvPr id="19" name="iṧḷiďè"/>
            <p:cNvSpPr/>
            <p:nvPr/>
          </p:nvSpPr>
          <p:spPr>
            <a:xfrm>
              <a:off x="2755076" y="3941480"/>
              <a:ext cx="1107996" cy="369332"/>
            </a:xfrm>
            <a:prstGeom prst="rect">
              <a:avLst/>
            </a:prstGeom>
          </p:spPr>
          <p:txBody>
            <a:bodyPr wrap="none">
              <a:spAutoFit/>
            </a:bodyPr>
            <a:lstStyle/>
            <a:p>
              <a:r>
                <a:rPr lang="zh-CN" altLang="en-US" b="1" dirty="0">
                  <a:solidFill>
                    <a:schemeClr val="tx1">
                      <a:lumMod val="75000"/>
                      <a:lumOff val="25000"/>
                    </a:schemeClr>
                  </a:solidFill>
                  <a:cs typeface="+mn-ea"/>
                  <a:sym typeface="+mn-lt"/>
                </a:rPr>
                <a:t>适当激励</a:t>
              </a:r>
            </a:p>
          </p:txBody>
        </p:sp>
        <p:grpSp>
          <p:nvGrpSpPr>
            <p:cNvPr id="20" name="ïṡľïḑé"/>
            <p:cNvGrpSpPr/>
            <p:nvPr/>
          </p:nvGrpSpPr>
          <p:grpSpPr>
            <a:xfrm>
              <a:off x="5320448" y="3904036"/>
              <a:ext cx="444222" cy="444220"/>
              <a:chOff x="5225638" y="158490"/>
              <a:chExt cx="444222" cy="444220"/>
            </a:xfrm>
          </p:grpSpPr>
          <p:sp>
            <p:nvSpPr>
              <p:cNvPr id="21" name="í$1iḍé"/>
              <p:cNvSpPr/>
              <p:nvPr/>
            </p:nvSpPr>
            <p:spPr>
              <a:xfrm>
                <a:off x="5225638" y="158490"/>
                <a:ext cx="444222" cy="444220"/>
              </a:xfrm>
              <a:prstGeom prst="ellipse">
                <a:avLst/>
              </a:prstGeom>
              <a:solidFill>
                <a:srgbClr val="92222B"/>
              </a:solidFill>
              <a:ln w="12700" cap="rnd">
                <a:noFill/>
                <a:prstDash val="solid"/>
                <a:round/>
              </a:ln>
              <a:effectLst>
                <a:outerShdw blurRad="254000" dist="127000" algn="ctr" rotWithShape="0">
                  <a:schemeClr val="accent4">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22" name="ïS1ïďe"/>
              <p:cNvSpPr/>
              <p:nvPr/>
            </p:nvSpPr>
            <p:spPr bwMode="auto">
              <a:xfrm>
                <a:off x="5344969" y="295034"/>
                <a:ext cx="205561" cy="171132"/>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grpSp>
      </p:grpSp>
      <p:grpSp>
        <p:nvGrpSpPr>
          <p:cNvPr id="23" name="组合 22"/>
          <p:cNvGrpSpPr/>
          <p:nvPr/>
        </p:nvGrpSpPr>
        <p:grpSpPr>
          <a:xfrm>
            <a:off x="1548513" y="2617217"/>
            <a:ext cx="3327259" cy="671654"/>
            <a:chOff x="1799236" y="2661462"/>
            <a:chExt cx="3327259" cy="671654"/>
          </a:xfrm>
        </p:grpSpPr>
        <p:sp>
          <p:nvSpPr>
            <p:cNvPr id="24" name="ïsḻîḋê"/>
            <p:cNvSpPr/>
            <p:nvPr/>
          </p:nvSpPr>
          <p:spPr>
            <a:xfrm>
              <a:off x="1799236" y="2661462"/>
              <a:ext cx="3105149" cy="671654"/>
            </a:xfrm>
            <a:prstGeom prst="roundRect">
              <a:avLst>
                <a:gd name="adj" fmla="val 13129"/>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defTabSz="914400"/>
              <a:r>
                <a:rPr lang="en-US" altLang="zh-CN" sz="3200" b="1" dirty="0">
                  <a:solidFill>
                    <a:srgbClr val="92222B"/>
                  </a:solidFill>
                  <a:cs typeface="+mn-ea"/>
                  <a:sym typeface="+mn-lt"/>
                </a:rPr>
                <a:t>02</a:t>
              </a:r>
              <a:endParaRPr lang="zh-CN" altLang="en-US" sz="3200" b="1" dirty="0">
                <a:solidFill>
                  <a:srgbClr val="92222B"/>
                </a:solidFill>
                <a:cs typeface="+mn-ea"/>
                <a:sym typeface="+mn-lt"/>
              </a:endParaRPr>
            </a:p>
          </p:txBody>
        </p:sp>
        <p:sp>
          <p:nvSpPr>
            <p:cNvPr id="25" name="iSliḑê"/>
            <p:cNvSpPr/>
            <p:nvPr/>
          </p:nvSpPr>
          <p:spPr>
            <a:xfrm>
              <a:off x="2755076" y="2812622"/>
              <a:ext cx="1107996" cy="369332"/>
            </a:xfrm>
            <a:prstGeom prst="rect">
              <a:avLst/>
            </a:prstGeom>
          </p:spPr>
          <p:txBody>
            <a:bodyPr wrap="none">
              <a:spAutoFit/>
            </a:bodyPr>
            <a:lstStyle/>
            <a:p>
              <a:r>
                <a:rPr lang="zh-CN" altLang="en-US" b="1" dirty="0">
                  <a:solidFill>
                    <a:schemeClr val="tx1">
                      <a:lumMod val="75000"/>
                      <a:lumOff val="25000"/>
                    </a:schemeClr>
                  </a:solidFill>
                  <a:cs typeface="+mn-ea"/>
                  <a:sym typeface="+mn-lt"/>
                </a:rPr>
                <a:t>互相帮助</a:t>
              </a:r>
            </a:p>
          </p:txBody>
        </p:sp>
        <p:grpSp>
          <p:nvGrpSpPr>
            <p:cNvPr id="26" name="ïṧļíḓè"/>
            <p:cNvGrpSpPr/>
            <p:nvPr/>
          </p:nvGrpSpPr>
          <p:grpSpPr>
            <a:xfrm>
              <a:off x="4682273" y="2775178"/>
              <a:ext cx="444222" cy="444220"/>
              <a:chOff x="6028641" y="158490"/>
              <a:chExt cx="444222" cy="444220"/>
            </a:xfrm>
          </p:grpSpPr>
          <p:sp>
            <p:nvSpPr>
              <p:cNvPr id="27" name="ïṧlídè"/>
              <p:cNvSpPr/>
              <p:nvPr/>
            </p:nvSpPr>
            <p:spPr>
              <a:xfrm>
                <a:off x="6028641" y="158490"/>
                <a:ext cx="444222" cy="444220"/>
              </a:xfrm>
              <a:prstGeom prst="ellipse">
                <a:avLst/>
              </a:prstGeom>
              <a:solidFill>
                <a:srgbClr val="92222B"/>
              </a:solidFill>
              <a:ln w="12700" cap="rnd">
                <a:noFill/>
                <a:prstDash val="solid"/>
                <a:round/>
              </a:ln>
              <a:effectLst>
                <a:outerShdw blurRad="254000" dist="127000" algn="ctr" rotWithShape="0">
                  <a:schemeClr val="accent6">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28" name="îş1îḑê"/>
              <p:cNvSpPr/>
              <p:nvPr/>
            </p:nvSpPr>
            <p:spPr bwMode="auto">
              <a:xfrm>
                <a:off x="6147971" y="286997"/>
                <a:ext cx="205561" cy="187207"/>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grpSp>
      </p:grpSp>
      <p:grpSp>
        <p:nvGrpSpPr>
          <p:cNvPr id="29" name="组合 28"/>
          <p:cNvGrpSpPr/>
          <p:nvPr/>
        </p:nvGrpSpPr>
        <p:grpSpPr>
          <a:xfrm>
            <a:off x="1548513" y="4874934"/>
            <a:ext cx="3327259" cy="671654"/>
            <a:chOff x="1799236" y="4919179"/>
            <a:chExt cx="3327259" cy="671654"/>
          </a:xfrm>
        </p:grpSpPr>
        <p:sp>
          <p:nvSpPr>
            <p:cNvPr id="30" name="íšliḑè"/>
            <p:cNvSpPr/>
            <p:nvPr/>
          </p:nvSpPr>
          <p:spPr>
            <a:xfrm>
              <a:off x="1799236" y="4919179"/>
              <a:ext cx="3105149" cy="671654"/>
            </a:xfrm>
            <a:prstGeom prst="roundRect">
              <a:avLst>
                <a:gd name="adj" fmla="val 13129"/>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defTabSz="914400"/>
              <a:r>
                <a:rPr lang="en-US" altLang="zh-CN" sz="3200" b="1" dirty="0">
                  <a:solidFill>
                    <a:srgbClr val="92222B"/>
                  </a:solidFill>
                  <a:cs typeface="+mn-ea"/>
                  <a:sym typeface="+mn-lt"/>
                </a:rPr>
                <a:t>04</a:t>
              </a:r>
              <a:endParaRPr lang="zh-CN" altLang="en-US" sz="3200" b="1" dirty="0">
                <a:solidFill>
                  <a:srgbClr val="92222B"/>
                </a:solidFill>
                <a:cs typeface="+mn-ea"/>
                <a:sym typeface="+mn-lt"/>
              </a:endParaRPr>
            </a:p>
          </p:txBody>
        </p:sp>
        <p:sp>
          <p:nvSpPr>
            <p:cNvPr id="31" name="iśļide"/>
            <p:cNvSpPr/>
            <p:nvPr/>
          </p:nvSpPr>
          <p:spPr>
            <a:xfrm>
              <a:off x="2755076" y="5070339"/>
              <a:ext cx="1107996" cy="369332"/>
            </a:xfrm>
            <a:prstGeom prst="rect">
              <a:avLst/>
            </a:prstGeom>
          </p:spPr>
          <p:txBody>
            <a:bodyPr wrap="none">
              <a:spAutoFit/>
            </a:bodyPr>
            <a:lstStyle/>
            <a:p>
              <a:r>
                <a:rPr lang="zh-CN" altLang="en-US" b="1" dirty="0">
                  <a:solidFill>
                    <a:schemeClr val="tx1">
                      <a:lumMod val="75000"/>
                      <a:lumOff val="25000"/>
                    </a:schemeClr>
                  </a:solidFill>
                  <a:cs typeface="+mn-ea"/>
                  <a:sym typeface="+mn-lt"/>
                </a:rPr>
                <a:t>项目热情</a:t>
              </a:r>
            </a:p>
          </p:txBody>
        </p:sp>
        <p:grpSp>
          <p:nvGrpSpPr>
            <p:cNvPr id="32" name="ïṡľïḓe"/>
            <p:cNvGrpSpPr/>
            <p:nvPr/>
          </p:nvGrpSpPr>
          <p:grpSpPr>
            <a:xfrm>
              <a:off x="4682273" y="5032895"/>
              <a:ext cx="444222" cy="444220"/>
              <a:chOff x="6831644" y="158490"/>
              <a:chExt cx="444222" cy="444220"/>
            </a:xfrm>
          </p:grpSpPr>
          <p:sp>
            <p:nvSpPr>
              <p:cNvPr id="33" name="íşļîḑè"/>
              <p:cNvSpPr/>
              <p:nvPr/>
            </p:nvSpPr>
            <p:spPr>
              <a:xfrm>
                <a:off x="6831644" y="158490"/>
                <a:ext cx="444222" cy="444220"/>
              </a:xfrm>
              <a:prstGeom prst="ellipse">
                <a:avLst/>
              </a:prstGeom>
              <a:solidFill>
                <a:srgbClr val="92222B"/>
              </a:solidFill>
              <a:ln w="12700" cap="rnd">
                <a:noFill/>
                <a:prstDash val="solid"/>
                <a:round/>
              </a:ln>
              <a:effectLst>
                <a:outerShdw blurRad="254000" dist="127000" algn="ctr" rotWithShape="0">
                  <a:schemeClr val="accent6">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34" name="išḻiďê"/>
              <p:cNvSpPr/>
              <p:nvPr/>
            </p:nvSpPr>
            <p:spPr bwMode="auto">
              <a:xfrm>
                <a:off x="6950974" y="310517"/>
                <a:ext cx="205561" cy="163687"/>
              </a:xfrm>
              <a:custGeom>
                <a:avLst/>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gr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1+#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1+#ppt_w/2"/>
                                          </p:val>
                                        </p:tav>
                                        <p:tav tm="100000">
                                          <p:val>
                                            <p:strVal val="#ppt_x"/>
                                          </p:val>
                                        </p:tav>
                                      </p:tavLst>
                                    </p:anim>
                                    <p:anim calcmode="lin" valueType="num">
                                      <p:cBhvr additive="base">
                                        <p:cTn id="35" dur="500" fill="hold"/>
                                        <p:tgtEl>
                                          <p:spTgt spid="2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1915909" cy="461665"/>
          </a:xfrm>
          <a:prstGeom prst="rect">
            <a:avLst/>
          </a:prstGeom>
          <a:noFill/>
        </p:spPr>
        <p:txBody>
          <a:bodyPr wrap="none" rtlCol="0">
            <a:spAutoFit/>
          </a:bodyPr>
          <a:lstStyle/>
          <a:p>
            <a:pPr algn="ctr"/>
            <a:r>
              <a:rPr lang="zh-CN" altLang="en-US" sz="2400" b="1" spc="300">
                <a:solidFill>
                  <a:schemeClr val="tx1">
                    <a:lumMod val="75000"/>
                    <a:lumOff val="25000"/>
                  </a:schemeClr>
                </a:solidFill>
                <a:cs typeface="+mn-ea"/>
                <a:sym typeface="+mn-lt"/>
              </a:rPr>
              <a:t>几点小建议</a:t>
            </a:r>
            <a:endParaRPr lang="zh-CN" altLang="en-US" sz="2400" b="1" spc="300" dirty="0">
              <a:solidFill>
                <a:schemeClr val="tx1">
                  <a:lumMod val="75000"/>
                  <a:lumOff val="25000"/>
                </a:schemeClr>
              </a:solidFill>
              <a:cs typeface="+mn-ea"/>
              <a:sym typeface="+mn-lt"/>
            </a:endParaRP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PA-矩形 11"/>
          <p:cNvSpPr/>
          <p:nvPr>
            <p:custDataLst>
              <p:tags r:id="rId1"/>
            </p:custDataLst>
          </p:nvPr>
        </p:nvSpPr>
        <p:spPr>
          <a:xfrm>
            <a:off x="619969" y="816903"/>
            <a:ext cx="4409231" cy="461665"/>
          </a:xfrm>
          <a:prstGeom prst="rect">
            <a:avLst/>
          </a:prstGeom>
        </p:spPr>
        <p:txBody>
          <a:bodyPr wrap="square">
            <a:spAutoFit/>
          </a:bodyPr>
          <a:lstStyle/>
          <a:p>
            <a:pPr algn="ctr"/>
            <a:r>
              <a:rPr lang="zh-CN" altLang="en-US" sz="2400" dirty="0">
                <a:solidFill>
                  <a:srgbClr val="92222B"/>
                </a:solidFill>
                <a:cs typeface="+mn-ea"/>
                <a:sym typeface="+mn-lt"/>
              </a:rPr>
              <a:t>项目管理和新产品开发的建议</a:t>
            </a:r>
          </a:p>
        </p:txBody>
      </p:sp>
      <p:sp>
        <p:nvSpPr>
          <p:cNvPr id="8" name="椭圆 7"/>
          <p:cNvSpPr/>
          <p:nvPr/>
        </p:nvSpPr>
        <p:spPr>
          <a:xfrm>
            <a:off x="6138862" y="1176362"/>
            <a:ext cx="765175" cy="765175"/>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solidFill>
                  <a:schemeClr val="tx1">
                    <a:lumMod val="75000"/>
                    <a:lumOff val="25000"/>
                  </a:schemeClr>
                </a:solidFill>
                <a:cs typeface="+mn-ea"/>
                <a:sym typeface="+mn-lt"/>
              </a:rPr>
              <a:t>A</a:t>
            </a:r>
            <a:endParaRPr lang="zh-CN" altLang="en-US" b="1" dirty="0">
              <a:solidFill>
                <a:schemeClr val="tx1">
                  <a:lumMod val="75000"/>
                  <a:lumOff val="25000"/>
                </a:schemeClr>
              </a:solidFill>
              <a:cs typeface="+mn-ea"/>
              <a:sym typeface="+mn-lt"/>
            </a:endParaRPr>
          </a:p>
        </p:txBody>
      </p:sp>
      <p:cxnSp>
        <p:nvCxnSpPr>
          <p:cNvPr id="9" name="直接连接符 3"/>
          <p:cNvCxnSpPr>
            <a:stCxn id="21" idx="7"/>
            <a:endCxn id="8" idx="2"/>
          </p:cNvCxnSpPr>
          <p:nvPr/>
        </p:nvCxnSpPr>
        <p:spPr>
          <a:xfrm flipV="1">
            <a:off x="4897437" y="1558950"/>
            <a:ext cx="1241425" cy="612775"/>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4"/>
          <p:cNvCxnSpPr>
            <a:stCxn id="21" idx="5"/>
          </p:cNvCxnSpPr>
          <p:nvPr/>
        </p:nvCxnSpPr>
        <p:spPr>
          <a:xfrm>
            <a:off x="4897437" y="2760687"/>
            <a:ext cx="2024063" cy="484188"/>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5"/>
          <p:cNvCxnSpPr/>
          <p:nvPr/>
        </p:nvCxnSpPr>
        <p:spPr>
          <a:xfrm flipV="1">
            <a:off x="5019675" y="3568725"/>
            <a:ext cx="2006600" cy="750887"/>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6"/>
          <p:cNvCxnSpPr/>
          <p:nvPr/>
        </p:nvCxnSpPr>
        <p:spPr>
          <a:xfrm>
            <a:off x="4897437" y="4724425"/>
            <a:ext cx="2122488" cy="34290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7"/>
          <p:cNvCxnSpPr/>
          <p:nvPr/>
        </p:nvCxnSpPr>
        <p:spPr>
          <a:xfrm flipV="1">
            <a:off x="5834062" y="5308625"/>
            <a:ext cx="1241425" cy="612775"/>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5029200" y="5472137"/>
            <a:ext cx="763587" cy="765175"/>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solidFill>
                  <a:schemeClr val="tx1">
                    <a:lumMod val="75000"/>
                    <a:lumOff val="25000"/>
                  </a:schemeClr>
                </a:solidFill>
                <a:cs typeface="+mn-ea"/>
                <a:sym typeface="+mn-lt"/>
              </a:rPr>
              <a:t>B</a:t>
            </a:r>
            <a:endParaRPr lang="zh-CN" altLang="en-US" b="1" dirty="0">
              <a:solidFill>
                <a:schemeClr val="tx1">
                  <a:lumMod val="75000"/>
                  <a:lumOff val="25000"/>
                </a:schemeClr>
              </a:solidFill>
              <a:cs typeface="+mn-ea"/>
              <a:sym typeface="+mn-lt"/>
            </a:endParaRPr>
          </a:p>
        </p:txBody>
      </p:sp>
      <p:grpSp>
        <p:nvGrpSpPr>
          <p:cNvPr id="15" name="组合 14"/>
          <p:cNvGrpSpPr/>
          <p:nvPr/>
        </p:nvGrpSpPr>
        <p:grpSpPr>
          <a:xfrm>
            <a:off x="6904037" y="2809900"/>
            <a:ext cx="833438" cy="831850"/>
            <a:chOff x="6904037" y="2809900"/>
            <a:chExt cx="833438" cy="831850"/>
          </a:xfrm>
        </p:grpSpPr>
        <p:sp>
          <p:nvSpPr>
            <p:cNvPr id="16" name="椭圆 15"/>
            <p:cNvSpPr/>
            <p:nvPr/>
          </p:nvSpPr>
          <p:spPr bwMode="auto">
            <a:xfrm>
              <a:off x="6904037" y="2809900"/>
              <a:ext cx="833438" cy="831850"/>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cs typeface="+mn-ea"/>
                <a:sym typeface="+mn-lt"/>
              </a:endParaRPr>
            </a:p>
          </p:txBody>
        </p:sp>
        <p:sp>
          <p:nvSpPr>
            <p:cNvPr id="18" name="椭圆 17"/>
            <p:cNvSpPr/>
            <p:nvPr/>
          </p:nvSpPr>
          <p:spPr bwMode="auto">
            <a:xfrm>
              <a:off x="6932612" y="2838475"/>
              <a:ext cx="776288" cy="7747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cs typeface="+mn-ea"/>
                <a:sym typeface="+mn-lt"/>
              </a:endParaRPr>
            </a:p>
          </p:txBody>
        </p:sp>
      </p:grpSp>
      <p:grpSp>
        <p:nvGrpSpPr>
          <p:cNvPr id="20" name="组合 19"/>
          <p:cNvGrpSpPr/>
          <p:nvPr/>
        </p:nvGrpSpPr>
        <p:grpSpPr>
          <a:xfrm>
            <a:off x="4186237" y="2049487"/>
            <a:ext cx="833438" cy="833438"/>
            <a:chOff x="4186237" y="2049487"/>
            <a:chExt cx="833438" cy="833438"/>
          </a:xfrm>
        </p:grpSpPr>
        <p:sp>
          <p:nvSpPr>
            <p:cNvPr id="21" name="椭圆 20"/>
            <p:cNvSpPr/>
            <p:nvPr/>
          </p:nvSpPr>
          <p:spPr bwMode="auto">
            <a:xfrm>
              <a:off x="4186237" y="2049487"/>
              <a:ext cx="833438" cy="83343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cs typeface="+mn-ea"/>
                <a:sym typeface="+mn-lt"/>
              </a:endParaRPr>
            </a:p>
          </p:txBody>
        </p:sp>
        <p:sp>
          <p:nvSpPr>
            <p:cNvPr id="23" name="椭圆 22"/>
            <p:cNvSpPr/>
            <p:nvPr/>
          </p:nvSpPr>
          <p:spPr bwMode="auto">
            <a:xfrm>
              <a:off x="4214812" y="2078062"/>
              <a:ext cx="776288" cy="776288"/>
            </a:xfrm>
            <a:prstGeom prst="ellipse">
              <a:avLst/>
            </a:prstGeom>
            <a:solidFill>
              <a:srgbClr val="9222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cs typeface="+mn-ea"/>
                <a:sym typeface="+mn-lt"/>
              </a:endParaRPr>
            </a:p>
          </p:txBody>
        </p:sp>
      </p:grpSp>
      <p:grpSp>
        <p:nvGrpSpPr>
          <p:cNvPr id="25" name="组合 24"/>
          <p:cNvGrpSpPr/>
          <p:nvPr/>
        </p:nvGrpSpPr>
        <p:grpSpPr>
          <a:xfrm>
            <a:off x="4186237" y="3973537"/>
            <a:ext cx="833438" cy="833438"/>
            <a:chOff x="4186237" y="3973537"/>
            <a:chExt cx="833438" cy="833438"/>
          </a:xfrm>
        </p:grpSpPr>
        <p:sp>
          <p:nvSpPr>
            <p:cNvPr id="26" name="椭圆 25"/>
            <p:cNvSpPr/>
            <p:nvPr/>
          </p:nvSpPr>
          <p:spPr bwMode="auto">
            <a:xfrm>
              <a:off x="4186237" y="3973537"/>
              <a:ext cx="833438" cy="83343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cs typeface="+mn-ea"/>
                <a:sym typeface="+mn-lt"/>
              </a:endParaRPr>
            </a:p>
          </p:txBody>
        </p:sp>
        <p:sp>
          <p:nvSpPr>
            <p:cNvPr id="28" name="椭圆 27"/>
            <p:cNvSpPr/>
            <p:nvPr/>
          </p:nvSpPr>
          <p:spPr bwMode="auto">
            <a:xfrm>
              <a:off x="4202823" y="4018160"/>
              <a:ext cx="776288" cy="776288"/>
            </a:xfrm>
            <a:prstGeom prst="ellipse">
              <a:avLst/>
            </a:prstGeom>
            <a:solidFill>
              <a:srgbClr val="92222B"/>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cs typeface="+mn-ea"/>
                <a:sym typeface="+mn-lt"/>
              </a:endParaRPr>
            </a:p>
          </p:txBody>
        </p:sp>
      </p:grpSp>
      <p:grpSp>
        <p:nvGrpSpPr>
          <p:cNvPr id="30" name="组合 29"/>
          <p:cNvGrpSpPr/>
          <p:nvPr/>
        </p:nvGrpSpPr>
        <p:grpSpPr>
          <a:xfrm>
            <a:off x="7075487" y="4634951"/>
            <a:ext cx="776287" cy="776288"/>
            <a:chOff x="7075487" y="4634951"/>
            <a:chExt cx="776287" cy="776288"/>
          </a:xfrm>
        </p:grpSpPr>
        <p:sp>
          <p:nvSpPr>
            <p:cNvPr id="31" name="椭圆 30"/>
            <p:cNvSpPr/>
            <p:nvPr/>
          </p:nvSpPr>
          <p:spPr bwMode="auto">
            <a:xfrm>
              <a:off x="7075487" y="4634951"/>
              <a:ext cx="776287" cy="776288"/>
            </a:xfrm>
            <a:prstGeom prst="ellipse">
              <a:avLst/>
            </a:prstGeom>
            <a:solidFill>
              <a:srgbClr val="404040"/>
            </a:solidFill>
            <a:ln>
              <a:solidFill>
                <a:schemeClr val="bg1"/>
              </a:solid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cs typeface="+mn-ea"/>
                <a:sym typeface="+mn-lt"/>
              </a:endParaRPr>
            </a:p>
          </p:txBody>
        </p:sp>
        <p:grpSp>
          <p:nvGrpSpPr>
            <p:cNvPr id="32" name="组合 31"/>
            <p:cNvGrpSpPr/>
            <p:nvPr/>
          </p:nvGrpSpPr>
          <p:grpSpPr bwMode="auto">
            <a:xfrm>
              <a:off x="7245456" y="4850014"/>
              <a:ext cx="381463" cy="430321"/>
              <a:chOff x="2522537" y="4906963"/>
              <a:chExt cx="380999" cy="430213"/>
            </a:xfrm>
            <a:solidFill>
              <a:schemeClr val="bg1"/>
            </a:solidFill>
          </p:grpSpPr>
          <p:sp>
            <p:nvSpPr>
              <p:cNvPr id="34" name="Freeform 44"/>
              <p:cNvSpPr>
                <a:spLocks noEditPoints="1"/>
              </p:cNvSpPr>
              <p:nvPr/>
            </p:nvSpPr>
            <p:spPr bwMode="auto">
              <a:xfrm>
                <a:off x="2522537" y="4906963"/>
                <a:ext cx="295275" cy="161925"/>
              </a:xfrm>
              <a:custGeom>
                <a:avLst/>
                <a:gdLst>
                  <a:gd name="T0" fmla="*/ 145669 w 450"/>
                  <a:gd name="T1" fmla="*/ 27534 h 247"/>
                  <a:gd name="T2" fmla="*/ 187008 w 450"/>
                  <a:gd name="T3" fmla="*/ 111446 h 247"/>
                  <a:gd name="T4" fmla="*/ 148294 w 450"/>
                  <a:gd name="T5" fmla="*/ 132425 h 247"/>
                  <a:gd name="T6" fmla="*/ 263123 w 450"/>
                  <a:gd name="T7" fmla="*/ 148158 h 247"/>
                  <a:gd name="T8" fmla="*/ 295275 w 450"/>
                  <a:gd name="T9" fmla="*/ 53101 h 247"/>
                  <a:gd name="T10" fmla="*/ 260498 w 450"/>
                  <a:gd name="T11" fmla="*/ 72112 h 247"/>
                  <a:gd name="T12" fmla="*/ 240157 w 450"/>
                  <a:gd name="T13" fmla="*/ 24912 h 247"/>
                  <a:gd name="T14" fmla="*/ 192257 w 450"/>
                  <a:gd name="T15" fmla="*/ 3278 h 247"/>
                  <a:gd name="T16" fmla="*/ 87926 w 450"/>
                  <a:gd name="T17" fmla="*/ 1967 h 247"/>
                  <a:gd name="T18" fmla="*/ 145669 w 450"/>
                  <a:gd name="T19" fmla="*/ 27534 h 247"/>
                  <a:gd name="T20" fmla="*/ 78084 w 450"/>
                  <a:gd name="T21" fmla="*/ 161925 h 247"/>
                  <a:gd name="T22" fmla="*/ 78084 w 450"/>
                  <a:gd name="T23" fmla="*/ 161925 h 247"/>
                  <a:gd name="T24" fmla="*/ 145013 w 450"/>
                  <a:gd name="T25" fmla="*/ 51134 h 247"/>
                  <a:gd name="T26" fmla="*/ 113517 w 450"/>
                  <a:gd name="T27" fmla="*/ 24256 h 247"/>
                  <a:gd name="T28" fmla="*/ 75459 w 450"/>
                  <a:gd name="T29" fmla="*/ 11800 h 247"/>
                  <a:gd name="T30" fmla="*/ 53806 w 450"/>
                  <a:gd name="T31" fmla="*/ 28845 h 247"/>
                  <a:gd name="T32" fmla="*/ 0 w 450"/>
                  <a:gd name="T33" fmla="*/ 121280 h 247"/>
                  <a:gd name="T34" fmla="*/ 78084 w 450"/>
                  <a:gd name="T35" fmla="*/ 161925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247"/>
                  <a:gd name="T56" fmla="*/ 450 w 450"/>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en-US" dirty="0">
                  <a:latin typeface="+mn-lt"/>
                  <a:ea typeface="+mn-ea"/>
                  <a:cs typeface="+mn-ea"/>
                  <a:sym typeface="+mn-lt"/>
                </a:endParaRPr>
              </a:p>
            </p:txBody>
          </p:sp>
          <p:sp>
            <p:nvSpPr>
              <p:cNvPr id="35" name="Freeform 45"/>
              <p:cNvSpPr>
                <a:spLocks noEditPoints="1"/>
              </p:cNvSpPr>
              <p:nvPr/>
            </p:nvSpPr>
            <p:spPr bwMode="auto">
              <a:xfrm>
                <a:off x="2692399" y="5038726"/>
                <a:ext cx="211137" cy="298450"/>
              </a:xfrm>
              <a:custGeom>
                <a:avLst/>
                <a:gdLst>
                  <a:gd name="T0" fmla="*/ 166824 w 324"/>
                  <a:gd name="T1" fmla="*/ 172613 h 453"/>
                  <a:gd name="T2" fmla="*/ 74289 w 324"/>
                  <a:gd name="T3" fmla="*/ 174590 h 453"/>
                  <a:gd name="T4" fmla="*/ 68424 w 324"/>
                  <a:gd name="T5" fmla="*/ 130448 h 453"/>
                  <a:gd name="T6" fmla="*/ 0 w 324"/>
                  <a:gd name="T7" fmla="*/ 218073 h 453"/>
                  <a:gd name="T8" fmla="*/ 89277 w 324"/>
                  <a:gd name="T9" fmla="*/ 298450 h 453"/>
                  <a:gd name="T10" fmla="*/ 84715 w 324"/>
                  <a:gd name="T11" fmla="*/ 258261 h 453"/>
                  <a:gd name="T12" fmla="*/ 134893 w 324"/>
                  <a:gd name="T13" fmla="*/ 259579 h 453"/>
                  <a:gd name="T14" fmla="*/ 172689 w 324"/>
                  <a:gd name="T15" fmla="*/ 224661 h 453"/>
                  <a:gd name="T16" fmla="*/ 211137 w 324"/>
                  <a:gd name="T17" fmla="*/ 130448 h 453"/>
                  <a:gd name="T18" fmla="*/ 166824 w 324"/>
                  <a:gd name="T19" fmla="*/ 172613 h 453"/>
                  <a:gd name="T20" fmla="*/ 66469 w 324"/>
                  <a:gd name="T21" fmla="*/ 54024 h 453"/>
                  <a:gd name="T22" fmla="*/ 66469 w 324"/>
                  <a:gd name="T23" fmla="*/ 54024 h 453"/>
                  <a:gd name="T24" fmla="*/ 145320 w 324"/>
                  <a:gd name="T25" fmla="*/ 162072 h 453"/>
                  <a:gd name="T26" fmla="*/ 181812 w 324"/>
                  <a:gd name="T27" fmla="*/ 144284 h 453"/>
                  <a:gd name="T28" fmla="*/ 206575 w 324"/>
                  <a:gd name="T29" fmla="*/ 114636 h 453"/>
                  <a:gd name="T30" fmla="*/ 198756 w 324"/>
                  <a:gd name="T31" fmla="*/ 88283 h 453"/>
                  <a:gd name="T32" fmla="*/ 132286 w 324"/>
                  <a:gd name="T33" fmla="*/ 0 h 453"/>
                  <a:gd name="T34" fmla="*/ 66469 w 324"/>
                  <a:gd name="T35" fmla="*/ 54024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4"/>
                  <a:gd name="T55" fmla="*/ 0 h 453"/>
                  <a:gd name="T56" fmla="*/ 324 w 324"/>
                  <a:gd name="T57" fmla="*/ 453 h 4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en-US" dirty="0">
                  <a:latin typeface="+mn-lt"/>
                  <a:ea typeface="+mn-ea"/>
                  <a:cs typeface="+mn-ea"/>
                  <a:sym typeface="+mn-lt"/>
                </a:endParaRPr>
              </a:p>
            </p:txBody>
          </p:sp>
        </p:grpSp>
      </p:grpSp>
      <p:sp>
        <p:nvSpPr>
          <p:cNvPr id="36" name="矩形 35"/>
          <p:cNvSpPr/>
          <p:nvPr/>
        </p:nvSpPr>
        <p:spPr>
          <a:xfrm>
            <a:off x="7914629" y="2838475"/>
            <a:ext cx="2236492"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cs typeface="+mn-ea"/>
                <a:sym typeface="+mn-lt"/>
              </a:rPr>
              <a:t>规范化文档和流程</a:t>
            </a:r>
          </a:p>
        </p:txBody>
      </p:sp>
      <p:sp>
        <p:nvSpPr>
          <p:cNvPr id="37" name="矩形 47"/>
          <p:cNvSpPr>
            <a:spLocks noChangeArrowheads="1"/>
          </p:cNvSpPr>
          <p:nvPr/>
        </p:nvSpPr>
        <p:spPr bwMode="auto">
          <a:xfrm>
            <a:off x="8003659" y="3163970"/>
            <a:ext cx="3750636" cy="70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50000"/>
              </a:lnSpc>
              <a:spcAft>
                <a:spcPts val="1000"/>
              </a:spcAft>
              <a:buNone/>
            </a:pPr>
            <a:r>
              <a:rPr lang="zh-CN" altLang="en-US" sz="1400" kern="0" dirty="0">
                <a:solidFill>
                  <a:schemeClr val="tx1">
                    <a:lumMod val="75000"/>
                    <a:lumOff val="25000"/>
                  </a:schemeClr>
                </a:solidFill>
                <a:latin typeface="+mn-lt"/>
                <a:ea typeface="+mn-ea"/>
                <a:cs typeface="+mn-ea"/>
                <a:sym typeface="+mn-lt"/>
              </a:rPr>
              <a:t>随着我们公司不断的发展和壮大，文档和流程化显得十分重要。</a:t>
            </a:r>
          </a:p>
        </p:txBody>
      </p:sp>
      <p:sp>
        <p:nvSpPr>
          <p:cNvPr id="38" name="矩形 37"/>
          <p:cNvSpPr/>
          <p:nvPr/>
        </p:nvSpPr>
        <p:spPr>
          <a:xfrm>
            <a:off x="2772620" y="1895914"/>
            <a:ext cx="1210570"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cs typeface="+mn-ea"/>
                <a:sym typeface="+mn-lt"/>
              </a:rPr>
              <a:t>风险控制</a:t>
            </a:r>
          </a:p>
        </p:txBody>
      </p:sp>
      <p:sp>
        <p:nvSpPr>
          <p:cNvPr id="39" name="矩形 47"/>
          <p:cNvSpPr>
            <a:spLocks noChangeArrowheads="1"/>
          </p:cNvSpPr>
          <p:nvPr/>
        </p:nvSpPr>
        <p:spPr bwMode="auto">
          <a:xfrm>
            <a:off x="550323" y="2199041"/>
            <a:ext cx="3452251"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50000"/>
              </a:lnSpc>
              <a:spcAft>
                <a:spcPts val="1000"/>
              </a:spcAft>
              <a:buNone/>
            </a:pPr>
            <a:r>
              <a:rPr lang="zh-CN" altLang="en-US" sz="1400" kern="0" dirty="0">
                <a:solidFill>
                  <a:schemeClr val="tx1">
                    <a:lumMod val="75000"/>
                    <a:lumOff val="25000"/>
                  </a:schemeClr>
                </a:solidFill>
                <a:latin typeface="+mn-lt"/>
                <a:ea typeface="+mn-ea"/>
                <a:cs typeface="+mn-ea"/>
                <a:sym typeface="+mn-lt"/>
              </a:rPr>
              <a:t>项目经理在立项时候应该考虑项目各种的风险，并且做好风险措施，在项目执行过程中出现到没有预料的风险时，项目经理需当机立断采取措施补救</a:t>
            </a:r>
          </a:p>
        </p:txBody>
      </p:sp>
      <p:sp>
        <p:nvSpPr>
          <p:cNvPr id="40" name="矩形 39"/>
          <p:cNvSpPr/>
          <p:nvPr/>
        </p:nvSpPr>
        <p:spPr>
          <a:xfrm>
            <a:off x="7914629" y="4603147"/>
            <a:ext cx="3518894"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cs typeface="+mn-ea"/>
                <a:sym typeface="+mn-lt"/>
              </a:rPr>
              <a:t>产品经理和开发项目经理沟通</a:t>
            </a:r>
          </a:p>
        </p:txBody>
      </p:sp>
      <p:sp>
        <p:nvSpPr>
          <p:cNvPr id="41" name="矩形 47"/>
          <p:cNvSpPr>
            <a:spLocks noChangeArrowheads="1"/>
          </p:cNvSpPr>
          <p:nvPr/>
        </p:nvSpPr>
        <p:spPr bwMode="auto">
          <a:xfrm>
            <a:off x="8003659" y="4928642"/>
            <a:ext cx="3750636"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50000"/>
              </a:lnSpc>
              <a:spcAft>
                <a:spcPts val="1000"/>
              </a:spcAft>
              <a:buNone/>
            </a:pPr>
            <a:r>
              <a:rPr lang="zh-CN" altLang="en-US" sz="1400" kern="0" dirty="0">
                <a:solidFill>
                  <a:schemeClr val="tx1">
                    <a:lumMod val="75000"/>
                    <a:lumOff val="25000"/>
                  </a:schemeClr>
                </a:solidFill>
                <a:latin typeface="+mn-lt"/>
                <a:ea typeface="+mn-ea"/>
                <a:cs typeface="+mn-ea"/>
                <a:sym typeface="+mn-lt"/>
              </a:rPr>
              <a:t>产品经理和开发项目经理经常保持沟通，开发项目经理需理解产品经理思想，如果开发项目经理在需求有疑惑的地方，首先去找产品经理进行沟通来明确需求。</a:t>
            </a:r>
          </a:p>
        </p:txBody>
      </p:sp>
      <p:sp>
        <p:nvSpPr>
          <p:cNvPr id="42" name="矩形 41"/>
          <p:cNvSpPr/>
          <p:nvPr/>
        </p:nvSpPr>
        <p:spPr>
          <a:xfrm>
            <a:off x="973053" y="3785243"/>
            <a:ext cx="3005933"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cs typeface="+mn-ea"/>
                <a:sym typeface="+mn-lt"/>
              </a:rPr>
              <a:t>需求细化分析评审和确定</a:t>
            </a:r>
          </a:p>
        </p:txBody>
      </p:sp>
      <p:sp>
        <p:nvSpPr>
          <p:cNvPr id="43" name="矩形 47"/>
          <p:cNvSpPr>
            <a:spLocks noChangeArrowheads="1"/>
          </p:cNvSpPr>
          <p:nvPr/>
        </p:nvSpPr>
        <p:spPr bwMode="auto">
          <a:xfrm>
            <a:off x="546119" y="4088370"/>
            <a:ext cx="3452251" cy="106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50000"/>
              </a:lnSpc>
              <a:spcAft>
                <a:spcPts val="1000"/>
              </a:spcAft>
              <a:buNone/>
            </a:pPr>
            <a:r>
              <a:rPr lang="zh-CN" altLang="en-US" sz="1400" kern="0" dirty="0">
                <a:solidFill>
                  <a:schemeClr val="tx1">
                    <a:lumMod val="75000"/>
                    <a:lumOff val="25000"/>
                  </a:schemeClr>
                </a:solidFill>
                <a:latin typeface="+mn-lt"/>
                <a:ea typeface="+mn-ea"/>
                <a:cs typeface="+mn-ea"/>
                <a:sym typeface="+mn-lt"/>
              </a:rPr>
              <a:t>对于新项目，改款项目必须要经过项目干系人的评审得到确认后，再进行设计，设计再经过评审和确认后再进行后期开发。</a:t>
            </a: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up)">
                                      <p:cBhvr>
                                        <p:cTn id="53" dur="500"/>
                                        <p:tgtEl>
                                          <p:spTgt spid="13"/>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right)">
                                      <p:cBhvr>
                                        <p:cTn id="63" dur="500"/>
                                        <p:tgtEl>
                                          <p:spTgt spid="38"/>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right)">
                                      <p:cBhvr>
                                        <p:cTn id="66" dur="500"/>
                                        <p:tgtEl>
                                          <p:spTgt spid="39"/>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right)">
                                      <p:cBhvr>
                                        <p:cTn id="69" dur="500"/>
                                        <p:tgtEl>
                                          <p:spTgt spid="42"/>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right)">
                                      <p:cBhvr>
                                        <p:cTn id="72" dur="500"/>
                                        <p:tgtEl>
                                          <p:spTgt spid="4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left)">
                                      <p:cBhvr>
                                        <p:cTn id="8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6" grpId="0"/>
      <p:bldP spid="37" grpId="0"/>
      <p:bldP spid="38" grpId="0"/>
      <p:bldP spid="39" grpId="0"/>
      <p:bldP spid="40"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1223412"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结束语</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PA-矩形 11"/>
          <p:cNvSpPr/>
          <p:nvPr>
            <p:custDataLst>
              <p:tags r:id="rId1"/>
            </p:custDataLst>
          </p:nvPr>
        </p:nvSpPr>
        <p:spPr>
          <a:xfrm>
            <a:off x="8300439" y="2527659"/>
            <a:ext cx="3666038" cy="2222294"/>
          </a:xfrm>
          <a:prstGeom prst="rect">
            <a:avLst/>
          </a:prstGeom>
          <a:solidFill>
            <a:srgbClr val="4040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PA-矩形 48"/>
          <p:cNvSpPr/>
          <p:nvPr>
            <p:custDataLst>
              <p:tags r:id="rId2"/>
            </p:custDataLst>
          </p:nvPr>
        </p:nvSpPr>
        <p:spPr>
          <a:xfrm>
            <a:off x="8230101" y="1800207"/>
            <a:ext cx="3582466" cy="2568275"/>
          </a:xfrm>
          <a:prstGeom prst="rect">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 name="PA-文本框 2"/>
          <p:cNvSpPr txBox="1"/>
          <p:nvPr>
            <p:custDataLst>
              <p:tags r:id="rId3"/>
            </p:custDataLst>
          </p:nvPr>
        </p:nvSpPr>
        <p:spPr>
          <a:xfrm>
            <a:off x="1286093" y="1944854"/>
            <a:ext cx="5958330" cy="2169825"/>
          </a:xfrm>
          <a:prstGeom prst="rect">
            <a:avLst/>
          </a:prstGeom>
          <a:noFill/>
        </p:spPr>
        <p:txBody>
          <a:bodyPr wrap="square" rtlCol="0" anchor="t">
            <a:spAutoFit/>
          </a:bodyPr>
          <a:lstStyle/>
          <a:p>
            <a:pPr>
              <a:lnSpc>
                <a:spcPct val="150000"/>
              </a:lnSpc>
              <a:defRPr/>
            </a:pPr>
            <a:r>
              <a:rPr lang="zh-CN" altLang="en-US" sz="2000" dirty="0">
                <a:solidFill>
                  <a:schemeClr val="bg2">
                    <a:lumMod val="25000"/>
                  </a:schemeClr>
                </a:solidFill>
                <a:cs typeface="+mn-ea"/>
                <a:sym typeface="+mn-lt"/>
              </a:rPr>
              <a:t> 尊敬的各位领导、各位评委、各位同事：</a:t>
            </a:r>
          </a:p>
          <a:p>
            <a:pPr>
              <a:lnSpc>
                <a:spcPct val="150000"/>
              </a:lnSpc>
              <a:defRPr/>
            </a:pPr>
            <a:r>
              <a:rPr lang="zh-CN" altLang="en-US" sz="1400" dirty="0">
                <a:solidFill>
                  <a:schemeClr val="bg2">
                    <a:lumMod val="25000"/>
                  </a:schemeClr>
                </a:solidFill>
                <a:cs typeface="+mn-ea"/>
                <a:sym typeface="+mn-lt"/>
              </a:rPr>
              <a:t>         参加岗位竞聘对我来说是一次学习和锻炼机会。如果我条件成熟了，请各位领导、同事们大胆地支持我，我将把领导、同事们的信任和期望化作工作的无穷动力，永远激励我拼搏、奋斗。</a:t>
            </a:r>
          </a:p>
          <a:p>
            <a:pPr>
              <a:lnSpc>
                <a:spcPct val="150000"/>
              </a:lnSpc>
              <a:defRPr/>
            </a:pPr>
            <a:r>
              <a:rPr lang="zh-CN" altLang="en-US" sz="1400" dirty="0">
                <a:solidFill>
                  <a:schemeClr val="bg2">
                    <a:lumMod val="25000"/>
                  </a:schemeClr>
                </a:solidFill>
                <a:cs typeface="+mn-ea"/>
                <a:sym typeface="+mn-lt"/>
              </a:rPr>
              <a:t>        无论这次竞聘成功与否，我依然会在本职工作中做出一番成绩，因为我深爱着这个职业</a:t>
            </a:r>
            <a:r>
              <a:rPr lang="en-US" altLang="zh-CN" sz="1400" dirty="0">
                <a:solidFill>
                  <a:schemeClr val="bg2">
                    <a:lumMod val="25000"/>
                  </a:schemeClr>
                </a:solidFill>
                <a:cs typeface="+mn-ea"/>
                <a:sym typeface="+mn-lt"/>
              </a:rPr>
              <a:t>!</a:t>
            </a:r>
            <a:r>
              <a:rPr lang="zh-CN" altLang="en-US" sz="1400" dirty="0">
                <a:solidFill>
                  <a:schemeClr val="bg2">
                    <a:lumMod val="25000"/>
                  </a:schemeClr>
                </a:solidFill>
                <a:cs typeface="+mn-ea"/>
                <a:sym typeface="+mn-lt"/>
              </a:rPr>
              <a:t>再次感谢领导给我的这次机会，谢谢！ </a:t>
            </a: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3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形状 17"/>
          <p:cNvSpPr/>
          <p:nvPr/>
        </p:nvSpPr>
        <p:spPr>
          <a:xfrm flipV="1">
            <a:off x="-2232297" y="5139421"/>
            <a:ext cx="8891070" cy="1718579"/>
          </a:xfrm>
          <a:custGeom>
            <a:avLst/>
            <a:gdLst>
              <a:gd name="connsiteX0" fmla="*/ 8891070 w 8891070"/>
              <a:gd name="connsiteY0" fmla="*/ 150450 h 1718579"/>
              <a:gd name="connsiteX1" fmla="*/ 7513974 w 8891070"/>
              <a:gd name="connsiteY1" fmla="*/ 1518349 h 1718579"/>
              <a:gd name="connsiteX2" fmla="*/ 7198581 w 8891070"/>
              <a:gd name="connsiteY2" fmla="*/ 1718579 h 1718579"/>
              <a:gd name="connsiteX3" fmla="*/ 1707101 w 8891070"/>
              <a:gd name="connsiteY3" fmla="*/ 1718579 h 1718579"/>
              <a:gd name="connsiteX4" fmla="*/ 0 w 8891070"/>
              <a:gd name="connsiteY4" fmla="*/ 0 h 1718579"/>
              <a:gd name="connsiteX5" fmla="*/ 8657244 w 8891070"/>
              <a:gd name="connsiteY5" fmla="*/ 0 h 171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1070" h="1718579">
                <a:moveTo>
                  <a:pt x="8891070" y="150450"/>
                </a:moveTo>
                <a:lnTo>
                  <a:pt x="7513974" y="1518349"/>
                </a:lnTo>
                <a:lnTo>
                  <a:pt x="7198581" y="1718579"/>
                </a:lnTo>
                <a:lnTo>
                  <a:pt x="1707101" y="1718579"/>
                </a:lnTo>
                <a:lnTo>
                  <a:pt x="0" y="0"/>
                </a:lnTo>
                <a:lnTo>
                  <a:pt x="8657244"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8" name="组合 27"/>
          <p:cNvGrpSpPr/>
          <p:nvPr/>
        </p:nvGrpSpPr>
        <p:grpSpPr>
          <a:xfrm>
            <a:off x="-1306265" y="4158893"/>
            <a:ext cx="3700050" cy="3134157"/>
            <a:chOff x="4136391" y="-446390"/>
            <a:chExt cx="6113311" cy="6417200"/>
          </a:xfrm>
        </p:grpSpPr>
        <p:sp>
          <p:nvSpPr>
            <p:cNvPr id="27" name="任意多边形: 形状 26"/>
            <p:cNvSpPr/>
            <p:nvPr/>
          </p:nvSpPr>
          <p:spPr>
            <a:xfrm rot="2700000" flipH="1" flipV="1">
              <a:off x="3656026" y="33975"/>
              <a:ext cx="6417200" cy="5456469"/>
            </a:xfrm>
            <a:custGeom>
              <a:avLst/>
              <a:gdLst>
                <a:gd name="connsiteX0" fmla="*/ 0 w 6417200"/>
                <a:gd name="connsiteY0" fmla="*/ 1487407 h 5456468"/>
                <a:gd name="connsiteX1" fmla="*/ 1340861 w 6417200"/>
                <a:gd name="connsiteY1" fmla="*/ 146545 h 5456468"/>
                <a:gd name="connsiteX2" fmla="*/ 1495555 w 6417200"/>
                <a:gd name="connsiteY2" fmla="*/ 0 h 5456468"/>
                <a:gd name="connsiteX3" fmla="*/ 4395690 w 6417200"/>
                <a:gd name="connsiteY3" fmla="*/ 2747373 h 5456468"/>
                <a:gd name="connsiteX4" fmla="*/ 6417200 w 6417200"/>
                <a:gd name="connsiteY4" fmla="*/ 4768883 h 5456468"/>
                <a:gd name="connsiteX5" fmla="*/ 5729615 w 6417200"/>
                <a:gd name="connsiteY5" fmla="*/ 5456468 h 5456468"/>
                <a:gd name="connsiteX6" fmla="*/ 0 w 6417200"/>
                <a:gd name="connsiteY6" fmla="*/ 5456468 h 545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7200" h="5456468">
                  <a:moveTo>
                    <a:pt x="0" y="1487407"/>
                  </a:moveTo>
                  <a:lnTo>
                    <a:pt x="1340861" y="146545"/>
                  </a:lnTo>
                  <a:lnTo>
                    <a:pt x="1495555" y="0"/>
                  </a:lnTo>
                  <a:lnTo>
                    <a:pt x="4395690" y="2747373"/>
                  </a:lnTo>
                  <a:lnTo>
                    <a:pt x="6417200" y="4768883"/>
                  </a:lnTo>
                  <a:lnTo>
                    <a:pt x="5729615" y="5456468"/>
                  </a:lnTo>
                  <a:lnTo>
                    <a:pt x="0" y="5456468"/>
                  </a:lnTo>
                  <a:close/>
                </a:path>
              </a:pathLst>
            </a:custGeom>
            <a:gradFill>
              <a:gsLst>
                <a:gs pos="0">
                  <a:srgbClr val="65171C"/>
                </a:gs>
                <a:gs pos="100000">
                  <a:srgbClr val="92222B"/>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任意多边形: 形状 24"/>
            <p:cNvSpPr/>
            <p:nvPr/>
          </p:nvSpPr>
          <p:spPr>
            <a:xfrm flipH="1">
              <a:off x="6333723" y="-292673"/>
              <a:ext cx="3915979" cy="6109762"/>
            </a:xfrm>
            <a:custGeom>
              <a:avLst/>
              <a:gdLst>
                <a:gd name="connsiteX0" fmla="*/ 2868641 w 3915975"/>
                <a:gd name="connsiteY0" fmla="*/ 0 h 6109765"/>
                <a:gd name="connsiteX1" fmla="*/ 3783691 w 3915975"/>
                <a:gd name="connsiteY1" fmla="*/ 0 h 6109765"/>
                <a:gd name="connsiteX2" fmla="*/ 3915975 w 3915975"/>
                <a:gd name="connsiteY2" fmla="*/ 130469 h 6109765"/>
                <a:gd name="connsiteX3" fmla="*/ 3915975 w 3915975"/>
                <a:gd name="connsiteY3" fmla="*/ 5528053 h 6109765"/>
                <a:gd name="connsiteX4" fmla="*/ 3326166 w 3915975"/>
                <a:gd name="connsiteY4" fmla="*/ 6109765 h 6109765"/>
                <a:gd name="connsiteX5" fmla="*/ 0 w 3915975"/>
                <a:gd name="connsiteY5" fmla="*/ 2829261 h 610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5975" h="6109765">
                  <a:moveTo>
                    <a:pt x="2868641" y="0"/>
                  </a:moveTo>
                  <a:lnTo>
                    <a:pt x="3783691" y="0"/>
                  </a:lnTo>
                  <a:lnTo>
                    <a:pt x="3915975" y="130469"/>
                  </a:lnTo>
                  <a:lnTo>
                    <a:pt x="3915975" y="5528053"/>
                  </a:lnTo>
                  <a:lnTo>
                    <a:pt x="3326166" y="6109765"/>
                  </a:lnTo>
                  <a:lnTo>
                    <a:pt x="0" y="2829261"/>
                  </a:lnTo>
                  <a:close/>
                </a:path>
              </a:pathLst>
            </a:custGeom>
            <a: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5" name="等腰三角形 14"/>
          <p:cNvSpPr/>
          <p:nvPr/>
        </p:nvSpPr>
        <p:spPr>
          <a:xfrm rot="16200000">
            <a:off x="11247518" y="332730"/>
            <a:ext cx="1277212" cy="611752"/>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TextBox 6"/>
          <p:cNvSpPr txBox="1"/>
          <p:nvPr/>
        </p:nvSpPr>
        <p:spPr>
          <a:xfrm>
            <a:off x="2665412" y="2167186"/>
            <a:ext cx="6861174" cy="1015663"/>
          </a:xfrm>
          <a:prstGeom prst="rect">
            <a:avLst/>
          </a:prstGeom>
          <a:noFill/>
        </p:spPr>
        <p:txBody>
          <a:bodyPr wrap="none" rtlCol="0">
            <a:spAutoFit/>
          </a:bodyPr>
          <a:lstStyle/>
          <a:p>
            <a:pPr algn="ctr"/>
            <a:r>
              <a:rPr lang="zh-CN" altLang="en-US" sz="6000" b="1" spc="300" dirty="0">
                <a:solidFill>
                  <a:schemeClr val="tx1">
                    <a:lumMod val="75000"/>
                    <a:lumOff val="25000"/>
                  </a:schemeClr>
                </a:solidFill>
                <a:cs typeface="+mn-ea"/>
                <a:sym typeface="+mn-lt"/>
              </a:rPr>
              <a:t>部门经理竞聘报告 </a:t>
            </a:r>
            <a:endParaRPr lang="en-US" altLang="zh-CN" sz="6000" b="1" spc="300" dirty="0">
              <a:solidFill>
                <a:schemeClr val="tx1">
                  <a:lumMod val="75000"/>
                  <a:lumOff val="25000"/>
                </a:schemeClr>
              </a:solidFill>
              <a:cs typeface="+mn-ea"/>
              <a:sym typeface="+mn-lt"/>
            </a:endParaRPr>
          </a:p>
        </p:txBody>
      </p:sp>
      <p:sp>
        <p:nvSpPr>
          <p:cNvPr id="21" name="标题 4"/>
          <p:cNvSpPr txBox="1"/>
          <p:nvPr/>
        </p:nvSpPr>
        <p:spPr>
          <a:xfrm>
            <a:off x="2989877" y="3310859"/>
            <a:ext cx="6212246" cy="244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dist"/>
            <a:r>
              <a:rPr lang="zh-CN" altLang="en-US" sz="1600" spc="300" dirty="0">
                <a:solidFill>
                  <a:schemeClr val="tx1">
                    <a:lumMod val="75000"/>
                    <a:lumOff val="25000"/>
                  </a:schemeClr>
                </a:solidFill>
                <a:cs typeface="+mn-ea"/>
                <a:sym typeface="+mn-lt"/>
              </a:rPr>
              <a:t>适用于工作汇报</a:t>
            </a:r>
            <a:r>
              <a:rPr lang="en-US" altLang="zh-CN" sz="1600" spc="300" dirty="0">
                <a:solidFill>
                  <a:schemeClr val="tx1">
                    <a:lumMod val="75000"/>
                    <a:lumOff val="25000"/>
                  </a:schemeClr>
                </a:solidFill>
                <a:cs typeface="+mn-ea"/>
                <a:sym typeface="+mn-lt"/>
              </a:rPr>
              <a:t>/</a:t>
            </a:r>
            <a:r>
              <a:rPr lang="zh-CN" altLang="en-US" sz="1600" spc="300" dirty="0">
                <a:solidFill>
                  <a:schemeClr val="tx1">
                    <a:lumMod val="75000"/>
                    <a:lumOff val="25000"/>
                  </a:schemeClr>
                </a:solidFill>
                <a:cs typeface="+mn-ea"/>
                <a:sym typeface="+mn-lt"/>
              </a:rPr>
              <a:t>晋升演讲</a:t>
            </a:r>
            <a:r>
              <a:rPr lang="en-US" altLang="zh-CN" sz="1600" spc="300" dirty="0">
                <a:solidFill>
                  <a:schemeClr val="tx1">
                    <a:lumMod val="75000"/>
                    <a:lumOff val="25000"/>
                  </a:schemeClr>
                </a:solidFill>
                <a:cs typeface="+mn-ea"/>
                <a:sym typeface="+mn-lt"/>
              </a:rPr>
              <a:t>/</a:t>
            </a:r>
            <a:r>
              <a:rPr lang="zh-CN" altLang="en-US" sz="1600" spc="300" dirty="0">
                <a:solidFill>
                  <a:schemeClr val="tx1">
                    <a:lumMod val="75000"/>
                    <a:lumOff val="25000"/>
                  </a:schemeClr>
                </a:solidFill>
                <a:cs typeface="+mn-ea"/>
                <a:sym typeface="+mn-lt"/>
              </a:rPr>
              <a:t>岗位竞聘</a:t>
            </a:r>
            <a:endParaRPr lang="en-US" altLang="zh-CN" sz="1600" spc="300" dirty="0">
              <a:solidFill>
                <a:schemeClr val="tx1">
                  <a:lumMod val="75000"/>
                  <a:lumOff val="25000"/>
                </a:schemeClr>
              </a:solidFill>
              <a:cs typeface="+mn-ea"/>
              <a:sym typeface="+mn-lt"/>
            </a:endParaRPr>
          </a:p>
        </p:txBody>
      </p:sp>
      <p:sp>
        <p:nvSpPr>
          <p:cNvPr id="22" name="TextBox 59"/>
          <p:cNvSpPr>
            <a:spLocks noChangeArrowheads="1"/>
          </p:cNvSpPr>
          <p:nvPr/>
        </p:nvSpPr>
        <p:spPr bwMode="auto">
          <a:xfrm flipH="1">
            <a:off x="3697012" y="3731061"/>
            <a:ext cx="4797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mtClean="0">
                <a:solidFill>
                  <a:prstClr val="black">
                    <a:lumMod val="75000"/>
                    <a:lumOff val="25000"/>
                  </a:prstClr>
                </a:solidFill>
                <a:latin typeface="微软雅黑" panose="020B0503020204020204" charset="-122"/>
                <a:ea typeface="微软雅黑" panose="020B0503020204020204" charset="-122"/>
                <a:cs typeface="+mn-ea"/>
                <a:sym typeface="+mn-lt"/>
              </a:rPr>
              <a:t>竞聘人：</a:t>
            </a:r>
            <a:r>
              <a:rPr lang="en-US" altLang="zh-CN" smtClean="0">
                <a:solidFill>
                  <a:prstClr val="black">
                    <a:lumMod val="75000"/>
                    <a:lumOff val="25000"/>
                  </a:prstClr>
                </a:solidFill>
                <a:latin typeface="微软雅黑" panose="020B0503020204020204" charset="-122"/>
                <a:ea typeface="微软雅黑" panose="020B0503020204020204" charset="-122"/>
                <a:cs typeface="+mn-ea"/>
                <a:sym typeface="+mn-lt"/>
              </a:rPr>
              <a:t>PPT818    </a:t>
            </a:r>
            <a:r>
              <a:rPr lang="zh-CN" altLang="en-US" smtClean="0">
                <a:solidFill>
                  <a:prstClr val="black">
                    <a:lumMod val="75000"/>
                    <a:lumOff val="25000"/>
                  </a:prstClr>
                </a:solidFill>
                <a:latin typeface="微软雅黑" panose="020B0503020204020204" charset="-122"/>
                <a:ea typeface="微软雅黑" panose="020B0503020204020204" charset="-122"/>
                <a:cs typeface="+mn-ea"/>
                <a:sym typeface="+mn-lt"/>
              </a:rPr>
              <a:t>时间：</a:t>
            </a:r>
            <a:r>
              <a:rPr lang="en-US" altLang="zh-CN" smtClean="0">
                <a:solidFill>
                  <a:prstClr val="black">
                    <a:lumMod val="75000"/>
                    <a:lumOff val="25000"/>
                  </a:prstClr>
                </a:solidFill>
                <a:latin typeface="微软雅黑" panose="020B0503020204020204" charset="-122"/>
                <a:ea typeface="微软雅黑" panose="020B0503020204020204" charset="-122"/>
                <a:cs typeface="+mn-ea"/>
                <a:sym typeface="+mn-lt"/>
              </a:rPr>
              <a:t>202X</a:t>
            </a:r>
            <a:r>
              <a:rPr lang="zh-CN" altLang="en-US" smtClean="0">
                <a:solidFill>
                  <a:prstClr val="black">
                    <a:lumMod val="75000"/>
                    <a:lumOff val="25000"/>
                  </a:prstClr>
                </a:solidFill>
                <a:latin typeface="微软雅黑" panose="020B0503020204020204" charset="-122"/>
                <a:ea typeface="微软雅黑" panose="020B0503020204020204" charset="-122"/>
                <a:cs typeface="+mn-ea"/>
                <a:sym typeface="+mn-lt"/>
              </a:rPr>
              <a:t>年</a:t>
            </a:r>
            <a:r>
              <a:rPr lang="en-US" altLang="zh-CN" smtClean="0">
                <a:solidFill>
                  <a:prstClr val="black">
                    <a:lumMod val="75000"/>
                    <a:lumOff val="25000"/>
                  </a:prstClr>
                </a:solidFill>
                <a:latin typeface="微软雅黑" panose="020B0503020204020204" charset="-122"/>
                <a:ea typeface="微软雅黑" panose="020B0503020204020204" charset="-122"/>
                <a:cs typeface="+mn-ea"/>
                <a:sym typeface="+mn-lt"/>
              </a:rPr>
              <a:t>XX</a:t>
            </a:r>
            <a:r>
              <a:rPr lang="zh-CN" altLang="en-US" smtClean="0">
                <a:solidFill>
                  <a:prstClr val="black">
                    <a:lumMod val="75000"/>
                    <a:lumOff val="25000"/>
                  </a:prstClr>
                </a:solidFill>
                <a:latin typeface="微软雅黑" panose="020B0503020204020204" charset="-122"/>
                <a:ea typeface="微软雅黑" panose="020B0503020204020204" charset="-122"/>
                <a:cs typeface="+mn-ea"/>
                <a:sym typeface="+mn-lt"/>
              </a:rPr>
              <a:t>月</a:t>
            </a:r>
            <a:endParaRPr lang="zh-CN" altLang="en-US" dirty="0">
              <a:solidFill>
                <a:prstClr val="black">
                  <a:lumMod val="75000"/>
                  <a:lumOff val="25000"/>
                </a:prstClr>
              </a:solidFill>
              <a:latin typeface="微软雅黑" panose="020B0503020204020204" charset="-122"/>
              <a:ea typeface="微软雅黑" panose="020B0503020204020204" charset="-122"/>
              <a:cs typeface="+mn-ea"/>
              <a:sym typeface="+mn-lt"/>
            </a:endParaRPr>
          </a:p>
        </p:txBody>
      </p:sp>
      <p:sp>
        <p:nvSpPr>
          <p:cNvPr id="23" name="矩形 22"/>
          <p:cNvSpPr/>
          <p:nvPr/>
        </p:nvSpPr>
        <p:spPr>
          <a:xfrm>
            <a:off x="4139085" y="1603822"/>
            <a:ext cx="3913828" cy="461665"/>
          </a:xfrm>
          <a:prstGeom prst="rect">
            <a:avLst/>
          </a:prstGeom>
        </p:spPr>
        <p:txBody>
          <a:bodyPr wrap="none">
            <a:spAutoFit/>
          </a:bodyPr>
          <a:lstStyle/>
          <a:p>
            <a:pPr algn="ctr"/>
            <a:r>
              <a:rPr lang="zh-CN" altLang="en-US" sz="2400" dirty="0">
                <a:solidFill>
                  <a:srgbClr val="92222B"/>
                </a:solidFill>
                <a:cs typeface="+mn-ea"/>
                <a:sym typeface="+mn-lt"/>
              </a:rPr>
              <a:t>POSITION COMPETITORS</a:t>
            </a:r>
          </a:p>
        </p:txBody>
      </p:sp>
      <p:sp>
        <p:nvSpPr>
          <p:cNvPr id="29" name="矩形 28"/>
          <p:cNvSpPr/>
          <p:nvPr/>
        </p:nvSpPr>
        <p:spPr>
          <a:xfrm rot="2853828">
            <a:off x="11229961" y="259246"/>
            <a:ext cx="797447" cy="797447"/>
          </a:xfrm>
          <a:prstGeom prst="rect">
            <a:avLst/>
          </a:prstGeom>
          <a:solidFill>
            <a:schemeClr val="bg1">
              <a:lumMod val="5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îsľîďê"/>
          <p:cNvSpPr txBox="1"/>
          <p:nvPr/>
        </p:nvSpPr>
        <p:spPr>
          <a:xfrm>
            <a:off x="148657" y="163460"/>
            <a:ext cx="1913537" cy="584775"/>
          </a:xfrm>
          <a:prstGeom prst="rect">
            <a:avLst/>
          </a:prstGeom>
          <a:noFill/>
        </p:spPr>
        <p:txBody>
          <a:bodyPr wrap="none" rtlCol="0">
            <a:spAutoFit/>
          </a:bodyPr>
          <a:lstStyle/>
          <a:p>
            <a:r>
              <a:rPr lang="en-US" altLang="zh-CN" sz="1600" dirty="0">
                <a:solidFill>
                  <a:srgbClr val="92222B"/>
                </a:solidFill>
                <a:cs typeface="+mn-ea"/>
                <a:sym typeface="+mn-lt"/>
              </a:rPr>
              <a:t>YOUR LOGO</a:t>
            </a:r>
          </a:p>
          <a:p>
            <a:r>
              <a:rPr lang="en-US" altLang="zh-CN" sz="1600" dirty="0">
                <a:solidFill>
                  <a:schemeClr val="tx1">
                    <a:lumMod val="75000"/>
                    <a:lumOff val="25000"/>
                  </a:schemeClr>
                </a:solidFill>
                <a:cs typeface="+mn-ea"/>
                <a:sym typeface="+mn-lt"/>
              </a:rPr>
              <a:t>COMPANY NAME</a:t>
            </a:r>
            <a:endParaRPr lang="zh-CN" altLang="en-US" sz="1600" dirty="0">
              <a:solidFill>
                <a:schemeClr val="tx1">
                  <a:lumMod val="75000"/>
                  <a:lumOff val="25000"/>
                </a:schemeClr>
              </a:solidFill>
              <a:cs typeface="+mn-ea"/>
              <a:sym typeface="+mn-lt"/>
            </a:endParaRPr>
          </a:p>
        </p:txBody>
      </p:sp>
      <p:sp>
        <p:nvSpPr>
          <p:cNvPr id="31" name="矩形 30"/>
          <p:cNvSpPr/>
          <p:nvPr/>
        </p:nvSpPr>
        <p:spPr>
          <a:xfrm>
            <a:off x="305876" y="6465940"/>
            <a:ext cx="228600" cy="228600"/>
          </a:xfrm>
          <a:prstGeom prst="rect">
            <a:avLst/>
          </a:prstGeom>
          <a:solidFill>
            <a:srgbClr val="293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矩形 31"/>
          <p:cNvSpPr/>
          <p:nvPr/>
        </p:nvSpPr>
        <p:spPr>
          <a:xfrm rot="2766508" flipH="1">
            <a:off x="-251189" y="3580249"/>
            <a:ext cx="3341877" cy="830997"/>
          </a:xfrm>
          <a:prstGeom prst="rect">
            <a:avLst/>
          </a:prstGeom>
        </p:spPr>
        <p:txBody>
          <a:bodyPr wrap="none">
            <a:spAutoFit/>
          </a:bodyPr>
          <a:lstStyle/>
          <a:p>
            <a:r>
              <a:rPr lang="zh-CN" altLang="en-US" sz="4800" dirty="0">
                <a:solidFill>
                  <a:schemeClr val="bg1">
                    <a:lumMod val="65000"/>
                  </a:schemeClr>
                </a:solidFill>
                <a:cs typeface="+mn-ea"/>
                <a:sym typeface="+mn-lt"/>
              </a:rPr>
              <a:t>MANAGER</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p:tgtEl>
                                          <p:spTgt spid="28"/>
                                        </p:tgtEl>
                                        <p:attrNameLst>
                                          <p:attrName>ppt_x</p:attrName>
                                        </p:attrNameLst>
                                      </p:cBhvr>
                                      <p:tavLst>
                                        <p:tav tm="0">
                                          <p:val>
                                            <p:strVal val="#ppt_x+#ppt_w*1.125000"/>
                                          </p:val>
                                        </p:tav>
                                        <p:tav tm="100000">
                                          <p:val>
                                            <p:strVal val="#ppt_x"/>
                                          </p:val>
                                        </p:tav>
                                      </p:tavLst>
                                    </p:anim>
                                    <p:animEffect transition="in" filter="wipe(left)">
                                      <p:cBhvr>
                                        <p:cTn id="17" dur="500"/>
                                        <p:tgtEl>
                                          <p:spTgt spid="2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ppt_x</p:attrName>
                                        </p:attrNameLst>
                                      </p:cBhvr>
                                      <p:tavLst>
                                        <p:tav tm="0">
                                          <p:val>
                                            <p:strVal val="#ppt_x-#ppt_w*1.125000"/>
                                          </p:val>
                                        </p:tav>
                                        <p:tav tm="100000">
                                          <p:val>
                                            <p:strVal val="#ppt_x"/>
                                          </p:val>
                                        </p:tav>
                                      </p:tavLst>
                                    </p:anim>
                                    <p:animEffect transition="in" filter="wipe(right)">
                                      <p:cBhvr>
                                        <p:cTn id="30" dur="500"/>
                                        <p:tgtEl>
                                          <p:spTgt spid="15"/>
                                        </p:tgtEl>
                                      </p:cBhvr>
                                    </p:animEffect>
                                  </p:childTnLst>
                                </p:cTn>
                              </p:par>
                            </p:childTnLst>
                          </p:cTn>
                        </p:par>
                        <p:par>
                          <p:cTn id="31" fill="hold">
                            <p:stCondLst>
                              <p:cond delay="3000"/>
                            </p:stCondLst>
                            <p:childTnLst>
                              <p:par>
                                <p:cTn id="32" presetID="17" presetClass="entr" presetSubtype="1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0"/>
                                        </p:tgtEl>
                                        <p:attrNameLst>
                                          <p:attrName>ppt_y</p:attrName>
                                        </p:attrNameLst>
                                      </p:cBhvr>
                                      <p:tavLst>
                                        <p:tav tm="0">
                                          <p:val>
                                            <p:strVal val="#ppt_y"/>
                                          </p:val>
                                        </p:tav>
                                        <p:tav tm="100000">
                                          <p:val>
                                            <p:strVal val="#ppt_y"/>
                                          </p:val>
                                        </p:tav>
                                      </p:tavLst>
                                    </p:anim>
                                    <p:anim calcmode="lin" valueType="num">
                                      <p:cBhvr>
                                        <p:cTn id="4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0"/>
                                        </p:tgtEl>
                                      </p:cBhvr>
                                    </p:animEffect>
                                  </p:childTnLst>
                                </p:cTn>
                              </p:par>
                            </p:childTnLst>
                          </p:cTn>
                        </p:par>
                        <p:par>
                          <p:cTn id="44" fill="hold">
                            <p:stCondLst>
                              <p:cond delay="44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 calcmode="lin" valueType="num">
                                      <p:cBhvr>
                                        <p:cTn id="4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1"/>
                                        </p:tgtEl>
                                      </p:cBhvr>
                                    </p:animEffect>
                                  </p:childTnLst>
                                </p:cTn>
                              </p:par>
                            </p:childTnLst>
                          </p:cTn>
                        </p:par>
                        <p:par>
                          <p:cTn id="52" fill="hold">
                            <p:stCondLst>
                              <p:cond delay="5699"/>
                            </p:stCondLst>
                            <p:childTnLst>
                              <p:par>
                                <p:cTn id="53" presetID="12" presetClass="entr" presetSubtype="4"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p:tgtEl>
                                          <p:spTgt spid="22"/>
                                        </p:tgtEl>
                                        <p:attrNameLst>
                                          <p:attrName>ppt_y</p:attrName>
                                        </p:attrNameLst>
                                      </p:cBhvr>
                                      <p:tavLst>
                                        <p:tav tm="0">
                                          <p:val>
                                            <p:strVal val="#ppt_y+#ppt_h*1.125000"/>
                                          </p:val>
                                        </p:tav>
                                        <p:tav tm="100000">
                                          <p:val>
                                            <p:strVal val="#ppt_y"/>
                                          </p:val>
                                        </p:tav>
                                      </p:tavLst>
                                    </p:anim>
                                    <p:animEffect transition="in" filter="wipe(up)">
                                      <p:cBhvr>
                                        <p:cTn id="56" dur="500"/>
                                        <p:tgtEl>
                                          <p:spTgt spid="22"/>
                                        </p:tgtEl>
                                      </p:cBhvr>
                                    </p:animEffect>
                                  </p:childTnLst>
                                </p:cTn>
                              </p:par>
                            </p:childTnLst>
                          </p:cTn>
                        </p:par>
                        <p:par>
                          <p:cTn id="57" fill="hold">
                            <p:stCondLst>
                              <p:cond delay="6199"/>
                            </p:stCondLst>
                            <p:childTnLst>
                              <p:par>
                                <p:cTn id="58" presetID="42"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20" grpId="0"/>
      <p:bldP spid="21" grpId="0"/>
      <p:bldP spid="22" grpId="0"/>
      <p:bldP spid="23" grpId="0"/>
      <p:bldP spid="29" grpId="0" animBg="1"/>
      <p:bldP spid="30" grpId="0"/>
      <p:bldP spid="31" grpId="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142655"/>
            <a:ext cx="1826141" cy="584775"/>
          </a:xfrm>
          <a:prstGeom prst="rect">
            <a:avLst/>
          </a:prstGeom>
          <a:noFill/>
        </p:spPr>
        <p:txBody>
          <a:bodyPr wrap="none" rtlCol="0">
            <a:spAutoFit/>
          </a:bodyPr>
          <a:lstStyle/>
          <a:p>
            <a:r>
              <a:rPr lang="zh-CN" altLang="en-US" sz="3200" b="1" dirty="0">
                <a:solidFill>
                  <a:schemeClr val="tx1">
                    <a:lumMod val="75000"/>
                    <a:lumOff val="25000"/>
                  </a:schemeClr>
                </a:solidFill>
                <a:cs typeface="+mn-ea"/>
                <a:sym typeface="+mn-lt"/>
              </a:rPr>
              <a:t>个人简介</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1" name="#58745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94726" y="1217243"/>
            <a:ext cx="10845800" cy="3824276"/>
            <a:chOff x="694725" y="1718688"/>
            <a:chExt cx="10845800" cy="3824276"/>
          </a:xfrm>
        </p:grpSpPr>
        <p:sp>
          <p:nvSpPr>
            <p:cNvPr id="12" name="îSḷîḑè"/>
            <p:cNvSpPr/>
            <p:nvPr/>
          </p:nvSpPr>
          <p:spPr>
            <a:xfrm>
              <a:off x="3441902" y="1718688"/>
              <a:ext cx="1080687" cy="3824276"/>
            </a:xfrm>
            <a:custGeom>
              <a:avLst/>
              <a:gdLst>
                <a:gd name="connsiteX0" fmla="*/ 1080687 w 1080687"/>
                <a:gd name="connsiteY0" fmla="*/ 0 h 3827027"/>
                <a:gd name="connsiteX1" fmla="*/ 1080687 w 1080687"/>
                <a:gd name="connsiteY1" fmla="*/ 3827027 h 3827027"/>
                <a:gd name="connsiteX2" fmla="*/ 1075695 w 1080687"/>
                <a:gd name="connsiteY2" fmla="*/ 3824276 h 3827027"/>
                <a:gd name="connsiteX3" fmla="*/ 0 w 1080687"/>
                <a:gd name="connsiteY3" fmla="*/ 1913513 h 3827027"/>
                <a:gd name="connsiteX4" fmla="*/ 1075695 w 1080687"/>
                <a:gd name="connsiteY4" fmla="*/ 2751 h 3827027"/>
                <a:gd name="connsiteX0-1" fmla="*/ 1075695 w 1167135"/>
                <a:gd name="connsiteY0-2" fmla="*/ 3824276 h 3915716"/>
                <a:gd name="connsiteX1-3" fmla="*/ 0 w 1167135"/>
                <a:gd name="connsiteY1-4" fmla="*/ 1913513 h 3915716"/>
                <a:gd name="connsiteX2-5" fmla="*/ 1075695 w 1167135"/>
                <a:gd name="connsiteY2-6" fmla="*/ 2751 h 3915716"/>
                <a:gd name="connsiteX3-7" fmla="*/ 1080687 w 1167135"/>
                <a:gd name="connsiteY3-8" fmla="*/ 0 h 3915716"/>
                <a:gd name="connsiteX4-9" fmla="*/ 1080687 w 1167135"/>
                <a:gd name="connsiteY4-10" fmla="*/ 3827027 h 3915716"/>
                <a:gd name="connsiteX5" fmla="*/ 1167135 w 1167135"/>
                <a:gd name="connsiteY5" fmla="*/ 3915716 h 3915716"/>
                <a:gd name="connsiteX0-11" fmla="*/ 1075695 w 1080687"/>
                <a:gd name="connsiteY0-12" fmla="*/ 3824276 h 3827027"/>
                <a:gd name="connsiteX1-13" fmla="*/ 0 w 1080687"/>
                <a:gd name="connsiteY1-14" fmla="*/ 1913513 h 3827027"/>
                <a:gd name="connsiteX2-15" fmla="*/ 1075695 w 1080687"/>
                <a:gd name="connsiteY2-16" fmla="*/ 2751 h 3827027"/>
                <a:gd name="connsiteX3-17" fmla="*/ 1080687 w 1080687"/>
                <a:gd name="connsiteY3-18" fmla="*/ 0 h 3827027"/>
                <a:gd name="connsiteX4-19" fmla="*/ 1080687 w 1080687"/>
                <a:gd name="connsiteY4-20" fmla="*/ 3827027 h 3827027"/>
                <a:gd name="connsiteX0-21" fmla="*/ 1075695 w 1080687"/>
                <a:gd name="connsiteY0-22" fmla="*/ 3824276 h 3824276"/>
                <a:gd name="connsiteX1-23" fmla="*/ 0 w 1080687"/>
                <a:gd name="connsiteY1-24" fmla="*/ 1913513 h 3824276"/>
                <a:gd name="connsiteX2-25" fmla="*/ 1075695 w 1080687"/>
                <a:gd name="connsiteY2-26" fmla="*/ 2751 h 3824276"/>
                <a:gd name="connsiteX3-27" fmla="*/ 1080687 w 1080687"/>
                <a:gd name="connsiteY3-28" fmla="*/ 0 h 3824276"/>
              </a:gdLst>
              <a:ahLst/>
              <a:cxnLst>
                <a:cxn ang="0">
                  <a:pos x="connsiteX0-1" y="connsiteY0-2"/>
                </a:cxn>
                <a:cxn ang="0">
                  <a:pos x="connsiteX1-3" y="connsiteY1-4"/>
                </a:cxn>
                <a:cxn ang="0">
                  <a:pos x="connsiteX2-5" y="connsiteY2-6"/>
                </a:cxn>
                <a:cxn ang="0">
                  <a:pos x="connsiteX3-7" y="connsiteY3-8"/>
                </a:cxn>
              </a:cxnLst>
              <a:rect l="l" t="t" r="r" b="b"/>
              <a:pathLst>
                <a:path w="1080687" h="3824276">
                  <a:moveTo>
                    <a:pt x="1075695" y="3824276"/>
                  </a:moveTo>
                  <a:cubicBezTo>
                    <a:pt x="430790" y="3432423"/>
                    <a:pt x="0" y="2723277"/>
                    <a:pt x="0" y="1913513"/>
                  </a:cubicBezTo>
                  <a:cubicBezTo>
                    <a:pt x="0" y="1103750"/>
                    <a:pt x="430790" y="394604"/>
                    <a:pt x="1075695" y="2751"/>
                  </a:cubicBezTo>
                  <a:lnTo>
                    <a:pt x="1080687" y="0"/>
                  </a:lnTo>
                </a:path>
              </a:pathLst>
            </a:custGeom>
            <a:ln cap="rnd">
              <a:solidFill>
                <a:schemeClr val="tx1">
                  <a:alpha val="10000"/>
                </a:schemeClr>
              </a:solidFill>
              <a:round/>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dirty="0">
                <a:cs typeface="+mn-ea"/>
                <a:sym typeface="+mn-lt"/>
              </a:endParaRPr>
            </a:p>
          </p:txBody>
        </p:sp>
        <p:sp>
          <p:nvSpPr>
            <p:cNvPr id="13" name="ïṩļîḑè"/>
            <p:cNvSpPr/>
            <p:nvPr/>
          </p:nvSpPr>
          <p:spPr>
            <a:xfrm flipH="1">
              <a:off x="7669496" y="1718688"/>
              <a:ext cx="1080687" cy="3824276"/>
            </a:xfrm>
            <a:custGeom>
              <a:avLst/>
              <a:gdLst>
                <a:gd name="connsiteX0" fmla="*/ 1080687 w 1080687"/>
                <a:gd name="connsiteY0" fmla="*/ 0 h 3827027"/>
                <a:gd name="connsiteX1" fmla="*/ 1080687 w 1080687"/>
                <a:gd name="connsiteY1" fmla="*/ 3827027 h 3827027"/>
                <a:gd name="connsiteX2" fmla="*/ 1075695 w 1080687"/>
                <a:gd name="connsiteY2" fmla="*/ 3824276 h 3827027"/>
                <a:gd name="connsiteX3" fmla="*/ 0 w 1080687"/>
                <a:gd name="connsiteY3" fmla="*/ 1913513 h 3827027"/>
                <a:gd name="connsiteX4" fmla="*/ 1075695 w 1080687"/>
                <a:gd name="connsiteY4" fmla="*/ 2751 h 3827027"/>
                <a:gd name="connsiteX0-1" fmla="*/ 1075695 w 1167135"/>
                <a:gd name="connsiteY0-2" fmla="*/ 3824276 h 3915716"/>
                <a:gd name="connsiteX1-3" fmla="*/ 0 w 1167135"/>
                <a:gd name="connsiteY1-4" fmla="*/ 1913513 h 3915716"/>
                <a:gd name="connsiteX2-5" fmla="*/ 1075695 w 1167135"/>
                <a:gd name="connsiteY2-6" fmla="*/ 2751 h 3915716"/>
                <a:gd name="connsiteX3-7" fmla="*/ 1080687 w 1167135"/>
                <a:gd name="connsiteY3-8" fmla="*/ 0 h 3915716"/>
                <a:gd name="connsiteX4-9" fmla="*/ 1080687 w 1167135"/>
                <a:gd name="connsiteY4-10" fmla="*/ 3827027 h 3915716"/>
                <a:gd name="connsiteX5" fmla="*/ 1167135 w 1167135"/>
                <a:gd name="connsiteY5" fmla="*/ 3915716 h 3915716"/>
                <a:gd name="connsiteX0-11" fmla="*/ 1075695 w 1080687"/>
                <a:gd name="connsiteY0-12" fmla="*/ 3824276 h 3827027"/>
                <a:gd name="connsiteX1-13" fmla="*/ 0 w 1080687"/>
                <a:gd name="connsiteY1-14" fmla="*/ 1913513 h 3827027"/>
                <a:gd name="connsiteX2-15" fmla="*/ 1075695 w 1080687"/>
                <a:gd name="connsiteY2-16" fmla="*/ 2751 h 3827027"/>
                <a:gd name="connsiteX3-17" fmla="*/ 1080687 w 1080687"/>
                <a:gd name="connsiteY3-18" fmla="*/ 0 h 3827027"/>
                <a:gd name="connsiteX4-19" fmla="*/ 1080687 w 1080687"/>
                <a:gd name="connsiteY4-20" fmla="*/ 3827027 h 3827027"/>
                <a:gd name="connsiteX0-21" fmla="*/ 1075695 w 1080687"/>
                <a:gd name="connsiteY0-22" fmla="*/ 3824276 h 3824276"/>
                <a:gd name="connsiteX1-23" fmla="*/ 0 w 1080687"/>
                <a:gd name="connsiteY1-24" fmla="*/ 1913513 h 3824276"/>
                <a:gd name="connsiteX2-25" fmla="*/ 1075695 w 1080687"/>
                <a:gd name="connsiteY2-26" fmla="*/ 2751 h 3824276"/>
                <a:gd name="connsiteX3-27" fmla="*/ 1080687 w 1080687"/>
                <a:gd name="connsiteY3-28" fmla="*/ 0 h 3824276"/>
              </a:gdLst>
              <a:ahLst/>
              <a:cxnLst>
                <a:cxn ang="0">
                  <a:pos x="connsiteX0-1" y="connsiteY0-2"/>
                </a:cxn>
                <a:cxn ang="0">
                  <a:pos x="connsiteX1-3" y="connsiteY1-4"/>
                </a:cxn>
                <a:cxn ang="0">
                  <a:pos x="connsiteX2-5" y="connsiteY2-6"/>
                </a:cxn>
                <a:cxn ang="0">
                  <a:pos x="connsiteX3-7" y="connsiteY3-8"/>
                </a:cxn>
              </a:cxnLst>
              <a:rect l="l" t="t" r="r" b="b"/>
              <a:pathLst>
                <a:path w="1080687" h="3824276">
                  <a:moveTo>
                    <a:pt x="1075695" y="3824276"/>
                  </a:moveTo>
                  <a:cubicBezTo>
                    <a:pt x="430790" y="3432423"/>
                    <a:pt x="0" y="2723277"/>
                    <a:pt x="0" y="1913513"/>
                  </a:cubicBezTo>
                  <a:cubicBezTo>
                    <a:pt x="0" y="1103750"/>
                    <a:pt x="430790" y="394604"/>
                    <a:pt x="1075695" y="2751"/>
                  </a:cubicBezTo>
                  <a:lnTo>
                    <a:pt x="1080687" y="0"/>
                  </a:lnTo>
                </a:path>
              </a:pathLst>
            </a:custGeom>
            <a:ln cap="rnd">
              <a:solidFill>
                <a:schemeClr val="tx1">
                  <a:alpha val="10000"/>
                </a:schemeClr>
              </a:solidFill>
              <a:round/>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dirty="0">
                <a:cs typeface="+mn-ea"/>
                <a:sym typeface="+mn-lt"/>
              </a:endParaRPr>
            </a:p>
          </p:txBody>
        </p:sp>
        <p:sp>
          <p:nvSpPr>
            <p:cNvPr id="14" name="ïsľïḓe"/>
            <p:cNvSpPr/>
            <p:nvPr/>
          </p:nvSpPr>
          <p:spPr>
            <a:xfrm>
              <a:off x="4333875" y="1870075"/>
              <a:ext cx="3524250" cy="3524250"/>
            </a:xfrm>
            <a:prstGeom prst="ellipse">
              <a:avLst/>
            </a:prstGeom>
            <a:blipFill>
              <a:blip r:embed="rId3" cstate="print">
                <a:extLst>
                  <a:ext uri="{28A0092B-C50C-407E-A947-70E740481C1C}">
                    <a14:useLocalDpi xmlns:a14="http://schemas.microsoft.com/office/drawing/2010/main" val="0"/>
                  </a:ext>
                </a:extLst>
              </a:blip>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cs typeface="+mn-ea"/>
                <a:sym typeface="+mn-lt"/>
              </a:endParaRPr>
            </a:p>
          </p:txBody>
        </p:sp>
        <p:sp>
          <p:nvSpPr>
            <p:cNvPr id="15" name="ï$ḷíḓè"/>
            <p:cNvSpPr/>
            <p:nvPr/>
          </p:nvSpPr>
          <p:spPr>
            <a:xfrm>
              <a:off x="3508145" y="2102485"/>
              <a:ext cx="556181" cy="55618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bg1"/>
                  </a:solidFill>
                  <a:cs typeface="+mn-ea"/>
                  <a:sym typeface="+mn-lt"/>
                </a:rPr>
                <a:t>0</a:t>
              </a:r>
              <a:r>
                <a:rPr lang="en-US" altLang="zh-CN" sz="100" b="1" dirty="0">
                  <a:solidFill>
                    <a:schemeClr val="bg1"/>
                  </a:solidFill>
                  <a:cs typeface="+mn-ea"/>
                  <a:sym typeface="+mn-lt"/>
                </a:rPr>
                <a:t> </a:t>
              </a:r>
              <a:r>
                <a:rPr lang="en-US" altLang="zh-CN" b="1" dirty="0">
                  <a:solidFill>
                    <a:schemeClr val="bg1"/>
                  </a:solidFill>
                  <a:cs typeface="+mn-ea"/>
                  <a:sym typeface="+mn-lt"/>
                </a:rPr>
                <a:t>1</a:t>
              </a:r>
              <a:endParaRPr lang="zh-CN" altLang="en-US" b="1" dirty="0">
                <a:solidFill>
                  <a:schemeClr val="bg1"/>
                </a:solidFill>
                <a:cs typeface="+mn-ea"/>
                <a:sym typeface="+mn-lt"/>
              </a:endParaRPr>
            </a:p>
          </p:txBody>
        </p:sp>
        <p:sp>
          <p:nvSpPr>
            <p:cNvPr id="16" name="îslîḓé"/>
            <p:cNvSpPr/>
            <p:nvPr/>
          </p:nvSpPr>
          <p:spPr>
            <a:xfrm>
              <a:off x="3508145" y="4609465"/>
              <a:ext cx="556181" cy="55618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a:solidFill>
                    <a:schemeClr val="bg1"/>
                  </a:solidFill>
                  <a:cs typeface="+mn-ea"/>
                  <a:sym typeface="+mn-lt"/>
                </a:rPr>
                <a:t>0</a:t>
              </a:r>
              <a:r>
                <a:rPr lang="en-US" altLang="zh-CN" sz="100" b="1">
                  <a:solidFill>
                    <a:schemeClr val="bg1"/>
                  </a:solidFill>
                  <a:cs typeface="+mn-ea"/>
                  <a:sym typeface="+mn-lt"/>
                </a:rPr>
                <a:t> </a:t>
              </a:r>
              <a:r>
                <a:rPr lang="en-US" altLang="zh-CN" b="1">
                  <a:solidFill>
                    <a:schemeClr val="bg1"/>
                  </a:solidFill>
                  <a:cs typeface="+mn-ea"/>
                  <a:sym typeface="+mn-lt"/>
                </a:rPr>
                <a:t>5</a:t>
              </a:r>
              <a:endParaRPr lang="zh-CN" altLang="en-US" b="1" dirty="0">
                <a:solidFill>
                  <a:schemeClr val="bg1"/>
                </a:solidFill>
                <a:cs typeface="+mn-ea"/>
                <a:sym typeface="+mn-lt"/>
              </a:endParaRPr>
            </a:p>
          </p:txBody>
        </p:sp>
        <p:sp>
          <p:nvSpPr>
            <p:cNvPr id="17" name="ïsḷîḑe"/>
            <p:cNvSpPr/>
            <p:nvPr/>
          </p:nvSpPr>
          <p:spPr>
            <a:xfrm>
              <a:off x="8130796" y="2102485"/>
              <a:ext cx="556181" cy="556181"/>
            </a:xfrm>
            <a:prstGeom prst="ellipse">
              <a:avLst/>
            </a:prstGeom>
            <a:solidFill>
              <a:srgbClr val="92222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rgbClr val="FFFFFF"/>
                  </a:solidFill>
                  <a:cs typeface="+mn-ea"/>
                  <a:sym typeface="+mn-lt"/>
                </a:rPr>
                <a:t>0</a:t>
              </a:r>
              <a:r>
                <a:rPr lang="en-US" altLang="zh-CN" sz="100" b="1" dirty="0">
                  <a:solidFill>
                    <a:srgbClr val="FFFFFF"/>
                  </a:solidFill>
                  <a:cs typeface="+mn-ea"/>
                  <a:sym typeface="+mn-lt"/>
                </a:rPr>
                <a:t> </a:t>
              </a:r>
              <a:r>
                <a:rPr lang="en-US" altLang="zh-CN" b="1" dirty="0">
                  <a:solidFill>
                    <a:srgbClr val="FFFFFF"/>
                  </a:solidFill>
                  <a:cs typeface="+mn-ea"/>
                  <a:sym typeface="+mn-lt"/>
                </a:rPr>
                <a:t>2</a:t>
              </a:r>
              <a:endParaRPr lang="zh-CN" altLang="en-US" b="1" dirty="0">
                <a:solidFill>
                  <a:srgbClr val="FFFFFF"/>
                </a:solidFill>
                <a:cs typeface="+mn-ea"/>
                <a:sym typeface="+mn-lt"/>
              </a:endParaRPr>
            </a:p>
          </p:txBody>
        </p:sp>
        <p:sp>
          <p:nvSpPr>
            <p:cNvPr id="18" name="îŝḻíḋé"/>
            <p:cNvSpPr/>
            <p:nvPr/>
          </p:nvSpPr>
          <p:spPr>
            <a:xfrm>
              <a:off x="8130796" y="4609465"/>
              <a:ext cx="556181" cy="55618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a:solidFill>
                    <a:schemeClr val="bg1"/>
                  </a:solidFill>
                  <a:cs typeface="+mn-ea"/>
                  <a:sym typeface="+mn-lt"/>
                </a:rPr>
                <a:t>0</a:t>
              </a:r>
              <a:r>
                <a:rPr lang="en-US" altLang="zh-CN" sz="100" b="1">
                  <a:solidFill>
                    <a:schemeClr val="bg1"/>
                  </a:solidFill>
                  <a:cs typeface="+mn-ea"/>
                  <a:sym typeface="+mn-lt"/>
                </a:rPr>
                <a:t> </a:t>
              </a:r>
              <a:r>
                <a:rPr lang="en-US" altLang="zh-CN" b="1">
                  <a:solidFill>
                    <a:schemeClr val="bg1"/>
                  </a:solidFill>
                  <a:cs typeface="+mn-ea"/>
                  <a:sym typeface="+mn-lt"/>
                </a:rPr>
                <a:t>6</a:t>
              </a:r>
              <a:endParaRPr lang="zh-CN" altLang="en-US" b="1" dirty="0">
                <a:solidFill>
                  <a:schemeClr val="bg1"/>
                </a:solidFill>
                <a:cs typeface="+mn-ea"/>
                <a:sym typeface="+mn-lt"/>
              </a:endParaRPr>
            </a:p>
          </p:txBody>
        </p:sp>
        <p:sp>
          <p:nvSpPr>
            <p:cNvPr id="19" name="iṥľiḓè"/>
            <p:cNvSpPr txBox="1"/>
            <p:nvPr/>
          </p:nvSpPr>
          <p:spPr>
            <a:xfrm>
              <a:off x="8936927" y="2146125"/>
              <a:ext cx="2603598" cy="707886"/>
            </a:xfrm>
            <a:prstGeom prst="rect">
              <a:avLst/>
            </a:prstGeom>
            <a:noFill/>
          </p:spPr>
          <p:txBody>
            <a:bodyPr wrap="square" rtlCol="0">
              <a:spAutoFit/>
            </a:bodyPr>
            <a:lstStyle/>
            <a:p>
              <a:r>
                <a:rPr lang="zh-CN" altLang="en-US" sz="2000" b="1" dirty="0">
                  <a:cs typeface="+mn-ea"/>
                  <a:sym typeface="+mn-lt"/>
                </a:rPr>
                <a:t>入职时间：</a:t>
              </a:r>
              <a:endParaRPr lang="en-US" altLang="zh-CN" sz="2000" b="1" dirty="0">
                <a:cs typeface="+mn-ea"/>
                <a:sym typeface="+mn-lt"/>
              </a:endParaRPr>
            </a:p>
            <a:p>
              <a:r>
                <a:rPr lang="en-US" altLang="zh-CN" sz="2000" b="1" dirty="0">
                  <a:cs typeface="+mn-ea"/>
                  <a:sym typeface="+mn-lt"/>
                </a:rPr>
                <a:t>2017</a:t>
              </a:r>
              <a:r>
                <a:rPr lang="zh-CN" altLang="en-US" sz="2000" b="1" dirty="0">
                  <a:cs typeface="+mn-ea"/>
                  <a:sym typeface="+mn-lt"/>
                </a:rPr>
                <a:t>年</a:t>
              </a:r>
              <a:r>
                <a:rPr lang="en-US" altLang="zh-CN" sz="2000" b="1" dirty="0">
                  <a:cs typeface="+mn-ea"/>
                  <a:sym typeface="+mn-lt"/>
                </a:rPr>
                <a:t>5</a:t>
              </a:r>
              <a:r>
                <a:rPr lang="zh-CN" altLang="en-US" sz="2000" b="1" dirty="0">
                  <a:cs typeface="+mn-ea"/>
                  <a:sym typeface="+mn-lt"/>
                </a:rPr>
                <a:t>月</a:t>
              </a:r>
              <a:r>
                <a:rPr lang="en-US" altLang="zh-CN" sz="2000" b="1" dirty="0">
                  <a:cs typeface="+mn-ea"/>
                  <a:sym typeface="+mn-lt"/>
                </a:rPr>
                <a:t>20</a:t>
              </a:r>
              <a:r>
                <a:rPr lang="zh-CN" altLang="en-US" sz="2000" b="1" dirty="0">
                  <a:cs typeface="+mn-ea"/>
                  <a:sym typeface="+mn-lt"/>
                </a:rPr>
                <a:t>日</a:t>
              </a:r>
            </a:p>
          </p:txBody>
        </p:sp>
        <p:sp>
          <p:nvSpPr>
            <p:cNvPr id="21" name="îṩlîḓè"/>
            <p:cNvSpPr txBox="1"/>
            <p:nvPr/>
          </p:nvSpPr>
          <p:spPr>
            <a:xfrm>
              <a:off x="8936927" y="4653105"/>
              <a:ext cx="2603598" cy="707886"/>
            </a:xfrm>
            <a:prstGeom prst="rect">
              <a:avLst/>
            </a:prstGeom>
            <a:noFill/>
          </p:spPr>
          <p:txBody>
            <a:bodyPr wrap="square" rtlCol="0">
              <a:spAutoFit/>
            </a:bodyPr>
            <a:lstStyle/>
            <a:p>
              <a:r>
                <a:rPr lang="zh-CN" altLang="en-US" sz="2000" b="1" dirty="0">
                  <a:cs typeface="+mn-ea"/>
                  <a:sym typeface="+mn-lt"/>
                </a:rPr>
                <a:t>座右铭：</a:t>
              </a:r>
              <a:endParaRPr lang="en-US" altLang="zh-CN" sz="2000" b="1" dirty="0">
                <a:cs typeface="+mn-ea"/>
                <a:sym typeface="+mn-lt"/>
              </a:endParaRPr>
            </a:p>
            <a:p>
              <a:r>
                <a:rPr lang="zh-CN" altLang="en-US" sz="2000" b="1" dirty="0">
                  <a:cs typeface="+mn-ea"/>
                  <a:sym typeface="+mn-lt"/>
                </a:rPr>
                <a:t>坚持到底，永不放弃</a:t>
              </a:r>
            </a:p>
          </p:txBody>
        </p:sp>
        <p:sp>
          <p:nvSpPr>
            <p:cNvPr id="23" name="îśľíḍe"/>
            <p:cNvSpPr txBox="1"/>
            <p:nvPr/>
          </p:nvSpPr>
          <p:spPr>
            <a:xfrm>
              <a:off x="694726" y="4653105"/>
              <a:ext cx="2603598" cy="707886"/>
            </a:xfrm>
            <a:prstGeom prst="rect">
              <a:avLst/>
            </a:prstGeom>
            <a:noFill/>
          </p:spPr>
          <p:txBody>
            <a:bodyPr wrap="square" rtlCol="0">
              <a:spAutoFit/>
            </a:bodyPr>
            <a:lstStyle/>
            <a:p>
              <a:pPr algn="r"/>
              <a:r>
                <a:rPr lang="zh-CN" altLang="en-US" sz="2000" b="1" dirty="0">
                  <a:cs typeface="+mn-ea"/>
                  <a:sym typeface="+mn-lt"/>
                </a:rPr>
                <a:t>专业：</a:t>
              </a:r>
              <a:endParaRPr lang="en-US" altLang="zh-CN" sz="2000" b="1" dirty="0">
                <a:cs typeface="+mn-ea"/>
                <a:sym typeface="+mn-lt"/>
              </a:endParaRPr>
            </a:p>
            <a:p>
              <a:pPr algn="r"/>
              <a:r>
                <a:rPr lang="zh-CN" altLang="en-US" sz="2000" b="1" dirty="0">
                  <a:cs typeface="+mn-ea"/>
                  <a:sym typeface="+mn-lt"/>
                </a:rPr>
                <a:t>模具设计与制造</a:t>
              </a:r>
            </a:p>
          </p:txBody>
        </p:sp>
        <p:sp>
          <p:nvSpPr>
            <p:cNvPr id="25" name="ïŝlîḓê"/>
            <p:cNvSpPr txBox="1"/>
            <p:nvPr/>
          </p:nvSpPr>
          <p:spPr>
            <a:xfrm>
              <a:off x="694726" y="2146125"/>
              <a:ext cx="2603598" cy="707886"/>
            </a:xfrm>
            <a:prstGeom prst="rect">
              <a:avLst/>
            </a:prstGeom>
            <a:noFill/>
          </p:spPr>
          <p:txBody>
            <a:bodyPr wrap="square" rtlCol="0">
              <a:spAutoFit/>
            </a:bodyPr>
            <a:lstStyle/>
            <a:p>
              <a:pPr algn="r"/>
              <a:r>
                <a:rPr lang="zh-CN" altLang="en-US" sz="2000" b="1" dirty="0">
                  <a:cs typeface="+mn-ea"/>
                  <a:sym typeface="+mn-lt"/>
                </a:rPr>
                <a:t>姓名：</a:t>
              </a:r>
              <a:endParaRPr lang="en-US" altLang="zh-CN" sz="2000" b="1" dirty="0">
                <a:cs typeface="+mn-ea"/>
                <a:sym typeface="+mn-lt"/>
              </a:endParaRPr>
            </a:p>
            <a:p>
              <a:pPr algn="r"/>
              <a:r>
                <a:rPr lang="zh-CN" altLang="en-US" sz="2000" b="1" dirty="0" smtClean="0">
                  <a:cs typeface="+mn-ea"/>
                  <a:sym typeface="+mn-lt"/>
                </a:rPr>
                <a:t>第一</a:t>
              </a:r>
              <a:r>
                <a:rPr lang="en-US" altLang="zh-CN" sz="2000" b="1" dirty="0" smtClean="0">
                  <a:cs typeface="+mn-ea"/>
                  <a:sym typeface="+mn-lt"/>
                </a:rPr>
                <a:t>PPT</a:t>
              </a:r>
              <a:endParaRPr lang="zh-CN" altLang="en-US" sz="2000" b="1" dirty="0">
                <a:cs typeface="+mn-ea"/>
                <a:sym typeface="+mn-lt"/>
              </a:endParaRPr>
            </a:p>
          </p:txBody>
        </p:sp>
        <p:sp>
          <p:nvSpPr>
            <p:cNvPr id="27" name="ïşḻîdê"/>
            <p:cNvSpPr/>
            <p:nvPr/>
          </p:nvSpPr>
          <p:spPr>
            <a:xfrm>
              <a:off x="3163723" y="3306803"/>
              <a:ext cx="556181" cy="55618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a:solidFill>
                    <a:schemeClr val="bg1"/>
                  </a:solidFill>
                  <a:cs typeface="+mn-ea"/>
                  <a:sym typeface="+mn-lt"/>
                </a:rPr>
                <a:t>0</a:t>
              </a:r>
              <a:r>
                <a:rPr lang="en-US" altLang="zh-CN" sz="100" b="1">
                  <a:solidFill>
                    <a:schemeClr val="bg1"/>
                  </a:solidFill>
                  <a:cs typeface="+mn-ea"/>
                  <a:sym typeface="+mn-lt"/>
                </a:rPr>
                <a:t> </a:t>
              </a:r>
              <a:r>
                <a:rPr lang="en-US" altLang="zh-CN" b="1">
                  <a:solidFill>
                    <a:schemeClr val="bg1"/>
                  </a:solidFill>
                  <a:cs typeface="+mn-ea"/>
                  <a:sym typeface="+mn-lt"/>
                </a:rPr>
                <a:t>3</a:t>
              </a:r>
              <a:endParaRPr lang="zh-CN" altLang="en-US" b="1" dirty="0">
                <a:solidFill>
                  <a:schemeClr val="bg1"/>
                </a:solidFill>
                <a:cs typeface="+mn-ea"/>
                <a:sym typeface="+mn-lt"/>
              </a:endParaRPr>
            </a:p>
          </p:txBody>
        </p:sp>
        <p:sp>
          <p:nvSpPr>
            <p:cNvPr id="28" name="ï$ḷiḋé"/>
            <p:cNvSpPr txBox="1"/>
            <p:nvPr/>
          </p:nvSpPr>
          <p:spPr>
            <a:xfrm>
              <a:off x="694725" y="3350443"/>
              <a:ext cx="2225493" cy="707886"/>
            </a:xfrm>
            <a:prstGeom prst="rect">
              <a:avLst/>
            </a:prstGeom>
            <a:noFill/>
          </p:spPr>
          <p:txBody>
            <a:bodyPr wrap="square" rtlCol="0">
              <a:spAutoFit/>
            </a:bodyPr>
            <a:lstStyle/>
            <a:p>
              <a:pPr algn="r"/>
              <a:r>
                <a:rPr lang="zh-CN" altLang="en-US" sz="2000" b="1" dirty="0">
                  <a:cs typeface="+mn-ea"/>
                  <a:sym typeface="+mn-lt"/>
                </a:rPr>
                <a:t>学历：</a:t>
              </a:r>
              <a:endParaRPr lang="en-US" altLang="zh-CN" sz="2000" b="1" dirty="0">
                <a:cs typeface="+mn-ea"/>
                <a:sym typeface="+mn-lt"/>
              </a:endParaRPr>
            </a:p>
            <a:p>
              <a:pPr algn="r"/>
              <a:r>
                <a:rPr lang="zh-CN" altLang="en-US" sz="2000" b="1" dirty="0">
                  <a:cs typeface="+mn-ea"/>
                  <a:sym typeface="+mn-lt"/>
                </a:rPr>
                <a:t>硕士 </a:t>
              </a:r>
              <a:endParaRPr kumimoji="0" lang="en-US" altLang="zh-CN" sz="2000" b="1" i="0" u="none" strike="noStrike" kern="1200" cap="none" spc="0" normalizeH="0" baseline="0" noProof="0" dirty="0">
                <a:ln>
                  <a:noFill/>
                </a:ln>
                <a:effectLst/>
                <a:uLnTx/>
                <a:uFillTx/>
                <a:cs typeface="+mn-ea"/>
                <a:sym typeface="+mn-lt"/>
              </a:endParaRPr>
            </a:p>
          </p:txBody>
        </p:sp>
        <p:sp>
          <p:nvSpPr>
            <p:cNvPr id="30" name="ïṩlïḑe"/>
            <p:cNvSpPr/>
            <p:nvPr/>
          </p:nvSpPr>
          <p:spPr>
            <a:xfrm>
              <a:off x="8472093" y="3306803"/>
              <a:ext cx="556181" cy="55618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a:solidFill>
                    <a:schemeClr val="bg1"/>
                  </a:solidFill>
                  <a:cs typeface="+mn-ea"/>
                  <a:sym typeface="+mn-lt"/>
                </a:rPr>
                <a:t>0</a:t>
              </a:r>
              <a:r>
                <a:rPr lang="en-US" altLang="zh-CN" sz="100" b="1">
                  <a:solidFill>
                    <a:schemeClr val="bg1"/>
                  </a:solidFill>
                  <a:cs typeface="+mn-ea"/>
                  <a:sym typeface="+mn-lt"/>
                </a:rPr>
                <a:t> </a:t>
              </a:r>
              <a:r>
                <a:rPr lang="en-US" altLang="zh-CN" b="1">
                  <a:solidFill>
                    <a:schemeClr val="bg1"/>
                  </a:solidFill>
                  <a:cs typeface="+mn-ea"/>
                  <a:sym typeface="+mn-lt"/>
                </a:rPr>
                <a:t>4</a:t>
              </a:r>
              <a:endParaRPr lang="zh-CN" altLang="en-US" b="1" dirty="0">
                <a:solidFill>
                  <a:schemeClr val="bg1"/>
                </a:solidFill>
                <a:cs typeface="+mn-ea"/>
                <a:sym typeface="+mn-lt"/>
              </a:endParaRPr>
            </a:p>
          </p:txBody>
        </p:sp>
        <p:sp>
          <p:nvSpPr>
            <p:cNvPr id="31" name="iṩľïdê"/>
            <p:cNvSpPr txBox="1"/>
            <p:nvPr/>
          </p:nvSpPr>
          <p:spPr>
            <a:xfrm>
              <a:off x="9315030" y="3350443"/>
              <a:ext cx="2225493" cy="707886"/>
            </a:xfrm>
            <a:prstGeom prst="rect">
              <a:avLst/>
            </a:prstGeom>
            <a:noFill/>
          </p:spPr>
          <p:txBody>
            <a:bodyPr wrap="square" rtlCol="0">
              <a:spAutoFit/>
            </a:bodyPr>
            <a:lstStyle/>
            <a:p>
              <a:r>
                <a:rPr lang="zh-CN" altLang="en-US" sz="2000" b="1" dirty="0">
                  <a:cs typeface="+mn-ea"/>
                  <a:sym typeface="+mn-lt"/>
                </a:rPr>
                <a:t>现任岗位：</a:t>
              </a:r>
              <a:endParaRPr lang="en-US" altLang="zh-CN" sz="2000" b="1" dirty="0">
                <a:cs typeface="+mn-ea"/>
                <a:sym typeface="+mn-lt"/>
              </a:endParaRPr>
            </a:p>
            <a:p>
              <a:r>
                <a:rPr lang="zh-CN" altLang="en-US" sz="2000" b="1" dirty="0">
                  <a:cs typeface="+mn-ea"/>
                  <a:sym typeface="+mn-lt"/>
                </a:rPr>
                <a:t>中级工程师</a:t>
              </a:r>
            </a:p>
          </p:txBody>
        </p:sp>
      </p:grpSp>
      <p:grpSp>
        <p:nvGrpSpPr>
          <p:cNvPr id="2" name="组合 1"/>
          <p:cNvGrpSpPr/>
          <p:nvPr/>
        </p:nvGrpSpPr>
        <p:grpSpPr>
          <a:xfrm>
            <a:off x="0" y="5581416"/>
            <a:ext cx="12235558" cy="1280735"/>
            <a:chOff x="0" y="5581416"/>
            <a:chExt cx="12235558" cy="1280735"/>
          </a:xfrm>
        </p:grpSpPr>
        <p:sp>
          <p:nvSpPr>
            <p:cNvPr id="34" name="Rectangle 38"/>
            <p:cNvSpPr/>
            <p:nvPr/>
          </p:nvSpPr>
          <p:spPr>
            <a:xfrm>
              <a:off x="0" y="6044336"/>
              <a:ext cx="11094990" cy="81366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cs typeface="+mn-ea"/>
                <a:sym typeface="+mn-lt"/>
              </a:endParaRPr>
            </a:p>
          </p:txBody>
        </p:sp>
        <p:grpSp>
          <p:nvGrpSpPr>
            <p:cNvPr id="35" name="Group 42"/>
            <p:cNvGrpSpPr/>
            <p:nvPr/>
          </p:nvGrpSpPr>
          <p:grpSpPr>
            <a:xfrm>
              <a:off x="297996" y="6185705"/>
              <a:ext cx="5178980" cy="434290"/>
              <a:chOff x="842086" y="6074731"/>
              <a:chExt cx="4910710" cy="411794"/>
            </a:xfrm>
          </p:grpSpPr>
          <p:grpSp>
            <p:nvGrpSpPr>
              <p:cNvPr id="36" name="Group 9"/>
              <p:cNvGrpSpPr/>
              <p:nvPr/>
            </p:nvGrpSpPr>
            <p:grpSpPr>
              <a:xfrm>
                <a:off x="842086" y="6124051"/>
                <a:ext cx="1516003" cy="310800"/>
                <a:chOff x="1192022" y="5976123"/>
                <a:chExt cx="1516003" cy="310800"/>
              </a:xfrm>
            </p:grpSpPr>
            <p:sp>
              <p:nvSpPr>
                <p:cNvPr id="50" name="Freeform 10"/>
                <p:cNvSpPr>
                  <a:spLocks noEditPoints="1"/>
                </p:cNvSpPr>
                <p:nvPr/>
              </p:nvSpPr>
              <p:spPr bwMode="auto">
                <a:xfrm>
                  <a:off x="1192022" y="5976123"/>
                  <a:ext cx="294211" cy="295379"/>
                </a:xfrm>
                <a:custGeom>
                  <a:avLst/>
                  <a:gdLst>
                    <a:gd name="T0" fmla="*/ 0 w 104"/>
                    <a:gd name="T1" fmla="*/ 81 h 104"/>
                    <a:gd name="T2" fmla="*/ 28 w 104"/>
                    <a:gd name="T3" fmla="*/ 72 h 104"/>
                    <a:gd name="T4" fmla="*/ 22 w 104"/>
                    <a:gd name="T5" fmla="*/ 65 h 104"/>
                    <a:gd name="T6" fmla="*/ 0 w 104"/>
                    <a:gd name="T7" fmla="*/ 72 h 104"/>
                    <a:gd name="T8" fmla="*/ 0 w 104"/>
                    <a:gd name="T9" fmla="*/ 81 h 104"/>
                    <a:gd name="T10" fmla="*/ 21 w 104"/>
                    <a:gd name="T11" fmla="*/ 101 h 104"/>
                    <a:gd name="T12" fmla="*/ 59 w 104"/>
                    <a:gd name="T13" fmla="*/ 93 h 104"/>
                    <a:gd name="T14" fmla="*/ 99 w 104"/>
                    <a:gd name="T15" fmla="*/ 42 h 104"/>
                    <a:gd name="T16" fmla="*/ 84 w 104"/>
                    <a:gd name="T17" fmla="*/ 1 h 104"/>
                    <a:gd name="T18" fmla="*/ 76 w 104"/>
                    <a:gd name="T19" fmla="*/ 31 h 104"/>
                    <a:gd name="T20" fmla="*/ 83 w 104"/>
                    <a:gd name="T21" fmla="*/ 33 h 104"/>
                    <a:gd name="T22" fmla="*/ 79 w 104"/>
                    <a:gd name="T23" fmla="*/ 49 h 104"/>
                    <a:gd name="T24" fmla="*/ 46 w 104"/>
                    <a:gd name="T25" fmla="*/ 86 h 104"/>
                    <a:gd name="T26" fmla="*/ 32 w 104"/>
                    <a:gd name="T27" fmla="*/ 80 h 104"/>
                    <a:gd name="T28" fmla="*/ 3 w 104"/>
                    <a:gd name="T29" fmla="*/ 89 h 104"/>
                    <a:gd name="T30" fmla="*/ 21 w 104"/>
                    <a:gd name="T31" fmla="*/ 101 h 104"/>
                    <a:gd name="T32" fmla="*/ 77 w 104"/>
                    <a:gd name="T33" fmla="*/ 0 h 104"/>
                    <a:gd name="T34" fmla="*/ 67 w 104"/>
                    <a:gd name="T35" fmla="*/ 1 h 104"/>
                    <a:gd name="T36" fmla="*/ 61 w 104"/>
                    <a:gd name="T37" fmla="*/ 23 h 104"/>
                    <a:gd name="T38" fmla="*/ 70 w 104"/>
                    <a:gd name="T39" fmla="*/ 29 h 104"/>
                    <a:gd name="T40" fmla="*/ 77 w 104"/>
                    <a:gd name="T4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04">
                      <a:moveTo>
                        <a:pt x="0" y="81"/>
                      </a:moveTo>
                      <a:cubicBezTo>
                        <a:pt x="28" y="72"/>
                        <a:pt x="28" y="72"/>
                        <a:pt x="28" y="72"/>
                      </a:cubicBezTo>
                      <a:cubicBezTo>
                        <a:pt x="22" y="65"/>
                        <a:pt x="22" y="65"/>
                        <a:pt x="22" y="65"/>
                      </a:cubicBezTo>
                      <a:cubicBezTo>
                        <a:pt x="0" y="72"/>
                        <a:pt x="0" y="72"/>
                        <a:pt x="0" y="72"/>
                      </a:cubicBezTo>
                      <a:cubicBezTo>
                        <a:pt x="0" y="81"/>
                        <a:pt x="0" y="81"/>
                        <a:pt x="0" y="81"/>
                      </a:cubicBezTo>
                      <a:close/>
                      <a:moveTo>
                        <a:pt x="21" y="101"/>
                      </a:moveTo>
                      <a:cubicBezTo>
                        <a:pt x="33" y="104"/>
                        <a:pt x="44" y="103"/>
                        <a:pt x="59" y="93"/>
                      </a:cubicBezTo>
                      <a:cubicBezTo>
                        <a:pt x="74" y="83"/>
                        <a:pt x="96" y="58"/>
                        <a:pt x="99" y="42"/>
                      </a:cubicBezTo>
                      <a:cubicBezTo>
                        <a:pt x="101" y="26"/>
                        <a:pt x="104" y="11"/>
                        <a:pt x="84" y="1"/>
                      </a:cubicBezTo>
                      <a:cubicBezTo>
                        <a:pt x="76" y="31"/>
                        <a:pt x="76" y="31"/>
                        <a:pt x="76" y="31"/>
                      </a:cubicBezTo>
                      <a:cubicBezTo>
                        <a:pt x="83" y="33"/>
                        <a:pt x="83" y="33"/>
                        <a:pt x="83" y="33"/>
                      </a:cubicBezTo>
                      <a:cubicBezTo>
                        <a:pt x="83" y="33"/>
                        <a:pt x="91" y="36"/>
                        <a:pt x="79" y="49"/>
                      </a:cubicBezTo>
                      <a:cubicBezTo>
                        <a:pt x="68" y="62"/>
                        <a:pt x="46" y="86"/>
                        <a:pt x="46" y="86"/>
                      </a:cubicBezTo>
                      <a:cubicBezTo>
                        <a:pt x="46" y="86"/>
                        <a:pt x="38" y="96"/>
                        <a:pt x="32" y="80"/>
                      </a:cubicBezTo>
                      <a:cubicBezTo>
                        <a:pt x="3" y="89"/>
                        <a:pt x="3" y="89"/>
                        <a:pt x="3" y="89"/>
                      </a:cubicBezTo>
                      <a:cubicBezTo>
                        <a:pt x="3" y="89"/>
                        <a:pt x="8" y="99"/>
                        <a:pt x="21" y="101"/>
                      </a:cubicBezTo>
                      <a:close/>
                      <a:moveTo>
                        <a:pt x="77" y="0"/>
                      </a:moveTo>
                      <a:cubicBezTo>
                        <a:pt x="67" y="1"/>
                        <a:pt x="67" y="1"/>
                        <a:pt x="67" y="1"/>
                      </a:cubicBezTo>
                      <a:cubicBezTo>
                        <a:pt x="61" y="23"/>
                        <a:pt x="61" y="23"/>
                        <a:pt x="61" y="23"/>
                      </a:cubicBezTo>
                      <a:cubicBezTo>
                        <a:pt x="70" y="29"/>
                        <a:pt x="70" y="29"/>
                        <a:pt x="70" y="29"/>
                      </a:cubicBezTo>
                      <a:cubicBezTo>
                        <a:pt x="77" y="0"/>
                        <a:pt x="77" y="0"/>
                        <a:pt x="77" y="0"/>
                      </a:cubicBezTo>
                      <a:close/>
                    </a:path>
                  </a:pathLst>
                </a:custGeom>
                <a:solidFill>
                  <a:schemeClr val="bg1"/>
                </a:solidFill>
                <a:ln>
                  <a:noFill/>
                </a:ln>
              </p:spPr>
              <p:txBody>
                <a:bodyPr vert="horz" wrap="square" lIns="96435" tIns="48218" rIns="96435" bIns="48218" numCol="1" anchor="t" anchorCtr="0" compatLnSpc="1"/>
                <a:lstStyle/>
                <a:p>
                  <a:endParaRPr lang="bg-BG">
                    <a:cs typeface="+mn-ea"/>
                    <a:sym typeface="+mn-lt"/>
                  </a:endParaRPr>
                </a:p>
              </p:txBody>
            </p:sp>
            <p:sp>
              <p:nvSpPr>
                <p:cNvPr id="51" name="TextBox 20"/>
                <p:cNvSpPr txBox="1"/>
                <p:nvPr/>
              </p:nvSpPr>
              <p:spPr>
                <a:xfrm>
                  <a:off x="1522146" y="6014666"/>
                  <a:ext cx="1185879" cy="272257"/>
                </a:xfrm>
                <a:prstGeom prst="rect">
                  <a:avLst/>
                </a:prstGeom>
                <a:noFill/>
              </p:spPr>
              <p:txBody>
                <a:bodyPr wrap="none" rtlCol="0">
                  <a:spAutoFit/>
                </a:bodyPr>
                <a:lstStyle/>
                <a:p>
                  <a:r>
                    <a:rPr lang="en-US" sz="1265" dirty="0">
                      <a:solidFill>
                        <a:schemeClr val="bg1"/>
                      </a:solidFill>
                      <a:cs typeface="+mn-ea"/>
                      <a:sym typeface="+mn-lt"/>
                    </a:rPr>
                    <a:t>+1234567890</a:t>
                  </a:r>
                  <a:endParaRPr lang="bg-BG" sz="1265" dirty="0">
                    <a:solidFill>
                      <a:schemeClr val="bg1"/>
                    </a:solidFill>
                    <a:cs typeface="+mn-ea"/>
                    <a:sym typeface="+mn-lt"/>
                  </a:endParaRPr>
                </a:p>
              </p:txBody>
            </p:sp>
          </p:grpSp>
          <p:sp>
            <p:nvSpPr>
              <p:cNvPr id="48" name="Freeform 18"/>
              <p:cNvSpPr/>
              <p:nvPr/>
            </p:nvSpPr>
            <p:spPr bwMode="auto">
              <a:xfrm>
                <a:off x="3217741" y="6120490"/>
                <a:ext cx="296194" cy="303938"/>
              </a:xfrm>
              <a:custGeom>
                <a:avLst/>
                <a:gdLst>
                  <a:gd name="T0" fmla="*/ 80 w 126"/>
                  <a:gd name="T1" fmla="*/ 20 h 129"/>
                  <a:gd name="T2" fmla="*/ 112 w 126"/>
                  <a:gd name="T3" fmla="*/ 15 h 129"/>
                  <a:gd name="T4" fmla="*/ 115 w 126"/>
                  <a:gd name="T5" fmla="*/ 47 h 129"/>
                  <a:gd name="T6" fmla="*/ 58 w 126"/>
                  <a:gd name="T7" fmla="*/ 114 h 129"/>
                  <a:gd name="T8" fmla="*/ 22 w 126"/>
                  <a:gd name="T9" fmla="*/ 114 h 129"/>
                  <a:gd name="T10" fmla="*/ 8 w 126"/>
                  <a:gd name="T11" fmla="*/ 73 h 129"/>
                  <a:gd name="T12" fmla="*/ 51 w 126"/>
                  <a:gd name="T13" fmla="*/ 22 h 129"/>
                  <a:gd name="T14" fmla="*/ 59 w 126"/>
                  <a:gd name="T15" fmla="*/ 18 h 129"/>
                  <a:gd name="T16" fmla="*/ 58 w 126"/>
                  <a:gd name="T17" fmla="*/ 26 h 129"/>
                  <a:gd name="T18" fmla="*/ 17 w 126"/>
                  <a:gd name="T19" fmla="*/ 75 h 129"/>
                  <a:gd name="T20" fmla="*/ 21 w 126"/>
                  <a:gd name="T21" fmla="*/ 102 h 129"/>
                  <a:gd name="T22" fmla="*/ 50 w 126"/>
                  <a:gd name="T23" fmla="*/ 110 h 129"/>
                  <a:gd name="T24" fmla="*/ 106 w 126"/>
                  <a:gd name="T25" fmla="*/ 47 h 129"/>
                  <a:gd name="T26" fmla="*/ 107 w 126"/>
                  <a:gd name="T27" fmla="*/ 23 h 129"/>
                  <a:gd name="T28" fmla="*/ 88 w 126"/>
                  <a:gd name="T29" fmla="*/ 24 h 129"/>
                  <a:gd name="T30" fmla="*/ 53 w 126"/>
                  <a:gd name="T31" fmla="*/ 65 h 129"/>
                  <a:gd name="T32" fmla="*/ 49 w 126"/>
                  <a:gd name="T33" fmla="*/ 77 h 129"/>
                  <a:gd name="T34" fmla="*/ 61 w 126"/>
                  <a:gd name="T35" fmla="*/ 71 h 129"/>
                  <a:gd name="T36" fmla="*/ 83 w 126"/>
                  <a:gd name="T37" fmla="*/ 45 h 129"/>
                  <a:gd name="T38" fmla="*/ 90 w 126"/>
                  <a:gd name="T39" fmla="*/ 44 h 129"/>
                  <a:gd name="T40" fmla="*/ 90 w 126"/>
                  <a:gd name="T41" fmla="*/ 51 h 129"/>
                  <a:gd name="T42" fmla="*/ 66 w 126"/>
                  <a:gd name="T43" fmla="*/ 79 h 129"/>
                  <a:gd name="T44" fmla="*/ 44 w 126"/>
                  <a:gd name="T45" fmla="*/ 83 h 129"/>
                  <a:gd name="T46" fmla="*/ 45 w 126"/>
                  <a:gd name="T47" fmla="*/ 61 h 129"/>
                  <a:gd name="T48" fmla="*/ 80 w 126"/>
                  <a:gd name="T49" fmla="*/ 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29">
                    <a:moveTo>
                      <a:pt x="80" y="20"/>
                    </a:moveTo>
                    <a:cubicBezTo>
                      <a:pt x="97" y="0"/>
                      <a:pt x="112" y="15"/>
                      <a:pt x="112" y="15"/>
                    </a:cubicBezTo>
                    <a:cubicBezTo>
                      <a:pt x="126" y="27"/>
                      <a:pt x="115" y="47"/>
                      <a:pt x="115" y="47"/>
                    </a:cubicBezTo>
                    <a:cubicBezTo>
                      <a:pt x="58" y="114"/>
                      <a:pt x="58" y="114"/>
                      <a:pt x="58" y="114"/>
                    </a:cubicBezTo>
                    <a:cubicBezTo>
                      <a:pt x="39" y="129"/>
                      <a:pt x="22" y="114"/>
                      <a:pt x="22" y="114"/>
                    </a:cubicBezTo>
                    <a:cubicBezTo>
                      <a:pt x="0" y="91"/>
                      <a:pt x="8" y="73"/>
                      <a:pt x="8" y="73"/>
                    </a:cubicBezTo>
                    <a:cubicBezTo>
                      <a:pt x="51" y="22"/>
                      <a:pt x="51" y="22"/>
                      <a:pt x="51" y="22"/>
                    </a:cubicBezTo>
                    <a:cubicBezTo>
                      <a:pt x="54" y="18"/>
                      <a:pt x="59" y="18"/>
                      <a:pt x="59" y="18"/>
                    </a:cubicBezTo>
                    <a:cubicBezTo>
                      <a:pt x="63" y="22"/>
                      <a:pt x="58" y="26"/>
                      <a:pt x="58" y="26"/>
                    </a:cubicBezTo>
                    <a:cubicBezTo>
                      <a:pt x="17" y="75"/>
                      <a:pt x="17" y="75"/>
                      <a:pt x="17" y="75"/>
                    </a:cubicBezTo>
                    <a:cubicBezTo>
                      <a:pt x="12" y="86"/>
                      <a:pt x="21" y="102"/>
                      <a:pt x="21" y="102"/>
                    </a:cubicBezTo>
                    <a:cubicBezTo>
                      <a:pt x="35" y="114"/>
                      <a:pt x="50" y="110"/>
                      <a:pt x="50" y="110"/>
                    </a:cubicBezTo>
                    <a:cubicBezTo>
                      <a:pt x="106" y="47"/>
                      <a:pt x="106" y="47"/>
                      <a:pt x="106" y="47"/>
                    </a:cubicBezTo>
                    <a:cubicBezTo>
                      <a:pt x="116" y="35"/>
                      <a:pt x="107" y="23"/>
                      <a:pt x="107" y="23"/>
                    </a:cubicBezTo>
                    <a:cubicBezTo>
                      <a:pt x="99" y="14"/>
                      <a:pt x="88" y="24"/>
                      <a:pt x="88" y="24"/>
                    </a:cubicBezTo>
                    <a:cubicBezTo>
                      <a:pt x="53" y="65"/>
                      <a:pt x="53" y="65"/>
                      <a:pt x="53" y="65"/>
                    </a:cubicBezTo>
                    <a:cubicBezTo>
                      <a:pt x="43" y="73"/>
                      <a:pt x="49" y="77"/>
                      <a:pt x="49" y="77"/>
                    </a:cubicBezTo>
                    <a:cubicBezTo>
                      <a:pt x="54" y="82"/>
                      <a:pt x="61" y="71"/>
                      <a:pt x="61" y="71"/>
                    </a:cubicBezTo>
                    <a:cubicBezTo>
                      <a:pt x="83" y="45"/>
                      <a:pt x="83" y="45"/>
                      <a:pt x="83" y="45"/>
                    </a:cubicBezTo>
                    <a:cubicBezTo>
                      <a:pt x="87" y="41"/>
                      <a:pt x="89" y="43"/>
                      <a:pt x="90" y="44"/>
                    </a:cubicBezTo>
                    <a:cubicBezTo>
                      <a:pt x="94" y="47"/>
                      <a:pt x="90" y="51"/>
                      <a:pt x="90" y="51"/>
                    </a:cubicBezTo>
                    <a:cubicBezTo>
                      <a:pt x="90" y="51"/>
                      <a:pt x="66" y="77"/>
                      <a:pt x="66" y="79"/>
                    </a:cubicBezTo>
                    <a:cubicBezTo>
                      <a:pt x="66" y="79"/>
                      <a:pt x="54" y="93"/>
                      <a:pt x="44" y="83"/>
                    </a:cubicBezTo>
                    <a:cubicBezTo>
                      <a:pt x="44" y="83"/>
                      <a:pt x="33" y="74"/>
                      <a:pt x="45" y="61"/>
                    </a:cubicBezTo>
                    <a:cubicBezTo>
                      <a:pt x="80" y="20"/>
                      <a:pt x="80" y="20"/>
                      <a:pt x="80"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bg-BG">
                  <a:cs typeface="+mn-ea"/>
                  <a:sym typeface="+mn-lt"/>
                </a:endParaRPr>
              </a:p>
            </p:txBody>
          </p:sp>
          <p:sp>
            <p:nvSpPr>
              <p:cNvPr id="46" name="Freeform 22"/>
              <p:cNvSpPr>
                <a:spLocks noEditPoints="1"/>
              </p:cNvSpPr>
              <p:nvPr/>
            </p:nvSpPr>
            <p:spPr bwMode="auto">
              <a:xfrm>
                <a:off x="5472089" y="6159568"/>
                <a:ext cx="280707" cy="205206"/>
              </a:xfrm>
              <a:custGeom>
                <a:avLst/>
                <a:gdLst>
                  <a:gd name="T0" fmla="*/ 111 w 120"/>
                  <a:gd name="T1" fmla="*/ 87 h 87"/>
                  <a:gd name="T2" fmla="*/ 9 w 120"/>
                  <a:gd name="T3" fmla="*/ 87 h 87"/>
                  <a:gd name="T4" fmla="*/ 0 w 120"/>
                  <a:gd name="T5" fmla="*/ 79 h 87"/>
                  <a:gd name="T6" fmla="*/ 0 w 120"/>
                  <a:gd name="T7" fmla="*/ 17 h 87"/>
                  <a:gd name="T8" fmla="*/ 26 w 120"/>
                  <a:gd name="T9" fmla="*/ 45 h 87"/>
                  <a:gd name="T10" fmla="*/ 8 w 120"/>
                  <a:gd name="T11" fmla="*/ 77 h 87"/>
                  <a:gd name="T12" fmla="*/ 33 w 120"/>
                  <a:gd name="T13" fmla="*/ 54 h 87"/>
                  <a:gd name="T14" fmla="*/ 49 w 120"/>
                  <a:gd name="T15" fmla="*/ 66 h 87"/>
                  <a:gd name="T16" fmla="*/ 70 w 120"/>
                  <a:gd name="T17" fmla="*/ 67 h 87"/>
                  <a:gd name="T18" fmla="*/ 86 w 120"/>
                  <a:gd name="T19" fmla="*/ 53 h 87"/>
                  <a:gd name="T20" fmla="*/ 112 w 120"/>
                  <a:gd name="T21" fmla="*/ 79 h 87"/>
                  <a:gd name="T22" fmla="*/ 94 w 120"/>
                  <a:gd name="T23" fmla="*/ 45 h 87"/>
                  <a:gd name="T24" fmla="*/ 120 w 120"/>
                  <a:gd name="T25" fmla="*/ 17 h 87"/>
                  <a:gd name="T26" fmla="*/ 120 w 120"/>
                  <a:gd name="T27" fmla="*/ 79 h 87"/>
                  <a:gd name="T28" fmla="*/ 111 w 120"/>
                  <a:gd name="T29" fmla="*/ 87 h 87"/>
                  <a:gd name="T30" fmla="*/ 48 w 120"/>
                  <a:gd name="T31" fmla="*/ 57 h 87"/>
                  <a:gd name="T32" fmla="*/ 0 w 120"/>
                  <a:gd name="T33" fmla="*/ 9 h 87"/>
                  <a:gd name="T34" fmla="*/ 9 w 120"/>
                  <a:gd name="T35" fmla="*/ 0 h 87"/>
                  <a:gd name="T36" fmla="*/ 111 w 120"/>
                  <a:gd name="T37" fmla="*/ 0 h 87"/>
                  <a:gd name="T38" fmla="*/ 120 w 120"/>
                  <a:gd name="T39" fmla="*/ 9 h 87"/>
                  <a:gd name="T40" fmla="*/ 69 w 120"/>
                  <a:gd name="T41" fmla="*/ 57 h 87"/>
                  <a:gd name="T42" fmla="*/ 48 w 120"/>
                  <a:gd name="T43"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87">
                    <a:moveTo>
                      <a:pt x="111" y="87"/>
                    </a:moveTo>
                    <a:cubicBezTo>
                      <a:pt x="9" y="87"/>
                      <a:pt x="9" y="87"/>
                      <a:pt x="9" y="87"/>
                    </a:cubicBezTo>
                    <a:cubicBezTo>
                      <a:pt x="9" y="87"/>
                      <a:pt x="0" y="86"/>
                      <a:pt x="0" y="79"/>
                    </a:cubicBezTo>
                    <a:cubicBezTo>
                      <a:pt x="0" y="17"/>
                      <a:pt x="0" y="17"/>
                      <a:pt x="0" y="17"/>
                    </a:cubicBezTo>
                    <a:cubicBezTo>
                      <a:pt x="26" y="45"/>
                      <a:pt x="26" y="45"/>
                      <a:pt x="26" y="45"/>
                    </a:cubicBezTo>
                    <a:cubicBezTo>
                      <a:pt x="8" y="77"/>
                      <a:pt x="8" y="77"/>
                      <a:pt x="8" y="77"/>
                    </a:cubicBezTo>
                    <a:cubicBezTo>
                      <a:pt x="33" y="54"/>
                      <a:pt x="33" y="54"/>
                      <a:pt x="33" y="54"/>
                    </a:cubicBezTo>
                    <a:cubicBezTo>
                      <a:pt x="49" y="66"/>
                      <a:pt x="49" y="66"/>
                      <a:pt x="49" y="66"/>
                    </a:cubicBezTo>
                    <a:cubicBezTo>
                      <a:pt x="49" y="66"/>
                      <a:pt x="60" y="75"/>
                      <a:pt x="70" y="67"/>
                    </a:cubicBezTo>
                    <a:cubicBezTo>
                      <a:pt x="86" y="53"/>
                      <a:pt x="86" y="53"/>
                      <a:pt x="86" y="53"/>
                    </a:cubicBezTo>
                    <a:cubicBezTo>
                      <a:pt x="112" y="79"/>
                      <a:pt x="112" y="79"/>
                      <a:pt x="112" y="79"/>
                    </a:cubicBezTo>
                    <a:cubicBezTo>
                      <a:pt x="94" y="45"/>
                      <a:pt x="94" y="45"/>
                      <a:pt x="94" y="45"/>
                    </a:cubicBezTo>
                    <a:cubicBezTo>
                      <a:pt x="120" y="17"/>
                      <a:pt x="120" y="17"/>
                      <a:pt x="120" y="17"/>
                    </a:cubicBezTo>
                    <a:cubicBezTo>
                      <a:pt x="120" y="79"/>
                      <a:pt x="120" y="79"/>
                      <a:pt x="120" y="79"/>
                    </a:cubicBezTo>
                    <a:cubicBezTo>
                      <a:pt x="120" y="79"/>
                      <a:pt x="119" y="87"/>
                      <a:pt x="111" y="87"/>
                    </a:cubicBezTo>
                    <a:close/>
                    <a:moveTo>
                      <a:pt x="48" y="57"/>
                    </a:moveTo>
                    <a:cubicBezTo>
                      <a:pt x="0" y="9"/>
                      <a:pt x="0" y="9"/>
                      <a:pt x="0" y="9"/>
                    </a:cubicBezTo>
                    <a:cubicBezTo>
                      <a:pt x="0" y="9"/>
                      <a:pt x="0" y="0"/>
                      <a:pt x="9" y="0"/>
                    </a:cubicBezTo>
                    <a:cubicBezTo>
                      <a:pt x="111" y="0"/>
                      <a:pt x="111" y="0"/>
                      <a:pt x="111" y="0"/>
                    </a:cubicBezTo>
                    <a:cubicBezTo>
                      <a:pt x="111" y="0"/>
                      <a:pt x="120" y="0"/>
                      <a:pt x="120" y="9"/>
                    </a:cubicBezTo>
                    <a:cubicBezTo>
                      <a:pt x="69" y="57"/>
                      <a:pt x="69" y="57"/>
                      <a:pt x="69" y="57"/>
                    </a:cubicBezTo>
                    <a:cubicBezTo>
                      <a:pt x="69" y="57"/>
                      <a:pt x="62" y="66"/>
                      <a:pt x="48" y="57"/>
                    </a:cubicBezTo>
                    <a:close/>
                  </a:path>
                </a:pathLst>
              </a:custGeom>
              <a:solidFill>
                <a:schemeClr val="bg1"/>
              </a:solidFill>
              <a:ln>
                <a:noFill/>
              </a:ln>
            </p:spPr>
            <p:txBody>
              <a:bodyPr vert="horz" wrap="square" lIns="96435" tIns="48218" rIns="96435" bIns="48218" numCol="1" anchor="t" anchorCtr="0" compatLnSpc="1"/>
              <a:lstStyle/>
              <a:p>
                <a:endParaRPr lang="bg-BG">
                  <a:cs typeface="+mn-ea"/>
                  <a:sym typeface="+mn-lt"/>
                </a:endParaRPr>
              </a:p>
            </p:txBody>
          </p:sp>
          <p:grpSp>
            <p:nvGrpSpPr>
              <p:cNvPr id="39" name="Group 27"/>
              <p:cNvGrpSpPr/>
              <p:nvPr/>
            </p:nvGrpSpPr>
            <p:grpSpPr>
              <a:xfrm>
                <a:off x="2923305" y="6074731"/>
                <a:ext cx="2273780" cy="411794"/>
                <a:chOff x="2923305" y="6031869"/>
                <a:chExt cx="2273780" cy="497752"/>
              </a:xfrm>
            </p:grpSpPr>
            <p:grpSp>
              <p:nvGrpSpPr>
                <p:cNvPr id="40" name="Group 26"/>
                <p:cNvGrpSpPr/>
                <p:nvPr/>
              </p:nvGrpSpPr>
              <p:grpSpPr>
                <a:xfrm>
                  <a:off x="2923305" y="6033456"/>
                  <a:ext cx="12700" cy="496165"/>
                  <a:chOff x="2923305" y="6033456"/>
                  <a:chExt cx="12700" cy="496165"/>
                </a:xfrm>
              </p:grpSpPr>
              <p:cxnSp>
                <p:nvCxnSpPr>
                  <p:cNvPr id="44" name="Straight Connector 15"/>
                  <p:cNvCxnSpPr/>
                  <p:nvPr/>
                </p:nvCxnSpPr>
                <p:spPr>
                  <a:xfrm>
                    <a:off x="2923305" y="6033456"/>
                    <a:ext cx="0" cy="496165"/>
                  </a:xfrm>
                  <a:prstGeom prst="line">
                    <a:avLst/>
                  </a:prstGeom>
                  <a:ln>
                    <a:solidFill>
                      <a:schemeClr val="bg1">
                        <a:alpha val="84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21"/>
                  <p:cNvCxnSpPr/>
                  <p:nvPr/>
                </p:nvCxnSpPr>
                <p:spPr>
                  <a:xfrm>
                    <a:off x="2936005" y="6033456"/>
                    <a:ext cx="0" cy="4961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Group 25"/>
                <p:cNvGrpSpPr/>
                <p:nvPr/>
              </p:nvGrpSpPr>
              <p:grpSpPr>
                <a:xfrm>
                  <a:off x="5185179" y="6031869"/>
                  <a:ext cx="11906" cy="496165"/>
                  <a:chOff x="5185179" y="6031869"/>
                  <a:chExt cx="11906" cy="496165"/>
                </a:xfrm>
              </p:grpSpPr>
              <p:cxnSp>
                <p:nvCxnSpPr>
                  <p:cNvPr id="42" name="Straight Connector 16"/>
                  <p:cNvCxnSpPr/>
                  <p:nvPr/>
                </p:nvCxnSpPr>
                <p:spPr>
                  <a:xfrm>
                    <a:off x="5185179" y="6031869"/>
                    <a:ext cx="0" cy="496165"/>
                  </a:xfrm>
                  <a:prstGeom prst="line">
                    <a:avLst/>
                  </a:prstGeom>
                  <a:ln>
                    <a:solidFill>
                      <a:schemeClr val="bg1">
                        <a:alpha val="57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23"/>
                  <p:cNvCxnSpPr/>
                  <p:nvPr/>
                </p:nvCxnSpPr>
                <p:spPr>
                  <a:xfrm>
                    <a:off x="5197085" y="6031869"/>
                    <a:ext cx="0" cy="4961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52" name="Group 55"/>
            <p:cNvGrpSpPr/>
            <p:nvPr/>
          </p:nvGrpSpPr>
          <p:grpSpPr>
            <a:xfrm rot="10800000">
              <a:off x="7125059" y="5581416"/>
              <a:ext cx="5065351" cy="1280735"/>
              <a:chOff x="4354514" y="2898961"/>
              <a:chExt cx="3482974" cy="833260"/>
            </a:xfrm>
            <a:solidFill>
              <a:srgbClr val="92222B"/>
            </a:solidFill>
          </p:grpSpPr>
          <p:sp>
            <p:nvSpPr>
              <p:cNvPr id="53" name="Freeform 5"/>
              <p:cNvSpPr/>
              <p:nvPr/>
            </p:nvSpPr>
            <p:spPr bwMode="auto">
              <a:xfrm>
                <a:off x="4354514" y="3422650"/>
                <a:ext cx="300571" cy="309571"/>
              </a:xfrm>
              <a:custGeom>
                <a:avLst/>
                <a:gdLst>
                  <a:gd name="T0" fmla="*/ 334 w 334"/>
                  <a:gd name="T1" fmla="*/ 0 h 344"/>
                  <a:gd name="T2" fmla="*/ 334 w 334"/>
                  <a:gd name="T3" fmla="*/ 344 h 344"/>
                  <a:gd name="T4" fmla="*/ 0 w 334"/>
                  <a:gd name="T5" fmla="*/ 0 h 344"/>
                  <a:gd name="T6" fmla="*/ 334 w 334"/>
                  <a:gd name="T7" fmla="*/ 0 h 344"/>
                  <a:gd name="T8" fmla="*/ 334 w 334"/>
                  <a:gd name="T9" fmla="*/ 0 h 344"/>
                </a:gdLst>
                <a:ahLst/>
                <a:cxnLst>
                  <a:cxn ang="0">
                    <a:pos x="T0" y="T1"/>
                  </a:cxn>
                  <a:cxn ang="0">
                    <a:pos x="T2" y="T3"/>
                  </a:cxn>
                  <a:cxn ang="0">
                    <a:pos x="T4" y="T5"/>
                  </a:cxn>
                  <a:cxn ang="0">
                    <a:pos x="T6" y="T7"/>
                  </a:cxn>
                  <a:cxn ang="0">
                    <a:pos x="T8" y="T9"/>
                  </a:cxn>
                </a:cxnLst>
                <a:rect l="0" t="0" r="r" b="b"/>
                <a:pathLst>
                  <a:path w="334" h="344">
                    <a:moveTo>
                      <a:pt x="334" y="0"/>
                    </a:moveTo>
                    <a:lnTo>
                      <a:pt x="334" y="344"/>
                    </a:lnTo>
                    <a:lnTo>
                      <a:pt x="0" y="0"/>
                    </a:lnTo>
                    <a:lnTo>
                      <a:pt x="334" y="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bg-BG" dirty="0">
                  <a:cs typeface="+mn-ea"/>
                  <a:sym typeface="+mn-lt"/>
                </a:endParaRPr>
              </a:p>
            </p:txBody>
          </p:sp>
          <p:sp>
            <p:nvSpPr>
              <p:cNvPr id="54" name="Freeform 6"/>
              <p:cNvSpPr/>
              <p:nvPr/>
            </p:nvSpPr>
            <p:spPr bwMode="auto">
              <a:xfrm>
                <a:off x="7323138" y="2898961"/>
                <a:ext cx="514350" cy="530225"/>
              </a:xfrm>
              <a:custGeom>
                <a:avLst/>
                <a:gdLst>
                  <a:gd name="T0" fmla="*/ 0 w 324"/>
                  <a:gd name="T1" fmla="*/ 334 h 334"/>
                  <a:gd name="T2" fmla="*/ 0 w 324"/>
                  <a:gd name="T3" fmla="*/ 0 h 334"/>
                  <a:gd name="T4" fmla="*/ 324 w 324"/>
                  <a:gd name="T5" fmla="*/ 334 h 334"/>
                  <a:gd name="T6" fmla="*/ 0 w 324"/>
                  <a:gd name="T7" fmla="*/ 334 h 334"/>
                  <a:gd name="T8" fmla="*/ 0 w 324"/>
                  <a:gd name="T9" fmla="*/ 334 h 334"/>
                </a:gdLst>
                <a:ahLst/>
                <a:cxnLst>
                  <a:cxn ang="0">
                    <a:pos x="T0" y="T1"/>
                  </a:cxn>
                  <a:cxn ang="0">
                    <a:pos x="T2" y="T3"/>
                  </a:cxn>
                  <a:cxn ang="0">
                    <a:pos x="T4" y="T5"/>
                  </a:cxn>
                  <a:cxn ang="0">
                    <a:pos x="T6" y="T7"/>
                  </a:cxn>
                  <a:cxn ang="0">
                    <a:pos x="T8" y="T9"/>
                  </a:cxn>
                </a:cxnLst>
                <a:rect l="0" t="0" r="r" b="b"/>
                <a:pathLst>
                  <a:path w="324" h="334">
                    <a:moveTo>
                      <a:pt x="0" y="334"/>
                    </a:moveTo>
                    <a:lnTo>
                      <a:pt x="0" y="0"/>
                    </a:lnTo>
                    <a:lnTo>
                      <a:pt x="324" y="334"/>
                    </a:lnTo>
                    <a:lnTo>
                      <a:pt x="0" y="334"/>
                    </a:lnTo>
                    <a:lnTo>
                      <a:pt x="0" y="3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bg-BG" dirty="0">
                  <a:cs typeface="+mn-ea"/>
                  <a:sym typeface="+mn-lt"/>
                </a:endParaRPr>
              </a:p>
            </p:txBody>
          </p:sp>
          <p:sp>
            <p:nvSpPr>
              <p:cNvPr id="55" name="Freeform 7"/>
              <p:cNvSpPr/>
              <p:nvPr/>
            </p:nvSpPr>
            <p:spPr bwMode="auto">
              <a:xfrm>
                <a:off x="4354514" y="2904365"/>
                <a:ext cx="2968625" cy="524821"/>
              </a:xfrm>
              <a:custGeom>
                <a:avLst/>
                <a:gdLst>
                  <a:gd name="T0" fmla="*/ 0 w 1870"/>
                  <a:gd name="T1" fmla="*/ 0 h 334"/>
                  <a:gd name="T2" fmla="*/ 1870 w 1870"/>
                  <a:gd name="T3" fmla="*/ 0 h 334"/>
                  <a:gd name="T4" fmla="*/ 1870 w 1870"/>
                  <a:gd name="T5" fmla="*/ 334 h 334"/>
                  <a:gd name="T6" fmla="*/ 0 w 1870"/>
                  <a:gd name="T7" fmla="*/ 334 h 334"/>
                  <a:gd name="T8" fmla="*/ 0 w 1870"/>
                  <a:gd name="T9" fmla="*/ 0 h 334"/>
                  <a:gd name="T10" fmla="*/ 0 w 1870"/>
                  <a:gd name="T11" fmla="*/ 0 h 334"/>
                </a:gdLst>
                <a:ahLst/>
                <a:cxnLst>
                  <a:cxn ang="0">
                    <a:pos x="T0" y="T1"/>
                  </a:cxn>
                  <a:cxn ang="0">
                    <a:pos x="T2" y="T3"/>
                  </a:cxn>
                  <a:cxn ang="0">
                    <a:pos x="T4" y="T5"/>
                  </a:cxn>
                  <a:cxn ang="0">
                    <a:pos x="T6" y="T7"/>
                  </a:cxn>
                  <a:cxn ang="0">
                    <a:pos x="T8" y="T9"/>
                  </a:cxn>
                  <a:cxn ang="0">
                    <a:pos x="T10" y="T11"/>
                  </a:cxn>
                </a:cxnLst>
                <a:rect l="0" t="0" r="r" b="b"/>
                <a:pathLst>
                  <a:path w="1870" h="334">
                    <a:moveTo>
                      <a:pt x="0" y="0"/>
                    </a:moveTo>
                    <a:lnTo>
                      <a:pt x="1870" y="0"/>
                    </a:lnTo>
                    <a:lnTo>
                      <a:pt x="1870" y="334"/>
                    </a:lnTo>
                    <a:lnTo>
                      <a:pt x="0" y="33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bg-BG" dirty="0">
                  <a:cs typeface="+mn-ea"/>
                  <a:sym typeface="+mn-lt"/>
                </a:endParaRPr>
              </a:p>
            </p:txBody>
          </p:sp>
        </p:grpSp>
        <p:sp>
          <p:nvSpPr>
            <p:cNvPr id="56" name="文本框 30"/>
            <p:cNvSpPr txBox="1">
              <a:spLocks noChangeArrowheads="1"/>
            </p:cNvSpPr>
            <p:nvPr/>
          </p:nvSpPr>
          <p:spPr bwMode="auto">
            <a:xfrm>
              <a:off x="8246171" y="6257346"/>
              <a:ext cx="3989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2000" b="1" dirty="0">
                  <a:solidFill>
                    <a:schemeClr val="bg1"/>
                  </a:solidFill>
                  <a:latin typeface="+mn-lt"/>
                  <a:ea typeface="+mn-ea"/>
                  <a:cs typeface="+mn-ea"/>
                  <a:sym typeface="+mn-lt"/>
                </a:rPr>
                <a:t>坚持到底，永不放弃</a:t>
              </a:r>
              <a:endParaRPr lang="en-US" altLang="zh-CN" sz="2000" b="1" dirty="0">
                <a:solidFill>
                  <a:schemeClr val="bg1"/>
                </a:solidFill>
                <a:latin typeface="+mn-lt"/>
                <a:ea typeface="+mn-ea"/>
                <a:cs typeface="+mn-ea"/>
                <a:sym typeface="+mn-lt"/>
              </a:endParaRP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文本框 35"/>
          <p:cNvSpPr txBox="1"/>
          <p:nvPr>
            <p:custDataLst>
              <p:tags r:id="rId1"/>
            </p:custDataLst>
          </p:nvPr>
        </p:nvSpPr>
        <p:spPr>
          <a:xfrm>
            <a:off x="2658374" y="1211296"/>
            <a:ext cx="6884301" cy="830997"/>
          </a:xfrm>
          <a:prstGeom prst="rect">
            <a:avLst/>
          </a:prstGeom>
          <a:noFill/>
        </p:spPr>
        <p:txBody>
          <a:bodyPr wrap="square" rtlCol="0">
            <a:spAutoFit/>
          </a:bodyPr>
          <a:lstStyle/>
          <a:p>
            <a:pPr algn="ctr"/>
            <a:r>
              <a:rPr lang="en-US" altLang="zh-CN" sz="4800" b="1" dirty="0">
                <a:solidFill>
                  <a:srgbClr val="92222B"/>
                </a:solidFill>
                <a:cs typeface="+mn-ea"/>
                <a:sym typeface="+mn-lt"/>
              </a:rPr>
              <a:t>CONTNETS</a:t>
            </a:r>
            <a:endParaRPr lang="zh-CN" altLang="en-US" sz="4800" b="1" dirty="0">
              <a:solidFill>
                <a:srgbClr val="92222B"/>
              </a:solidFill>
              <a:cs typeface="+mn-ea"/>
              <a:sym typeface="+mn-lt"/>
            </a:endParaRPr>
          </a:p>
        </p:txBody>
      </p:sp>
      <p:grpSp>
        <p:nvGrpSpPr>
          <p:cNvPr id="4" name="组合 3"/>
          <p:cNvGrpSpPr/>
          <p:nvPr/>
        </p:nvGrpSpPr>
        <p:grpSpPr>
          <a:xfrm>
            <a:off x="1645350" y="2247702"/>
            <a:ext cx="4771318" cy="782101"/>
            <a:chOff x="1184078" y="2300840"/>
            <a:chExt cx="4771318" cy="782101"/>
          </a:xfrm>
        </p:grpSpPr>
        <p:sp>
          <p:nvSpPr>
            <p:cNvPr id="5" name="文本框 4"/>
            <p:cNvSpPr txBox="1"/>
            <p:nvPr/>
          </p:nvSpPr>
          <p:spPr>
            <a:xfrm>
              <a:off x="1184078" y="2313500"/>
              <a:ext cx="880369" cy="769441"/>
            </a:xfrm>
            <a:prstGeom prst="rect">
              <a:avLst/>
            </a:prstGeom>
            <a:noFill/>
          </p:spPr>
          <p:txBody>
            <a:bodyPr wrap="none" rtlCol="0">
              <a:spAutoFit/>
            </a:bodyPr>
            <a:lstStyle/>
            <a:p>
              <a:r>
                <a:rPr lang="en-US" altLang="zh-CN" sz="4400" b="1" dirty="0">
                  <a:cs typeface="+mn-ea"/>
                  <a:sym typeface="+mn-lt"/>
                </a:rPr>
                <a:t>01</a:t>
              </a:r>
              <a:endParaRPr lang="zh-CN" altLang="en-US" sz="4400" b="1" dirty="0">
                <a:cs typeface="+mn-ea"/>
                <a:sym typeface="+mn-lt"/>
              </a:endParaRPr>
            </a:p>
          </p:txBody>
        </p:sp>
        <p:sp>
          <p:nvSpPr>
            <p:cNvPr id="6" name="文本框 5"/>
            <p:cNvSpPr txBox="1"/>
            <p:nvPr/>
          </p:nvSpPr>
          <p:spPr>
            <a:xfrm>
              <a:off x="2166622" y="2300840"/>
              <a:ext cx="2339102" cy="523220"/>
            </a:xfrm>
            <a:prstGeom prst="rect">
              <a:avLst/>
            </a:prstGeom>
            <a:noFill/>
          </p:spPr>
          <p:txBody>
            <a:bodyPr wrap="none" rtlCol="0">
              <a:spAutoFit/>
            </a:bodyPr>
            <a:lstStyle/>
            <a:p>
              <a:r>
                <a:rPr lang="zh-CN" altLang="en-US" sz="2800" dirty="0">
                  <a:cs typeface="+mn-ea"/>
                  <a:sym typeface="+mn-lt"/>
                </a:rPr>
                <a:t>主要工作经历</a:t>
              </a:r>
            </a:p>
          </p:txBody>
        </p:sp>
        <p:sp>
          <p:nvSpPr>
            <p:cNvPr id="7" name="文本框 6"/>
            <p:cNvSpPr txBox="1"/>
            <p:nvPr/>
          </p:nvSpPr>
          <p:spPr>
            <a:xfrm>
              <a:off x="2197102" y="2738846"/>
              <a:ext cx="3758294" cy="261610"/>
            </a:xfrm>
            <a:prstGeom prst="rect">
              <a:avLst/>
            </a:prstGeom>
            <a:noFill/>
          </p:spPr>
          <p:txBody>
            <a:bodyPr wrap="square">
              <a:spAutoFit/>
            </a:bodyPr>
            <a:lstStyle/>
            <a:p>
              <a:r>
                <a:rPr lang="en-GB" altLang="zh-CN" sz="1050" dirty="0">
                  <a:cs typeface="+mn-ea"/>
                  <a:sym typeface="+mn-lt"/>
                </a:rPr>
                <a:t>PLEASE ENTER THE TITLE TEXT YOU NEED HERE</a:t>
              </a:r>
            </a:p>
          </p:txBody>
        </p:sp>
        <p:cxnSp>
          <p:nvCxnSpPr>
            <p:cNvPr id="8" name="直接连接符 7"/>
            <p:cNvCxnSpPr/>
            <p:nvPr/>
          </p:nvCxnSpPr>
          <p:spPr>
            <a:xfrm>
              <a:off x="2029462" y="2409554"/>
              <a:ext cx="0" cy="57733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605228" y="3234006"/>
            <a:ext cx="4740838" cy="818959"/>
            <a:chOff x="1184078" y="3140317"/>
            <a:chExt cx="4740838" cy="818959"/>
          </a:xfrm>
        </p:grpSpPr>
        <p:sp>
          <p:nvSpPr>
            <p:cNvPr id="10" name="文本框 9"/>
            <p:cNvSpPr txBox="1"/>
            <p:nvPr/>
          </p:nvSpPr>
          <p:spPr>
            <a:xfrm>
              <a:off x="2277241" y="3140317"/>
              <a:ext cx="2698175" cy="523220"/>
            </a:xfrm>
            <a:prstGeom prst="rect">
              <a:avLst/>
            </a:prstGeom>
            <a:noFill/>
          </p:spPr>
          <p:txBody>
            <a:bodyPr wrap="none" rtlCol="0">
              <a:spAutoFit/>
            </a:bodyPr>
            <a:lstStyle/>
            <a:p>
              <a:r>
                <a:rPr lang="zh-CN" altLang="en-US" sz="2800" dirty="0">
                  <a:cs typeface="+mn-ea"/>
                  <a:sym typeface="+mn-lt"/>
                </a:rPr>
                <a:t>技能、专长展示</a:t>
              </a:r>
            </a:p>
          </p:txBody>
        </p:sp>
        <p:sp>
          <p:nvSpPr>
            <p:cNvPr id="11" name="文本框 10"/>
            <p:cNvSpPr txBox="1"/>
            <p:nvPr/>
          </p:nvSpPr>
          <p:spPr>
            <a:xfrm>
              <a:off x="2166622" y="3619183"/>
              <a:ext cx="3758294" cy="261610"/>
            </a:xfrm>
            <a:prstGeom prst="rect">
              <a:avLst/>
            </a:prstGeom>
            <a:noFill/>
          </p:spPr>
          <p:txBody>
            <a:bodyPr wrap="square">
              <a:spAutoFit/>
            </a:bodyPr>
            <a:lstStyle/>
            <a:p>
              <a:r>
                <a:rPr lang="en-GB" altLang="zh-CN" sz="1050" dirty="0">
                  <a:cs typeface="+mn-ea"/>
                  <a:sym typeface="+mn-lt"/>
                </a:rPr>
                <a:t>PLEASE ENTER THE TITLE TEXT YOU NEED HERE</a:t>
              </a:r>
            </a:p>
          </p:txBody>
        </p:sp>
        <p:sp>
          <p:nvSpPr>
            <p:cNvPr id="12" name="文本框 11"/>
            <p:cNvSpPr txBox="1"/>
            <p:nvPr/>
          </p:nvSpPr>
          <p:spPr>
            <a:xfrm>
              <a:off x="1184078" y="3189835"/>
              <a:ext cx="880369" cy="769441"/>
            </a:xfrm>
            <a:prstGeom prst="rect">
              <a:avLst/>
            </a:prstGeom>
            <a:noFill/>
          </p:spPr>
          <p:txBody>
            <a:bodyPr wrap="none" rtlCol="0">
              <a:spAutoFit/>
            </a:bodyPr>
            <a:lstStyle/>
            <a:p>
              <a:r>
                <a:rPr lang="en-US" altLang="zh-CN" sz="4400" b="1" dirty="0">
                  <a:cs typeface="+mn-ea"/>
                  <a:sym typeface="+mn-lt"/>
                </a:rPr>
                <a:t>02</a:t>
              </a:r>
              <a:endParaRPr lang="zh-CN" altLang="en-US" sz="4400" b="1" dirty="0">
                <a:cs typeface="+mn-ea"/>
                <a:sym typeface="+mn-lt"/>
              </a:endParaRPr>
            </a:p>
          </p:txBody>
        </p:sp>
        <p:cxnSp>
          <p:nvCxnSpPr>
            <p:cNvPr id="13" name="直接连接符 12"/>
            <p:cNvCxnSpPr/>
            <p:nvPr/>
          </p:nvCxnSpPr>
          <p:spPr>
            <a:xfrm>
              <a:off x="2029462" y="3290511"/>
              <a:ext cx="0" cy="57733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1706310" y="4233092"/>
            <a:ext cx="4710358" cy="769441"/>
            <a:chOff x="1184078" y="4091439"/>
            <a:chExt cx="4710358" cy="769441"/>
          </a:xfrm>
        </p:grpSpPr>
        <p:sp>
          <p:nvSpPr>
            <p:cNvPr id="15" name="文本框 14"/>
            <p:cNvSpPr txBox="1"/>
            <p:nvPr/>
          </p:nvSpPr>
          <p:spPr>
            <a:xfrm>
              <a:off x="2151382" y="4128016"/>
              <a:ext cx="3416320" cy="523220"/>
            </a:xfrm>
            <a:prstGeom prst="rect">
              <a:avLst/>
            </a:prstGeom>
            <a:noFill/>
          </p:spPr>
          <p:txBody>
            <a:bodyPr wrap="none" rtlCol="0">
              <a:spAutoFit/>
            </a:bodyPr>
            <a:lstStyle/>
            <a:p>
              <a:r>
                <a:rPr lang="zh-CN" altLang="en-US" sz="2800" dirty="0">
                  <a:cs typeface="+mn-ea"/>
                  <a:sym typeface="+mn-lt"/>
                </a:rPr>
                <a:t>竞聘岗位认知、理解</a:t>
              </a:r>
            </a:p>
          </p:txBody>
        </p:sp>
        <p:sp>
          <p:nvSpPr>
            <p:cNvPr id="16" name="文本框 15"/>
            <p:cNvSpPr txBox="1"/>
            <p:nvPr/>
          </p:nvSpPr>
          <p:spPr>
            <a:xfrm>
              <a:off x="2136142" y="4521880"/>
              <a:ext cx="3758294" cy="261610"/>
            </a:xfrm>
            <a:prstGeom prst="rect">
              <a:avLst/>
            </a:prstGeom>
            <a:noFill/>
          </p:spPr>
          <p:txBody>
            <a:bodyPr wrap="square">
              <a:spAutoFit/>
            </a:bodyPr>
            <a:lstStyle/>
            <a:p>
              <a:r>
                <a:rPr lang="en-GB" altLang="zh-CN" sz="1050" dirty="0">
                  <a:cs typeface="+mn-ea"/>
                  <a:sym typeface="+mn-lt"/>
                </a:rPr>
                <a:t>PLEASE ENTER THE TITLE TEXT YOU NEED HERE</a:t>
              </a:r>
            </a:p>
          </p:txBody>
        </p:sp>
        <p:sp>
          <p:nvSpPr>
            <p:cNvPr id="17" name="文本框 16"/>
            <p:cNvSpPr txBox="1"/>
            <p:nvPr/>
          </p:nvSpPr>
          <p:spPr>
            <a:xfrm>
              <a:off x="1184078" y="4091439"/>
              <a:ext cx="880369" cy="769441"/>
            </a:xfrm>
            <a:prstGeom prst="rect">
              <a:avLst/>
            </a:prstGeom>
            <a:noFill/>
          </p:spPr>
          <p:txBody>
            <a:bodyPr wrap="none" rtlCol="0">
              <a:spAutoFit/>
            </a:bodyPr>
            <a:lstStyle/>
            <a:p>
              <a:r>
                <a:rPr lang="en-US" altLang="zh-CN" sz="4400" b="1" dirty="0">
                  <a:cs typeface="+mn-ea"/>
                  <a:sym typeface="+mn-lt"/>
                </a:rPr>
                <a:t>03</a:t>
              </a:r>
              <a:endParaRPr lang="zh-CN" altLang="en-US" sz="4400" b="1" dirty="0">
                <a:cs typeface="+mn-ea"/>
                <a:sym typeface="+mn-lt"/>
              </a:endParaRPr>
            </a:p>
          </p:txBody>
        </p:sp>
        <p:cxnSp>
          <p:nvCxnSpPr>
            <p:cNvPr id="18" name="直接连接符 17"/>
            <p:cNvCxnSpPr/>
            <p:nvPr/>
          </p:nvCxnSpPr>
          <p:spPr>
            <a:xfrm>
              <a:off x="2029462" y="4187493"/>
              <a:ext cx="0" cy="57733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416668" y="2298531"/>
            <a:ext cx="4700716" cy="769441"/>
            <a:chOff x="1163240" y="5015199"/>
            <a:chExt cx="4700716" cy="769441"/>
          </a:xfrm>
        </p:grpSpPr>
        <p:sp>
          <p:nvSpPr>
            <p:cNvPr id="20" name="文本框 19"/>
            <p:cNvSpPr txBox="1"/>
            <p:nvPr/>
          </p:nvSpPr>
          <p:spPr>
            <a:xfrm>
              <a:off x="2136142" y="5041604"/>
              <a:ext cx="3416320" cy="523220"/>
            </a:xfrm>
            <a:prstGeom prst="rect">
              <a:avLst/>
            </a:prstGeom>
            <a:noFill/>
          </p:spPr>
          <p:txBody>
            <a:bodyPr wrap="none" rtlCol="0">
              <a:spAutoFit/>
            </a:bodyPr>
            <a:lstStyle/>
            <a:p>
              <a:r>
                <a:rPr lang="zh-CN" altLang="en-US" sz="2800" dirty="0">
                  <a:cs typeface="+mn-ea"/>
                  <a:sym typeface="+mn-lt"/>
                </a:rPr>
                <a:t>工作目标与落实策略</a:t>
              </a:r>
            </a:p>
          </p:txBody>
        </p:sp>
        <p:sp>
          <p:nvSpPr>
            <p:cNvPr id="21" name="文本框 20"/>
            <p:cNvSpPr txBox="1"/>
            <p:nvPr/>
          </p:nvSpPr>
          <p:spPr>
            <a:xfrm>
              <a:off x="2105662" y="5445640"/>
              <a:ext cx="3758294" cy="261610"/>
            </a:xfrm>
            <a:prstGeom prst="rect">
              <a:avLst/>
            </a:prstGeom>
            <a:noFill/>
          </p:spPr>
          <p:txBody>
            <a:bodyPr wrap="square">
              <a:spAutoFit/>
            </a:bodyPr>
            <a:lstStyle/>
            <a:p>
              <a:r>
                <a:rPr lang="en-GB" altLang="zh-CN" sz="1050" dirty="0">
                  <a:cs typeface="+mn-ea"/>
                  <a:sym typeface="+mn-lt"/>
                </a:rPr>
                <a:t>PLEASE ENTER THE TITLE TEXT YOU NEED HERE</a:t>
              </a:r>
            </a:p>
          </p:txBody>
        </p:sp>
        <p:sp>
          <p:nvSpPr>
            <p:cNvPr id="22" name="文本框 21"/>
            <p:cNvSpPr txBox="1"/>
            <p:nvPr/>
          </p:nvSpPr>
          <p:spPr>
            <a:xfrm>
              <a:off x="1163240" y="5015199"/>
              <a:ext cx="880369" cy="769441"/>
            </a:xfrm>
            <a:prstGeom prst="rect">
              <a:avLst/>
            </a:prstGeom>
            <a:noFill/>
          </p:spPr>
          <p:txBody>
            <a:bodyPr wrap="none" rtlCol="0">
              <a:spAutoFit/>
            </a:bodyPr>
            <a:lstStyle/>
            <a:p>
              <a:r>
                <a:rPr lang="en-US" altLang="zh-CN" sz="4400" b="1" dirty="0">
                  <a:cs typeface="+mn-ea"/>
                  <a:sym typeface="+mn-lt"/>
                </a:rPr>
                <a:t>04</a:t>
              </a:r>
              <a:endParaRPr lang="zh-CN" altLang="en-US" sz="4400" b="1" dirty="0">
                <a:cs typeface="+mn-ea"/>
                <a:sym typeface="+mn-lt"/>
              </a:endParaRPr>
            </a:p>
          </p:txBody>
        </p:sp>
        <p:cxnSp>
          <p:nvCxnSpPr>
            <p:cNvPr id="23" name="直接连接符 22"/>
            <p:cNvCxnSpPr/>
            <p:nvPr/>
          </p:nvCxnSpPr>
          <p:spPr>
            <a:xfrm>
              <a:off x="2029462" y="5111253"/>
              <a:ext cx="0" cy="57733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236462" y="6406103"/>
            <a:ext cx="228600" cy="228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îsľîďê"/>
          <p:cNvSpPr txBox="1"/>
          <p:nvPr/>
        </p:nvSpPr>
        <p:spPr>
          <a:xfrm>
            <a:off x="10118918" y="150916"/>
            <a:ext cx="1913537" cy="584775"/>
          </a:xfrm>
          <a:prstGeom prst="rect">
            <a:avLst/>
          </a:prstGeom>
          <a:noFill/>
        </p:spPr>
        <p:txBody>
          <a:bodyPr wrap="none" rtlCol="0">
            <a:spAutoFit/>
          </a:bodyPr>
          <a:lstStyle/>
          <a:p>
            <a:pPr algn="r"/>
            <a:r>
              <a:rPr lang="en-US" altLang="zh-CN" sz="1600" dirty="0">
                <a:solidFill>
                  <a:srgbClr val="92222B"/>
                </a:solidFill>
                <a:cs typeface="+mn-ea"/>
                <a:sym typeface="+mn-lt"/>
              </a:rPr>
              <a:t>YOUR LOGO</a:t>
            </a:r>
          </a:p>
          <a:p>
            <a:pPr algn="r"/>
            <a:r>
              <a:rPr lang="en-US" altLang="zh-CN" sz="1600" dirty="0">
                <a:solidFill>
                  <a:srgbClr val="29304A"/>
                </a:solidFill>
                <a:cs typeface="+mn-ea"/>
                <a:sym typeface="+mn-lt"/>
              </a:rPr>
              <a:t>COMPANY NAME</a:t>
            </a:r>
            <a:endParaRPr lang="zh-CN" altLang="en-US" sz="1600" dirty="0">
              <a:solidFill>
                <a:srgbClr val="29304A"/>
              </a:solidFill>
              <a:cs typeface="+mn-ea"/>
              <a:sym typeface="+mn-lt"/>
            </a:endParaRPr>
          </a:p>
        </p:txBody>
      </p:sp>
      <p:grpSp>
        <p:nvGrpSpPr>
          <p:cNvPr id="27" name="组合 26"/>
          <p:cNvGrpSpPr/>
          <p:nvPr/>
        </p:nvGrpSpPr>
        <p:grpSpPr>
          <a:xfrm>
            <a:off x="6416668" y="3219503"/>
            <a:ext cx="4700716" cy="769441"/>
            <a:chOff x="1163240" y="5015199"/>
            <a:chExt cx="4700716" cy="769441"/>
          </a:xfrm>
        </p:grpSpPr>
        <p:sp>
          <p:nvSpPr>
            <p:cNvPr id="28" name="文本框 27"/>
            <p:cNvSpPr txBox="1"/>
            <p:nvPr/>
          </p:nvSpPr>
          <p:spPr>
            <a:xfrm>
              <a:off x="2136142" y="5041604"/>
              <a:ext cx="1980029" cy="523220"/>
            </a:xfrm>
            <a:prstGeom prst="rect">
              <a:avLst/>
            </a:prstGeom>
            <a:noFill/>
          </p:spPr>
          <p:txBody>
            <a:bodyPr wrap="none" rtlCol="0">
              <a:spAutoFit/>
            </a:bodyPr>
            <a:lstStyle/>
            <a:p>
              <a:r>
                <a:rPr lang="zh-CN" altLang="en-US" sz="2800" dirty="0">
                  <a:cs typeface="+mn-ea"/>
                  <a:sym typeface="+mn-lt"/>
                </a:rPr>
                <a:t>几点小建议</a:t>
              </a:r>
            </a:p>
          </p:txBody>
        </p:sp>
        <p:sp>
          <p:nvSpPr>
            <p:cNvPr id="29" name="文本框 28"/>
            <p:cNvSpPr txBox="1"/>
            <p:nvPr/>
          </p:nvSpPr>
          <p:spPr>
            <a:xfrm>
              <a:off x="2105662" y="5445640"/>
              <a:ext cx="3758294" cy="261610"/>
            </a:xfrm>
            <a:prstGeom prst="rect">
              <a:avLst/>
            </a:prstGeom>
            <a:noFill/>
          </p:spPr>
          <p:txBody>
            <a:bodyPr wrap="square">
              <a:spAutoFit/>
            </a:bodyPr>
            <a:lstStyle/>
            <a:p>
              <a:r>
                <a:rPr lang="en-GB" altLang="zh-CN" sz="1050" dirty="0">
                  <a:cs typeface="+mn-ea"/>
                  <a:sym typeface="+mn-lt"/>
                </a:rPr>
                <a:t>PLEASE ENTER THE TITLE TEXT YOU NEED HERE</a:t>
              </a:r>
            </a:p>
          </p:txBody>
        </p:sp>
        <p:sp>
          <p:nvSpPr>
            <p:cNvPr id="30" name="文本框 29"/>
            <p:cNvSpPr txBox="1"/>
            <p:nvPr/>
          </p:nvSpPr>
          <p:spPr>
            <a:xfrm>
              <a:off x="1163240" y="5015199"/>
              <a:ext cx="880369" cy="769441"/>
            </a:xfrm>
            <a:prstGeom prst="rect">
              <a:avLst/>
            </a:prstGeom>
            <a:noFill/>
          </p:spPr>
          <p:txBody>
            <a:bodyPr wrap="none" rtlCol="0">
              <a:spAutoFit/>
            </a:bodyPr>
            <a:lstStyle/>
            <a:p>
              <a:r>
                <a:rPr lang="en-US" altLang="zh-CN" sz="4400" b="1" dirty="0">
                  <a:cs typeface="+mn-ea"/>
                  <a:sym typeface="+mn-lt"/>
                </a:rPr>
                <a:t>05</a:t>
              </a:r>
              <a:endParaRPr lang="zh-CN" altLang="en-US" sz="4400" b="1" dirty="0">
                <a:cs typeface="+mn-ea"/>
                <a:sym typeface="+mn-lt"/>
              </a:endParaRPr>
            </a:p>
          </p:txBody>
        </p:sp>
        <p:cxnSp>
          <p:nvCxnSpPr>
            <p:cNvPr id="31" name="直接连接符 30"/>
            <p:cNvCxnSpPr/>
            <p:nvPr/>
          </p:nvCxnSpPr>
          <p:spPr>
            <a:xfrm>
              <a:off x="2029462" y="5111253"/>
              <a:ext cx="0" cy="57733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childTnLst>
                          </p:cTn>
                        </p:par>
                        <p:par>
                          <p:cTn id="9" fill="hold">
                            <p:stCondLst>
                              <p:cond delay="500"/>
                            </p:stCondLst>
                            <p:childTnLst>
                              <p:par>
                                <p:cTn id="10" presetID="0" presetClass="entr" presetSubtype="0" fill="hold" grpId="0" nodeType="afterEffect">
                                  <p:stCondLst>
                                    <p:cond delay="0"/>
                                  </p:stCondLst>
                                  <p:iterate type="lt">
                                    <p:tmPct val="10000"/>
                                  </p:iterate>
                                  <p:childTnLst>
                                    <p:set>
                                      <p:cBhvr>
                                        <p:cTn id="11" dur="700" fill="hold">
                                          <p:stCondLst>
                                            <p:cond delay="0"/>
                                          </p:stCondLst>
                                        </p:cTn>
                                        <p:tgtEl>
                                          <p:spTgt spid="3"/>
                                        </p:tgtEl>
                                        <p:attrNameLst>
                                          <p:attrName>style.visibility</p:attrName>
                                        </p:attrNameLst>
                                      </p:cBhvr>
                                      <p:to>
                                        <p:strVal val="visible"/>
                                      </p:to>
                                    </p:set>
                                    <p:animEffect filter="fade">
                                      <p:cBhvr>
                                        <p:cTn id="12" dur="700">
                                          <p:stCondLst>
                                            <p:cond delay="0"/>
                                          </p:stCondLst>
                                        </p:cTn>
                                        <p:tgtEl>
                                          <p:spTgt spid="3"/>
                                        </p:tgtEl>
                                      </p:cBhvr>
                                    </p:animEffect>
                                    <p:anim to="" calcmode="lin" valueType="num">
                                      <p:cBhvr>
                                        <p:cTn id="13" dur="700" fill="hold">
                                          <p:stCondLst>
                                            <p:cond delay="0"/>
                                          </p:stCondLst>
                                        </p:cTn>
                                        <p:tgtEl>
                                          <p:spTgt spid="3"/>
                                        </p:tgtEl>
                                        <p:attrNameLst>
                                          <p:attrName>ppt_y</p:attrName>
                                        </p:attrNameLst>
                                      </p:cBhvr>
                                      <p:tavLst>
                                        <p:tav tm="0" fmla="#ppt_y-#ppt_h*((1.5-1.5*$)^2-(1.5-1.5*$)^3)">
                                          <p:val>
                                            <p:fltVal val="0"/>
                                          </p:val>
                                        </p:tav>
                                        <p:tav tm="100000">
                                          <p:val>
                                            <p:fltVal val="1"/>
                                          </p:val>
                                        </p:tav>
                                      </p:tavLst>
                                    </p:anim>
                                  </p:childTnLst>
                                </p:cTn>
                              </p:par>
                            </p:childTnLst>
                          </p:cTn>
                        </p:par>
                        <p:par>
                          <p:cTn id="14" fill="hold">
                            <p:stCondLst>
                              <p:cond delay="1689"/>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2189"/>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689"/>
                            </p:stCondLst>
                            <p:childTnLst>
                              <p:par>
                                <p:cTn id="25" presetID="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3189"/>
                            </p:stCondLst>
                            <p:childTnLst>
                              <p:par>
                                <p:cTn id="30" presetID="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689"/>
                            </p:stCondLst>
                            <p:childTnLst>
                              <p:par>
                                <p:cTn id="35" presetID="2" presetClass="entr" presetSubtype="4"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4189"/>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347368" y="2295889"/>
            <a:ext cx="7497263" cy="2266222"/>
          </a:xfrm>
          <a:prstGeom prst="rect">
            <a:avLst/>
          </a:prstGeom>
          <a:solidFill>
            <a:srgbClr val="404040">
              <a:alpha val="50000"/>
            </a:srgbClr>
          </a:solidFill>
          <a:ln w="3492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 name="PA-文本框 13"/>
          <p:cNvSpPr txBox="1"/>
          <p:nvPr>
            <p:custDataLst>
              <p:tags r:id="rId1"/>
            </p:custDataLst>
          </p:nvPr>
        </p:nvSpPr>
        <p:spPr>
          <a:xfrm>
            <a:off x="3489958" y="2872979"/>
            <a:ext cx="5212080" cy="923330"/>
          </a:xfrm>
          <a:prstGeom prst="rect">
            <a:avLst/>
          </a:prstGeom>
          <a:noFill/>
        </p:spPr>
        <p:txBody>
          <a:bodyPr wrap="square" rtlCol="0">
            <a:spAutoFit/>
          </a:bodyPr>
          <a:lstStyle/>
          <a:p>
            <a:pPr algn="ctr"/>
            <a:r>
              <a:rPr lang="zh-CN" altLang="en-US" sz="5400" dirty="0">
                <a:solidFill>
                  <a:schemeClr val="tx1">
                    <a:lumMod val="75000"/>
                    <a:lumOff val="25000"/>
                  </a:schemeClr>
                </a:solidFill>
                <a:cs typeface="+mn-ea"/>
                <a:sym typeface="+mn-lt"/>
              </a:rPr>
              <a:t>主要工作经历</a:t>
            </a:r>
          </a:p>
        </p:txBody>
      </p:sp>
      <p:sp>
        <p:nvSpPr>
          <p:cNvPr id="6" name="PA-文本框 14"/>
          <p:cNvSpPr txBox="1"/>
          <p:nvPr>
            <p:custDataLst>
              <p:tags r:id="rId2"/>
            </p:custDataLst>
          </p:nvPr>
        </p:nvSpPr>
        <p:spPr>
          <a:xfrm>
            <a:off x="5285520" y="2364378"/>
            <a:ext cx="1620957" cy="523220"/>
          </a:xfrm>
          <a:prstGeom prst="rect">
            <a:avLst/>
          </a:prstGeom>
          <a:noFill/>
        </p:spPr>
        <p:txBody>
          <a:bodyPr wrap="none" rtlCol="0">
            <a:spAutoFit/>
          </a:bodyPr>
          <a:lstStyle/>
          <a:p>
            <a:r>
              <a:rPr kumimoji="1" lang="zh-CN" altLang="en-US" sz="2800" dirty="0">
                <a:solidFill>
                  <a:srgbClr val="92222B"/>
                </a:solidFill>
                <a:cs typeface="+mn-ea"/>
                <a:sym typeface="+mn-lt"/>
              </a:rPr>
              <a:t>第一部分</a:t>
            </a:r>
          </a:p>
        </p:txBody>
      </p:sp>
      <p:sp>
        <p:nvSpPr>
          <p:cNvPr id="7" name="文本框 6"/>
          <p:cNvSpPr txBox="1"/>
          <p:nvPr/>
        </p:nvSpPr>
        <p:spPr>
          <a:xfrm>
            <a:off x="3288701" y="3796309"/>
            <a:ext cx="6286990" cy="526811"/>
          </a:xfrm>
          <a:prstGeom prst="rect">
            <a:avLst/>
          </a:prstGeom>
          <a:noFill/>
        </p:spPr>
        <p:txBody>
          <a:bodyPr wrap="square" rtlCol="0">
            <a:spAutoFit/>
          </a:bodyPr>
          <a:lstStyle/>
          <a:p>
            <a:pPr algn="ctr">
              <a:lnSpc>
                <a:spcPct val="150000"/>
              </a:lnSpc>
            </a:pPr>
            <a:r>
              <a:rPr lang="en-US" altLang="zh-CN" sz="1000" dirty="0">
                <a:solidFill>
                  <a:schemeClr val="tx1">
                    <a:lumMod val="75000"/>
                    <a:lumOff val="25000"/>
                  </a:schemeClr>
                </a:solidFill>
                <a:cs typeface="+mn-ea"/>
                <a:sym typeface="+mn-lt"/>
              </a:rPr>
              <a:t>Please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here</a:t>
            </a:r>
          </a:p>
        </p:txBody>
      </p:sp>
      <p:sp>
        <p:nvSpPr>
          <p:cNvPr id="11" name="îsľîďê"/>
          <p:cNvSpPr txBox="1"/>
          <p:nvPr/>
        </p:nvSpPr>
        <p:spPr>
          <a:xfrm>
            <a:off x="10118918" y="150916"/>
            <a:ext cx="1913537" cy="584775"/>
          </a:xfrm>
          <a:prstGeom prst="rect">
            <a:avLst/>
          </a:prstGeom>
          <a:noFill/>
        </p:spPr>
        <p:txBody>
          <a:bodyPr wrap="none" rtlCol="0">
            <a:spAutoFit/>
          </a:bodyPr>
          <a:lstStyle/>
          <a:p>
            <a:pPr algn="r"/>
            <a:r>
              <a:rPr lang="en-US" altLang="zh-CN" sz="1600" dirty="0">
                <a:solidFill>
                  <a:srgbClr val="92222B"/>
                </a:solidFill>
                <a:cs typeface="+mn-ea"/>
                <a:sym typeface="+mn-lt"/>
              </a:rPr>
              <a:t>YOUR LOGO</a:t>
            </a:r>
          </a:p>
          <a:p>
            <a:pPr algn="r"/>
            <a:r>
              <a:rPr lang="en-US" altLang="zh-CN" sz="1600" dirty="0">
                <a:solidFill>
                  <a:srgbClr val="29304A"/>
                </a:solidFill>
                <a:cs typeface="+mn-ea"/>
                <a:sym typeface="+mn-lt"/>
              </a:rPr>
              <a:t>COMPANY NAME</a:t>
            </a:r>
            <a:endParaRPr lang="zh-CN" altLang="en-US" sz="1600" dirty="0">
              <a:solidFill>
                <a:srgbClr val="29304A"/>
              </a:solidFill>
              <a:cs typeface="+mn-ea"/>
              <a:sym typeface="+mn-lt"/>
            </a:endParaRPr>
          </a:p>
        </p:txBody>
      </p:sp>
      <p:sp>
        <p:nvSpPr>
          <p:cNvPr id="12" name="矩形 11"/>
          <p:cNvSpPr/>
          <p:nvPr/>
        </p:nvSpPr>
        <p:spPr>
          <a:xfrm>
            <a:off x="11803855" y="6478484"/>
            <a:ext cx="228600" cy="228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par>
                          <p:cTn id="9" fill="hold">
                            <p:stCondLst>
                              <p:cond delay="500"/>
                            </p:stCondLst>
                            <p:childTnLst>
                              <p:par>
                                <p:cTn id="10" presetID="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to="" calcmode="lin" valueType="num">
                                      <p:cBhvr>
                                        <p:cTn id="12" dur="700" fill="hold">
                                          <p:stCondLst>
                                            <p:cond delay="0"/>
                                          </p:stCondLst>
                                        </p:cTn>
                                        <p:tgtEl>
                                          <p:spTgt spid="6"/>
                                        </p:tgtEl>
                                        <p:attrNameLst>
                                          <p:attrName>ppt_x</p:attrName>
                                        </p:attrNameLst>
                                      </p:cBhvr>
                                      <p:tavLst>
                                        <p:tav tm="0" fmla="#ppt_x-(-#ppt_w/2*cos(ppt_r/180*pi))*((1.5-1.5*$)^2-(1.5-1.5*$)^3)">
                                          <p:val>
                                            <p:fltVal val="0"/>
                                          </p:val>
                                        </p:tav>
                                        <p:tav tm="100000">
                                          <p:val>
                                            <p:fltVal val="1"/>
                                          </p:val>
                                        </p:tav>
                                      </p:tavLst>
                                    </p:anim>
                                    <p:anim to="" calcmode="lin" valueType="num">
                                      <p:cBhvr>
                                        <p:cTn id="13" dur="700" fill="hold">
                                          <p:stCondLst>
                                            <p:cond delay="0"/>
                                          </p:stCondLst>
                                        </p:cTn>
                                        <p:tgtEl>
                                          <p:spTgt spid="6"/>
                                        </p:tgtEl>
                                        <p:attrNameLst>
                                          <p:attrName>ppt_y</p:attrName>
                                        </p:attrNameLst>
                                      </p:cBhvr>
                                      <p:tavLst>
                                        <p:tav tm="0" fmla="#ppt_y-(-#ppt_h/2*cos(ppt_r/180*pi))*((1.5-1.5*$)^2-(1.5-1.5*$)^3)">
                                          <p:val>
                                            <p:fltVal val="0"/>
                                          </p:val>
                                        </p:tav>
                                        <p:tav tm="100000">
                                          <p:val>
                                            <p:fltVal val="1"/>
                                          </p:val>
                                        </p:tav>
                                      </p:tavLst>
                                    </p:anim>
                                    <p:anim to="" calcmode="lin" valueType="num">
                                      <p:cBhvr>
                                        <p:cTn id="14" dur="700" fill="hold">
                                          <p:stCondLst>
                                            <p:cond delay="0"/>
                                          </p:stCondLst>
                                        </p:cTn>
                                        <p:tgtEl>
                                          <p:spTgt spid="6"/>
                                        </p:tgtEl>
                                        <p:attrNameLst>
                                          <p:attrName>ppt_h</p:attrName>
                                        </p:attrNameLst>
                                      </p:cBhvr>
                                      <p:tavLst>
                                        <p:tav tm="0" fmla="#ppt_h-(-#ppt_h)*((1.5-1.5*$)^2-(1.5-1.5*$)^3)">
                                          <p:val>
                                            <p:fltVal val="0"/>
                                          </p:val>
                                        </p:tav>
                                        <p:tav tm="100000">
                                          <p:val>
                                            <p:fltVal val="1"/>
                                          </p:val>
                                        </p:tav>
                                      </p:tavLst>
                                    </p:anim>
                                    <p:anim to="" calcmode="lin" valueType="num">
                                      <p:cBhvr>
                                        <p:cTn id="15" dur="700" fill="hold">
                                          <p:stCondLst>
                                            <p:cond delay="0"/>
                                          </p:stCondLst>
                                        </p:cTn>
                                        <p:tgtEl>
                                          <p:spTgt spid="6"/>
                                        </p:tgtEl>
                                        <p:attrNameLst>
                                          <p:attrName>ppt_w</p:attrName>
                                        </p:attrNameLst>
                                      </p:cBhvr>
                                      <p:tavLst>
                                        <p:tav tm="0" fmla="#ppt_w-(-#ppt_w)*((1.5-1.5*$)^2-(1.5-1.5*$)^3)">
                                          <p:val>
                                            <p:fltVal val="0"/>
                                          </p:val>
                                        </p:tav>
                                        <p:tav tm="100000">
                                          <p:val>
                                            <p:fltVal val="1"/>
                                          </p:val>
                                        </p:tav>
                                      </p:tavLst>
                                    </p:anim>
                                  </p:childTnLst>
                                </p:cTn>
                              </p:par>
                            </p:childTnLst>
                          </p:cTn>
                        </p:par>
                        <p:par>
                          <p:cTn id="16" fill="hold">
                            <p:stCondLst>
                              <p:cond delay="1409"/>
                            </p:stCondLst>
                            <p:childTnLst>
                              <p:par>
                                <p:cTn id="17" presetID="0"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to="" calcmode="lin" valueType="num">
                                      <p:cBhvr>
                                        <p:cTn id="19" dur="700" fill="hold">
                                          <p:stCondLst>
                                            <p:cond delay="0"/>
                                          </p:stCondLst>
                                        </p:cTn>
                                        <p:tgtEl>
                                          <p:spTgt spid="5"/>
                                        </p:tgtEl>
                                        <p:attrNameLst>
                                          <p:attrName>ppt_y</p:attrName>
                                        </p:attrNameLst>
                                      </p:cBhvr>
                                      <p:tavLst>
                                        <p:tav tm="0" fmla="#ppt_y+#ppt_h/2*((1.5-1.5*$)^3-(1.5-1.5*$)^2)*8/9">
                                          <p:val>
                                            <p:fltVal val="0"/>
                                          </p:val>
                                        </p:tav>
                                        <p:tav tm="100000">
                                          <p:val>
                                            <p:fltVal val="1"/>
                                          </p:val>
                                        </p:tav>
                                      </p:tavLst>
                                    </p:anim>
                                    <p:anim to="" calcmode="lin" valueType="num">
                                      <p:cBhvr>
                                        <p:cTn id="20" dur="700" fill="hold">
                                          <p:stCondLst>
                                            <p:cond delay="0"/>
                                          </p:stCondLst>
                                        </p:cTn>
                                        <p:tgtEl>
                                          <p:spTgt spid="5"/>
                                        </p:tgtEl>
                                        <p:attrNameLst>
                                          <p:attrName>ppt_h</p:attrName>
                                        </p:attrNameLst>
                                      </p:cBhvr>
                                      <p:tavLst>
                                        <p:tav tm="0" fmla="#ppt_h-#ppt_h*((1.5-1.5*$)^3-(1.5-1.5*$)^2)">
                                          <p:val>
                                            <p:fltVal val="0"/>
                                          </p:val>
                                        </p:tav>
                                        <p:tav tm="100000">
                                          <p:val>
                                            <p:fltVal val="1"/>
                                          </p:val>
                                        </p:tav>
                                      </p:tavLst>
                                    </p:anim>
                                    <p:animEffect filter="fade">
                                      <p:cBhvr>
                                        <p:cTn id="21" dur="700">
                                          <p:stCondLst>
                                            <p:cond delay="0"/>
                                          </p:stCondLst>
                                        </p:cTn>
                                        <p:tgtEl>
                                          <p:spTgt spid="5"/>
                                        </p:tgtEl>
                                      </p:cBhvr>
                                    </p:animEffect>
                                  </p:childTnLst>
                                </p:cTn>
                              </p:par>
                            </p:childTnLst>
                          </p:cTn>
                        </p:par>
                        <p:par>
                          <p:cTn id="22" fill="hold">
                            <p:stCondLst>
                              <p:cond delay="246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96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p:stCondLst>
                              <p:cond delay="346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7"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2262158"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主要工作经历</a:t>
            </a:r>
          </a:p>
        </p:txBody>
      </p:sp>
      <p:sp>
        <p:nvSpPr>
          <p:cNvPr id="6" name="等腰三角形 5"/>
          <p:cNvSpPr/>
          <p:nvPr/>
        </p:nvSpPr>
        <p:spPr>
          <a:xfrm rot="5400000">
            <a:off x="127830" y="213928"/>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PA-组合 1"/>
          <p:cNvGrpSpPr/>
          <p:nvPr>
            <p:custDataLst>
              <p:tags r:id="rId1"/>
            </p:custDataLst>
          </p:nvPr>
        </p:nvGrpSpPr>
        <p:grpSpPr>
          <a:xfrm>
            <a:off x="1390557" y="2088411"/>
            <a:ext cx="4689664" cy="1301895"/>
            <a:chOff x="1390557" y="2088411"/>
            <a:chExt cx="4689664" cy="1301895"/>
          </a:xfrm>
        </p:grpSpPr>
        <p:sp>
          <p:nvSpPr>
            <p:cNvPr id="8" name="PA-空心符 6"/>
            <p:cNvSpPr/>
            <p:nvPr>
              <p:custDataLst>
                <p:tags r:id="rId17"/>
              </p:custDataLst>
            </p:nvPr>
          </p:nvSpPr>
          <p:spPr>
            <a:xfrm>
              <a:off x="1390557" y="2126402"/>
              <a:ext cx="1263904" cy="1263904"/>
            </a:xfrm>
            <a:prstGeom prst="blockArc">
              <a:avLst>
                <a:gd name="adj1" fmla="val 19962685"/>
                <a:gd name="adj2" fmla="val 16158813"/>
                <a:gd name="adj3" fmla="val 19523"/>
              </a:avLst>
            </a:pr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AEEF"/>
                </a:solidFill>
                <a:effectLst/>
                <a:uLnTx/>
                <a:uFillTx/>
                <a:cs typeface="+mn-ea"/>
                <a:sym typeface="+mn-lt"/>
              </a:endParaRPr>
            </a:p>
          </p:txBody>
        </p:sp>
        <p:sp>
          <p:nvSpPr>
            <p:cNvPr id="9" name="PA-文本框 50"/>
            <p:cNvSpPr txBox="1"/>
            <p:nvPr>
              <p:custDataLst>
                <p:tags r:id="rId18"/>
              </p:custDataLst>
            </p:nvPr>
          </p:nvSpPr>
          <p:spPr>
            <a:xfrm>
              <a:off x="1763473" y="2544470"/>
              <a:ext cx="546945" cy="461665"/>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w="12700">
                    <a:noFill/>
                  </a:ln>
                  <a:solidFill>
                    <a:schemeClr val="tx1">
                      <a:lumMod val="75000"/>
                      <a:lumOff val="25000"/>
                    </a:schemeClr>
                  </a:solidFill>
                  <a:effectLst/>
                  <a:uLnTx/>
                  <a:uFillTx/>
                  <a:cs typeface="+mn-ea"/>
                  <a:sym typeface="+mn-lt"/>
                </a:rPr>
                <a:t>01</a:t>
              </a:r>
            </a:p>
          </p:txBody>
        </p:sp>
        <p:sp>
          <p:nvSpPr>
            <p:cNvPr id="10" name="PA-文本框 76"/>
            <p:cNvSpPr txBox="1"/>
            <p:nvPr>
              <p:custDataLst>
                <p:tags r:id="rId19"/>
              </p:custDataLst>
            </p:nvPr>
          </p:nvSpPr>
          <p:spPr>
            <a:xfrm>
              <a:off x="2789174" y="2088411"/>
              <a:ext cx="2832949" cy="369332"/>
            </a:xfrm>
            <a:prstGeom prst="rect">
              <a:avLst/>
            </a:prstGeom>
            <a:noFill/>
          </p:spPr>
          <p:txBody>
            <a:bodyPr wrap="square" rtlCol="0">
              <a:spAutoFit/>
            </a:bodyPr>
            <a:lstStyle/>
            <a:p>
              <a:pPr lvl="0">
                <a:defRPr/>
              </a:pPr>
              <a:r>
                <a:rPr lang="en-US" altLang="zh-CN" b="1" dirty="0">
                  <a:solidFill>
                    <a:srgbClr val="E7E6E6">
                      <a:lumMod val="25000"/>
                    </a:srgbClr>
                  </a:solidFill>
                  <a:cs typeface="+mn-ea"/>
                  <a:sym typeface="+mn-lt"/>
                </a:rPr>
                <a:t>2017-05 </a:t>
              </a:r>
              <a:r>
                <a:rPr lang="zh-CN" altLang="en-US" b="1" dirty="0">
                  <a:solidFill>
                    <a:srgbClr val="E7E6E6">
                      <a:lumMod val="25000"/>
                    </a:srgbClr>
                  </a:solidFill>
                  <a:cs typeface="+mn-ea"/>
                  <a:sym typeface="+mn-lt"/>
                </a:rPr>
                <a:t>～ </a:t>
              </a:r>
              <a:r>
                <a:rPr lang="en-US" altLang="zh-CN" b="1" dirty="0">
                  <a:solidFill>
                    <a:srgbClr val="E7E6E6">
                      <a:lumMod val="25000"/>
                    </a:srgbClr>
                  </a:solidFill>
                  <a:cs typeface="+mn-ea"/>
                  <a:sym typeface="+mn-lt"/>
                </a:rPr>
                <a:t>2015-06 </a:t>
              </a:r>
            </a:p>
          </p:txBody>
        </p:sp>
        <p:sp>
          <p:nvSpPr>
            <p:cNvPr id="11" name="PA-文本框 10"/>
            <p:cNvSpPr txBox="1"/>
            <p:nvPr>
              <p:custDataLst>
                <p:tags r:id="rId20"/>
              </p:custDataLst>
            </p:nvPr>
          </p:nvSpPr>
          <p:spPr>
            <a:xfrm>
              <a:off x="2789174" y="2457743"/>
              <a:ext cx="3291047" cy="625171"/>
            </a:xfrm>
            <a:prstGeom prst="rect">
              <a:avLst/>
            </a:prstGeom>
            <a:noFill/>
          </p:spPr>
          <p:txBody>
            <a:bodyPr wrap="square" rtlCol="0">
              <a:spAutoFit/>
            </a:bodyPr>
            <a:lstStyle/>
            <a:p>
              <a:pPr lvl="0">
                <a:lnSpc>
                  <a:spcPct val="130000"/>
                </a:lnSpc>
                <a:defRPr/>
              </a:pPr>
              <a:r>
                <a:rPr lang="zh-CN" altLang="en-US" sz="1400" dirty="0">
                  <a:solidFill>
                    <a:schemeClr val="bg2">
                      <a:lumMod val="25000"/>
                    </a:schemeClr>
                  </a:solidFill>
                  <a:cs typeface="+mn-ea"/>
                  <a:sym typeface="+mn-lt"/>
                </a:rPr>
                <a:t>单击输入职务和负责的工作内容，单击输入职务和负责的工作内容</a:t>
              </a:r>
            </a:p>
          </p:txBody>
        </p:sp>
      </p:grpSp>
      <p:grpSp>
        <p:nvGrpSpPr>
          <p:cNvPr id="12" name="PA-组合 2"/>
          <p:cNvGrpSpPr/>
          <p:nvPr>
            <p:custDataLst>
              <p:tags r:id="rId2"/>
            </p:custDataLst>
          </p:nvPr>
        </p:nvGrpSpPr>
        <p:grpSpPr>
          <a:xfrm>
            <a:off x="6784359" y="2088411"/>
            <a:ext cx="4689664" cy="1301895"/>
            <a:chOff x="6784359" y="2088411"/>
            <a:chExt cx="4689664" cy="1301895"/>
          </a:xfrm>
        </p:grpSpPr>
        <p:sp>
          <p:nvSpPr>
            <p:cNvPr id="13" name="PA-空心符 11"/>
            <p:cNvSpPr/>
            <p:nvPr>
              <p:custDataLst>
                <p:tags r:id="rId13"/>
              </p:custDataLst>
            </p:nvPr>
          </p:nvSpPr>
          <p:spPr>
            <a:xfrm>
              <a:off x="6784359" y="2126402"/>
              <a:ext cx="1263904" cy="1263904"/>
            </a:xfrm>
            <a:prstGeom prst="blockArc">
              <a:avLst>
                <a:gd name="adj1" fmla="val 17218774"/>
                <a:gd name="adj2" fmla="val 16158813"/>
                <a:gd name="adj3" fmla="val 19523"/>
              </a:avLst>
            </a:pr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AEEF"/>
                </a:solidFill>
                <a:effectLst/>
                <a:uLnTx/>
                <a:uFillTx/>
                <a:cs typeface="+mn-ea"/>
                <a:sym typeface="+mn-lt"/>
              </a:endParaRPr>
            </a:p>
          </p:txBody>
        </p:sp>
        <p:sp>
          <p:nvSpPr>
            <p:cNvPr id="14" name="PA-文本框 50"/>
            <p:cNvSpPr txBox="1"/>
            <p:nvPr>
              <p:custDataLst>
                <p:tags r:id="rId14"/>
              </p:custDataLst>
            </p:nvPr>
          </p:nvSpPr>
          <p:spPr>
            <a:xfrm>
              <a:off x="7157274" y="2544470"/>
              <a:ext cx="546945" cy="461665"/>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w="12700">
                    <a:noFill/>
                  </a:ln>
                  <a:solidFill>
                    <a:schemeClr val="tx1">
                      <a:lumMod val="75000"/>
                      <a:lumOff val="25000"/>
                    </a:schemeClr>
                  </a:solidFill>
                  <a:effectLst/>
                  <a:uLnTx/>
                  <a:uFillTx/>
                  <a:cs typeface="+mn-ea"/>
                  <a:sym typeface="+mn-lt"/>
                </a:rPr>
                <a:t>02</a:t>
              </a:r>
            </a:p>
          </p:txBody>
        </p:sp>
        <p:sp>
          <p:nvSpPr>
            <p:cNvPr id="15" name="PA-文本框 76"/>
            <p:cNvSpPr txBox="1"/>
            <p:nvPr>
              <p:custDataLst>
                <p:tags r:id="rId15"/>
              </p:custDataLst>
            </p:nvPr>
          </p:nvSpPr>
          <p:spPr>
            <a:xfrm>
              <a:off x="8182976" y="2088411"/>
              <a:ext cx="2832949" cy="369332"/>
            </a:xfrm>
            <a:prstGeom prst="rect">
              <a:avLst/>
            </a:prstGeom>
            <a:noFill/>
          </p:spPr>
          <p:txBody>
            <a:bodyPr wrap="square" rtlCol="0">
              <a:spAutoFit/>
            </a:bodyPr>
            <a:lstStyle/>
            <a:p>
              <a:pPr lvl="0">
                <a:defRPr/>
              </a:pPr>
              <a:r>
                <a:rPr lang="en-US" altLang="zh-CN" b="1" dirty="0">
                  <a:solidFill>
                    <a:srgbClr val="E7E6E6">
                      <a:lumMod val="25000"/>
                    </a:srgbClr>
                  </a:solidFill>
                  <a:cs typeface="+mn-ea"/>
                  <a:sym typeface="+mn-lt"/>
                </a:rPr>
                <a:t>2015-07 </a:t>
              </a:r>
              <a:r>
                <a:rPr lang="zh-CN" altLang="en-US" b="1" dirty="0">
                  <a:solidFill>
                    <a:srgbClr val="E7E6E6">
                      <a:lumMod val="25000"/>
                    </a:srgbClr>
                  </a:solidFill>
                  <a:cs typeface="+mn-ea"/>
                  <a:sym typeface="+mn-lt"/>
                </a:rPr>
                <a:t>～ </a:t>
              </a:r>
              <a:r>
                <a:rPr lang="en-US" altLang="zh-CN" b="1" dirty="0">
                  <a:solidFill>
                    <a:srgbClr val="E7E6E6">
                      <a:lumMod val="25000"/>
                    </a:srgbClr>
                  </a:solidFill>
                  <a:cs typeface="+mn-ea"/>
                  <a:sym typeface="+mn-lt"/>
                </a:rPr>
                <a:t>2016-04 </a:t>
              </a:r>
            </a:p>
          </p:txBody>
        </p:sp>
        <p:sp>
          <p:nvSpPr>
            <p:cNvPr id="16" name="PA-文本框 14"/>
            <p:cNvSpPr txBox="1"/>
            <p:nvPr>
              <p:custDataLst>
                <p:tags r:id="rId16"/>
              </p:custDataLst>
            </p:nvPr>
          </p:nvSpPr>
          <p:spPr>
            <a:xfrm>
              <a:off x="8182976" y="2457743"/>
              <a:ext cx="3291047" cy="625171"/>
            </a:xfrm>
            <a:prstGeom prst="rect">
              <a:avLst/>
            </a:prstGeom>
            <a:noFill/>
          </p:spPr>
          <p:txBody>
            <a:bodyPr wrap="square" rtlCol="0">
              <a:spAutoFit/>
            </a:bodyPr>
            <a:lstStyle/>
            <a:p>
              <a:pPr lvl="0">
                <a:lnSpc>
                  <a:spcPct val="130000"/>
                </a:lnSpc>
                <a:defRPr/>
              </a:pPr>
              <a:r>
                <a:rPr lang="zh-CN" altLang="en-US" sz="1400" dirty="0">
                  <a:solidFill>
                    <a:schemeClr val="bg2">
                      <a:lumMod val="25000"/>
                    </a:schemeClr>
                  </a:solidFill>
                  <a:cs typeface="+mn-ea"/>
                  <a:sym typeface="+mn-lt"/>
                </a:rPr>
                <a:t>单击输入职务和负责的工作内容，单击输入职务和负责的工作内容</a:t>
              </a:r>
            </a:p>
          </p:txBody>
        </p:sp>
      </p:grpSp>
      <p:grpSp>
        <p:nvGrpSpPr>
          <p:cNvPr id="17" name="PA-组合 24"/>
          <p:cNvGrpSpPr/>
          <p:nvPr>
            <p:custDataLst>
              <p:tags r:id="rId3"/>
            </p:custDataLst>
          </p:nvPr>
        </p:nvGrpSpPr>
        <p:grpSpPr>
          <a:xfrm>
            <a:off x="1390557" y="4113874"/>
            <a:ext cx="4675694" cy="1301895"/>
            <a:chOff x="1390557" y="4113874"/>
            <a:chExt cx="4675694" cy="1301895"/>
          </a:xfrm>
        </p:grpSpPr>
        <p:sp>
          <p:nvSpPr>
            <p:cNvPr id="18" name="PA-空心符 15"/>
            <p:cNvSpPr/>
            <p:nvPr>
              <p:custDataLst>
                <p:tags r:id="rId9"/>
              </p:custDataLst>
            </p:nvPr>
          </p:nvSpPr>
          <p:spPr>
            <a:xfrm>
              <a:off x="1390557" y="4151865"/>
              <a:ext cx="1263904" cy="1263904"/>
            </a:xfrm>
            <a:prstGeom prst="blockArc">
              <a:avLst>
                <a:gd name="adj1" fmla="val 18584481"/>
                <a:gd name="adj2" fmla="val 16158813"/>
                <a:gd name="adj3" fmla="val 19523"/>
              </a:avLst>
            </a:prstGeom>
            <a:solidFill>
              <a:srgbClr val="9222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AEEF"/>
                </a:solidFill>
                <a:effectLst/>
                <a:uLnTx/>
                <a:uFillTx/>
                <a:cs typeface="+mn-ea"/>
                <a:sym typeface="+mn-lt"/>
              </a:endParaRPr>
            </a:p>
          </p:txBody>
        </p:sp>
        <p:sp>
          <p:nvSpPr>
            <p:cNvPr id="19" name="PA-文本框 50"/>
            <p:cNvSpPr txBox="1"/>
            <p:nvPr>
              <p:custDataLst>
                <p:tags r:id="rId10"/>
              </p:custDataLst>
            </p:nvPr>
          </p:nvSpPr>
          <p:spPr>
            <a:xfrm>
              <a:off x="1749502" y="4569933"/>
              <a:ext cx="546946" cy="461665"/>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w="12700">
                    <a:noFill/>
                  </a:ln>
                  <a:solidFill>
                    <a:schemeClr val="tx1">
                      <a:lumMod val="75000"/>
                      <a:lumOff val="25000"/>
                    </a:schemeClr>
                  </a:solidFill>
                  <a:effectLst/>
                  <a:uLnTx/>
                  <a:uFillTx/>
                  <a:cs typeface="+mn-ea"/>
                  <a:sym typeface="+mn-lt"/>
                </a:rPr>
                <a:t>03</a:t>
              </a:r>
            </a:p>
          </p:txBody>
        </p:sp>
        <p:sp>
          <p:nvSpPr>
            <p:cNvPr id="20" name="PA-文本框 76"/>
            <p:cNvSpPr txBox="1"/>
            <p:nvPr>
              <p:custDataLst>
                <p:tags r:id="rId11"/>
              </p:custDataLst>
            </p:nvPr>
          </p:nvSpPr>
          <p:spPr>
            <a:xfrm>
              <a:off x="2775204" y="4113874"/>
              <a:ext cx="2842368" cy="369332"/>
            </a:xfrm>
            <a:prstGeom prst="rect">
              <a:avLst/>
            </a:prstGeom>
            <a:noFill/>
          </p:spPr>
          <p:txBody>
            <a:bodyPr wrap="square" rtlCol="0">
              <a:spAutoFit/>
            </a:bodyPr>
            <a:lstStyle/>
            <a:p>
              <a:pPr lvl="0">
                <a:defRPr/>
              </a:pPr>
              <a:r>
                <a:rPr lang="en-US" altLang="zh-CN" b="1" dirty="0">
                  <a:solidFill>
                    <a:srgbClr val="E7E6E6">
                      <a:lumMod val="25000"/>
                    </a:srgbClr>
                  </a:solidFill>
                  <a:cs typeface="+mn-ea"/>
                  <a:sym typeface="+mn-lt"/>
                </a:rPr>
                <a:t>2016-04 </a:t>
              </a:r>
              <a:r>
                <a:rPr lang="zh-CN" altLang="en-US" b="1" dirty="0">
                  <a:solidFill>
                    <a:srgbClr val="E7E6E6">
                      <a:lumMod val="25000"/>
                    </a:srgbClr>
                  </a:solidFill>
                  <a:cs typeface="+mn-ea"/>
                  <a:sym typeface="+mn-lt"/>
                </a:rPr>
                <a:t>～ </a:t>
              </a:r>
              <a:r>
                <a:rPr lang="en-US" altLang="zh-CN" b="1" dirty="0">
                  <a:solidFill>
                    <a:srgbClr val="E7E6E6">
                      <a:lumMod val="25000"/>
                    </a:srgbClr>
                  </a:solidFill>
                  <a:cs typeface="+mn-ea"/>
                  <a:sym typeface="+mn-lt"/>
                </a:rPr>
                <a:t>2017-01 </a:t>
              </a:r>
            </a:p>
          </p:txBody>
        </p:sp>
        <p:sp>
          <p:nvSpPr>
            <p:cNvPr id="21" name="PA-文本框 18"/>
            <p:cNvSpPr txBox="1"/>
            <p:nvPr>
              <p:custDataLst>
                <p:tags r:id="rId12"/>
              </p:custDataLst>
            </p:nvPr>
          </p:nvSpPr>
          <p:spPr>
            <a:xfrm>
              <a:off x="2775204" y="4483206"/>
              <a:ext cx="3291047" cy="625171"/>
            </a:xfrm>
            <a:prstGeom prst="rect">
              <a:avLst/>
            </a:prstGeom>
            <a:noFill/>
          </p:spPr>
          <p:txBody>
            <a:bodyPr wrap="square" rtlCol="0">
              <a:spAutoFit/>
            </a:bodyPr>
            <a:lstStyle/>
            <a:p>
              <a:pPr lvl="0">
                <a:lnSpc>
                  <a:spcPct val="130000"/>
                </a:lnSpc>
                <a:defRPr/>
              </a:pPr>
              <a:r>
                <a:rPr lang="zh-CN" altLang="en-US" sz="1400" dirty="0">
                  <a:solidFill>
                    <a:schemeClr val="bg2">
                      <a:lumMod val="25000"/>
                    </a:schemeClr>
                  </a:solidFill>
                  <a:cs typeface="+mn-ea"/>
                  <a:sym typeface="+mn-lt"/>
                </a:rPr>
                <a:t>单击输入职务和负责的工作内容，单击输入职务和负责的工作内容</a:t>
              </a:r>
            </a:p>
          </p:txBody>
        </p:sp>
      </p:grpSp>
      <p:grpSp>
        <p:nvGrpSpPr>
          <p:cNvPr id="22" name="PA-组合 23"/>
          <p:cNvGrpSpPr/>
          <p:nvPr>
            <p:custDataLst>
              <p:tags r:id="rId4"/>
            </p:custDataLst>
          </p:nvPr>
        </p:nvGrpSpPr>
        <p:grpSpPr>
          <a:xfrm>
            <a:off x="6770389" y="4113874"/>
            <a:ext cx="4689664" cy="1301895"/>
            <a:chOff x="6770389" y="4113874"/>
            <a:chExt cx="4689664" cy="1301895"/>
          </a:xfrm>
        </p:grpSpPr>
        <p:sp>
          <p:nvSpPr>
            <p:cNvPr id="23" name="PA-空心符 19"/>
            <p:cNvSpPr/>
            <p:nvPr>
              <p:custDataLst>
                <p:tags r:id="rId5"/>
              </p:custDataLst>
            </p:nvPr>
          </p:nvSpPr>
          <p:spPr>
            <a:xfrm>
              <a:off x="6770389" y="4151865"/>
              <a:ext cx="1263904" cy="1263904"/>
            </a:xfrm>
            <a:prstGeom prst="blockArc">
              <a:avLst>
                <a:gd name="adj1" fmla="val 5455173"/>
                <a:gd name="adj2" fmla="val 16158813"/>
                <a:gd name="adj3" fmla="val 19523"/>
              </a:avLst>
            </a:pr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AEEF"/>
                </a:solidFill>
                <a:effectLst/>
                <a:uLnTx/>
                <a:uFillTx/>
                <a:cs typeface="+mn-ea"/>
                <a:sym typeface="+mn-lt"/>
              </a:endParaRPr>
            </a:p>
          </p:txBody>
        </p:sp>
        <p:sp>
          <p:nvSpPr>
            <p:cNvPr id="24" name="PA-文本框 50"/>
            <p:cNvSpPr txBox="1"/>
            <p:nvPr>
              <p:custDataLst>
                <p:tags r:id="rId6"/>
              </p:custDataLst>
            </p:nvPr>
          </p:nvSpPr>
          <p:spPr>
            <a:xfrm>
              <a:off x="7143304" y="4569933"/>
              <a:ext cx="546945" cy="461665"/>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w="12700">
                    <a:noFill/>
                  </a:ln>
                  <a:solidFill>
                    <a:schemeClr val="tx1">
                      <a:lumMod val="75000"/>
                      <a:lumOff val="25000"/>
                    </a:schemeClr>
                  </a:solidFill>
                  <a:effectLst/>
                  <a:uLnTx/>
                  <a:uFillTx/>
                  <a:cs typeface="+mn-ea"/>
                  <a:sym typeface="+mn-lt"/>
                </a:rPr>
                <a:t>04</a:t>
              </a:r>
            </a:p>
          </p:txBody>
        </p:sp>
        <p:sp>
          <p:nvSpPr>
            <p:cNvPr id="25" name="PA-文本框 76"/>
            <p:cNvSpPr txBox="1"/>
            <p:nvPr>
              <p:custDataLst>
                <p:tags r:id="rId7"/>
              </p:custDataLst>
            </p:nvPr>
          </p:nvSpPr>
          <p:spPr>
            <a:xfrm>
              <a:off x="8169006" y="4113874"/>
              <a:ext cx="2632437" cy="369332"/>
            </a:xfrm>
            <a:prstGeom prst="rect">
              <a:avLst/>
            </a:prstGeom>
            <a:noFill/>
          </p:spPr>
          <p:txBody>
            <a:bodyPr wrap="square" rtlCol="0">
              <a:spAutoFit/>
            </a:bodyPr>
            <a:lstStyle/>
            <a:p>
              <a:pPr lvl="0">
                <a:defRPr/>
              </a:pPr>
              <a:r>
                <a:rPr lang="en-US" altLang="zh-CN" b="1" dirty="0">
                  <a:solidFill>
                    <a:srgbClr val="E7E6E6">
                      <a:lumMod val="25000"/>
                    </a:srgbClr>
                  </a:solidFill>
                  <a:cs typeface="+mn-ea"/>
                  <a:sym typeface="+mn-lt"/>
                </a:rPr>
                <a:t>2017-03 </a:t>
              </a:r>
              <a:r>
                <a:rPr lang="zh-CN" altLang="en-US" b="1" dirty="0">
                  <a:solidFill>
                    <a:srgbClr val="E7E6E6">
                      <a:lumMod val="25000"/>
                    </a:srgbClr>
                  </a:solidFill>
                  <a:cs typeface="+mn-ea"/>
                  <a:sym typeface="+mn-lt"/>
                </a:rPr>
                <a:t>～ 至今 </a:t>
              </a:r>
            </a:p>
          </p:txBody>
        </p:sp>
        <p:sp>
          <p:nvSpPr>
            <p:cNvPr id="26" name="PA-文本框 22"/>
            <p:cNvSpPr txBox="1"/>
            <p:nvPr>
              <p:custDataLst>
                <p:tags r:id="rId8"/>
              </p:custDataLst>
            </p:nvPr>
          </p:nvSpPr>
          <p:spPr>
            <a:xfrm>
              <a:off x="8169006" y="4483206"/>
              <a:ext cx="3291047" cy="625171"/>
            </a:xfrm>
            <a:prstGeom prst="rect">
              <a:avLst/>
            </a:prstGeom>
            <a:noFill/>
          </p:spPr>
          <p:txBody>
            <a:bodyPr wrap="square" rtlCol="0">
              <a:spAutoFit/>
            </a:bodyPr>
            <a:lstStyle/>
            <a:p>
              <a:pPr lvl="0">
                <a:lnSpc>
                  <a:spcPct val="130000"/>
                </a:lnSpc>
                <a:defRPr/>
              </a:pPr>
              <a:r>
                <a:rPr lang="zh-CN" altLang="en-US" sz="1400" dirty="0">
                  <a:solidFill>
                    <a:schemeClr val="bg2">
                      <a:lumMod val="25000"/>
                    </a:schemeClr>
                  </a:solidFill>
                  <a:cs typeface="+mn-ea"/>
                  <a:sym typeface="+mn-lt"/>
                </a:rPr>
                <a:t>单击输入职务和负责的工作内容，单击输入职务和负责的工作内容</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anim to="" calcmode="lin" valueType="num">
                                      <p:cBhvr>
                                        <p:cTn id="10" dur="500" fill="hold">
                                          <p:stCondLst>
                                            <p:cond delay="0"/>
                                          </p:stCondLst>
                                        </p:cTn>
                                        <p:tgtEl>
                                          <p:spTgt spid="7"/>
                                        </p:tgtEl>
                                        <p:attrNameLst>
                                          <p:attrName>ppt_x</p:attrName>
                                        </p:attrNameLst>
                                      </p:cBhvr>
                                      <p:tavLst>
                                        <p:tav tm="0">
                                          <p:val>
                                            <p:fltVal val="0.52758"/>
                                          </p:val>
                                        </p:tav>
                                        <p:tav tm="100000">
                                          <p:val>
                                            <p:fltVal val="0.52758"/>
                                          </p:val>
                                        </p:tav>
                                      </p:tavLst>
                                    </p:anim>
                                    <p:anim to="" calcmode="lin" valueType="num">
                                      <p:cBhvr>
                                        <p:cTn id="11" dur="500" fill="hold">
                                          <p:stCondLst>
                                            <p:cond delay="0"/>
                                          </p:stCondLst>
                                        </p:cTn>
                                        <p:tgtEl>
                                          <p:spTgt spid="7"/>
                                        </p:tgtEl>
                                        <p:attrNameLst>
                                          <p:attrName>ppt_y</p:attrName>
                                        </p:attrNameLst>
                                      </p:cBhvr>
                                      <p:tavLst>
                                        <p:tav tm="0">
                                          <p:val>
                                            <p:fltVal val="0.54711"/>
                                          </p:val>
                                        </p:tav>
                                        <p:tav tm="100000">
                                          <p:val>
                                            <p:fltVal val="0.54711"/>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anim to="" calcmode="lin" valueType="num">
                                      <p:cBhvr>
                                        <p:cTn id="18" dur="500" fill="hold">
                                          <p:stCondLst>
                                            <p:cond delay="0"/>
                                          </p:stCondLst>
                                        </p:cTn>
                                        <p:tgtEl>
                                          <p:spTgt spid="17"/>
                                        </p:tgtEl>
                                        <p:attrNameLst>
                                          <p:attrName>ppt_x</p:attrName>
                                        </p:attrNameLst>
                                      </p:cBhvr>
                                      <p:tavLst>
                                        <p:tav tm="0">
                                          <p:val>
                                            <p:fltVal val="0.52701"/>
                                          </p:val>
                                        </p:tav>
                                        <p:tav tm="100000">
                                          <p:val>
                                            <p:fltVal val="0.52701"/>
                                          </p:val>
                                        </p:tav>
                                      </p:tavLst>
                                    </p:anim>
                                    <p:anim to="" calcmode="lin" valueType="num">
                                      <p:cBhvr>
                                        <p:cTn id="19" dur="500" fill="hold">
                                          <p:stCondLst>
                                            <p:cond delay="0"/>
                                          </p:stCondLst>
                                        </p:cTn>
                                        <p:tgtEl>
                                          <p:spTgt spid="17"/>
                                        </p:tgtEl>
                                        <p:attrNameLst>
                                          <p:attrName>ppt_y</p:attrName>
                                        </p:attrNameLst>
                                      </p:cBhvr>
                                      <p:tavLst>
                                        <p:tav tm="0">
                                          <p:val>
                                            <p:fltVal val="0.69478"/>
                                          </p:val>
                                        </p:tav>
                                        <p:tav tm="100000">
                                          <p:val>
                                            <p:fltVal val="0.69478"/>
                                          </p:val>
                                        </p:tav>
                                      </p:tavLst>
                                    </p:anim>
                                  </p:childTnLst>
                                </p:cTn>
                              </p:par>
                              <p:par>
                                <p:cTn id="20" presetID="35" presetClass="path" presetSubtype="0" accel="50000" decel="50000" fill="hold" nodeType="withEffect">
                                  <p:stCondLst>
                                    <p:cond delay="0"/>
                                  </p:stCondLst>
                                  <p:childTnLst>
                                    <p:anim to="" calcmode="lin" valueType="num">
                                      <p:cBhvr>
                                        <p:cTn id="21" dur="500" fill="hold">
                                          <p:stCondLst>
                                            <p:cond delay="0"/>
                                          </p:stCondLst>
                                        </p:cTn>
                                        <p:tgtEl>
                                          <p:spTgt spid="7"/>
                                        </p:tgtEl>
                                        <p:attrNameLst>
                                          <p:attrName>ppt_x</p:attrName>
                                        </p:attrNameLst>
                                      </p:cBhvr>
                                      <p:tavLst>
                                        <p:tav tm="0">
                                          <p:val>
                                            <p:strVal val="ppt_x"/>
                                          </p:val>
                                        </p:tav>
                                        <p:tav tm="100000">
                                          <p:val>
                                            <p:fltVal val="0.52758"/>
                                          </p:val>
                                        </p:tav>
                                      </p:tavLst>
                                    </p:anim>
                                    <p:anim to="" calcmode="lin" valueType="num">
                                      <p:cBhvr>
                                        <p:cTn id="22" dur="500" fill="hold">
                                          <p:stCondLst>
                                            <p:cond delay="0"/>
                                          </p:stCondLst>
                                        </p:cTn>
                                        <p:tgtEl>
                                          <p:spTgt spid="7"/>
                                        </p:tgtEl>
                                        <p:attrNameLst>
                                          <p:attrName>ppt_y</p:attrName>
                                        </p:attrNameLst>
                                      </p:cBhvr>
                                      <p:tavLst>
                                        <p:tav tm="0">
                                          <p:val>
                                            <p:strVal val="ppt_y"/>
                                          </p:val>
                                        </p:tav>
                                        <p:tav tm="100000">
                                          <p:val>
                                            <p:fltVal val="0.39944"/>
                                          </p:val>
                                        </p:tav>
                                      </p:tavLst>
                                    </p:anim>
                                    <p:anim to="" calcmode="lin" valueType="num">
                                      <p:cBhvr>
                                        <p:cTn id="23" dur="500" fill="hold">
                                          <p:stCondLst>
                                            <p:cond delay="0"/>
                                          </p:stCondLst>
                                        </p:cTn>
                                        <p:tgtEl>
                                          <p:spTgt spid="7"/>
                                        </p:tgtEl>
                                        <p:attrNameLst>
                                          <p:attrName>ppt_w</p:attrName>
                                        </p:attrNameLst>
                                      </p:cBhvr>
                                      <p:tavLst>
                                        <p:tav tm="0">
                                          <p:val>
                                            <p:strVal val="ppt_w"/>
                                          </p:val>
                                        </p:tav>
                                        <p:tav tm="100000">
                                          <p:val>
                                            <p:strVal val="#ppt_w"/>
                                          </p:val>
                                        </p:tav>
                                      </p:tavLst>
                                    </p:anim>
                                    <p:anim to="" calcmode="lin" valueType="num">
                                      <p:cBhvr>
                                        <p:cTn id="24" dur="500" fill="hold">
                                          <p:stCondLst>
                                            <p:cond delay="0"/>
                                          </p:stCondLst>
                                        </p:cTn>
                                        <p:tgtEl>
                                          <p:spTgt spid="7"/>
                                        </p:tgtEl>
                                        <p:attrNameLst>
                                          <p:attrName>ppt_h</p:attrName>
                                        </p:attrNameLst>
                                      </p:cBhvr>
                                      <p:tavLst>
                                        <p:tav tm="0">
                                          <p:val>
                                            <p:strVal val="ppt_h"/>
                                          </p:val>
                                        </p:tav>
                                        <p:tav tm="100000">
                                          <p:val>
                                            <p:strVal val="#ppt_h"/>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to="" calcmode="lin" valueType="num">
                                      <p:cBhvr>
                                        <p:cTn id="31" dur="500" fill="hold">
                                          <p:stCondLst>
                                            <p:cond delay="0"/>
                                          </p:stCondLst>
                                        </p:cTn>
                                        <p:tgtEl>
                                          <p:spTgt spid="12"/>
                                        </p:tgtEl>
                                        <p:attrNameLst>
                                          <p:attrName>ppt_x</p:attrName>
                                        </p:attrNameLst>
                                      </p:cBhvr>
                                      <p:tavLst>
                                        <p:tav tm="0">
                                          <p:val>
                                            <p:fltVal val="0.74879"/>
                                          </p:val>
                                        </p:tav>
                                        <p:tav tm="100000">
                                          <p:val>
                                            <p:fltVal val="0.74879"/>
                                          </p:val>
                                        </p:tav>
                                      </p:tavLst>
                                    </p:anim>
                                    <p:anim to="" calcmode="lin" valueType="num">
                                      <p:cBhvr>
                                        <p:cTn id="32" dur="500" fill="hold">
                                          <p:stCondLst>
                                            <p:cond delay="0"/>
                                          </p:stCondLst>
                                        </p:cTn>
                                        <p:tgtEl>
                                          <p:spTgt spid="12"/>
                                        </p:tgtEl>
                                        <p:attrNameLst>
                                          <p:attrName>ppt_y</p:attrName>
                                        </p:attrNameLst>
                                      </p:cBhvr>
                                      <p:tavLst>
                                        <p:tav tm="0">
                                          <p:val>
                                            <p:fltVal val="0.39944"/>
                                          </p:val>
                                        </p:tav>
                                        <p:tav tm="100000">
                                          <p:val>
                                            <p:fltVal val="0.39944"/>
                                          </p:val>
                                        </p:tav>
                                      </p:tavLst>
                                    </p:anim>
                                  </p:childTnLst>
                                </p:cTn>
                              </p:par>
                              <p:par>
                                <p:cTn id="33" presetID="35" presetClass="path" presetSubtype="0" accel="50000" decel="50000" fill="hold" nodeType="withEffect">
                                  <p:stCondLst>
                                    <p:cond delay="0"/>
                                  </p:stCondLst>
                                  <p:childTnLst>
                                    <p:anim to="" calcmode="lin" valueType="num">
                                      <p:cBhvr>
                                        <p:cTn id="34" dur="500" fill="hold">
                                          <p:stCondLst>
                                            <p:cond delay="0"/>
                                          </p:stCondLst>
                                        </p:cTn>
                                        <p:tgtEl>
                                          <p:spTgt spid="7"/>
                                        </p:tgtEl>
                                        <p:attrNameLst>
                                          <p:attrName>ppt_x</p:attrName>
                                        </p:attrNameLst>
                                      </p:cBhvr>
                                      <p:tavLst>
                                        <p:tav tm="0">
                                          <p:val>
                                            <p:strVal val="ppt_x"/>
                                          </p:val>
                                        </p:tav>
                                        <p:tav tm="100000">
                                          <p:val>
                                            <p:fltVal val="0.30638"/>
                                          </p:val>
                                        </p:tav>
                                      </p:tavLst>
                                    </p:anim>
                                    <p:anim to="" calcmode="lin" valueType="num">
                                      <p:cBhvr>
                                        <p:cTn id="35" dur="500" fill="hold">
                                          <p:stCondLst>
                                            <p:cond delay="0"/>
                                          </p:stCondLst>
                                        </p:cTn>
                                        <p:tgtEl>
                                          <p:spTgt spid="7"/>
                                        </p:tgtEl>
                                        <p:attrNameLst>
                                          <p:attrName>ppt_y</p:attrName>
                                        </p:attrNameLst>
                                      </p:cBhvr>
                                      <p:tavLst>
                                        <p:tav tm="0">
                                          <p:val>
                                            <p:strVal val="ppt_y"/>
                                          </p:val>
                                        </p:tav>
                                        <p:tav tm="100000">
                                          <p:val>
                                            <p:fltVal val="0.39944"/>
                                          </p:val>
                                        </p:tav>
                                      </p:tavLst>
                                    </p:anim>
                                    <p:anim to="" calcmode="lin" valueType="num">
                                      <p:cBhvr>
                                        <p:cTn id="36" dur="500" fill="hold">
                                          <p:stCondLst>
                                            <p:cond delay="0"/>
                                          </p:stCondLst>
                                        </p:cTn>
                                        <p:tgtEl>
                                          <p:spTgt spid="7"/>
                                        </p:tgtEl>
                                        <p:attrNameLst>
                                          <p:attrName>ppt_w</p:attrName>
                                        </p:attrNameLst>
                                      </p:cBhvr>
                                      <p:tavLst>
                                        <p:tav tm="0">
                                          <p:val>
                                            <p:strVal val="ppt_w"/>
                                          </p:val>
                                        </p:tav>
                                        <p:tav tm="100000">
                                          <p:val>
                                            <p:strVal val="#ppt_w"/>
                                          </p:val>
                                        </p:tav>
                                      </p:tavLst>
                                    </p:anim>
                                    <p:anim to="" calcmode="lin" valueType="num">
                                      <p:cBhvr>
                                        <p:cTn id="37" dur="500" fill="hold">
                                          <p:stCondLst>
                                            <p:cond delay="0"/>
                                          </p:stCondLst>
                                        </p:cTn>
                                        <p:tgtEl>
                                          <p:spTgt spid="7"/>
                                        </p:tgtEl>
                                        <p:attrNameLst>
                                          <p:attrName>ppt_h</p:attrName>
                                        </p:attrNameLst>
                                      </p:cBhvr>
                                      <p:tavLst>
                                        <p:tav tm="0">
                                          <p:val>
                                            <p:strVal val="ppt_h"/>
                                          </p:val>
                                        </p:tav>
                                        <p:tav tm="100000">
                                          <p:val>
                                            <p:strVal val="#ppt_h"/>
                                          </p:val>
                                        </p:tav>
                                      </p:tavLst>
                                    </p:anim>
                                  </p:childTnLst>
                                </p:cTn>
                              </p:par>
                              <p:par>
                                <p:cTn id="38" presetID="35" presetClass="path" presetSubtype="0" accel="50000" decel="50000" fill="hold" nodeType="withEffect">
                                  <p:stCondLst>
                                    <p:cond delay="0"/>
                                  </p:stCondLst>
                                  <p:childTnLst>
                                    <p:anim to="" calcmode="lin" valueType="num">
                                      <p:cBhvr>
                                        <p:cTn id="39" dur="500" fill="hold">
                                          <p:stCondLst>
                                            <p:cond delay="0"/>
                                          </p:stCondLst>
                                        </p:cTn>
                                        <p:tgtEl>
                                          <p:spTgt spid="17"/>
                                        </p:tgtEl>
                                        <p:attrNameLst>
                                          <p:attrName>ppt_x</p:attrName>
                                        </p:attrNameLst>
                                      </p:cBhvr>
                                      <p:tavLst>
                                        <p:tav tm="0">
                                          <p:val>
                                            <p:strVal val="ppt_x"/>
                                          </p:val>
                                        </p:tav>
                                        <p:tav tm="100000">
                                          <p:val>
                                            <p:fltVal val="0.30581"/>
                                          </p:val>
                                        </p:tav>
                                      </p:tavLst>
                                    </p:anim>
                                    <p:anim to="" calcmode="lin" valueType="num">
                                      <p:cBhvr>
                                        <p:cTn id="40" dur="500" fill="hold">
                                          <p:stCondLst>
                                            <p:cond delay="0"/>
                                          </p:stCondLst>
                                        </p:cTn>
                                        <p:tgtEl>
                                          <p:spTgt spid="17"/>
                                        </p:tgtEl>
                                        <p:attrNameLst>
                                          <p:attrName>ppt_y</p:attrName>
                                        </p:attrNameLst>
                                      </p:cBhvr>
                                      <p:tavLst>
                                        <p:tav tm="0">
                                          <p:val>
                                            <p:strVal val="ppt_y"/>
                                          </p:val>
                                        </p:tav>
                                        <p:tav tm="100000">
                                          <p:val>
                                            <p:fltVal val="0.69478"/>
                                          </p:val>
                                        </p:tav>
                                      </p:tavLst>
                                    </p:anim>
                                    <p:anim to="" calcmode="lin" valueType="num">
                                      <p:cBhvr>
                                        <p:cTn id="41" dur="500" fill="hold">
                                          <p:stCondLst>
                                            <p:cond delay="0"/>
                                          </p:stCondLst>
                                        </p:cTn>
                                        <p:tgtEl>
                                          <p:spTgt spid="17"/>
                                        </p:tgtEl>
                                        <p:attrNameLst>
                                          <p:attrName>ppt_w</p:attrName>
                                        </p:attrNameLst>
                                      </p:cBhvr>
                                      <p:tavLst>
                                        <p:tav tm="0">
                                          <p:val>
                                            <p:strVal val="ppt_w"/>
                                          </p:val>
                                        </p:tav>
                                        <p:tav tm="100000">
                                          <p:val>
                                            <p:strVal val="#ppt_w"/>
                                          </p:val>
                                        </p:tav>
                                      </p:tavLst>
                                    </p:anim>
                                    <p:anim to="" calcmode="lin" valueType="num">
                                      <p:cBhvr>
                                        <p:cTn id="42" dur="500" fill="hold">
                                          <p:stCondLst>
                                            <p:cond delay="0"/>
                                          </p:stCondLst>
                                        </p:cTn>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anim to="" calcmode="lin" valueType="num">
                                      <p:cBhvr>
                                        <p:cTn id="49" dur="500" fill="hold">
                                          <p:stCondLst>
                                            <p:cond delay="0"/>
                                          </p:stCondLst>
                                        </p:cTn>
                                        <p:tgtEl>
                                          <p:spTgt spid="22"/>
                                        </p:tgtEl>
                                        <p:attrNameLst>
                                          <p:attrName>ppt_x</p:attrName>
                                        </p:attrNameLst>
                                      </p:cBhvr>
                                      <p:tavLst>
                                        <p:tav tm="0">
                                          <p:val>
                                            <p:fltVal val="0.74764"/>
                                          </p:val>
                                        </p:tav>
                                        <p:tav tm="100000">
                                          <p:val>
                                            <p:fltVal val="0.74764"/>
                                          </p:val>
                                        </p:tav>
                                      </p:tavLst>
                                    </p:anim>
                                    <p:anim to="" calcmode="lin" valueType="num">
                                      <p:cBhvr>
                                        <p:cTn id="50" dur="500" fill="hold">
                                          <p:stCondLst>
                                            <p:cond delay="0"/>
                                          </p:stCondLst>
                                        </p:cTn>
                                        <p:tgtEl>
                                          <p:spTgt spid="22"/>
                                        </p:tgtEl>
                                        <p:attrNameLst>
                                          <p:attrName>ppt_y</p:attrName>
                                        </p:attrNameLst>
                                      </p:cBhvr>
                                      <p:tavLst>
                                        <p:tav tm="0">
                                          <p:val>
                                            <p:fltVal val="0.69478"/>
                                          </p:val>
                                        </p:tav>
                                        <p:tav tm="100000">
                                          <p:val>
                                            <p:fltVal val="0.69478"/>
                                          </p:val>
                                        </p:tav>
                                      </p:tavLst>
                                    </p:anim>
                                  </p:childTnLst>
                                </p:cTn>
                              </p:par>
                              <p:par>
                                <p:cTn id="51" presetID="35" presetClass="path" presetSubtype="0" accel="50000" decel="50000" fill="hold" nodeType="withEffect">
                                  <p:stCondLst>
                                    <p:cond delay="0"/>
                                  </p:stCondLst>
                                  <p:childTnLst>
                                    <p:anim to="" calcmode="lin" valueType="num">
                                      <p:cBhvr>
                                        <p:cTn id="52" dur="500" fill="hold">
                                          <p:stCondLst>
                                            <p:cond delay="0"/>
                                          </p:stCondLst>
                                        </p:cTn>
                                        <p:tgtEl>
                                          <p:spTgt spid="7"/>
                                        </p:tgtEl>
                                        <p:attrNameLst>
                                          <p:attrName>ppt_x</p:attrName>
                                        </p:attrNameLst>
                                      </p:cBhvr>
                                      <p:tavLst>
                                        <p:tav tm="0">
                                          <p:val>
                                            <p:strVal val="ppt_x"/>
                                          </p:val>
                                        </p:tav>
                                        <p:tav tm="100000">
                                          <p:val>
                                            <p:fltVal val="0.30638"/>
                                          </p:val>
                                        </p:tav>
                                      </p:tavLst>
                                    </p:anim>
                                    <p:anim to="" calcmode="lin" valueType="num">
                                      <p:cBhvr>
                                        <p:cTn id="53" dur="500" fill="hold">
                                          <p:stCondLst>
                                            <p:cond delay="0"/>
                                          </p:stCondLst>
                                        </p:cTn>
                                        <p:tgtEl>
                                          <p:spTgt spid="7"/>
                                        </p:tgtEl>
                                        <p:attrNameLst>
                                          <p:attrName>ppt_y</p:attrName>
                                        </p:attrNameLst>
                                      </p:cBhvr>
                                      <p:tavLst>
                                        <p:tav tm="0">
                                          <p:val>
                                            <p:strVal val="ppt_y"/>
                                          </p:val>
                                        </p:tav>
                                        <p:tav tm="100000">
                                          <p:val>
                                            <p:fltVal val="0.39944"/>
                                          </p:val>
                                        </p:tav>
                                      </p:tavLst>
                                    </p:anim>
                                    <p:anim to="" calcmode="lin" valueType="num">
                                      <p:cBhvr>
                                        <p:cTn id="54" dur="500" fill="hold">
                                          <p:stCondLst>
                                            <p:cond delay="0"/>
                                          </p:stCondLst>
                                        </p:cTn>
                                        <p:tgtEl>
                                          <p:spTgt spid="7"/>
                                        </p:tgtEl>
                                        <p:attrNameLst>
                                          <p:attrName>ppt_w</p:attrName>
                                        </p:attrNameLst>
                                      </p:cBhvr>
                                      <p:tavLst>
                                        <p:tav tm="0">
                                          <p:val>
                                            <p:strVal val="ppt_w"/>
                                          </p:val>
                                        </p:tav>
                                        <p:tav tm="100000">
                                          <p:val>
                                            <p:strVal val="#ppt_w"/>
                                          </p:val>
                                        </p:tav>
                                      </p:tavLst>
                                    </p:anim>
                                    <p:anim to="" calcmode="lin" valueType="num">
                                      <p:cBhvr>
                                        <p:cTn id="55" dur="500" fill="hold">
                                          <p:stCondLst>
                                            <p:cond delay="0"/>
                                          </p:stCondLst>
                                        </p:cTn>
                                        <p:tgtEl>
                                          <p:spTgt spid="7"/>
                                        </p:tgtEl>
                                        <p:attrNameLst>
                                          <p:attrName>ppt_h</p:attrName>
                                        </p:attrNameLst>
                                      </p:cBhvr>
                                      <p:tavLst>
                                        <p:tav tm="0">
                                          <p:val>
                                            <p:strVal val="ppt_h"/>
                                          </p:val>
                                        </p:tav>
                                        <p:tav tm="100000">
                                          <p:val>
                                            <p:strVal val="#ppt_h"/>
                                          </p:val>
                                        </p:tav>
                                      </p:tavLst>
                                    </p:anim>
                                  </p:childTnLst>
                                </p:cTn>
                              </p:par>
                              <p:par>
                                <p:cTn id="56" presetID="35" presetClass="path" presetSubtype="0" accel="50000" decel="50000" fill="hold" nodeType="withEffect">
                                  <p:stCondLst>
                                    <p:cond delay="0"/>
                                  </p:stCondLst>
                                  <p:childTnLst>
                                    <p:anim to="" calcmode="lin" valueType="num">
                                      <p:cBhvr>
                                        <p:cTn id="57" dur="500" fill="hold">
                                          <p:stCondLst>
                                            <p:cond delay="0"/>
                                          </p:stCondLst>
                                        </p:cTn>
                                        <p:tgtEl>
                                          <p:spTgt spid="17"/>
                                        </p:tgtEl>
                                        <p:attrNameLst>
                                          <p:attrName>ppt_x</p:attrName>
                                        </p:attrNameLst>
                                      </p:cBhvr>
                                      <p:tavLst>
                                        <p:tav tm="0">
                                          <p:val>
                                            <p:strVal val="ppt_x"/>
                                          </p:val>
                                        </p:tav>
                                        <p:tav tm="100000">
                                          <p:val>
                                            <p:fltVal val="0.30581"/>
                                          </p:val>
                                        </p:tav>
                                      </p:tavLst>
                                    </p:anim>
                                    <p:anim to="" calcmode="lin" valueType="num">
                                      <p:cBhvr>
                                        <p:cTn id="58" dur="500" fill="hold">
                                          <p:stCondLst>
                                            <p:cond delay="0"/>
                                          </p:stCondLst>
                                        </p:cTn>
                                        <p:tgtEl>
                                          <p:spTgt spid="17"/>
                                        </p:tgtEl>
                                        <p:attrNameLst>
                                          <p:attrName>ppt_y</p:attrName>
                                        </p:attrNameLst>
                                      </p:cBhvr>
                                      <p:tavLst>
                                        <p:tav tm="0">
                                          <p:val>
                                            <p:strVal val="ppt_y"/>
                                          </p:val>
                                        </p:tav>
                                        <p:tav tm="100000">
                                          <p:val>
                                            <p:fltVal val="0.69478"/>
                                          </p:val>
                                        </p:tav>
                                      </p:tavLst>
                                    </p:anim>
                                    <p:anim to="" calcmode="lin" valueType="num">
                                      <p:cBhvr>
                                        <p:cTn id="59" dur="500" fill="hold">
                                          <p:stCondLst>
                                            <p:cond delay="0"/>
                                          </p:stCondLst>
                                        </p:cTn>
                                        <p:tgtEl>
                                          <p:spTgt spid="17"/>
                                        </p:tgtEl>
                                        <p:attrNameLst>
                                          <p:attrName>ppt_w</p:attrName>
                                        </p:attrNameLst>
                                      </p:cBhvr>
                                      <p:tavLst>
                                        <p:tav tm="0">
                                          <p:val>
                                            <p:strVal val="ppt_w"/>
                                          </p:val>
                                        </p:tav>
                                        <p:tav tm="100000">
                                          <p:val>
                                            <p:strVal val="#ppt_w"/>
                                          </p:val>
                                        </p:tav>
                                      </p:tavLst>
                                    </p:anim>
                                    <p:anim to="" calcmode="lin" valueType="num">
                                      <p:cBhvr>
                                        <p:cTn id="60" dur="500" fill="hold">
                                          <p:stCondLst>
                                            <p:cond delay="0"/>
                                          </p:stCondLst>
                                        </p:cTn>
                                        <p:tgtEl>
                                          <p:spTgt spid="17"/>
                                        </p:tgtEl>
                                        <p:attrNameLst>
                                          <p:attrName>ppt_h</p:attrName>
                                        </p:attrNameLst>
                                      </p:cBhvr>
                                      <p:tavLst>
                                        <p:tav tm="0">
                                          <p:val>
                                            <p:strVal val="ppt_h"/>
                                          </p:val>
                                        </p:tav>
                                        <p:tav tm="100000">
                                          <p:val>
                                            <p:strVal val="#ppt_h"/>
                                          </p:val>
                                        </p:tav>
                                      </p:tavLst>
                                    </p:anim>
                                  </p:childTnLst>
                                </p:cTn>
                              </p:par>
                              <p:par>
                                <p:cTn id="61" presetID="35" presetClass="path" presetSubtype="0" accel="50000" decel="50000" fill="hold" nodeType="withEffect">
                                  <p:stCondLst>
                                    <p:cond delay="0"/>
                                  </p:stCondLst>
                                  <p:childTnLst>
                                    <p:anim to="" calcmode="lin" valueType="num">
                                      <p:cBhvr>
                                        <p:cTn id="62" dur="500" fill="hold">
                                          <p:stCondLst>
                                            <p:cond delay="0"/>
                                          </p:stCondLst>
                                        </p:cTn>
                                        <p:tgtEl>
                                          <p:spTgt spid="12"/>
                                        </p:tgtEl>
                                        <p:attrNameLst>
                                          <p:attrName>ppt_x</p:attrName>
                                        </p:attrNameLst>
                                      </p:cBhvr>
                                      <p:tavLst>
                                        <p:tav tm="0">
                                          <p:val>
                                            <p:strVal val="ppt_x"/>
                                          </p:val>
                                        </p:tav>
                                        <p:tav tm="100000">
                                          <p:val>
                                            <p:fltVal val="0.74879"/>
                                          </p:val>
                                        </p:tav>
                                      </p:tavLst>
                                    </p:anim>
                                    <p:anim to="" calcmode="lin" valueType="num">
                                      <p:cBhvr>
                                        <p:cTn id="63" dur="500" fill="hold">
                                          <p:stCondLst>
                                            <p:cond delay="0"/>
                                          </p:stCondLst>
                                        </p:cTn>
                                        <p:tgtEl>
                                          <p:spTgt spid="12"/>
                                        </p:tgtEl>
                                        <p:attrNameLst>
                                          <p:attrName>ppt_y</p:attrName>
                                        </p:attrNameLst>
                                      </p:cBhvr>
                                      <p:tavLst>
                                        <p:tav tm="0">
                                          <p:val>
                                            <p:strVal val="ppt_y"/>
                                          </p:val>
                                        </p:tav>
                                        <p:tav tm="100000">
                                          <p:val>
                                            <p:fltVal val="0.39944"/>
                                          </p:val>
                                        </p:tav>
                                      </p:tavLst>
                                    </p:anim>
                                    <p:anim to="" calcmode="lin" valueType="num">
                                      <p:cBhvr>
                                        <p:cTn id="64" dur="500" fill="hold">
                                          <p:stCondLst>
                                            <p:cond delay="0"/>
                                          </p:stCondLst>
                                        </p:cTn>
                                        <p:tgtEl>
                                          <p:spTgt spid="12"/>
                                        </p:tgtEl>
                                        <p:attrNameLst>
                                          <p:attrName>ppt_w</p:attrName>
                                        </p:attrNameLst>
                                      </p:cBhvr>
                                      <p:tavLst>
                                        <p:tav tm="0">
                                          <p:val>
                                            <p:strVal val="ppt_w"/>
                                          </p:val>
                                        </p:tav>
                                        <p:tav tm="100000">
                                          <p:val>
                                            <p:strVal val="#ppt_w"/>
                                          </p:val>
                                        </p:tav>
                                      </p:tavLst>
                                    </p:anim>
                                    <p:anim to="" calcmode="lin" valueType="num">
                                      <p:cBhvr>
                                        <p:cTn id="65" dur="500" fill="hold">
                                          <p:stCondLst>
                                            <p:cond delay="0"/>
                                          </p:stCondLst>
                                        </p:cTn>
                                        <p:tgtEl>
                                          <p:spTgt spid="12"/>
                                        </p:tgtEl>
                                        <p:attrNameLst>
                                          <p:attrName>ppt_h</p:attrName>
                                        </p:attrNameLst>
                                      </p:cBhvr>
                                      <p:tavLst>
                                        <p:tav tm="0">
                                          <p:val>
                                            <p:strVal val="ppt_h"/>
                                          </p:val>
                                        </p:tav>
                                        <p:tav tm="100000">
                                          <p:val>
                                            <p:strVal val="#ppt_h"/>
                                          </p:val>
                                        </p:tav>
                                      </p:tavLst>
                                    </p:anim>
                                  </p:childTnLst>
                                </p:cTn>
                              </p:par>
                            </p:childTnLst>
                          </p:cTn>
                        </p:par>
                        <p:par>
                          <p:cTn id="66" fill="hold">
                            <p:stCondLst>
                              <p:cond delay="2000"/>
                            </p:stCondLst>
                            <p:childTnLst>
                              <p:par>
                                <p:cTn id="67" presetID="35" presetClass="path" presetSubtype="0" accel="50000" decel="50000" fill="hold" nodeType="afterEffect">
                                  <p:stCondLst>
                                    <p:cond delay="0"/>
                                  </p:stCondLst>
                                  <p:childTnLst>
                                    <p:anim to="" calcmode="lin" valueType="num">
                                      <p:cBhvr>
                                        <p:cTn id="68" dur="250" fill="hold">
                                          <p:stCondLst>
                                            <p:cond delay="0"/>
                                          </p:stCondLst>
                                        </p:cTn>
                                        <p:tgtEl>
                                          <p:spTgt spid="22"/>
                                        </p:tgtEl>
                                        <p:attrNameLst>
                                          <p:attrName>ppt_x</p:attrName>
                                        </p:attrNameLst>
                                      </p:cBhvr>
                                      <p:tavLst>
                                        <p:tav tm="0">
                                          <p:val>
                                            <p:strVal val="ppt_x"/>
                                          </p:val>
                                        </p:tav>
                                        <p:tav tm="100000">
                                          <p:val>
                                            <p:fltVal val="0.74764"/>
                                          </p:val>
                                        </p:tav>
                                      </p:tavLst>
                                    </p:anim>
                                    <p:anim to="" calcmode="lin" valueType="num">
                                      <p:cBhvr>
                                        <p:cTn id="69" dur="250" fill="hold">
                                          <p:stCondLst>
                                            <p:cond delay="0"/>
                                          </p:stCondLst>
                                        </p:cTn>
                                        <p:tgtEl>
                                          <p:spTgt spid="22"/>
                                        </p:tgtEl>
                                        <p:attrNameLst>
                                          <p:attrName>ppt_y</p:attrName>
                                        </p:attrNameLst>
                                      </p:cBhvr>
                                      <p:tavLst>
                                        <p:tav tm="0">
                                          <p:val>
                                            <p:strVal val="ppt_y"/>
                                          </p:val>
                                        </p:tav>
                                        <p:tav tm="100000">
                                          <p:val>
                                            <p:fltVal val="0.69478"/>
                                          </p:val>
                                        </p:tav>
                                      </p:tavLst>
                                    </p:anim>
                                    <p:anim to="" calcmode="lin" valueType="num">
                                      <p:cBhvr>
                                        <p:cTn id="70" dur="250" fill="hold">
                                          <p:stCondLst>
                                            <p:cond delay="0"/>
                                          </p:stCondLst>
                                        </p:cTn>
                                        <p:tgtEl>
                                          <p:spTgt spid="22"/>
                                        </p:tgtEl>
                                        <p:attrNameLst>
                                          <p:attrName>ppt_w</p:attrName>
                                        </p:attrNameLst>
                                      </p:cBhvr>
                                      <p:tavLst>
                                        <p:tav tm="0">
                                          <p:val>
                                            <p:strVal val="ppt_w"/>
                                          </p:val>
                                        </p:tav>
                                        <p:tav tm="100000">
                                          <p:val>
                                            <p:strVal val="#ppt_w"/>
                                          </p:val>
                                        </p:tav>
                                      </p:tavLst>
                                    </p:anim>
                                    <p:anim to="" calcmode="lin" valueType="num">
                                      <p:cBhvr>
                                        <p:cTn id="71" dur="250" fill="hold">
                                          <p:stCondLst>
                                            <p:cond delay="0"/>
                                          </p:stCondLst>
                                        </p:cTn>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347368" y="2295889"/>
            <a:ext cx="7497263" cy="2266222"/>
          </a:xfrm>
          <a:prstGeom prst="rect">
            <a:avLst/>
          </a:prstGeom>
          <a:solidFill>
            <a:srgbClr val="404040">
              <a:alpha val="50000"/>
            </a:srgbClr>
          </a:solidFill>
          <a:ln w="3492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 name="PA-文本框 13"/>
          <p:cNvSpPr txBox="1"/>
          <p:nvPr>
            <p:custDataLst>
              <p:tags r:id="rId1"/>
            </p:custDataLst>
          </p:nvPr>
        </p:nvSpPr>
        <p:spPr>
          <a:xfrm>
            <a:off x="3489958" y="2872979"/>
            <a:ext cx="5212080" cy="923330"/>
          </a:xfrm>
          <a:prstGeom prst="rect">
            <a:avLst/>
          </a:prstGeom>
          <a:noFill/>
        </p:spPr>
        <p:txBody>
          <a:bodyPr wrap="square" rtlCol="0">
            <a:spAutoFit/>
          </a:bodyPr>
          <a:lstStyle/>
          <a:p>
            <a:pPr algn="ctr"/>
            <a:r>
              <a:rPr lang="zh-CN" altLang="en-US" sz="5400" dirty="0">
                <a:solidFill>
                  <a:schemeClr val="tx1">
                    <a:lumMod val="75000"/>
                    <a:lumOff val="25000"/>
                  </a:schemeClr>
                </a:solidFill>
                <a:cs typeface="+mn-ea"/>
                <a:sym typeface="+mn-lt"/>
              </a:rPr>
              <a:t>技能、专长展示</a:t>
            </a:r>
          </a:p>
        </p:txBody>
      </p:sp>
      <p:sp>
        <p:nvSpPr>
          <p:cNvPr id="6" name="PA-文本框 14"/>
          <p:cNvSpPr txBox="1"/>
          <p:nvPr>
            <p:custDataLst>
              <p:tags r:id="rId2"/>
            </p:custDataLst>
          </p:nvPr>
        </p:nvSpPr>
        <p:spPr>
          <a:xfrm>
            <a:off x="5285520" y="2364378"/>
            <a:ext cx="1620957" cy="523220"/>
          </a:xfrm>
          <a:prstGeom prst="rect">
            <a:avLst/>
          </a:prstGeom>
          <a:noFill/>
        </p:spPr>
        <p:txBody>
          <a:bodyPr wrap="none" rtlCol="0">
            <a:spAutoFit/>
          </a:bodyPr>
          <a:lstStyle/>
          <a:p>
            <a:r>
              <a:rPr kumimoji="1" lang="zh-CN" altLang="en-US" sz="2800" dirty="0">
                <a:solidFill>
                  <a:srgbClr val="92222B"/>
                </a:solidFill>
                <a:cs typeface="+mn-ea"/>
                <a:sym typeface="+mn-lt"/>
              </a:rPr>
              <a:t>第二部分</a:t>
            </a:r>
          </a:p>
        </p:txBody>
      </p:sp>
      <p:sp>
        <p:nvSpPr>
          <p:cNvPr id="7" name="文本框 6"/>
          <p:cNvSpPr txBox="1"/>
          <p:nvPr/>
        </p:nvSpPr>
        <p:spPr>
          <a:xfrm>
            <a:off x="3288701" y="3796309"/>
            <a:ext cx="6286990" cy="526811"/>
          </a:xfrm>
          <a:prstGeom prst="rect">
            <a:avLst/>
          </a:prstGeom>
          <a:noFill/>
        </p:spPr>
        <p:txBody>
          <a:bodyPr wrap="square" rtlCol="0">
            <a:spAutoFit/>
          </a:bodyPr>
          <a:lstStyle/>
          <a:p>
            <a:pPr algn="ctr">
              <a:lnSpc>
                <a:spcPct val="150000"/>
              </a:lnSpc>
            </a:pPr>
            <a:r>
              <a:rPr lang="en-US" altLang="zh-CN" sz="1000" dirty="0">
                <a:solidFill>
                  <a:schemeClr val="tx1">
                    <a:lumMod val="75000"/>
                    <a:lumOff val="25000"/>
                  </a:schemeClr>
                </a:solidFill>
                <a:cs typeface="+mn-ea"/>
                <a:sym typeface="+mn-lt"/>
              </a:rPr>
              <a:t>Please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here</a:t>
            </a:r>
          </a:p>
        </p:txBody>
      </p:sp>
      <p:sp>
        <p:nvSpPr>
          <p:cNvPr id="11" name="îsľîďê"/>
          <p:cNvSpPr txBox="1"/>
          <p:nvPr/>
        </p:nvSpPr>
        <p:spPr>
          <a:xfrm>
            <a:off x="10118918" y="150916"/>
            <a:ext cx="1913537" cy="584775"/>
          </a:xfrm>
          <a:prstGeom prst="rect">
            <a:avLst/>
          </a:prstGeom>
          <a:noFill/>
        </p:spPr>
        <p:txBody>
          <a:bodyPr wrap="none" rtlCol="0">
            <a:spAutoFit/>
          </a:bodyPr>
          <a:lstStyle/>
          <a:p>
            <a:pPr algn="r"/>
            <a:r>
              <a:rPr lang="en-US" altLang="zh-CN" sz="1600" dirty="0">
                <a:solidFill>
                  <a:srgbClr val="92222B"/>
                </a:solidFill>
                <a:cs typeface="+mn-ea"/>
                <a:sym typeface="+mn-lt"/>
              </a:rPr>
              <a:t>YOUR LOGO</a:t>
            </a:r>
          </a:p>
          <a:p>
            <a:pPr algn="r"/>
            <a:r>
              <a:rPr lang="en-US" altLang="zh-CN" sz="1600" dirty="0">
                <a:solidFill>
                  <a:srgbClr val="29304A"/>
                </a:solidFill>
                <a:cs typeface="+mn-ea"/>
                <a:sym typeface="+mn-lt"/>
              </a:rPr>
              <a:t>COMPANY NAME</a:t>
            </a:r>
            <a:endParaRPr lang="zh-CN" altLang="en-US" sz="1600" dirty="0">
              <a:solidFill>
                <a:srgbClr val="29304A"/>
              </a:solidFill>
              <a:cs typeface="+mn-ea"/>
              <a:sym typeface="+mn-lt"/>
            </a:endParaRPr>
          </a:p>
        </p:txBody>
      </p:sp>
      <p:sp>
        <p:nvSpPr>
          <p:cNvPr id="12" name="矩形 11"/>
          <p:cNvSpPr/>
          <p:nvPr/>
        </p:nvSpPr>
        <p:spPr>
          <a:xfrm>
            <a:off x="11803855" y="6478484"/>
            <a:ext cx="228600" cy="228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par>
                          <p:cTn id="9" fill="hold">
                            <p:stCondLst>
                              <p:cond delay="500"/>
                            </p:stCondLst>
                            <p:childTnLst>
                              <p:par>
                                <p:cTn id="10" presetID="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to="" calcmode="lin" valueType="num">
                                      <p:cBhvr>
                                        <p:cTn id="12" dur="700" fill="hold">
                                          <p:stCondLst>
                                            <p:cond delay="0"/>
                                          </p:stCondLst>
                                        </p:cTn>
                                        <p:tgtEl>
                                          <p:spTgt spid="6"/>
                                        </p:tgtEl>
                                        <p:attrNameLst>
                                          <p:attrName>ppt_x</p:attrName>
                                        </p:attrNameLst>
                                      </p:cBhvr>
                                      <p:tavLst>
                                        <p:tav tm="0" fmla="#ppt_x-(-#ppt_w/2*cos(ppt_r/180*pi))*((1.5-1.5*$)^2-(1.5-1.5*$)^3)">
                                          <p:val>
                                            <p:fltVal val="0"/>
                                          </p:val>
                                        </p:tav>
                                        <p:tav tm="100000">
                                          <p:val>
                                            <p:fltVal val="1"/>
                                          </p:val>
                                        </p:tav>
                                      </p:tavLst>
                                    </p:anim>
                                    <p:anim to="" calcmode="lin" valueType="num">
                                      <p:cBhvr>
                                        <p:cTn id="13" dur="700" fill="hold">
                                          <p:stCondLst>
                                            <p:cond delay="0"/>
                                          </p:stCondLst>
                                        </p:cTn>
                                        <p:tgtEl>
                                          <p:spTgt spid="6"/>
                                        </p:tgtEl>
                                        <p:attrNameLst>
                                          <p:attrName>ppt_y</p:attrName>
                                        </p:attrNameLst>
                                      </p:cBhvr>
                                      <p:tavLst>
                                        <p:tav tm="0" fmla="#ppt_y-(-#ppt_h/2*cos(ppt_r/180*pi))*((1.5-1.5*$)^2-(1.5-1.5*$)^3)">
                                          <p:val>
                                            <p:fltVal val="0"/>
                                          </p:val>
                                        </p:tav>
                                        <p:tav tm="100000">
                                          <p:val>
                                            <p:fltVal val="1"/>
                                          </p:val>
                                        </p:tav>
                                      </p:tavLst>
                                    </p:anim>
                                    <p:anim to="" calcmode="lin" valueType="num">
                                      <p:cBhvr>
                                        <p:cTn id="14" dur="700" fill="hold">
                                          <p:stCondLst>
                                            <p:cond delay="0"/>
                                          </p:stCondLst>
                                        </p:cTn>
                                        <p:tgtEl>
                                          <p:spTgt spid="6"/>
                                        </p:tgtEl>
                                        <p:attrNameLst>
                                          <p:attrName>ppt_h</p:attrName>
                                        </p:attrNameLst>
                                      </p:cBhvr>
                                      <p:tavLst>
                                        <p:tav tm="0" fmla="#ppt_h-(-#ppt_h)*((1.5-1.5*$)^2-(1.5-1.5*$)^3)">
                                          <p:val>
                                            <p:fltVal val="0"/>
                                          </p:val>
                                        </p:tav>
                                        <p:tav tm="100000">
                                          <p:val>
                                            <p:fltVal val="1"/>
                                          </p:val>
                                        </p:tav>
                                      </p:tavLst>
                                    </p:anim>
                                    <p:anim to="" calcmode="lin" valueType="num">
                                      <p:cBhvr>
                                        <p:cTn id="15" dur="700" fill="hold">
                                          <p:stCondLst>
                                            <p:cond delay="0"/>
                                          </p:stCondLst>
                                        </p:cTn>
                                        <p:tgtEl>
                                          <p:spTgt spid="6"/>
                                        </p:tgtEl>
                                        <p:attrNameLst>
                                          <p:attrName>ppt_w</p:attrName>
                                        </p:attrNameLst>
                                      </p:cBhvr>
                                      <p:tavLst>
                                        <p:tav tm="0" fmla="#ppt_w-(-#ppt_w)*((1.5-1.5*$)^2-(1.5-1.5*$)^3)">
                                          <p:val>
                                            <p:fltVal val="0"/>
                                          </p:val>
                                        </p:tav>
                                        <p:tav tm="100000">
                                          <p:val>
                                            <p:fltVal val="1"/>
                                          </p:val>
                                        </p:tav>
                                      </p:tavLst>
                                    </p:anim>
                                  </p:childTnLst>
                                </p:cTn>
                              </p:par>
                            </p:childTnLst>
                          </p:cTn>
                        </p:par>
                        <p:par>
                          <p:cTn id="16" fill="hold">
                            <p:stCondLst>
                              <p:cond delay="1409"/>
                            </p:stCondLst>
                            <p:childTnLst>
                              <p:par>
                                <p:cTn id="17" presetID="0"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to="" calcmode="lin" valueType="num">
                                      <p:cBhvr>
                                        <p:cTn id="19" dur="700" fill="hold">
                                          <p:stCondLst>
                                            <p:cond delay="0"/>
                                          </p:stCondLst>
                                        </p:cTn>
                                        <p:tgtEl>
                                          <p:spTgt spid="5"/>
                                        </p:tgtEl>
                                        <p:attrNameLst>
                                          <p:attrName>ppt_y</p:attrName>
                                        </p:attrNameLst>
                                      </p:cBhvr>
                                      <p:tavLst>
                                        <p:tav tm="0" fmla="#ppt_y+#ppt_h/2*((1.5-1.5*$)^3-(1.5-1.5*$)^2)*8/9">
                                          <p:val>
                                            <p:fltVal val="0"/>
                                          </p:val>
                                        </p:tav>
                                        <p:tav tm="100000">
                                          <p:val>
                                            <p:fltVal val="1"/>
                                          </p:val>
                                        </p:tav>
                                      </p:tavLst>
                                    </p:anim>
                                    <p:anim to="" calcmode="lin" valueType="num">
                                      <p:cBhvr>
                                        <p:cTn id="20" dur="700" fill="hold">
                                          <p:stCondLst>
                                            <p:cond delay="0"/>
                                          </p:stCondLst>
                                        </p:cTn>
                                        <p:tgtEl>
                                          <p:spTgt spid="5"/>
                                        </p:tgtEl>
                                        <p:attrNameLst>
                                          <p:attrName>ppt_h</p:attrName>
                                        </p:attrNameLst>
                                      </p:cBhvr>
                                      <p:tavLst>
                                        <p:tav tm="0" fmla="#ppt_h-#ppt_h*((1.5-1.5*$)^3-(1.5-1.5*$)^2)">
                                          <p:val>
                                            <p:fltVal val="0"/>
                                          </p:val>
                                        </p:tav>
                                        <p:tav tm="100000">
                                          <p:val>
                                            <p:fltVal val="1"/>
                                          </p:val>
                                        </p:tav>
                                      </p:tavLst>
                                    </p:anim>
                                    <p:animEffect filter="fade">
                                      <p:cBhvr>
                                        <p:cTn id="21" dur="700">
                                          <p:stCondLst>
                                            <p:cond delay="0"/>
                                          </p:stCondLst>
                                        </p:cTn>
                                        <p:tgtEl>
                                          <p:spTgt spid="5"/>
                                        </p:tgtEl>
                                      </p:cBhvr>
                                    </p:animEffect>
                                  </p:childTnLst>
                                </p:cTn>
                              </p:par>
                            </p:childTnLst>
                          </p:cTn>
                        </p:par>
                        <p:par>
                          <p:cTn id="22" fill="hold">
                            <p:stCondLst>
                              <p:cond delay="2529"/>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3029"/>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p:stCondLst>
                              <p:cond delay="3529"/>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7" grpId="0"/>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2608406"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技能、专长展示</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PA-íSlïḍé"/>
          <p:cNvSpPr/>
          <p:nvPr>
            <p:custDataLst>
              <p:tags r:id="rId1"/>
            </p:custDataLst>
          </p:nvPr>
        </p:nvSpPr>
        <p:spPr>
          <a:xfrm>
            <a:off x="2959344" y="3358204"/>
            <a:ext cx="3478816" cy="2605885"/>
          </a:xfrm>
          <a:prstGeom prst="rect">
            <a:avLst/>
          </a:prstGeom>
          <a:blipFill>
            <a:blip r:embed="rId3" cstate="print">
              <a:extLst>
                <a:ext uri="{28A0092B-C50C-407E-A947-70E740481C1C}">
                  <a14:useLocalDpi xmlns:a14="http://schemas.microsoft.com/office/drawing/2010/main" val="0"/>
                </a:ext>
              </a:extLst>
            </a:blip>
            <a:stretch>
              <a:fillRect/>
            </a:stretch>
          </a:blipFill>
          <a:ln w="28575">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cs typeface="+mn-ea"/>
              <a:sym typeface="+mn-lt"/>
            </a:endParaRPr>
          </a:p>
        </p:txBody>
      </p:sp>
      <p:sp>
        <p:nvSpPr>
          <p:cNvPr id="8" name="ïṣľiďe"/>
          <p:cNvSpPr/>
          <p:nvPr/>
        </p:nvSpPr>
        <p:spPr>
          <a:xfrm>
            <a:off x="1714586" y="3804608"/>
            <a:ext cx="1687298" cy="2069709"/>
          </a:xfrm>
          <a:prstGeom prst="parallelogram">
            <a:avLst>
              <a:gd name="adj" fmla="val 43889"/>
            </a:avLst>
          </a:prstGeom>
          <a:solidFill>
            <a:srgbClr val="404040">
              <a:alpha val="70000"/>
            </a:srgbClr>
          </a:solidFill>
          <a:ln>
            <a:noFill/>
          </a:ln>
        </p:spPr>
        <p:txBody>
          <a:bodyPr spcFirstLastPara="1" wrap="square" lIns="91440" tIns="45720" rIns="91440" bIns="4572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ctr" rtl="0">
              <a:spcBef>
                <a:spcPts val="0"/>
              </a:spcBef>
              <a:spcAft>
                <a:spcPts val="0"/>
              </a:spcAft>
              <a:buNone/>
            </a:pPr>
            <a:r>
              <a:rPr lang="en-US" altLang="zh-CN" sz="2000" dirty="0">
                <a:solidFill>
                  <a:schemeClr val="bg1"/>
                </a:solidFill>
                <a:cs typeface="+mn-ea"/>
                <a:sym typeface="+mn-lt"/>
              </a:rPr>
              <a:t>01</a:t>
            </a:r>
            <a:endParaRPr sz="2000" dirty="0">
              <a:solidFill>
                <a:schemeClr val="bg1"/>
              </a:solidFill>
              <a:cs typeface="+mn-ea"/>
              <a:sym typeface="+mn-lt"/>
            </a:endParaRPr>
          </a:p>
        </p:txBody>
      </p:sp>
      <p:sp>
        <p:nvSpPr>
          <p:cNvPr id="9" name="ïṩľidê"/>
          <p:cNvSpPr/>
          <p:nvPr/>
        </p:nvSpPr>
        <p:spPr>
          <a:xfrm>
            <a:off x="5795864" y="3894380"/>
            <a:ext cx="1754207" cy="2069709"/>
          </a:xfrm>
          <a:prstGeom prst="parallelogram">
            <a:avLst>
              <a:gd name="adj" fmla="val 45244"/>
            </a:avLst>
          </a:prstGeom>
          <a:solidFill>
            <a:srgbClr val="404040">
              <a:alpha val="70000"/>
            </a:srgbClr>
          </a:solidFill>
          <a:ln>
            <a:noFill/>
          </a:ln>
        </p:spPr>
        <p:txBody>
          <a:bodyPr spcFirstLastPara="1" wrap="square" lIns="91440" tIns="45720" rIns="91440" bIns="4572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lvl="0" algn="ctr"/>
            <a:r>
              <a:rPr lang="en-US" altLang="zh-CN" sz="2000" dirty="0">
                <a:solidFill>
                  <a:schemeClr val="bg1"/>
                </a:solidFill>
                <a:cs typeface="+mn-ea"/>
                <a:sym typeface="+mn-lt"/>
              </a:rPr>
              <a:t>02</a:t>
            </a:r>
          </a:p>
        </p:txBody>
      </p:sp>
      <p:sp>
        <p:nvSpPr>
          <p:cNvPr id="11" name="îṡḷïḍè"/>
          <p:cNvSpPr/>
          <p:nvPr/>
        </p:nvSpPr>
        <p:spPr>
          <a:xfrm>
            <a:off x="323783" y="1097100"/>
            <a:ext cx="393652" cy="393652"/>
          </a:xfrm>
          <a:prstGeom prst="ellipse">
            <a:avLst/>
          </a:prstGeom>
          <a:solidFill>
            <a:srgbClr val="92222B"/>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1600" dirty="0">
              <a:solidFill>
                <a:schemeClr val="bg1"/>
              </a:solidFill>
              <a:cs typeface="+mn-ea"/>
              <a:sym typeface="+mn-lt"/>
            </a:endParaRPr>
          </a:p>
        </p:txBody>
      </p:sp>
      <p:sp>
        <p:nvSpPr>
          <p:cNvPr id="14" name="iṩļide"/>
          <p:cNvSpPr/>
          <p:nvPr/>
        </p:nvSpPr>
        <p:spPr>
          <a:xfrm>
            <a:off x="7797767" y="4445811"/>
            <a:ext cx="393652" cy="393652"/>
          </a:xfrm>
          <a:prstGeom prst="ellipse">
            <a:avLst/>
          </a:prstGeom>
          <a:solidFill>
            <a:srgbClr val="92222B"/>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1600" dirty="0">
              <a:solidFill>
                <a:schemeClr val="bg1"/>
              </a:solidFill>
              <a:cs typeface="+mn-ea"/>
              <a:sym typeface="+mn-lt"/>
            </a:endParaRPr>
          </a:p>
        </p:txBody>
      </p:sp>
      <p:cxnSp>
        <p:nvCxnSpPr>
          <p:cNvPr id="16" name="直接连接符 15"/>
          <p:cNvCxnSpPr/>
          <p:nvPr/>
        </p:nvCxnSpPr>
        <p:spPr>
          <a:xfrm>
            <a:off x="7774929" y="3804881"/>
            <a:ext cx="427079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23456" y="925509"/>
            <a:ext cx="1316568" cy="461665"/>
          </a:xfrm>
          <a:prstGeom prst="rect">
            <a:avLst/>
          </a:prstGeom>
          <a:noFill/>
        </p:spPr>
        <p:txBody>
          <a:bodyPr wrap="square" rtlCol="0">
            <a:spAutoFit/>
          </a:bodyPr>
          <a:lstStyle/>
          <a:p>
            <a:r>
              <a:rPr lang="zh-CN" altLang="en-US" sz="2400" dirty="0">
                <a:solidFill>
                  <a:sysClr val="windowText" lastClr="000000"/>
                </a:solidFill>
                <a:cs typeface="+mn-ea"/>
                <a:sym typeface="+mn-lt"/>
              </a:rPr>
              <a:t>技能</a:t>
            </a:r>
            <a:r>
              <a:rPr lang="en-US" altLang="zh-CN" sz="2400" dirty="0">
                <a:solidFill>
                  <a:sysClr val="windowText" lastClr="000000"/>
                </a:solidFill>
                <a:cs typeface="+mn-ea"/>
                <a:sym typeface="+mn-lt"/>
              </a:rPr>
              <a:t>1</a:t>
            </a:r>
          </a:p>
        </p:txBody>
      </p:sp>
      <p:sp>
        <p:nvSpPr>
          <p:cNvPr id="18" name="文本框 17"/>
          <p:cNvSpPr txBox="1"/>
          <p:nvPr/>
        </p:nvSpPr>
        <p:spPr>
          <a:xfrm>
            <a:off x="923456" y="1429343"/>
            <a:ext cx="3775296" cy="1708160"/>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相关的项目工作经验，具体描述自己的特别的能力；相关的项目工作经验，具体描述自己的特别的能力；相关的项目工作经验，具体描述自己的特别的能力；相关的项目工作经验，具体描述自己的特别的能力；</a:t>
            </a:r>
          </a:p>
        </p:txBody>
      </p:sp>
      <p:sp>
        <p:nvSpPr>
          <p:cNvPr id="19" name="文本框 18"/>
          <p:cNvSpPr txBox="1"/>
          <p:nvPr/>
        </p:nvSpPr>
        <p:spPr>
          <a:xfrm>
            <a:off x="8374602" y="4138803"/>
            <a:ext cx="1316568" cy="461665"/>
          </a:xfrm>
          <a:prstGeom prst="rect">
            <a:avLst/>
          </a:prstGeom>
          <a:noFill/>
        </p:spPr>
        <p:txBody>
          <a:bodyPr wrap="square" rtlCol="0">
            <a:spAutoFit/>
          </a:bodyPr>
          <a:lstStyle/>
          <a:p>
            <a:r>
              <a:rPr lang="zh-CN" altLang="en-US" sz="2400" dirty="0">
                <a:solidFill>
                  <a:sysClr val="windowText" lastClr="000000"/>
                </a:solidFill>
                <a:cs typeface="+mn-ea"/>
                <a:sym typeface="+mn-lt"/>
              </a:rPr>
              <a:t>技能</a:t>
            </a:r>
            <a:r>
              <a:rPr lang="en-US" altLang="zh-CN" sz="2400" dirty="0">
                <a:solidFill>
                  <a:sysClr val="windowText" lastClr="000000"/>
                </a:solidFill>
                <a:cs typeface="+mn-ea"/>
                <a:sym typeface="+mn-lt"/>
              </a:rPr>
              <a:t>2</a:t>
            </a:r>
          </a:p>
        </p:txBody>
      </p:sp>
      <p:sp>
        <p:nvSpPr>
          <p:cNvPr id="20" name="文本框 19"/>
          <p:cNvSpPr txBox="1"/>
          <p:nvPr/>
        </p:nvSpPr>
        <p:spPr>
          <a:xfrm>
            <a:off x="8374602" y="4642637"/>
            <a:ext cx="3775296" cy="1384995"/>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能有效地与各部门之间协调沟通，合理地组织内部资源，使之相互匹配；能对部门内人员进行研发知识的培训；及时处理部门内的突发事件。 </a:t>
            </a: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7"/>
                                        </p:tgtEl>
                                        <p:attrNameLst>
                                          <p:attrName>style.visibility</p:attrName>
                                        </p:attrNameLst>
                                      </p:cBhvr>
                                      <p:to>
                                        <p:strVal val="visible"/>
                                      </p:to>
                                    </p:set>
                                    <p:anim to="" calcmode="lin" valueType="num">
                                      <p:cBhvr>
                                        <p:cTn id="7" dur="750" fill="hold">
                                          <p:stCondLst>
                                            <p:cond delay="0"/>
                                          </p:stCondLst>
                                        </p:cTn>
                                        <p:tgtEl>
                                          <p:spTgt spid="7"/>
                                        </p:tgtEl>
                                        <p:attrNameLst>
                                          <p:attrName>ppt_h</p:attrName>
                                        </p:attrNameLst>
                                      </p:cBhvr>
                                      <p:tavLst>
                                        <p:tav tm="0" fmla="#ppt_h-#ppt_h*((1.5-1.5*$)^3-(1.5-1.5*$)^2)">
                                          <p:val>
                                            <p:fltVal val="0"/>
                                          </p:val>
                                        </p:tav>
                                        <p:tav tm="100000">
                                          <p:val>
                                            <p:fltVal val="1"/>
                                          </p:val>
                                        </p:tav>
                                      </p:tavLst>
                                    </p:anim>
                                    <p:anim to="" calcmode="lin" valueType="num">
                                      <p:cBhvr>
                                        <p:cTn id="8" dur="750" fill="hold">
                                          <p:stCondLst>
                                            <p:cond delay="0"/>
                                          </p:stCondLst>
                                        </p:cTn>
                                        <p:tgtEl>
                                          <p:spTgt spid="7"/>
                                        </p:tgtEl>
                                        <p:attrNameLst>
                                          <p:attrName>ppt_w</p:attrName>
                                        </p:attrNameLst>
                                      </p:cBhvr>
                                      <p:tavLst>
                                        <p:tav tm="0" fmla="#ppt_w-#ppt_w*((1.5-1.5*$)^3-(1.5-1.5*$)^2)">
                                          <p:val>
                                            <p:fltVal val="0"/>
                                          </p:val>
                                        </p:tav>
                                        <p:tav tm="100000">
                                          <p:val>
                                            <p:fltVal val="1"/>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2608406"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技能、专长展示</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33196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79337" y="1583715"/>
            <a:ext cx="10401197" cy="3945326"/>
            <a:chOff x="879337" y="1465728"/>
            <a:chExt cx="10401197" cy="3945326"/>
          </a:xfrm>
        </p:grpSpPr>
        <p:sp>
          <p:nvSpPr>
            <p:cNvPr id="8" name="iṩľiḍê"/>
            <p:cNvSpPr/>
            <p:nvPr/>
          </p:nvSpPr>
          <p:spPr bwMode="auto">
            <a:xfrm>
              <a:off x="1966604" y="1706933"/>
              <a:ext cx="9084758" cy="237482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1" fmla="*/ 3475 w 21600"/>
                <a:gd name="connsiteY0-2" fmla="*/ 0 h 21600"/>
                <a:gd name="connsiteX1-3" fmla="*/ 18125 w 21600"/>
                <a:gd name="connsiteY1-4" fmla="*/ 0 h 21600"/>
                <a:gd name="connsiteX2-5" fmla="*/ 21600 w 21600"/>
                <a:gd name="connsiteY2-6" fmla="*/ 10800 h 21600"/>
                <a:gd name="connsiteX3-7" fmla="*/ 18125 w 21600"/>
                <a:gd name="connsiteY3-8" fmla="*/ 21600 h 21600"/>
                <a:gd name="connsiteX4-9" fmla="*/ 3475 w 21600"/>
                <a:gd name="connsiteY4-10" fmla="*/ 21600 h 21600"/>
                <a:gd name="connsiteX5-11" fmla="*/ 0 w 21600"/>
                <a:gd name="connsiteY5-12" fmla="*/ 10800 h 21600"/>
                <a:gd name="connsiteX6-13" fmla="*/ 3685 w 21600"/>
                <a:gd name="connsiteY6-14" fmla="*/ 630 h 21600"/>
                <a:gd name="connsiteX0-15" fmla="*/ 3475 w 21600"/>
                <a:gd name="connsiteY0-16" fmla="*/ 0 h 21600"/>
                <a:gd name="connsiteX1-17" fmla="*/ 18125 w 21600"/>
                <a:gd name="connsiteY1-18" fmla="*/ 0 h 21600"/>
                <a:gd name="connsiteX2-19" fmla="*/ 21600 w 21600"/>
                <a:gd name="connsiteY2-20" fmla="*/ 10800 h 21600"/>
                <a:gd name="connsiteX3-21" fmla="*/ 18125 w 21600"/>
                <a:gd name="connsiteY3-22" fmla="*/ 21600 h 21600"/>
                <a:gd name="connsiteX4-23" fmla="*/ 3475 w 21600"/>
                <a:gd name="connsiteY4-24" fmla="*/ 21600 h 21600"/>
                <a:gd name="connsiteX5-25" fmla="*/ 0 w 21600"/>
                <a:gd name="connsiteY5-26" fmla="*/ 10800 h 21600"/>
                <a:gd name="connsiteX0-27" fmla="*/ 0 w 18125"/>
                <a:gd name="connsiteY0-28" fmla="*/ 0 h 21600"/>
                <a:gd name="connsiteX1-29" fmla="*/ 14650 w 18125"/>
                <a:gd name="connsiteY1-30" fmla="*/ 0 h 21600"/>
                <a:gd name="connsiteX2-31" fmla="*/ 18125 w 18125"/>
                <a:gd name="connsiteY2-32" fmla="*/ 10800 h 21600"/>
                <a:gd name="connsiteX3-33" fmla="*/ 14650 w 18125"/>
                <a:gd name="connsiteY3-34" fmla="*/ 21600 h 21600"/>
                <a:gd name="connsiteX4-35" fmla="*/ 0 w 18125"/>
                <a:gd name="connsiteY4-36" fmla="*/ 21600 h 21600"/>
                <a:gd name="connsiteX0-37" fmla="*/ 0 w 19228"/>
                <a:gd name="connsiteY0-38" fmla="*/ 0 h 21600"/>
                <a:gd name="connsiteX1-39" fmla="*/ 15753 w 19228"/>
                <a:gd name="connsiteY1-40" fmla="*/ 0 h 21600"/>
                <a:gd name="connsiteX2-41" fmla="*/ 19228 w 19228"/>
                <a:gd name="connsiteY2-42" fmla="*/ 10800 h 21600"/>
                <a:gd name="connsiteX3-43" fmla="*/ 15753 w 19228"/>
                <a:gd name="connsiteY3-44" fmla="*/ 21600 h 21600"/>
                <a:gd name="connsiteX4-45" fmla="*/ 1103 w 19228"/>
                <a:gd name="connsiteY4-46" fmla="*/ 21600 h 21600"/>
                <a:gd name="connsiteX0-47" fmla="*/ 253 w 19481"/>
                <a:gd name="connsiteY0-48" fmla="*/ 0 h 21600"/>
                <a:gd name="connsiteX1-49" fmla="*/ 16006 w 19481"/>
                <a:gd name="connsiteY1-50" fmla="*/ 0 h 21600"/>
                <a:gd name="connsiteX2-51" fmla="*/ 19481 w 19481"/>
                <a:gd name="connsiteY2-52" fmla="*/ 10800 h 21600"/>
                <a:gd name="connsiteX3-53" fmla="*/ 16006 w 19481"/>
                <a:gd name="connsiteY3-54" fmla="*/ 21600 h 21600"/>
                <a:gd name="connsiteX4-55" fmla="*/ 0 w 19481"/>
                <a:gd name="connsiteY4-56" fmla="*/ 21600 h 21600"/>
                <a:gd name="connsiteX0-57" fmla="*/ 0 w 22785"/>
                <a:gd name="connsiteY0-58" fmla="*/ 0 h 21687"/>
                <a:gd name="connsiteX1-59" fmla="*/ 19310 w 22785"/>
                <a:gd name="connsiteY1-60" fmla="*/ 87 h 21687"/>
                <a:gd name="connsiteX2-61" fmla="*/ 22785 w 22785"/>
                <a:gd name="connsiteY2-62" fmla="*/ 10887 h 21687"/>
                <a:gd name="connsiteX3-63" fmla="*/ 19310 w 22785"/>
                <a:gd name="connsiteY3-64" fmla="*/ 21687 h 21687"/>
                <a:gd name="connsiteX4-65" fmla="*/ 3304 w 22785"/>
                <a:gd name="connsiteY4-66" fmla="*/ 21687 h 21687"/>
                <a:gd name="connsiteX0-67" fmla="*/ 0 w 21590"/>
                <a:gd name="connsiteY0-68" fmla="*/ 0 h 21600"/>
                <a:gd name="connsiteX1-69" fmla="*/ 18115 w 21590"/>
                <a:gd name="connsiteY1-70" fmla="*/ 0 h 21600"/>
                <a:gd name="connsiteX2-71" fmla="*/ 21590 w 21590"/>
                <a:gd name="connsiteY2-72" fmla="*/ 10800 h 21600"/>
                <a:gd name="connsiteX3-73" fmla="*/ 18115 w 21590"/>
                <a:gd name="connsiteY3-74" fmla="*/ 21600 h 21600"/>
                <a:gd name="connsiteX4-75" fmla="*/ 2109 w 21590"/>
                <a:gd name="connsiteY4-76" fmla="*/ 21600 h 21600"/>
                <a:gd name="connsiteX0-77" fmla="*/ 0 w 21590"/>
                <a:gd name="connsiteY0-78" fmla="*/ 0 h 21832"/>
                <a:gd name="connsiteX1-79" fmla="*/ 18115 w 21590"/>
                <a:gd name="connsiteY1-80" fmla="*/ 0 h 21832"/>
                <a:gd name="connsiteX2-81" fmla="*/ 21590 w 21590"/>
                <a:gd name="connsiteY2-82" fmla="*/ 10800 h 21832"/>
                <a:gd name="connsiteX3-83" fmla="*/ 18115 w 21590"/>
                <a:gd name="connsiteY3-84" fmla="*/ 21600 h 21832"/>
                <a:gd name="connsiteX4-85" fmla="*/ 4589 w 21590"/>
                <a:gd name="connsiteY4-86" fmla="*/ 21832 h 21832"/>
                <a:gd name="connsiteX0-87" fmla="*/ 0 w 21099"/>
                <a:gd name="connsiteY0-88" fmla="*/ 0 h 21832"/>
                <a:gd name="connsiteX1-89" fmla="*/ 17624 w 21099"/>
                <a:gd name="connsiteY1-90" fmla="*/ 0 h 21832"/>
                <a:gd name="connsiteX2-91" fmla="*/ 21099 w 21099"/>
                <a:gd name="connsiteY2-92" fmla="*/ 10800 h 21832"/>
                <a:gd name="connsiteX3-93" fmla="*/ 17624 w 21099"/>
                <a:gd name="connsiteY3-94" fmla="*/ 21600 h 21832"/>
                <a:gd name="connsiteX4-95" fmla="*/ 4098 w 21099"/>
                <a:gd name="connsiteY4-96" fmla="*/ 21832 h 21832"/>
                <a:gd name="connsiteX0-97" fmla="*/ 2552 w 23651"/>
                <a:gd name="connsiteY0-98" fmla="*/ 0 h 21699"/>
                <a:gd name="connsiteX1-99" fmla="*/ 20176 w 23651"/>
                <a:gd name="connsiteY1-100" fmla="*/ 0 h 21699"/>
                <a:gd name="connsiteX2-101" fmla="*/ 23651 w 23651"/>
                <a:gd name="connsiteY2-102" fmla="*/ 10800 h 21699"/>
                <a:gd name="connsiteX3-103" fmla="*/ 20176 w 23651"/>
                <a:gd name="connsiteY3-104" fmla="*/ 21600 h 21699"/>
                <a:gd name="connsiteX4-105" fmla="*/ 0 w 23651"/>
                <a:gd name="connsiteY4-106" fmla="*/ 21699 h 216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651" h="21699">
                  <a:moveTo>
                    <a:pt x="2552" y="0"/>
                  </a:moveTo>
                  <a:lnTo>
                    <a:pt x="20176" y="0"/>
                  </a:lnTo>
                  <a:cubicBezTo>
                    <a:pt x="22095" y="0"/>
                    <a:pt x="23651" y="4835"/>
                    <a:pt x="23651" y="10800"/>
                  </a:cubicBezTo>
                  <a:cubicBezTo>
                    <a:pt x="23651" y="16765"/>
                    <a:pt x="22095" y="21600"/>
                    <a:pt x="20176" y="21600"/>
                  </a:cubicBezTo>
                  <a:lnTo>
                    <a:pt x="0" y="21699"/>
                  </a:lnTo>
                </a:path>
              </a:pathLst>
            </a:custGeom>
            <a:noFill/>
            <a:ln w="31750">
              <a:solidFill>
                <a:schemeClr val="bg1">
                  <a:lumMod val="85000"/>
                </a:schemeClr>
              </a:solidFill>
            </a:ln>
          </p:spPr>
          <p:txBody>
            <a:bodyPr rtlCol="0" anchor="ctr"/>
            <a:lstStyle/>
            <a:p>
              <a:pPr algn="ctr"/>
              <a:endParaRPr lang="zh-CN" altLang="en-US" dirty="0">
                <a:cs typeface="+mn-ea"/>
                <a:sym typeface="+mn-lt"/>
              </a:endParaRPr>
            </a:p>
          </p:txBody>
        </p:sp>
        <p:grpSp>
          <p:nvGrpSpPr>
            <p:cNvPr id="9" name="ïśḻiḓé"/>
            <p:cNvGrpSpPr/>
            <p:nvPr/>
          </p:nvGrpSpPr>
          <p:grpSpPr>
            <a:xfrm>
              <a:off x="3549683" y="3810697"/>
              <a:ext cx="2139674" cy="1584808"/>
              <a:chOff x="3019117" y="4085776"/>
              <a:chExt cx="2139674" cy="1584808"/>
            </a:xfrm>
          </p:grpSpPr>
          <p:grpSp>
            <p:nvGrpSpPr>
              <p:cNvPr id="53" name="îsľíďé"/>
              <p:cNvGrpSpPr/>
              <p:nvPr/>
            </p:nvGrpSpPr>
            <p:grpSpPr>
              <a:xfrm>
                <a:off x="3019117" y="4662268"/>
                <a:ext cx="2139674" cy="1008316"/>
                <a:chOff x="2375063" y="3107772"/>
                <a:chExt cx="2139674" cy="1008316"/>
              </a:xfrm>
            </p:grpSpPr>
            <p:sp>
              <p:nvSpPr>
                <p:cNvPr id="57" name="íšľïḓè"/>
                <p:cNvSpPr/>
                <p:nvPr/>
              </p:nvSpPr>
              <p:spPr>
                <a:xfrm>
                  <a:off x="2636364" y="3107772"/>
                  <a:ext cx="1551214" cy="388996"/>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solidFill>
                        <a:schemeClr val="tx1"/>
                      </a:solidFill>
                      <a:cs typeface="+mn-ea"/>
                      <a:sym typeface="+mn-lt"/>
                    </a:rPr>
                    <a:t>06</a:t>
                  </a:r>
                  <a:endParaRPr lang="id-ID" altLang="zh-CN" sz="2000" b="1" dirty="0">
                    <a:solidFill>
                      <a:schemeClr val="tx1"/>
                    </a:solidFill>
                    <a:cs typeface="+mn-ea"/>
                    <a:sym typeface="+mn-lt"/>
                  </a:endParaRPr>
                </a:p>
              </p:txBody>
            </p:sp>
            <p:sp>
              <p:nvSpPr>
                <p:cNvPr id="58" name="í$lïḓè"/>
                <p:cNvSpPr/>
                <p:nvPr/>
              </p:nvSpPr>
              <p:spPr bwMode="auto">
                <a:xfrm>
                  <a:off x="2375063" y="3515551"/>
                  <a:ext cx="2139674" cy="6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cs typeface="+mn-ea"/>
                      <a:sym typeface="+mn-lt"/>
                    </a:rPr>
                    <a:t>熟悉</a:t>
                  </a:r>
                  <a:r>
                    <a:rPr lang="en-US" altLang="zh-CN" sz="1400" dirty="0">
                      <a:cs typeface="+mn-ea"/>
                      <a:sym typeface="+mn-lt"/>
                    </a:rPr>
                    <a:t>ERP</a:t>
                  </a:r>
                  <a:r>
                    <a:rPr lang="zh-CN" altLang="en-US" sz="1400" dirty="0">
                      <a:cs typeface="+mn-ea"/>
                      <a:sym typeface="+mn-lt"/>
                    </a:rPr>
                    <a:t>、</a:t>
                  </a:r>
                  <a:r>
                    <a:rPr lang="en-US" altLang="zh-CN" sz="1400" dirty="0">
                      <a:cs typeface="+mn-ea"/>
                      <a:sym typeface="+mn-lt"/>
                    </a:rPr>
                    <a:t>CPC</a:t>
                  </a:r>
                  <a:r>
                    <a:rPr lang="zh-CN" altLang="en-US" sz="1400" dirty="0">
                      <a:cs typeface="+mn-ea"/>
                      <a:sym typeface="+mn-lt"/>
                    </a:rPr>
                    <a:t>、</a:t>
                  </a:r>
                  <a:r>
                    <a:rPr lang="en-US" altLang="zh-CN" sz="1400" dirty="0">
                      <a:cs typeface="+mn-ea"/>
                      <a:sym typeface="+mn-lt"/>
                    </a:rPr>
                    <a:t>OA</a:t>
                  </a:r>
                  <a:r>
                    <a:rPr lang="zh-CN" altLang="en-US" sz="1400" dirty="0">
                      <a:cs typeface="+mn-ea"/>
                      <a:sym typeface="+mn-lt"/>
                    </a:rPr>
                    <a:t>系统；熟练使用</a:t>
                  </a:r>
                  <a:r>
                    <a:rPr lang="en-US" altLang="zh-CN" sz="1400" dirty="0" err="1">
                      <a:cs typeface="+mn-ea"/>
                      <a:sym typeface="+mn-lt"/>
                    </a:rPr>
                    <a:t>Pro_engineer</a:t>
                  </a:r>
                  <a:r>
                    <a:rPr lang="zh-CN" altLang="en-US" sz="1400" dirty="0">
                      <a:cs typeface="+mn-ea"/>
                      <a:sym typeface="+mn-lt"/>
                    </a:rPr>
                    <a:t>、</a:t>
                  </a:r>
                  <a:r>
                    <a:rPr lang="en-US" altLang="zh-CN" sz="1400" dirty="0" err="1">
                      <a:cs typeface="+mn-ea"/>
                      <a:sym typeface="+mn-lt"/>
                    </a:rPr>
                    <a:t>Autocad</a:t>
                  </a:r>
                  <a:r>
                    <a:rPr lang="zh-CN" altLang="en-US" sz="1400" dirty="0">
                      <a:cs typeface="+mn-ea"/>
                      <a:sym typeface="+mn-lt"/>
                    </a:rPr>
                    <a:t>、</a:t>
                  </a:r>
                  <a:r>
                    <a:rPr lang="en-US" altLang="zh-CN" sz="1400" dirty="0">
                      <a:cs typeface="+mn-ea"/>
                      <a:sym typeface="+mn-lt"/>
                    </a:rPr>
                    <a:t>Office</a:t>
                  </a:r>
                  <a:r>
                    <a:rPr lang="zh-CN" altLang="en-US" sz="1400" dirty="0">
                      <a:cs typeface="+mn-ea"/>
                      <a:sym typeface="+mn-lt"/>
                    </a:rPr>
                    <a:t>等软件。</a:t>
                  </a:r>
                </a:p>
              </p:txBody>
            </p:sp>
          </p:grpSp>
          <p:sp>
            <p:nvSpPr>
              <p:cNvPr id="55" name="ïşľîḑé"/>
              <p:cNvSpPr/>
              <p:nvPr/>
            </p:nvSpPr>
            <p:spPr bwMode="auto">
              <a:xfrm>
                <a:off x="3795804" y="4085776"/>
                <a:ext cx="520442" cy="520440"/>
              </a:xfrm>
              <a:prstGeom prst="ellipse">
                <a:avLst/>
              </a:prstGeom>
              <a:solidFill>
                <a:srgbClr val="404040"/>
              </a:solidFill>
              <a:ln w="28575">
                <a:solidFill>
                  <a:schemeClr val="bg1"/>
                </a:solidFill>
                <a:round/>
              </a:ln>
            </p:spPr>
            <p:txBody>
              <a:bodyPr anchor="ctr"/>
              <a:lstStyle/>
              <a:p>
                <a:pPr algn="ctr"/>
                <a:endParaRPr dirty="0">
                  <a:cs typeface="+mn-ea"/>
                  <a:sym typeface="+mn-lt"/>
                </a:endParaRPr>
              </a:p>
            </p:txBody>
          </p:sp>
        </p:grpSp>
        <p:grpSp>
          <p:nvGrpSpPr>
            <p:cNvPr id="10" name="ï$ľiďe"/>
            <p:cNvGrpSpPr/>
            <p:nvPr/>
          </p:nvGrpSpPr>
          <p:grpSpPr>
            <a:xfrm>
              <a:off x="6547190" y="3810697"/>
              <a:ext cx="2139674" cy="1584808"/>
              <a:chOff x="6194406" y="4084263"/>
              <a:chExt cx="2139674" cy="1584808"/>
            </a:xfrm>
          </p:grpSpPr>
          <p:sp>
            <p:nvSpPr>
              <p:cNvPr id="51" name="iṧḻïḑè"/>
              <p:cNvSpPr/>
              <p:nvPr/>
            </p:nvSpPr>
            <p:spPr bwMode="auto">
              <a:xfrm>
                <a:off x="6971093" y="4084263"/>
                <a:ext cx="520442" cy="520440"/>
              </a:xfrm>
              <a:prstGeom prst="ellipse">
                <a:avLst/>
              </a:prstGeom>
              <a:solidFill>
                <a:srgbClr val="404040"/>
              </a:solidFill>
              <a:ln w="28575">
                <a:solidFill>
                  <a:schemeClr val="bg1"/>
                </a:solidFill>
                <a:round/>
              </a:ln>
            </p:spPr>
            <p:txBody>
              <a:bodyPr anchor="ctr"/>
              <a:lstStyle/>
              <a:p>
                <a:pPr algn="ctr"/>
                <a:endParaRPr dirty="0">
                  <a:cs typeface="+mn-ea"/>
                  <a:sym typeface="+mn-lt"/>
                </a:endParaRPr>
              </a:p>
            </p:txBody>
          </p:sp>
          <p:grpSp>
            <p:nvGrpSpPr>
              <p:cNvPr id="48" name="îṥlïḓe"/>
              <p:cNvGrpSpPr/>
              <p:nvPr/>
            </p:nvGrpSpPr>
            <p:grpSpPr>
              <a:xfrm>
                <a:off x="6194406" y="4660755"/>
                <a:ext cx="2139674" cy="1008316"/>
                <a:chOff x="2375063" y="3107772"/>
                <a:chExt cx="2139674" cy="1008316"/>
              </a:xfrm>
            </p:grpSpPr>
            <p:sp>
              <p:nvSpPr>
                <p:cNvPr id="49" name="î$ḷiḍê"/>
                <p:cNvSpPr/>
                <p:nvPr/>
              </p:nvSpPr>
              <p:spPr>
                <a:xfrm>
                  <a:off x="2636364" y="3107772"/>
                  <a:ext cx="1551214" cy="388996"/>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solidFill>
                        <a:schemeClr val="tx1"/>
                      </a:solidFill>
                      <a:cs typeface="+mn-ea"/>
                      <a:sym typeface="+mn-lt"/>
                    </a:rPr>
                    <a:t>05</a:t>
                  </a:r>
                  <a:endParaRPr lang="id-ID" altLang="zh-CN" sz="2000" b="1" dirty="0">
                    <a:solidFill>
                      <a:schemeClr val="tx1"/>
                    </a:solidFill>
                    <a:cs typeface="+mn-ea"/>
                    <a:sym typeface="+mn-lt"/>
                  </a:endParaRPr>
                </a:p>
              </p:txBody>
            </p:sp>
            <p:sp>
              <p:nvSpPr>
                <p:cNvPr id="50" name="îśliḋé"/>
                <p:cNvSpPr/>
                <p:nvPr/>
              </p:nvSpPr>
              <p:spPr bwMode="auto">
                <a:xfrm>
                  <a:off x="2375063" y="3515551"/>
                  <a:ext cx="2139674" cy="6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cs typeface="+mn-ea"/>
                      <a:sym typeface="+mn-lt"/>
                    </a:rPr>
                    <a:t>具有一定的统筹能力、分析问题及解决问题的能力。</a:t>
                  </a:r>
                </a:p>
              </p:txBody>
            </p:sp>
          </p:grpSp>
        </p:grpSp>
        <p:grpSp>
          <p:nvGrpSpPr>
            <p:cNvPr id="11" name="îś1íḑe"/>
            <p:cNvGrpSpPr/>
            <p:nvPr/>
          </p:nvGrpSpPr>
          <p:grpSpPr>
            <a:xfrm>
              <a:off x="2050930" y="1465728"/>
              <a:ext cx="2139674" cy="1592160"/>
              <a:chOff x="1570692" y="1739294"/>
              <a:chExt cx="2139674" cy="1592160"/>
            </a:xfrm>
          </p:grpSpPr>
          <p:grpSp>
            <p:nvGrpSpPr>
              <p:cNvPr id="41" name="îṧ1ïḓè"/>
              <p:cNvGrpSpPr/>
              <p:nvPr/>
            </p:nvGrpSpPr>
            <p:grpSpPr>
              <a:xfrm>
                <a:off x="1570692" y="2323138"/>
                <a:ext cx="2139674" cy="1008316"/>
                <a:chOff x="2375063" y="3107772"/>
                <a:chExt cx="2139674" cy="1008316"/>
              </a:xfrm>
            </p:grpSpPr>
            <p:sp>
              <p:nvSpPr>
                <p:cNvPr id="45" name="iṩḻîḑé"/>
                <p:cNvSpPr/>
                <p:nvPr/>
              </p:nvSpPr>
              <p:spPr>
                <a:xfrm>
                  <a:off x="2636364" y="3107772"/>
                  <a:ext cx="1551214" cy="388996"/>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solidFill>
                        <a:schemeClr val="tx1"/>
                      </a:solidFill>
                      <a:cs typeface="+mn-ea"/>
                      <a:sym typeface="+mn-lt"/>
                    </a:rPr>
                    <a:t>01</a:t>
                  </a:r>
                  <a:endParaRPr lang="id-ID" altLang="zh-CN" sz="2000" b="1" dirty="0">
                    <a:solidFill>
                      <a:schemeClr val="tx1"/>
                    </a:solidFill>
                    <a:cs typeface="+mn-ea"/>
                    <a:sym typeface="+mn-lt"/>
                  </a:endParaRPr>
                </a:p>
              </p:txBody>
            </p:sp>
            <p:sp>
              <p:nvSpPr>
                <p:cNvPr id="46" name="ïṡ1iḓê"/>
                <p:cNvSpPr/>
                <p:nvPr/>
              </p:nvSpPr>
              <p:spPr bwMode="auto">
                <a:xfrm>
                  <a:off x="2375063" y="3515551"/>
                  <a:ext cx="2139674" cy="6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cs typeface="+mn-ea"/>
                      <a:sym typeface="+mn-lt"/>
                    </a:rPr>
                    <a:t>具有较丰富的相关产品设计经验和管理经验</a:t>
                  </a:r>
                </a:p>
              </p:txBody>
            </p:sp>
          </p:grpSp>
          <p:sp>
            <p:nvSpPr>
              <p:cNvPr id="43" name="íṩļïdê"/>
              <p:cNvSpPr/>
              <p:nvPr/>
            </p:nvSpPr>
            <p:spPr bwMode="auto">
              <a:xfrm>
                <a:off x="2347379" y="1739294"/>
                <a:ext cx="520442" cy="520440"/>
              </a:xfrm>
              <a:prstGeom prst="ellipse">
                <a:avLst/>
              </a:prstGeom>
              <a:solidFill>
                <a:srgbClr val="404040"/>
              </a:solidFill>
              <a:ln w="28575">
                <a:solidFill>
                  <a:schemeClr val="bg1"/>
                </a:solidFill>
                <a:round/>
              </a:ln>
            </p:spPr>
            <p:txBody>
              <a:bodyPr anchor="ctr"/>
              <a:lstStyle/>
              <a:p>
                <a:pPr algn="ctr"/>
                <a:endParaRPr dirty="0">
                  <a:cs typeface="+mn-ea"/>
                  <a:sym typeface="+mn-lt"/>
                </a:endParaRPr>
              </a:p>
            </p:txBody>
          </p:sp>
        </p:grpSp>
        <p:grpSp>
          <p:nvGrpSpPr>
            <p:cNvPr id="12" name="íṣľîďê"/>
            <p:cNvGrpSpPr/>
            <p:nvPr/>
          </p:nvGrpSpPr>
          <p:grpSpPr>
            <a:xfrm>
              <a:off x="5048437" y="1465728"/>
              <a:ext cx="5137181" cy="1592160"/>
              <a:chOff x="4568199" y="1739294"/>
              <a:chExt cx="5137181" cy="1592160"/>
            </a:xfrm>
          </p:grpSpPr>
          <p:grpSp>
            <p:nvGrpSpPr>
              <p:cNvPr id="27" name="íšliďè"/>
              <p:cNvGrpSpPr/>
              <p:nvPr/>
            </p:nvGrpSpPr>
            <p:grpSpPr>
              <a:xfrm>
                <a:off x="4568199" y="1739294"/>
                <a:ext cx="2139674" cy="1592160"/>
                <a:chOff x="4594638" y="1739294"/>
                <a:chExt cx="2139674" cy="1592160"/>
              </a:xfrm>
            </p:grpSpPr>
            <p:sp>
              <p:nvSpPr>
                <p:cNvPr id="39" name="ïṡļíḑé"/>
                <p:cNvSpPr/>
                <p:nvPr/>
              </p:nvSpPr>
              <p:spPr bwMode="auto">
                <a:xfrm>
                  <a:off x="5371325" y="1739294"/>
                  <a:ext cx="520442" cy="520440"/>
                </a:xfrm>
                <a:prstGeom prst="ellipse">
                  <a:avLst/>
                </a:prstGeom>
                <a:solidFill>
                  <a:srgbClr val="404040"/>
                </a:solidFill>
                <a:ln w="28575">
                  <a:solidFill>
                    <a:schemeClr val="bg1"/>
                  </a:solidFill>
                  <a:round/>
                </a:ln>
              </p:spPr>
              <p:txBody>
                <a:bodyPr anchor="ctr"/>
                <a:lstStyle/>
                <a:p>
                  <a:pPr algn="ctr"/>
                  <a:endParaRPr dirty="0">
                    <a:cs typeface="+mn-ea"/>
                    <a:sym typeface="+mn-lt"/>
                  </a:endParaRPr>
                </a:p>
              </p:txBody>
            </p:sp>
            <p:grpSp>
              <p:nvGrpSpPr>
                <p:cNvPr id="36" name="íṩļíḓe"/>
                <p:cNvGrpSpPr/>
                <p:nvPr/>
              </p:nvGrpSpPr>
              <p:grpSpPr>
                <a:xfrm>
                  <a:off x="4594638" y="2323138"/>
                  <a:ext cx="2139674" cy="1008316"/>
                  <a:chOff x="2375063" y="3107772"/>
                  <a:chExt cx="2139674" cy="1008316"/>
                </a:xfrm>
              </p:grpSpPr>
              <p:sp>
                <p:nvSpPr>
                  <p:cNvPr id="37" name="ísľíḍe"/>
                  <p:cNvSpPr/>
                  <p:nvPr/>
                </p:nvSpPr>
                <p:spPr>
                  <a:xfrm>
                    <a:off x="2636364" y="3107772"/>
                    <a:ext cx="1551214" cy="388996"/>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solidFill>
                          <a:schemeClr val="tx1"/>
                        </a:solidFill>
                        <a:cs typeface="+mn-ea"/>
                        <a:sym typeface="+mn-lt"/>
                      </a:rPr>
                      <a:t>02</a:t>
                    </a:r>
                    <a:endParaRPr lang="id-ID" altLang="zh-CN" sz="2000" b="1" dirty="0">
                      <a:solidFill>
                        <a:schemeClr val="tx1"/>
                      </a:solidFill>
                      <a:cs typeface="+mn-ea"/>
                      <a:sym typeface="+mn-lt"/>
                    </a:endParaRPr>
                  </a:p>
                </p:txBody>
              </p:sp>
              <p:sp>
                <p:nvSpPr>
                  <p:cNvPr id="38" name="îṥľïḑê"/>
                  <p:cNvSpPr/>
                  <p:nvPr/>
                </p:nvSpPr>
                <p:spPr bwMode="auto">
                  <a:xfrm>
                    <a:off x="2375063" y="3515551"/>
                    <a:ext cx="2139674" cy="6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cs typeface="+mn-ea"/>
                        <a:sym typeface="+mn-lt"/>
                      </a:rPr>
                      <a:t>精通产品的结构，熟悉产品的工艺要求、新产品研发流程、质检标准与产品的成本结构。</a:t>
                    </a:r>
                  </a:p>
                </p:txBody>
              </p:sp>
            </p:grpSp>
          </p:grpSp>
          <p:grpSp>
            <p:nvGrpSpPr>
              <p:cNvPr id="28" name="is1ïḓê"/>
              <p:cNvGrpSpPr/>
              <p:nvPr/>
            </p:nvGrpSpPr>
            <p:grpSpPr>
              <a:xfrm>
                <a:off x="7565706" y="1739294"/>
                <a:ext cx="2139674" cy="1592160"/>
                <a:chOff x="7565706" y="1739294"/>
                <a:chExt cx="2139674" cy="1592160"/>
              </a:xfrm>
            </p:grpSpPr>
            <p:sp>
              <p:nvSpPr>
                <p:cNvPr id="33" name="iṥlîḓè"/>
                <p:cNvSpPr/>
                <p:nvPr/>
              </p:nvSpPr>
              <p:spPr bwMode="auto">
                <a:xfrm>
                  <a:off x="8207708" y="1739294"/>
                  <a:ext cx="520442" cy="520440"/>
                </a:xfrm>
                <a:prstGeom prst="ellipse">
                  <a:avLst/>
                </a:prstGeom>
                <a:solidFill>
                  <a:srgbClr val="404040"/>
                </a:solidFill>
                <a:ln w="28575">
                  <a:solidFill>
                    <a:schemeClr val="bg1"/>
                  </a:solidFill>
                  <a:round/>
                </a:ln>
              </p:spPr>
              <p:txBody>
                <a:bodyPr anchor="ctr"/>
                <a:lstStyle/>
                <a:p>
                  <a:pPr algn="ctr"/>
                  <a:endParaRPr dirty="0">
                    <a:cs typeface="+mn-ea"/>
                    <a:sym typeface="+mn-lt"/>
                  </a:endParaRPr>
                </a:p>
              </p:txBody>
            </p:sp>
            <p:grpSp>
              <p:nvGrpSpPr>
                <p:cNvPr id="30" name="ïšlidê"/>
                <p:cNvGrpSpPr/>
                <p:nvPr/>
              </p:nvGrpSpPr>
              <p:grpSpPr>
                <a:xfrm>
                  <a:off x="7565706" y="2323138"/>
                  <a:ext cx="2139674" cy="1008316"/>
                  <a:chOff x="2375063" y="3107772"/>
                  <a:chExt cx="2139674" cy="1008316"/>
                </a:xfrm>
              </p:grpSpPr>
              <p:sp>
                <p:nvSpPr>
                  <p:cNvPr id="31" name="ïṩḷídê"/>
                  <p:cNvSpPr/>
                  <p:nvPr/>
                </p:nvSpPr>
                <p:spPr>
                  <a:xfrm>
                    <a:off x="2636364" y="3107772"/>
                    <a:ext cx="1551214" cy="388996"/>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solidFill>
                          <a:schemeClr val="tx1"/>
                        </a:solidFill>
                        <a:cs typeface="+mn-ea"/>
                        <a:sym typeface="+mn-lt"/>
                      </a:rPr>
                      <a:t>03</a:t>
                    </a:r>
                    <a:endParaRPr lang="id-ID" altLang="zh-CN" sz="2000" b="1" dirty="0">
                      <a:solidFill>
                        <a:schemeClr val="tx1"/>
                      </a:solidFill>
                      <a:cs typeface="+mn-ea"/>
                      <a:sym typeface="+mn-lt"/>
                    </a:endParaRPr>
                  </a:p>
                </p:txBody>
              </p:sp>
              <p:sp>
                <p:nvSpPr>
                  <p:cNvPr id="32" name="ísļíḍê"/>
                  <p:cNvSpPr/>
                  <p:nvPr/>
                </p:nvSpPr>
                <p:spPr bwMode="auto">
                  <a:xfrm>
                    <a:off x="2375063" y="3515551"/>
                    <a:ext cx="2139674" cy="6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cs typeface="+mn-ea"/>
                        <a:sym typeface="+mn-lt"/>
                      </a:rPr>
                      <a:t>八年以上从业经验</a:t>
                    </a:r>
                  </a:p>
                </p:txBody>
              </p:sp>
            </p:grpSp>
          </p:grpSp>
        </p:grpSp>
        <p:grpSp>
          <p:nvGrpSpPr>
            <p:cNvPr id="13" name="ïśḻïḑé"/>
            <p:cNvGrpSpPr/>
            <p:nvPr/>
          </p:nvGrpSpPr>
          <p:grpSpPr>
            <a:xfrm>
              <a:off x="9140860" y="3810697"/>
              <a:ext cx="2139674" cy="1584808"/>
              <a:chOff x="8573537" y="4085776"/>
              <a:chExt cx="2139674" cy="1584808"/>
            </a:xfrm>
          </p:grpSpPr>
          <p:sp>
            <p:nvSpPr>
              <p:cNvPr id="25" name="íšliďè"/>
              <p:cNvSpPr/>
              <p:nvPr/>
            </p:nvSpPr>
            <p:spPr bwMode="auto">
              <a:xfrm>
                <a:off x="9350224" y="4085776"/>
                <a:ext cx="520442" cy="520440"/>
              </a:xfrm>
              <a:prstGeom prst="ellipse">
                <a:avLst/>
              </a:prstGeom>
              <a:solidFill>
                <a:srgbClr val="404040"/>
              </a:solidFill>
              <a:ln w="28575">
                <a:solidFill>
                  <a:schemeClr val="bg1"/>
                </a:solidFill>
                <a:round/>
              </a:ln>
            </p:spPr>
            <p:txBody>
              <a:bodyPr anchor="ctr"/>
              <a:lstStyle/>
              <a:p>
                <a:pPr algn="ctr"/>
                <a:endParaRPr dirty="0">
                  <a:cs typeface="+mn-ea"/>
                  <a:sym typeface="+mn-lt"/>
                </a:endParaRPr>
              </a:p>
            </p:txBody>
          </p:sp>
          <p:grpSp>
            <p:nvGrpSpPr>
              <p:cNvPr id="22" name="íşḻiḑê"/>
              <p:cNvGrpSpPr/>
              <p:nvPr/>
            </p:nvGrpSpPr>
            <p:grpSpPr>
              <a:xfrm>
                <a:off x="8573537" y="4662268"/>
                <a:ext cx="2139674" cy="1008316"/>
                <a:chOff x="2375063" y="3107772"/>
                <a:chExt cx="2139674" cy="1008316"/>
              </a:xfrm>
            </p:grpSpPr>
            <p:sp>
              <p:nvSpPr>
                <p:cNvPr id="23" name="íṥ1iḋé"/>
                <p:cNvSpPr/>
                <p:nvPr/>
              </p:nvSpPr>
              <p:spPr>
                <a:xfrm>
                  <a:off x="2636364" y="3107772"/>
                  <a:ext cx="1551214" cy="388996"/>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solidFill>
                        <a:schemeClr val="tx1"/>
                      </a:solidFill>
                      <a:cs typeface="+mn-ea"/>
                      <a:sym typeface="+mn-lt"/>
                    </a:rPr>
                    <a:t>04</a:t>
                  </a:r>
                  <a:endParaRPr lang="id-ID" altLang="zh-CN" sz="2000" b="1" dirty="0">
                    <a:solidFill>
                      <a:schemeClr val="tx1"/>
                    </a:solidFill>
                    <a:cs typeface="+mn-ea"/>
                    <a:sym typeface="+mn-lt"/>
                  </a:endParaRPr>
                </a:p>
              </p:txBody>
            </p:sp>
            <p:sp>
              <p:nvSpPr>
                <p:cNvPr id="24" name="îšľiḍê"/>
                <p:cNvSpPr/>
                <p:nvPr/>
              </p:nvSpPr>
              <p:spPr bwMode="auto">
                <a:xfrm>
                  <a:off x="2375063" y="3515551"/>
                  <a:ext cx="2139674" cy="6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cs typeface="+mn-ea"/>
                      <a:sym typeface="+mn-lt"/>
                    </a:rPr>
                    <a:t>五年以上技术团队管理经验</a:t>
                  </a:r>
                </a:p>
              </p:txBody>
            </p:sp>
          </p:grpSp>
        </p:grpSp>
        <p:grpSp>
          <p:nvGrpSpPr>
            <p:cNvPr id="14" name="ïṩ1íďè"/>
            <p:cNvGrpSpPr/>
            <p:nvPr/>
          </p:nvGrpSpPr>
          <p:grpSpPr>
            <a:xfrm>
              <a:off x="879337" y="3826246"/>
              <a:ext cx="2139674" cy="1584808"/>
              <a:chOff x="3019117" y="4085776"/>
              <a:chExt cx="2139674" cy="1584808"/>
            </a:xfrm>
          </p:grpSpPr>
          <p:grpSp>
            <p:nvGrpSpPr>
              <p:cNvPr id="15" name="ïşḷíḑê"/>
              <p:cNvGrpSpPr/>
              <p:nvPr/>
            </p:nvGrpSpPr>
            <p:grpSpPr>
              <a:xfrm>
                <a:off x="3019117" y="4662268"/>
                <a:ext cx="2139674" cy="1008316"/>
                <a:chOff x="2375063" y="3107772"/>
                <a:chExt cx="2139674" cy="1008316"/>
              </a:xfrm>
            </p:grpSpPr>
            <p:sp>
              <p:nvSpPr>
                <p:cNvPr id="19" name="íśľîḍè"/>
                <p:cNvSpPr/>
                <p:nvPr/>
              </p:nvSpPr>
              <p:spPr>
                <a:xfrm>
                  <a:off x="2636364" y="3107772"/>
                  <a:ext cx="1551214" cy="388996"/>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solidFill>
                        <a:schemeClr val="tx1"/>
                      </a:solidFill>
                      <a:cs typeface="+mn-ea"/>
                      <a:sym typeface="+mn-lt"/>
                    </a:rPr>
                    <a:t>07</a:t>
                  </a:r>
                  <a:endParaRPr lang="id-ID" altLang="zh-CN" sz="2000" b="1" dirty="0">
                    <a:solidFill>
                      <a:schemeClr val="tx1"/>
                    </a:solidFill>
                    <a:cs typeface="+mn-ea"/>
                    <a:sym typeface="+mn-lt"/>
                  </a:endParaRPr>
                </a:p>
              </p:txBody>
            </p:sp>
            <p:sp>
              <p:nvSpPr>
                <p:cNvPr id="20" name="íṧ1idê"/>
                <p:cNvSpPr/>
                <p:nvPr/>
              </p:nvSpPr>
              <p:spPr bwMode="auto">
                <a:xfrm>
                  <a:off x="2375063" y="3515551"/>
                  <a:ext cx="2139674" cy="6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cs typeface="+mn-ea"/>
                      <a:sym typeface="+mn-lt"/>
                    </a:rPr>
                    <a:t>能清楚了解部门人员的能力与性格构成并能利用绩效管理工具提升团队工作业绩。</a:t>
                  </a:r>
                </a:p>
              </p:txBody>
            </p:sp>
          </p:grpSp>
          <p:sp>
            <p:nvSpPr>
              <p:cNvPr id="17" name="işļïḑé"/>
              <p:cNvSpPr/>
              <p:nvPr/>
            </p:nvSpPr>
            <p:spPr bwMode="auto">
              <a:xfrm>
                <a:off x="3795804" y="4085776"/>
                <a:ext cx="520442" cy="520440"/>
              </a:xfrm>
              <a:prstGeom prst="ellipse">
                <a:avLst/>
              </a:prstGeom>
              <a:solidFill>
                <a:srgbClr val="92222B"/>
              </a:solidFill>
              <a:ln w="28575">
                <a:solidFill>
                  <a:schemeClr val="bg1"/>
                </a:solidFill>
                <a:round/>
              </a:ln>
            </p:spPr>
            <p:txBody>
              <a:bodyPr anchor="ctr"/>
              <a:lstStyle/>
              <a:p>
                <a:pPr algn="ctr"/>
                <a:endParaRPr dirty="0">
                  <a:cs typeface="+mn-ea"/>
                  <a:sym typeface="+mn-lt"/>
                </a:endParaRPr>
              </a:p>
            </p:txBody>
          </p:sp>
        </p:gr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690" y="1698393"/>
            <a:ext cx="346001" cy="348564"/>
          </a:xfrm>
          <a:prstGeom prst="rect">
            <a:avLst/>
          </a:prstGeom>
        </p:spPr>
      </p:pic>
      <p:pic>
        <p:nvPicPr>
          <p:cNvPr id="59" name="图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4386" y="4037610"/>
            <a:ext cx="346001" cy="348564"/>
          </a:xfrm>
          <a:prstGeom prst="rect">
            <a:avLst/>
          </a:prstGeom>
        </p:spPr>
      </p:pic>
      <p:pic>
        <p:nvPicPr>
          <p:cNvPr id="60" name="图片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4026" y="4059824"/>
            <a:ext cx="346001" cy="348564"/>
          </a:xfrm>
          <a:prstGeom prst="rect">
            <a:avLst/>
          </a:prstGeom>
        </p:spPr>
      </p:pic>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2617" y="4033501"/>
            <a:ext cx="346001" cy="348564"/>
          </a:xfrm>
          <a:prstGeom prst="rect">
            <a:avLst/>
          </a:prstGeom>
        </p:spPr>
      </p:pic>
      <p:pic>
        <p:nvPicPr>
          <p:cNvPr id="62" name="图片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177" y="1687841"/>
            <a:ext cx="346001" cy="348564"/>
          </a:xfrm>
          <a:prstGeom prst="rect">
            <a:avLst/>
          </a:prstGeom>
        </p:spPr>
      </p:pic>
      <p:pic>
        <p:nvPicPr>
          <p:cNvPr id="63"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9163" y="1706001"/>
            <a:ext cx="346001" cy="348564"/>
          </a:xfrm>
          <a:prstGeom prst="rect">
            <a:avLst/>
          </a:prstGeom>
        </p:spPr>
      </p:pic>
      <p:pic>
        <p:nvPicPr>
          <p:cNvPr id="64" name="图片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0178" y="4011078"/>
            <a:ext cx="346001" cy="348564"/>
          </a:xfrm>
          <a:prstGeom prst="rect">
            <a:avLst/>
          </a:prstGeom>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587451"/>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 name="RESOURCELIBID_ANIM" val="452"/>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 name="RESOURCELIBID_ANIM" val="439"/>
</p:tagLst>
</file>

<file path=ppt/tags/tag26.xml><?xml version="1.0" encoding="utf-8"?>
<p:tagLst xmlns:a="http://schemas.openxmlformats.org/drawingml/2006/main" xmlns:r="http://schemas.openxmlformats.org/officeDocument/2006/relationships" xmlns:p="http://schemas.openxmlformats.org/presentationml/2006/main">
  <p:tag name="PA" val="v5.2.11"/>
  <p:tag name="RESOURCELIBID_ANIM" val="450"/>
</p:tagLst>
</file>

<file path=ppt/tags/tag27.xml><?xml version="1.0" encoding="utf-8"?>
<p:tagLst xmlns:a="http://schemas.openxmlformats.org/drawingml/2006/main" xmlns:r="http://schemas.openxmlformats.org/officeDocument/2006/relationships" xmlns:p="http://schemas.openxmlformats.org/presentationml/2006/main">
  <p:tag name="PA" val="v5.2.11"/>
  <p:tag name="RESOURCELIBID_ANIM" val="431"/>
</p:tagLst>
</file>

<file path=ppt/tags/tag28.xml><?xml version="1.0" encoding="utf-8"?>
<p:tagLst xmlns:a="http://schemas.openxmlformats.org/drawingml/2006/main" xmlns:r="http://schemas.openxmlformats.org/officeDocument/2006/relationships" xmlns:p="http://schemas.openxmlformats.org/presentationml/2006/main">
  <p:tag name="ISLIDE.DIAGRAM" val="#331964"/>
</p:tagLst>
</file>

<file path=ppt/tags/tag29.xml><?xml version="1.0" encoding="utf-8"?>
<p:tagLst xmlns:a="http://schemas.openxmlformats.org/drawingml/2006/main" xmlns:r="http://schemas.openxmlformats.org/officeDocument/2006/relationships" xmlns:p="http://schemas.openxmlformats.org/presentationml/2006/main">
  <p:tag name="PA" val="v5.2.11"/>
  <p:tag name="RESOURCELIBID_ANIM" val="439"/>
</p:tagLst>
</file>

<file path=ppt/tags/tag3.xml><?xml version="1.0" encoding="utf-8"?>
<p:tagLst xmlns:a="http://schemas.openxmlformats.org/drawingml/2006/main" xmlns:r="http://schemas.openxmlformats.org/officeDocument/2006/relationships" xmlns:p="http://schemas.openxmlformats.org/presentationml/2006/main">
  <p:tag name="PA" val="v5.2.11"/>
  <p:tag name="RESOURCELIBID_ANIM" val="439"/>
</p:tagLst>
</file>

<file path=ppt/tags/tag30.xml><?xml version="1.0" encoding="utf-8"?>
<p:tagLst xmlns:a="http://schemas.openxmlformats.org/drawingml/2006/main" xmlns:r="http://schemas.openxmlformats.org/officeDocument/2006/relationships" xmlns:p="http://schemas.openxmlformats.org/presentationml/2006/main">
  <p:tag name="PA" val="v5.2.11"/>
  <p:tag name="RESOURCELIBID_ANIM" val="450"/>
</p:tagLst>
</file>

<file path=ppt/tags/tag31.xml><?xml version="1.0" encoding="utf-8"?>
<p:tagLst xmlns:a="http://schemas.openxmlformats.org/drawingml/2006/main" xmlns:r="http://schemas.openxmlformats.org/officeDocument/2006/relationships" xmlns:p="http://schemas.openxmlformats.org/presentationml/2006/main">
  <p:tag name="PA" val="v5.2.11"/>
  <p:tag name="RESOURCELIBID_ANIM" val="431"/>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ISLIDE.DIAGRAM" val="#507131"/>
</p:tagLst>
</file>

<file path=ppt/tags/tag34.xml><?xml version="1.0" encoding="utf-8"?>
<p:tagLst xmlns:a="http://schemas.openxmlformats.org/drawingml/2006/main" xmlns:r="http://schemas.openxmlformats.org/officeDocument/2006/relationships" xmlns:p="http://schemas.openxmlformats.org/presentationml/2006/main">
  <p:tag name="PA" val="v5.2.11"/>
  <p:tag name="RESOURCELIBID_ANIM" val="556942"/>
</p:tagLst>
</file>

<file path=ppt/tags/tag35.xml><?xml version="1.0" encoding="utf-8"?>
<p:tagLst xmlns:a="http://schemas.openxmlformats.org/drawingml/2006/main" xmlns:r="http://schemas.openxmlformats.org/officeDocument/2006/relationships" xmlns:p="http://schemas.openxmlformats.org/presentationml/2006/main">
  <p:tag name="PA" val="v5.2.11"/>
  <p:tag name="RESOURCELIBID_ANIM" val="556942"/>
</p:tagLst>
</file>

<file path=ppt/tags/tag36.xml><?xml version="1.0" encoding="utf-8"?>
<p:tagLst xmlns:a="http://schemas.openxmlformats.org/drawingml/2006/main" xmlns:r="http://schemas.openxmlformats.org/officeDocument/2006/relationships" xmlns:p="http://schemas.openxmlformats.org/presentationml/2006/main">
  <p:tag name="PA" val="v5.2.11"/>
  <p:tag name="RESOURCELIBID_ANIM" val="556942"/>
</p:tagLst>
</file>

<file path=ppt/tags/tag37.xml><?xml version="1.0" encoding="utf-8"?>
<p:tagLst xmlns:a="http://schemas.openxmlformats.org/drawingml/2006/main" xmlns:r="http://schemas.openxmlformats.org/officeDocument/2006/relationships" xmlns:p="http://schemas.openxmlformats.org/presentationml/2006/main">
  <p:tag name="PA" val="v5.2.11"/>
  <p:tag name="RESOURCELIBID_ANIM" val="556942"/>
</p:tagLst>
</file>

<file path=ppt/tags/tag38.xml><?xml version="1.0" encoding="utf-8"?>
<p:tagLst xmlns:a="http://schemas.openxmlformats.org/drawingml/2006/main" xmlns:r="http://schemas.openxmlformats.org/officeDocument/2006/relationships" xmlns:p="http://schemas.openxmlformats.org/presentationml/2006/main">
  <p:tag name="PA" val="v5.2.11"/>
  <p:tag name="RESOURCELIBID_ANIM" val="556942"/>
</p:tagLst>
</file>

<file path=ppt/tags/tag39.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 name="RESOURCELIBID_ANIM" val="450"/>
</p:tagLst>
</file>

<file path=ppt/tags/tag40.xml><?xml version="1.0" encoding="utf-8"?>
<p:tagLst xmlns:a="http://schemas.openxmlformats.org/drawingml/2006/main" xmlns:r="http://schemas.openxmlformats.org/officeDocument/2006/relationships" xmlns:p="http://schemas.openxmlformats.org/presentationml/2006/main">
  <p:tag name="PA" val="v5.2.11"/>
</p:tagLst>
</file>

<file path=ppt/tags/tag41.xml><?xml version="1.0" encoding="utf-8"?>
<p:tagLst xmlns:a="http://schemas.openxmlformats.org/drawingml/2006/main" xmlns:r="http://schemas.openxmlformats.org/officeDocument/2006/relationships" xmlns:p="http://schemas.openxmlformats.org/presentationml/2006/main">
  <p:tag name="PA" val="v5.2.11"/>
</p:tagLst>
</file>

<file path=ppt/tags/tag42.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PA" val="v5.2.11"/>
</p:tagLst>
</file>

<file path=ppt/tags/tag44.xml><?xml version="1.0" encoding="utf-8"?>
<p:tagLst xmlns:a="http://schemas.openxmlformats.org/drawingml/2006/main" xmlns:r="http://schemas.openxmlformats.org/officeDocument/2006/relationships" xmlns:p="http://schemas.openxmlformats.org/presentationml/2006/main">
  <p:tag name="PA" val="v5.2.11"/>
</p:tagLst>
</file>

<file path=ppt/tags/tag45.xml><?xml version="1.0" encoding="utf-8"?>
<p:tagLst xmlns:a="http://schemas.openxmlformats.org/drawingml/2006/main" xmlns:r="http://schemas.openxmlformats.org/officeDocument/2006/relationships" xmlns:p="http://schemas.openxmlformats.org/presentationml/2006/main">
  <p:tag name="PA" val="v5.2.11"/>
</p:tagLst>
</file>

<file path=ppt/tags/tag46.xml><?xml version="1.0" encoding="utf-8"?>
<p:tagLst xmlns:a="http://schemas.openxmlformats.org/drawingml/2006/main" xmlns:r="http://schemas.openxmlformats.org/officeDocument/2006/relationships" xmlns:p="http://schemas.openxmlformats.org/presentationml/2006/main">
  <p:tag name="PA" val="v5.2.11"/>
</p:tagLst>
</file>

<file path=ppt/tags/tag47.xml><?xml version="1.0" encoding="utf-8"?>
<p:tagLst xmlns:a="http://schemas.openxmlformats.org/drawingml/2006/main" xmlns:r="http://schemas.openxmlformats.org/officeDocument/2006/relationships" xmlns:p="http://schemas.openxmlformats.org/presentationml/2006/main">
  <p:tag name="PA" val="v5.2.11"/>
</p:tagLst>
</file>

<file path=ppt/tags/tag48.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 name="RESOURCELIBID_ANIM" val="556945"/>
</p:tagLst>
</file>

<file path=ppt/tags/tag50.xml><?xml version="1.0" encoding="utf-8"?>
<p:tagLst xmlns:a="http://schemas.openxmlformats.org/drawingml/2006/main" xmlns:r="http://schemas.openxmlformats.org/officeDocument/2006/relationships" xmlns:p="http://schemas.openxmlformats.org/presentationml/2006/main">
  <p:tag name="PA" val="v5.2.11"/>
</p:tagLst>
</file>

<file path=ppt/tags/tag51.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PA" val="v5.2.11"/>
</p:tagLst>
</file>

<file path=ppt/tags/tag54.xml><?xml version="1.0" encoding="utf-8"?>
<p:tagLst xmlns:a="http://schemas.openxmlformats.org/drawingml/2006/main" xmlns:r="http://schemas.openxmlformats.org/officeDocument/2006/relationships" xmlns:p="http://schemas.openxmlformats.org/presentationml/2006/main">
  <p:tag name="PA" val="v5.2.11"/>
</p:tagLst>
</file>

<file path=ppt/tags/tag55.xml><?xml version="1.0" encoding="utf-8"?>
<p:tagLst xmlns:a="http://schemas.openxmlformats.org/drawingml/2006/main" xmlns:r="http://schemas.openxmlformats.org/officeDocument/2006/relationships" xmlns:p="http://schemas.openxmlformats.org/presentationml/2006/main">
  <p:tag name="PA" val="v5.2.11"/>
</p:tagLst>
</file>

<file path=ppt/tags/tag56.xml><?xml version="1.0" encoding="utf-8"?>
<p:tagLst xmlns:a="http://schemas.openxmlformats.org/drawingml/2006/main" xmlns:r="http://schemas.openxmlformats.org/officeDocument/2006/relationships" xmlns:p="http://schemas.openxmlformats.org/presentationml/2006/main">
  <p:tag name="PA" val="v5.2.11"/>
</p:tagLst>
</file>

<file path=ppt/tags/tag57.xml><?xml version="1.0" encoding="utf-8"?>
<p:tagLst xmlns:a="http://schemas.openxmlformats.org/drawingml/2006/main" xmlns:r="http://schemas.openxmlformats.org/officeDocument/2006/relationships" xmlns:p="http://schemas.openxmlformats.org/presentationml/2006/main">
  <p:tag name="PA" val="v5.2.11"/>
</p:tagLst>
</file>

<file path=ppt/tags/tag58.xml><?xml version="1.0" encoding="utf-8"?>
<p:tagLst xmlns:a="http://schemas.openxmlformats.org/drawingml/2006/main" xmlns:r="http://schemas.openxmlformats.org/officeDocument/2006/relationships" xmlns:p="http://schemas.openxmlformats.org/presentationml/2006/main">
  <p:tag name="PA" val="v5.2.11"/>
</p:tagLst>
</file>

<file path=ppt/tags/tag59.xml><?xml version="1.0" encoding="utf-8"?>
<p:tagLst xmlns:a="http://schemas.openxmlformats.org/drawingml/2006/main" xmlns:r="http://schemas.openxmlformats.org/officeDocument/2006/relationships" xmlns:p="http://schemas.openxmlformats.org/presentationml/2006/main">
  <p:tag name="PA" val="v5.2.11"/>
  <p:tag name="RESOURCELIBID_ANIM" val="439"/>
</p:tagLst>
</file>

<file path=ppt/tags/tag6.xml><?xml version="1.0" encoding="utf-8"?>
<p:tagLst xmlns:a="http://schemas.openxmlformats.org/drawingml/2006/main" xmlns:r="http://schemas.openxmlformats.org/officeDocument/2006/relationships" xmlns:p="http://schemas.openxmlformats.org/presentationml/2006/main">
  <p:tag name="PA" val="v5.2.11"/>
  <p:tag name="RESOURCELIBID_ANIM" val="556945"/>
</p:tagLst>
</file>

<file path=ppt/tags/tag60.xml><?xml version="1.0" encoding="utf-8"?>
<p:tagLst xmlns:a="http://schemas.openxmlformats.org/drawingml/2006/main" xmlns:r="http://schemas.openxmlformats.org/officeDocument/2006/relationships" xmlns:p="http://schemas.openxmlformats.org/presentationml/2006/main">
  <p:tag name="PA" val="v5.2.11"/>
  <p:tag name="RESOURCELIBID_ANIM" val="450"/>
</p:tagLst>
</file>

<file path=ppt/tags/tag61.xml><?xml version="1.0" encoding="utf-8"?>
<p:tagLst xmlns:a="http://schemas.openxmlformats.org/drawingml/2006/main" xmlns:r="http://schemas.openxmlformats.org/officeDocument/2006/relationships" xmlns:p="http://schemas.openxmlformats.org/presentationml/2006/main">
  <p:tag name="PA" val="v5.2.11"/>
  <p:tag name="RESOURCELIBID_ANIM" val="432"/>
</p:tagLst>
</file>

<file path=ppt/tags/tag62.xml><?xml version="1.0" encoding="utf-8"?>
<p:tagLst xmlns:a="http://schemas.openxmlformats.org/drawingml/2006/main" xmlns:r="http://schemas.openxmlformats.org/officeDocument/2006/relationships" xmlns:p="http://schemas.openxmlformats.org/presentationml/2006/main">
  <p:tag name="PA" val="v5.2.11"/>
  <p:tag name="RESOURCELIBID_ANIM" val="432"/>
</p:tagLst>
</file>

<file path=ppt/tags/tag63.xml><?xml version="1.0" encoding="utf-8"?>
<p:tagLst xmlns:a="http://schemas.openxmlformats.org/drawingml/2006/main" xmlns:r="http://schemas.openxmlformats.org/officeDocument/2006/relationships" xmlns:p="http://schemas.openxmlformats.org/presentationml/2006/main">
  <p:tag name="PA" val="v5.2.11"/>
</p:tagLst>
</file>

<file path=ppt/tags/tag64.xml><?xml version="1.0" encoding="utf-8"?>
<p:tagLst xmlns:a="http://schemas.openxmlformats.org/drawingml/2006/main" xmlns:r="http://schemas.openxmlformats.org/officeDocument/2006/relationships" xmlns:p="http://schemas.openxmlformats.org/presentationml/2006/main">
  <p:tag name="PA" val="v5.2.11"/>
</p:tagLst>
</file>

<file path=ppt/tags/tag65.xml><?xml version="1.0" encoding="utf-8"?>
<p:tagLst xmlns:a="http://schemas.openxmlformats.org/drawingml/2006/main" xmlns:r="http://schemas.openxmlformats.org/officeDocument/2006/relationships" xmlns:p="http://schemas.openxmlformats.org/presentationml/2006/main">
  <p:tag name="PA" val="v5.2.11"/>
</p:tagLst>
</file>

<file path=ppt/tags/tag66.xml><?xml version="1.0" encoding="utf-8"?>
<p:tagLst xmlns:a="http://schemas.openxmlformats.org/drawingml/2006/main" xmlns:r="http://schemas.openxmlformats.org/officeDocument/2006/relationships" xmlns:p="http://schemas.openxmlformats.org/presentationml/2006/main">
  <p:tag name="PA" val="v5.2.11"/>
</p:tagLst>
</file>

<file path=ppt/tags/tag67.xml><?xml version="1.0" encoding="utf-8"?>
<p:tagLst xmlns:a="http://schemas.openxmlformats.org/drawingml/2006/main" xmlns:r="http://schemas.openxmlformats.org/officeDocument/2006/relationships" xmlns:p="http://schemas.openxmlformats.org/presentationml/2006/main">
  <p:tag name="PA" val="v5.2.11"/>
</p:tagLst>
</file>

<file path=ppt/tags/tag68.xml><?xml version="1.0" encoding="utf-8"?>
<p:tagLst xmlns:a="http://schemas.openxmlformats.org/drawingml/2006/main" xmlns:r="http://schemas.openxmlformats.org/officeDocument/2006/relationships" xmlns:p="http://schemas.openxmlformats.org/presentationml/2006/main">
  <p:tag name="PA" val="v5.2.11"/>
</p:tagLst>
</file>

<file path=ppt/tags/tag69.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 name="RESOURCELIBID_ANIM" val="556945"/>
</p:tagLst>
</file>

<file path=ppt/tags/tag70.xml><?xml version="1.0" encoding="utf-8"?>
<p:tagLst xmlns:a="http://schemas.openxmlformats.org/drawingml/2006/main" xmlns:r="http://schemas.openxmlformats.org/officeDocument/2006/relationships" xmlns:p="http://schemas.openxmlformats.org/presentationml/2006/main">
  <p:tag name="PA" val="v5.2.11"/>
</p:tagLst>
</file>

<file path=ppt/tags/tag71.xml><?xml version="1.0" encoding="utf-8"?>
<p:tagLst xmlns:a="http://schemas.openxmlformats.org/drawingml/2006/main" xmlns:r="http://schemas.openxmlformats.org/officeDocument/2006/relationships" xmlns:p="http://schemas.openxmlformats.org/presentationml/2006/main">
  <p:tag name="PA" val="v5.2.11"/>
  <p:tag name="RESOURCELIBID_ANIM" val="439"/>
</p:tagLst>
</file>

<file path=ppt/tags/tag72.xml><?xml version="1.0" encoding="utf-8"?>
<p:tagLst xmlns:a="http://schemas.openxmlformats.org/drawingml/2006/main" xmlns:r="http://schemas.openxmlformats.org/officeDocument/2006/relationships" xmlns:p="http://schemas.openxmlformats.org/presentationml/2006/main">
  <p:tag name="PA" val="v5.2.11"/>
  <p:tag name="RESOURCELIBID_ANIM" val="450"/>
</p:tagLst>
</file>

<file path=ppt/tags/tag73.xml><?xml version="1.0" encoding="utf-8"?>
<p:tagLst xmlns:a="http://schemas.openxmlformats.org/drawingml/2006/main" xmlns:r="http://schemas.openxmlformats.org/officeDocument/2006/relationships" xmlns:p="http://schemas.openxmlformats.org/presentationml/2006/main">
  <p:tag name="PA" val="v5.2.11"/>
  <p:tag name="RESOURCELIBID_ANIM" val="462"/>
</p:tagLst>
</file>

<file path=ppt/tags/tag74.xml><?xml version="1.0" encoding="utf-8"?>
<p:tagLst xmlns:a="http://schemas.openxmlformats.org/drawingml/2006/main" xmlns:r="http://schemas.openxmlformats.org/officeDocument/2006/relationships" xmlns:p="http://schemas.openxmlformats.org/presentationml/2006/main">
  <p:tag name="PA" val="v5.2.5"/>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11"/>
  <p:tag name="RESOURCELIBID_ANIM" val="556945"/>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4rkvcs0">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1790</Words>
  <Application>Microsoft Office PowerPoint</Application>
  <PresentationFormat>宽屏</PresentationFormat>
  <Paragraphs>210</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23</vt:i4>
      </vt:variant>
    </vt:vector>
  </HeadingPairs>
  <TitlesOfParts>
    <vt:vector size="31" baseType="lpstr">
      <vt:lpstr>思源黑体</vt:lpstr>
      <vt:lpstr>宋体</vt:lpstr>
      <vt:lpstr>微软雅黑</vt:lpstr>
      <vt:lpstr>Arial</vt:lpstr>
      <vt:lpstr>Calibri</vt:lpstr>
      <vt:lpstr>Roboto Bold</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2021-06-10T03:16:00Z</dcterms:created>
  <dcterms:modified xsi:type="dcterms:W3CDTF">2023-01-10T11:48:49Z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66BD8F9FD5C046A29CB2294A602D3349</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