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3"/>
  </p:notesMasterIdLst>
  <p:handoutMasterIdLst>
    <p:handoutMasterId r:id="rId24"/>
  </p:handoutMasterIdLst>
  <p:sldIdLst>
    <p:sldId id="274" r:id="rId3"/>
    <p:sldId id="407" r:id="rId4"/>
    <p:sldId id="393" r:id="rId5"/>
    <p:sldId id="394" r:id="rId6"/>
    <p:sldId id="395" r:id="rId7"/>
    <p:sldId id="336" r:id="rId8"/>
    <p:sldId id="404" r:id="rId9"/>
    <p:sldId id="335" r:id="rId10"/>
    <p:sldId id="380" r:id="rId11"/>
    <p:sldId id="411" r:id="rId12"/>
    <p:sldId id="382" r:id="rId13"/>
    <p:sldId id="402" r:id="rId14"/>
    <p:sldId id="338" r:id="rId15"/>
    <p:sldId id="408" r:id="rId16"/>
    <p:sldId id="398" r:id="rId17"/>
    <p:sldId id="399" r:id="rId18"/>
    <p:sldId id="409" r:id="rId19"/>
    <p:sldId id="386" r:id="rId20"/>
    <p:sldId id="410" r:id="rId21"/>
    <p:sldId id="405" r:id="rId2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08305" algn="l" rtl="0" fontAlgn="base">
      <a:spcBef>
        <a:spcPct val="0"/>
      </a:spcBef>
      <a:spcAft>
        <a:spcPct val="0"/>
      </a:spcAft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816610" algn="l" rtl="0" fontAlgn="base">
      <a:spcBef>
        <a:spcPct val="0"/>
      </a:spcBef>
      <a:spcAft>
        <a:spcPct val="0"/>
      </a:spcAft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224280" algn="l" rtl="0" fontAlgn="base">
      <a:spcBef>
        <a:spcPct val="0"/>
      </a:spcBef>
      <a:spcAft>
        <a:spcPct val="0"/>
      </a:spcAft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632585" algn="l" rtl="0" fontAlgn="base">
      <a:spcBef>
        <a:spcPct val="0"/>
      </a:spcBef>
      <a:spcAft>
        <a:spcPct val="0"/>
      </a:spcAft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040890" algn="l" defTabSz="815975" rtl="0" eaLnBrk="1" latinLnBrk="0" hangingPunct="1"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449195" algn="l" defTabSz="815975" rtl="0" eaLnBrk="1" latinLnBrk="0" hangingPunct="1"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857500" algn="l" defTabSz="815975" rtl="0" eaLnBrk="1" latinLnBrk="0" hangingPunct="1"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265170" algn="l" defTabSz="815975" rtl="0" eaLnBrk="1" latinLnBrk="0" hangingPunct="1">
      <a:defRPr sz="2100" b="1" kern="1200">
        <a:solidFill>
          <a:srgbClr val="CC0000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6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441"/>
    <a:srgbClr val="000000"/>
    <a:srgbClr val="FFFF9F"/>
    <a:srgbClr val="FF0066"/>
    <a:srgbClr val="FF0000"/>
    <a:srgbClr val="FF3399"/>
    <a:srgbClr val="E4DF21"/>
    <a:srgbClr val="C8D927"/>
    <a:srgbClr val="DEE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3" autoAdjust="0"/>
    <p:restoredTop sz="94480" autoAdjust="0"/>
  </p:normalViewPr>
  <p:slideViewPr>
    <p:cSldViewPr>
      <p:cViewPr varScale="1">
        <p:scale>
          <a:sx n="108" d="100"/>
          <a:sy n="108" d="100"/>
        </p:scale>
        <p:origin x="-90" y="-672"/>
      </p:cViewPr>
      <p:guideLst>
        <p:guide orient="horz" pos="1626"/>
        <p:guide pos="29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B92BD2-18F4-4420-9CE8-6E2239CBC0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6BE5C6E-1553-4E57-877D-734444075C6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3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61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28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8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890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9195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500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70" algn="l" defTabSz="8159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5843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E5C6E-1553-4E57-877D-734444075C60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fld id="{8CD051BB-0909-427F-9AF3-DE7468CAF244}" type="slidenum">
              <a:rPr lang="en-US" altLang="zh-CN" smtClean="0">
                <a:ea typeface="宋体" panose="02010600030101010101" pitchFamily="2" charset="-122"/>
              </a:rPr>
              <a:t>9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fld id="{CF82995B-2AFB-48CE-8EA3-9A9B0CE244AE}" type="slidenum">
              <a:rPr lang="en-US" altLang="zh-CN" smtClean="0">
                <a:ea typeface="宋体" panose="02010600030101010101" pitchFamily="2" charset="-122"/>
              </a:rPr>
              <a:t>10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fld id="{E931239D-F782-494B-B7D9-8E9F9BBD5502}" type="slidenum">
              <a:rPr lang="en-US" altLang="zh-CN" smtClean="0">
                <a:ea typeface="宋体" panose="02010600030101010101" pitchFamily="2" charset="-122"/>
              </a:rPr>
              <a:t>11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3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29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00"/>
            </a:lvl3pPr>
            <a:lvl4pPr marL="1028065" indent="0" algn="ctr">
              <a:buNone/>
              <a:defRPr sz="1200"/>
            </a:lvl4pPr>
            <a:lvl5pPr marL="1370965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6765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256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0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7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065" indent="0">
              <a:buNone/>
              <a:defRPr sz="1200" b="1"/>
            </a:lvl4pPr>
            <a:lvl5pPr marL="1370965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6765" indent="0">
              <a:buNone/>
              <a:defRPr sz="1200" b="1"/>
            </a:lvl7pPr>
            <a:lvl8pPr marL="2399665" indent="0">
              <a:buNone/>
              <a:defRPr sz="1200" b="1"/>
            </a:lvl8pPr>
            <a:lvl9pPr marL="274256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065" indent="0">
              <a:buNone/>
              <a:defRPr sz="1200" b="1"/>
            </a:lvl4pPr>
            <a:lvl5pPr marL="1370965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6765" indent="0">
              <a:buNone/>
              <a:defRPr sz="1200" b="1"/>
            </a:lvl7pPr>
            <a:lvl8pPr marL="2399665" indent="0">
              <a:buNone/>
              <a:defRPr sz="1200" b="1"/>
            </a:lvl8pPr>
            <a:lvl9pPr marL="274256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00"/>
            </a:lvl2pPr>
            <a:lvl3pPr marL="685800" indent="0">
              <a:buNone/>
              <a:defRPr sz="900"/>
            </a:lvl3pPr>
            <a:lvl4pPr marL="1028065" indent="0">
              <a:buNone/>
              <a:defRPr sz="800"/>
            </a:lvl4pPr>
            <a:lvl5pPr marL="1370965" indent="0">
              <a:buNone/>
              <a:defRPr sz="800"/>
            </a:lvl5pPr>
            <a:lvl6pPr marL="1714500" indent="0">
              <a:buNone/>
              <a:defRPr sz="800"/>
            </a:lvl6pPr>
            <a:lvl7pPr marL="2056765" indent="0">
              <a:buNone/>
              <a:defRPr sz="800"/>
            </a:lvl7pPr>
            <a:lvl8pPr marL="2399665" indent="0">
              <a:buNone/>
              <a:defRPr sz="800"/>
            </a:lvl8pPr>
            <a:lvl9pPr marL="2742565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065" indent="0">
              <a:buNone/>
              <a:defRPr sz="1500"/>
            </a:lvl4pPr>
            <a:lvl5pPr marL="1370965" indent="0">
              <a:buNone/>
              <a:defRPr sz="1500"/>
            </a:lvl5pPr>
            <a:lvl6pPr marL="1714500" indent="0">
              <a:buNone/>
              <a:defRPr sz="1500"/>
            </a:lvl6pPr>
            <a:lvl7pPr marL="2056765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00"/>
            </a:lvl2pPr>
            <a:lvl3pPr marL="685800" indent="0">
              <a:buNone/>
              <a:defRPr sz="900"/>
            </a:lvl3pPr>
            <a:lvl4pPr marL="1028065" indent="0">
              <a:buNone/>
              <a:defRPr sz="800"/>
            </a:lvl4pPr>
            <a:lvl5pPr marL="1370965" indent="0">
              <a:buNone/>
              <a:defRPr sz="800"/>
            </a:lvl5pPr>
            <a:lvl6pPr marL="1714500" indent="0">
              <a:buNone/>
              <a:defRPr sz="800"/>
            </a:lvl6pPr>
            <a:lvl7pPr marL="2056765" indent="0">
              <a:buNone/>
              <a:defRPr sz="800"/>
            </a:lvl7pPr>
            <a:lvl8pPr marL="2399665" indent="0">
              <a:buNone/>
              <a:defRPr sz="800"/>
            </a:lvl8pPr>
            <a:lvl9pPr marL="2742565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489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4978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461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995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439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4928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7411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199009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8"/>
            <a:ext cx="3655181" cy="617934"/>
          </a:xfrm>
        </p:spPr>
        <p:txBody>
          <a:bodyPr anchor="ctr" anchorCtr="0"/>
          <a:lstStyle>
            <a:lvl1pPr marL="0" indent="0">
              <a:buNone/>
              <a:defRPr sz="1500"/>
            </a:lvl1pPr>
            <a:lvl2pPr marL="248920" indent="0">
              <a:buNone/>
              <a:defRPr sz="1300"/>
            </a:lvl2pPr>
            <a:lvl3pPr marL="497840" indent="0">
              <a:buNone/>
              <a:defRPr sz="1100"/>
            </a:lvl3pPr>
            <a:lvl4pPr marL="746125" indent="0">
              <a:buNone/>
              <a:defRPr sz="1000"/>
            </a:lvl4pPr>
            <a:lvl5pPr marL="995045" indent="0">
              <a:buNone/>
              <a:defRPr sz="1000"/>
            </a:lvl5pPr>
            <a:lvl6pPr marL="1243965" indent="0">
              <a:buNone/>
              <a:defRPr sz="1000"/>
            </a:lvl6pPr>
            <a:lvl7pPr marL="1492885" indent="0">
              <a:buNone/>
              <a:defRPr sz="1000"/>
            </a:lvl7pPr>
            <a:lvl8pPr marL="1741170" indent="0">
              <a:buNone/>
              <a:defRPr sz="1000"/>
            </a:lvl8pPr>
            <a:lvl9pPr marL="199009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8"/>
            <a:ext cx="3673182" cy="617934"/>
          </a:xfrm>
        </p:spPr>
        <p:txBody>
          <a:bodyPr anchor="ctr" anchorCtr="0"/>
          <a:lstStyle>
            <a:lvl1pPr marL="0" indent="0">
              <a:buNone/>
              <a:defRPr sz="1500"/>
            </a:lvl1pPr>
            <a:lvl2pPr marL="248920" indent="0">
              <a:buNone/>
              <a:defRPr sz="1300"/>
            </a:lvl2pPr>
            <a:lvl3pPr marL="497840" indent="0">
              <a:buNone/>
              <a:defRPr sz="1100"/>
            </a:lvl3pPr>
            <a:lvl4pPr marL="746125" indent="0">
              <a:buNone/>
              <a:defRPr sz="1000"/>
            </a:lvl4pPr>
            <a:lvl5pPr marL="995045" indent="0">
              <a:buNone/>
              <a:defRPr sz="1000"/>
            </a:lvl5pPr>
            <a:lvl6pPr marL="1243965" indent="0">
              <a:buNone/>
              <a:defRPr sz="1000"/>
            </a:lvl6pPr>
            <a:lvl7pPr marL="1492885" indent="0">
              <a:buNone/>
              <a:defRPr sz="1000"/>
            </a:lvl7pPr>
            <a:lvl8pPr marL="1741170" indent="0">
              <a:buNone/>
              <a:defRPr sz="1000"/>
            </a:lvl8pPr>
            <a:lvl9pPr marL="199009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3124012" cy="1200150"/>
          </a:xfrm>
        </p:spPr>
        <p:txBody>
          <a:bodyPr anchor="b"/>
          <a:lstStyle>
            <a:lvl1pPr>
              <a:defRPr sz="1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2"/>
            <a:ext cx="4629150" cy="4052887"/>
          </a:xfrm>
        </p:spPr>
        <p:txBody>
          <a:bodyPr/>
          <a:lstStyle>
            <a:lvl1pPr marL="0" indent="0">
              <a:buNone/>
              <a:defRPr sz="1700"/>
            </a:lvl1pPr>
            <a:lvl2pPr marL="248920" indent="0">
              <a:buNone/>
              <a:defRPr sz="1500"/>
            </a:lvl2pPr>
            <a:lvl3pPr marL="497840" indent="0">
              <a:buNone/>
              <a:defRPr sz="1300"/>
            </a:lvl3pPr>
            <a:lvl4pPr marL="746125" indent="0">
              <a:buNone/>
              <a:defRPr sz="1100"/>
            </a:lvl4pPr>
            <a:lvl5pPr marL="995045" indent="0">
              <a:buNone/>
              <a:defRPr sz="1100"/>
            </a:lvl5pPr>
            <a:lvl6pPr marL="1243965" indent="0">
              <a:buNone/>
              <a:defRPr sz="1100"/>
            </a:lvl6pPr>
            <a:lvl7pPr marL="1492885" indent="0">
              <a:buNone/>
              <a:defRPr sz="1100"/>
            </a:lvl7pPr>
            <a:lvl8pPr marL="1741170" indent="0">
              <a:buNone/>
              <a:defRPr sz="1100"/>
            </a:lvl8pPr>
            <a:lvl9pPr marL="1990090" indent="0">
              <a:buNone/>
              <a:defRPr sz="1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100"/>
            </a:lvl1pPr>
            <a:lvl2pPr marL="248920" indent="0">
              <a:buNone/>
              <a:defRPr sz="1000"/>
            </a:lvl2pPr>
            <a:lvl3pPr marL="497840" indent="0">
              <a:buNone/>
              <a:defRPr sz="900"/>
            </a:lvl3pPr>
            <a:lvl4pPr marL="746125" indent="0">
              <a:buNone/>
              <a:defRPr sz="800"/>
            </a:lvl4pPr>
            <a:lvl5pPr marL="995045" indent="0">
              <a:buNone/>
              <a:defRPr sz="800"/>
            </a:lvl5pPr>
            <a:lvl6pPr marL="1243965" indent="0">
              <a:buNone/>
              <a:defRPr sz="800"/>
            </a:lvl6pPr>
            <a:lvl7pPr marL="1492885" indent="0">
              <a:buNone/>
              <a:defRPr sz="800"/>
            </a:lvl7pPr>
            <a:lvl8pPr marL="1741170" indent="0">
              <a:buNone/>
              <a:defRPr sz="800"/>
            </a:lvl8pPr>
            <a:lvl9pPr marL="199009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66340" tIns="33170" rIns="66340" bIns="3317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6340" tIns="33170" rIns="66340" bIns="3317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3"/>
          </a:xfrm>
          <a:prstGeom prst="rect">
            <a:avLst/>
          </a:prstGeom>
        </p:spPr>
        <p:txBody>
          <a:bodyPr vert="horz" lIns="66340" tIns="33170" rIns="66340" bIns="3317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3"/>
          </a:xfrm>
          <a:prstGeom prst="rect">
            <a:avLst/>
          </a:prstGeom>
        </p:spPr>
        <p:txBody>
          <a:bodyPr vert="horz" lIns="66340" tIns="33170" rIns="66340" bIns="3317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3"/>
          </a:xfrm>
          <a:prstGeom prst="rect">
            <a:avLst/>
          </a:prstGeom>
        </p:spPr>
        <p:txBody>
          <a:bodyPr vert="horz" lIns="66340" tIns="33170" rIns="66340" bIns="3317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49784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460" indent="-124460" algn="l" defTabSz="497840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80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21665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70585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19505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68425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17345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65630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14550" indent="-124460" algn="l" defTabSz="497840" rtl="0" eaLnBrk="1" latinLnBrk="0" hangingPunct="1">
        <a:lnSpc>
          <a:spcPct val="90000"/>
        </a:lnSpc>
        <a:spcBef>
          <a:spcPts val="27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7840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6125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5045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3965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92885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41170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90090" algn="l" defTabSz="49784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66340" tIns="33170" rIns="66340" bIns="3317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6340" tIns="33170" rIns="66340" bIns="3317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3"/>
          </a:xfrm>
          <a:prstGeom prst="rect">
            <a:avLst/>
          </a:prstGeom>
        </p:spPr>
        <p:txBody>
          <a:bodyPr vert="horz" lIns="66340" tIns="33170" rIns="66340" bIns="3317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3"/>
          </a:xfrm>
          <a:prstGeom prst="rect">
            <a:avLst/>
          </a:prstGeom>
        </p:spPr>
        <p:txBody>
          <a:bodyPr vert="horz" lIns="66340" tIns="33170" rIns="66340" bIns="3317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3"/>
          </a:xfrm>
          <a:prstGeom prst="rect">
            <a:avLst/>
          </a:prstGeom>
        </p:spPr>
        <p:txBody>
          <a:bodyPr vert="horz" lIns="66340" tIns="33170" rIns="66340" bIns="3317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3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pn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710106" y="2519521"/>
            <a:ext cx="1308972" cy="468796"/>
          </a:xfrm>
          <a:prstGeom prst="rect">
            <a:avLst/>
          </a:prstGeom>
          <a:noFill/>
        </p:spPr>
        <p:txBody>
          <a:bodyPr wrap="none" lIns="66340" tIns="33170" rIns="66340" bIns="33170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600" dirty="0">
                <a:ln w="22225">
                  <a:noFill/>
                  <a:prstDash val="solid"/>
                </a:ln>
                <a:solidFill>
                  <a:srgbClr val="FF0000"/>
                </a:solidFill>
              </a:rPr>
              <a:t>第</a:t>
            </a:r>
            <a:r>
              <a:rPr lang="en-US" altLang="zh-CN" sz="2600" dirty="0">
                <a:ln w="22225">
                  <a:noFill/>
                  <a:prstDash val="solid"/>
                </a:ln>
                <a:solidFill>
                  <a:srgbClr val="FF0000"/>
                </a:solidFill>
              </a:rPr>
              <a:t>2</a:t>
            </a:r>
            <a:r>
              <a:rPr lang="zh-CN" altLang="en-US" sz="2600" dirty="0">
                <a:ln w="22225">
                  <a:noFill/>
                  <a:prstDash val="solid"/>
                </a:ln>
                <a:solidFill>
                  <a:srgbClr val="FF0000"/>
                </a:solidFill>
              </a:rPr>
              <a:t>课时</a:t>
            </a:r>
          </a:p>
        </p:txBody>
      </p:sp>
      <p:sp>
        <p:nvSpPr>
          <p:cNvPr id="6" name="文本框 1"/>
          <p:cNvSpPr txBox="1"/>
          <p:nvPr/>
        </p:nvSpPr>
        <p:spPr>
          <a:xfrm>
            <a:off x="0" y="1161573"/>
            <a:ext cx="9144000" cy="870621"/>
          </a:xfrm>
          <a:prstGeom prst="rect">
            <a:avLst/>
          </a:prstGeom>
          <a:noFill/>
        </p:spPr>
        <p:txBody>
          <a:bodyPr wrap="square" lIns="66340" tIns="33170" rIns="66340" bIns="33170" rtlCol="0">
            <a:spAutoFit/>
          </a:bodyPr>
          <a:lstStyle/>
          <a:p>
            <a:pPr algn="ctr"/>
            <a:r>
              <a:rPr lang="zh-CN" altLang="en-US" sz="52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圆的认识</a:t>
            </a:r>
            <a:r>
              <a:rPr lang="en-US" altLang="zh-CN" sz="52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</a:t>
            </a:r>
            <a:r>
              <a:rPr lang="zh-CN" altLang="en-US" sz="52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</a:t>
            </a:r>
            <a:r>
              <a:rPr lang="en-US" altLang="zh-CN" sz="52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)</a:t>
            </a:r>
            <a:endParaRPr lang="zh-CN" altLang="zh-CN" sz="5200" dirty="0">
              <a:ln w="22225">
                <a:noFill/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4243071"/>
            <a:ext cx="9144000" cy="353060"/>
          </a:xfrm>
          <a:prstGeom prst="rect">
            <a:avLst/>
          </a:prstGeom>
        </p:spPr>
        <p:txBody>
          <a:bodyPr wrap="square" lIns="66340" tIns="33170" rIns="66340" bIns="3317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6"/>
          <p:cNvSpPr>
            <a:spLocks noChangeArrowheads="1"/>
          </p:cNvSpPr>
          <p:nvPr/>
        </p:nvSpPr>
        <p:spPr bwMode="auto">
          <a:xfrm>
            <a:off x="1567396" y="944455"/>
            <a:ext cx="4450457" cy="42603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描出滚动过程中</a:t>
            </a:r>
            <a:r>
              <a:rPr lang="en-US" altLang="zh-CN" sz="2300" dirty="0">
                <a:solidFill>
                  <a:schemeClr val="tx1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点留下的痕迹。</a:t>
            </a:r>
          </a:p>
        </p:txBody>
      </p:sp>
      <p:grpSp>
        <p:nvGrpSpPr>
          <p:cNvPr id="46084" name="Group 20"/>
          <p:cNvGrpSpPr/>
          <p:nvPr/>
        </p:nvGrpSpPr>
        <p:grpSpPr bwMode="auto">
          <a:xfrm>
            <a:off x="1254031" y="3720891"/>
            <a:ext cx="6635938" cy="405308"/>
            <a:chOff x="113" y="3294"/>
            <a:chExt cx="5556" cy="304"/>
          </a:xfrm>
        </p:grpSpPr>
        <p:sp>
          <p:nvSpPr>
            <p:cNvPr id="46085" name="Line 21"/>
            <p:cNvSpPr>
              <a:spLocks noChangeShapeType="1"/>
            </p:cNvSpPr>
            <p:nvPr/>
          </p:nvSpPr>
          <p:spPr bwMode="auto">
            <a:xfrm>
              <a:off x="113" y="3294"/>
              <a:ext cx="55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46086" name="Rectangle 22" descr="白色大理石"/>
            <p:cNvSpPr>
              <a:spLocks noChangeArrowheads="1"/>
            </p:cNvSpPr>
            <p:nvPr/>
          </p:nvSpPr>
          <p:spPr bwMode="auto">
            <a:xfrm>
              <a:off x="113" y="3294"/>
              <a:ext cx="5556" cy="304"/>
            </a:xfrm>
            <a:prstGeom prst="rect">
              <a:avLst/>
            </a:prstGeom>
            <a:blipFill dpi="0" rotWithShape="1">
              <a:blip r:embed="rId3">
                <a:alphaModFix amt="97000"/>
              </a:blip>
              <a:srcRect/>
              <a:tile tx="0" ty="0" sx="100000" sy="100000" flip="none" algn="tl"/>
            </a:blipFill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29840" y="2244739"/>
            <a:ext cx="1463132" cy="1462334"/>
            <a:chOff x="1835945" y="3094831"/>
            <a:chExt cx="2016125" cy="2016125"/>
          </a:xfrm>
        </p:grpSpPr>
        <p:grpSp>
          <p:nvGrpSpPr>
            <p:cNvPr id="12" name="Group 5"/>
            <p:cNvGrpSpPr/>
            <p:nvPr/>
          </p:nvGrpSpPr>
          <p:grpSpPr bwMode="auto">
            <a:xfrm>
              <a:off x="1835945" y="3094831"/>
              <a:ext cx="2016125" cy="2016125"/>
              <a:chOff x="567" y="2341"/>
              <a:chExt cx="1270" cy="127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3" name="Oval 3" descr="栎木"/>
              <p:cNvSpPr>
                <a:spLocks noChangeArrowheads="1"/>
              </p:cNvSpPr>
              <p:nvPr/>
            </p:nvSpPr>
            <p:spPr bwMode="auto">
              <a:xfrm>
                <a:off x="567" y="2341"/>
                <a:ext cx="1270" cy="1270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200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Oval 4"/>
              <p:cNvSpPr>
                <a:spLocks noChangeArrowheads="1"/>
              </p:cNvSpPr>
              <p:nvPr/>
            </p:nvSpPr>
            <p:spPr bwMode="auto">
              <a:xfrm>
                <a:off x="1156" y="2976"/>
                <a:ext cx="46" cy="46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FFFF00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200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2702722" y="3982762"/>
              <a:ext cx="455879" cy="618289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30000"/>
                </a:spcBef>
                <a:buFont typeface="Arial" panose="020B0604020202020204" pitchFamily="34" charset="0"/>
                <a:buNone/>
              </a:pPr>
              <a:r>
                <a:rPr lang="en-US" altLang="zh-CN" sz="2300" dirty="0">
                  <a:solidFill>
                    <a:srgbClr val="FFFF00"/>
                  </a:solidFill>
                  <a:latin typeface="方正隶书简体"/>
                  <a:ea typeface="方正隶书简体"/>
                  <a:cs typeface="方正隶书简体"/>
                </a:rPr>
                <a:t>A</a:t>
              </a:r>
            </a:p>
          </p:txBody>
        </p:sp>
      </p:grpSp>
      <p:grpSp>
        <p:nvGrpSpPr>
          <p:cNvPr id="104" name="Group 5"/>
          <p:cNvGrpSpPr/>
          <p:nvPr/>
        </p:nvGrpSpPr>
        <p:grpSpPr bwMode="auto">
          <a:xfrm>
            <a:off x="1236521" y="2252575"/>
            <a:ext cx="1463132" cy="1462334"/>
            <a:chOff x="567" y="2341"/>
            <a:chExt cx="1270" cy="1270"/>
          </a:xfrm>
          <a:blipFill>
            <a:blip r:embed="rId4"/>
            <a:tile tx="0" ty="0" sx="100000" sy="100000" flip="none" algn="tl"/>
          </a:blipFill>
        </p:grpSpPr>
        <p:sp>
          <p:nvSpPr>
            <p:cNvPr id="105" name="Oval 3" descr="栎木"/>
            <p:cNvSpPr>
              <a:spLocks noChangeArrowheads="1"/>
            </p:cNvSpPr>
            <p:nvPr/>
          </p:nvSpPr>
          <p:spPr bwMode="auto">
            <a:xfrm>
              <a:off x="567" y="2341"/>
              <a:ext cx="1270" cy="127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106" name="Oval 4"/>
            <p:cNvSpPr>
              <a:spLocks noChangeArrowheads="1"/>
            </p:cNvSpPr>
            <p:nvPr/>
          </p:nvSpPr>
          <p:spPr bwMode="auto">
            <a:xfrm>
              <a:off x="1156" y="2976"/>
              <a:ext cx="46" cy="4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</p:grpSp>
      <p:grpSp>
        <p:nvGrpSpPr>
          <p:cNvPr id="113" name="Group 5"/>
          <p:cNvGrpSpPr/>
          <p:nvPr/>
        </p:nvGrpSpPr>
        <p:grpSpPr bwMode="auto">
          <a:xfrm>
            <a:off x="3231558" y="2245942"/>
            <a:ext cx="1463132" cy="1462334"/>
            <a:chOff x="567" y="2341"/>
            <a:chExt cx="1270" cy="1270"/>
          </a:xfrm>
          <a:blipFill>
            <a:blip r:embed="rId4"/>
            <a:tile tx="0" ty="0" sx="100000" sy="100000" flip="none" algn="tl"/>
          </a:blipFill>
        </p:grpSpPr>
        <p:sp>
          <p:nvSpPr>
            <p:cNvPr id="114" name="Oval 3" descr="栎木"/>
            <p:cNvSpPr>
              <a:spLocks noChangeArrowheads="1"/>
            </p:cNvSpPr>
            <p:nvPr/>
          </p:nvSpPr>
          <p:spPr bwMode="auto">
            <a:xfrm>
              <a:off x="567" y="2341"/>
              <a:ext cx="1270" cy="127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115" name="Oval 4"/>
            <p:cNvSpPr>
              <a:spLocks noChangeArrowheads="1"/>
            </p:cNvSpPr>
            <p:nvPr/>
          </p:nvSpPr>
          <p:spPr bwMode="auto">
            <a:xfrm>
              <a:off x="1156" y="2976"/>
              <a:ext cx="46" cy="4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</p:grpSp>
      <p:sp>
        <p:nvSpPr>
          <p:cNvPr id="838675" name="Line 19"/>
          <p:cNvSpPr>
            <a:spLocks noChangeShapeType="1"/>
          </p:cNvSpPr>
          <p:nvPr/>
        </p:nvSpPr>
        <p:spPr bwMode="auto">
          <a:xfrm>
            <a:off x="1950062" y="3012379"/>
            <a:ext cx="5277399" cy="0"/>
          </a:xfrm>
          <a:prstGeom prst="line">
            <a:avLst/>
          </a:prstGeom>
          <a:noFill/>
          <a:ln w="50800">
            <a:solidFill>
              <a:srgbClr val="33CC33"/>
            </a:solidFill>
            <a:prstDash val="dash"/>
            <a:round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5793E-6 -2.59508E-6 C 0.00038 -0.00179 0.00101 -0.00402 0.00152 -0.00514 C 0.0024 -0.00805 0.00391 -0.01096 0.00391 -0.01074 C 0.0276 0.02976 0.05191 0.01723 0.0761 0.0226 C 0.09714 0.0217 0.11819 0.0217 0.13935 0.01947 C 0.14326 0.01902 0.14704 0.00962 0.15107 0.00873 C 0.158 0.00649 0.1648 0.00649 0.17173 0.0056 C 0.17879 0.00269 0.22767 0.00269 0.21029 0.00269 " pathEditMode="relative" rAng="0" ptsTypes="fffffffA">
                                      <p:cBhvr>
                                        <p:cTn id="1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77" y="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949E-6 3.37808E-6 C 0.0005 -0.00179 0.00151 -0.00403 0.00252 -0.00515 C 0.0039 -0.00806 0.00642 -0.01097 0.00642 -0.01074 C 0.04623 0.02975 0.08731 0.01722 0.12788 0.02259 C 0.16328 0.0217 0.19869 0.0217 0.23447 0.01946 C 0.24089 0.01901 0.24732 0.00962 0.25412 0.00872 C 0.26571 0.00648 0.27718 0.00648 0.2889 0.00559 C 0.30074 0.00268 0.38314 0.00268 0.35378 0.00268 " pathEditMode="relative" rAng="0" ptsTypes="fffffffA">
                                      <p:cBhvr>
                                        <p:cTn id="2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51" y="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3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6" name="Freeform 4"/>
          <p:cNvSpPr/>
          <p:nvPr/>
        </p:nvSpPr>
        <p:spPr bwMode="auto">
          <a:xfrm>
            <a:off x="2063939" y="2789374"/>
            <a:ext cx="783409" cy="287861"/>
          </a:xfrm>
          <a:custGeom>
            <a:avLst/>
            <a:gdLst>
              <a:gd name="T0" fmla="*/ 0 w 726"/>
              <a:gd name="T1" fmla="*/ 250 h 250"/>
              <a:gd name="T2" fmla="*/ 453 w 726"/>
              <a:gd name="T3" fmla="*/ 23 h 250"/>
              <a:gd name="T4" fmla="*/ 726 w 726"/>
              <a:gd name="T5" fmla="*/ 114 h 250"/>
              <a:gd name="T6" fmla="*/ 0 60000 65536"/>
              <a:gd name="T7" fmla="*/ 0 60000 65536"/>
              <a:gd name="T8" fmla="*/ 0 60000 65536"/>
              <a:gd name="T9" fmla="*/ 0 w 726"/>
              <a:gd name="T10" fmla="*/ 0 h 250"/>
              <a:gd name="T11" fmla="*/ 726 w 726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50">
                <a:moveTo>
                  <a:pt x="0" y="250"/>
                </a:moveTo>
                <a:cubicBezTo>
                  <a:pt x="166" y="148"/>
                  <a:pt x="332" y="46"/>
                  <a:pt x="453" y="23"/>
                </a:cubicBezTo>
                <a:cubicBezTo>
                  <a:pt x="574" y="0"/>
                  <a:pt x="650" y="57"/>
                  <a:pt x="726" y="114"/>
                </a:cubicBezTo>
              </a:path>
            </a:pathLst>
          </a:custGeom>
          <a:noFill/>
          <a:ln w="50800" cap="flat" cmpd="sng">
            <a:solidFill>
              <a:srgbClr val="33CC33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  <p:sp>
        <p:nvSpPr>
          <p:cNvPr id="842757" name="Freeform 5"/>
          <p:cNvSpPr/>
          <p:nvPr/>
        </p:nvSpPr>
        <p:spPr bwMode="auto">
          <a:xfrm>
            <a:off x="2847348" y="2858460"/>
            <a:ext cx="888248" cy="175019"/>
          </a:xfrm>
          <a:custGeom>
            <a:avLst/>
            <a:gdLst>
              <a:gd name="T0" fmla="*/ 0 w 771"/>
              <a:gd name="T1" fmla="*/ 54 h 152"/>
              <a:gd name="T2" fmla="*/ 227 w 771"/>
              <a:gd name="T3" fmla="*/ 144 h 152"/>
              <a:gd name="T4" fmla="*/ 499 w 771"/>
              <a:gd name="T5" fmla="*/ 8 h 152"/>
              <a:gd name="T6" fmla="*/ 771 w 771"/>
              <a:gd name="T7" fmla="*/ 99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152"/>
              <a:gd name="T14" fmla="*/ 771 w 771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152">
                <a:moveTo>
                  <a:pt x="0" y="54"/>
                </a:moveTo>
                <a:cubicBezTo>
                  <a:pt x="72" y="103"/>
                  <a:pt x="144" y="152"/>
                  <a:pt x="227" y="144"/>
                </a:cubicBezTo>
                <a:cubicBezTo>
                  <a:pt x="310" y="136"/>
                  <a:pt x="408" y="16"/>
                  <a:pt x="499" y="8"/>
                </a:cubicBezTo>
                <a:cubicBezTo>
                  <a:pt x="590" y="0"/>
                  <a:pt x="680" y="49"/>
                  <a:pt x="771" y="99"/>
                </a:cubicBezTo>
              </a:path>
            </a:pathLst>
          </a:custGeom>
          <a:noFill/>
          <a:ln w="50800" cap="flat" cmpd="sng">
            <a:solidFill>
              <a:srgbClr val="33CC33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  <p:sp>
        <p:nvSpPr>
          <p:cNvPr id="842758" name="Freeform 6"/>
          <p:cNvSpPr/>
          <p:nvPr/>
        </p:nvSpPr>
        <p:spPr bwMode="auto">
          <a:xfrm>
            <a:off x="3683752" y="2789374"/>
            <a:ext cx="1096773" cy="305132"/>
          </a:xfrm>
          <a:custGeom>
            <a:avLst/>
            <a:gdLst>
              <a:gd name="T0" fmla="*/ 0 w 952"/>
              <a:gd name="T1" fmla="*/ 114 h 265"/>
              <a:gd name="T2" fmla="*/ 227 w 952"/>
              <a:gd name="T3" fmla="*/ 250 h 265"/>
              <a:gd name="T4" fmla="*/ 726 w 952"/>
              <a:gd name="T5" fmla="*/ 23 h 265"/>
              <a:gd name="T6" fmla="*/ 952 w 952"/>
              <a:gd name="T7" fmla="*/ 114 h 265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265"/>
              <a:gd name="T14" fmla="*/ 952 w 952"/>
              <a:gd name="T15" fmla="*/ 265 h 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265">
                <a:moveTo>
                  <a:pt x="0" y="114"/>
                </a:moveTo>
                <a:cubicBezTo>
                  <a:pt x="53" y="189"/>
                  <a:pt x="106" y="265"/>
                  <a:pt x="227" y="250"/>
                </a:cubicBezTo>
                <a:cubicBezTo>
                  <a:pt x="348" y="235"/>
                  <a:pt x="605" y="46"/>
                  <a:pt x="726" y="23"/>
                </a:cubicBezTo>
                <a:cubicBezTo>
                  <a:pt x="847" y="0"/>
                  <a:pt x="899" y="57"/>
                  <a:pt x="952" y="114"/>
                </a:cubicBezTo>
              </a:path>
            </a:pathLst>
          </a:custGeom>
          <a:noFill/>
          <a:ln w="50800" cap="flat" cmpd="sng">
            <a:solidFill>
              <a:srgbClr val="33CC33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  <p:sp>
        <p:nvSpPr>
          <p:cNvPr id="842759" name="Freeform 7"/>
          <p:cNvSpPr/>
          <p:nvPr/>
        </p:nvSpPr>
        <p:spPr bwMode="auto">
          <a:xfrm>
            <a:off x="4833521" y="2841188"/>
            <a:ext cx="888248" cy="175019"/>
          </a:xfrm>
          <a:custGeom>
            <a:avLst/>
            <a:gdLst>
              <a:gd name="T0" fmla="*/ 0 w 771"/>
              <a:gd name="T1" fmla="*/ 54 h 152"/>
              <a:gd name="T2" fmla="*/ 227 w 771"/>
              <a:gd name="T3" fmla="*/ 144 h 152"/>
              <a:gd name="T4" fmla="*/ 499 w 771"/>
              <a:gd name="T5" fmla="*/ 8 h 152"/>
              <a:gd name="T6" fmla="*/ 771 w 771"/>
              <a:gd name="T7" fmla="*/ 99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152"/>
              <a:gd name="T14" fmla="*/ 771 w 771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152">
                <a:moveTo>
                  <a:pt x="0" y="54"/>
                </a:moveTo>
                <a:cubicBezTo>
                  <a:pt x="72" y="103"/>
                  <a:pt x="144" y="152"/>
                  <a:pt x="227" y="144"/>
                </a:cubicBezTo>
                <a:cubicBezTo>
                  <a:pt x="310" y="136"/>
                  <a:pt x="408" y="16"/>
                  <a:pt x="499" y="8"/>
                </a:cubicBezTo>
                <a:cubicBezTo>
                  <a:pt x="590" y="0"/>
                  <a:pt x="680" y="49"/>
                  <a:pt x="771" y="99"/>
                </a:cubicBezTo>
              </a:path>
            </a:pathLst>
          </a:custGeom>
          <a:noFill/>
          <a:ln w="50800" cap="flat" cmpd="sng">
            <a:solidFill>
              <a:srgbClr val="33CC33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  <p:sp>
        <p:nvSpPr>
          <p:cNvPr id="842760" name="Freeform 8"/>
          <p:cNvSpPr/>
          <p:nvPr/>
        </p:nvSpPr>
        <p:spPr bwMode="auto">
          <a:xfrm>
            <a:off x="5669925" y="2815857"/>
            <a:ext cx="888248" cy="261378"/>
          </a:xfrm>
          <a:custGeom>
            <a:avLst/>
            <a:gdLst>
              <a:gd name="T0" fmla="*/ 0 w 952"/>
              <a:gd name="T1" fmla="*/ 114 h 265"/>
              <a:gd name="T2" fmla="*/ 227 w 952"/>
              <a:gd name="T3" fmla="*/ 250 h 265"/>
              <a:gd name="T4" fmla="*/ 726 w 952"/>
              <a:gd name="T5" fmla="*/ 23 h 265"/>
              <a:gd name="T6" fmla="*/ 952 w 952"/>
              <a:gd name="T7" fmla="*/ 114 h 265"/>
              <a:gd name="T8" fmla="*/ 0 60000 65536"/>
              <a:gd name="T9" fmla="*/ 0 60000 65536"/>
              <a:gd name="T10" fmla="*/ 0 60000 65536"/>
              <a:gd name="T11" fmla="*/ 0 60000 65536"/>
              <a:gd name="T12" fmla="*/ 0 w 952"/>
              <a:gd name="T13" fmla="*/ 0 h 265"/>
              <a:gd name="T14" fmla="*/ 952 w 952"/>
              <a:gd name="T15" fmla="*/ 265 h 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2" h="265">
                <a:moveTo>
                  <a:pt x="0" y="114"/>
                </a:moveTo>
                <a:cubicBezTo>
                  <a:pt x="53" y="189"/>
                  <a:pt x="106" y="265"/>
                  <a:pt x="227" y="250"/>
                </a:cubicBezTo>
                <a:cubicBezTo>
                  <a:pt x="348" y="235"/>
                  <a:pt x="605" y="46"/>
                  <a:pt x="726" y="23"/>
                </a:cubicBezTo>
                <a:cubicBezTo>
                  <a:pt x="847" y="0"/>
                  <a:pt x="899" y="57"/>
                  <a:pt x="952" y="114"/>
                </a:cubicBezTo>
              </a:path>
            </a:pathLst>
          </a:custGeom>
          <a:noFill/>
          <a:ln w="50800" cap="flat" cmpd="sng">
            <a:solidFill>
              <a:srgbClr val="33CC33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  <p:grpSp>
        <p:nvGrpSpPr>
          <p:cNvPr id="2" name="Group 9"/>
          <p:cNvGrpSpPr/>
          <p:nvPr/>
        </p:nvGrpSpPr>
        <p:grpSpPr bwMode="auto">
          <a:xfrm>
            <a:off x="1540899" y="2519935"/>
            <a:ext cx="2194698" cy="2192349"/>
            <a:chOff x="249" y="2115"/>
            <a:chExt cx="1905" cy="1904"/>
          </a:xfrm>
        </p:grpSpPr>
        <p:grpSp>
          <p:nvGrpSpPr>
            <p:cNvPr id="48174" name="Group 10"/>
            <p:cNvGrpSpPr/>
            <p:nvPr/>
          </p:nvGrpSpPr>
          <p:grpSpPr bwMode="auto">
            <a:xfrm>
              <a:off x="249" y="2115"/>
              <a:ext cx="952" cy="952"/>
              <a:chOff x="2200" y="2024"/>
              <a:chExt cx="1179" cy="1179"/>
            </a:xfrm>
          </p:grpSpPr>
          <p:grpSp>
            <p:nvGrpSpPr>
              <p:cNvPr id="48176" name="Group 11"/>
              <p:cNvGrpSpPr/>
              <p:nvPr/>
            </p:nvGrpSpPr>
            <p:grpSpPr bwMode="auto">
              <a:xfrm>
                <a:off x="2200" y="2024"/>
                <a:ext cx="1179" cy="1179"/>
                <a:chOff x="2064" y="2432"/>
                <a:chExt cx="1179" cy="1179"/>
              </a:xfrm>
            </p:grpSpPr>
            <p:sp>
              <p:nvSpPr>
                <p:cNvPr id="48178" name="Rectangle 12" descr="栎木"/>
                <p:cNvSpPr>
                  <a:spLocks noChangeArrowheads="1"/>
                </p:cNvSpPr>
                <p:nvPr/>
              </p:nvSpPr>
              <p:spPr bwMode="auto">
                <a:xfrm>
                  <a:off x="2064" y="2432"/>
                  <a:ext cx="1179" cy="1179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8179" name="Oval 13"/>
                <p:cNvSpPr>
                  <a:spLocks noChangeArrowheads="1"/>
                </p:cNvSpPr>
                <p:nvPr/>
              </p:nvSpPr>
              <p:spPr bwMode="auto">
                <a:xfrm>
                  <a:off x="2608" y="3021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48177" name="Rectangle 14"/>
              <p:cNvSpPr>
                <a:spLocks noChangeArrowheads="1"/>
              </p:cNvSpPr>
              <p:nvPr/>
            </p:nvSpPr>
            <p:spPr bwMode="auto">
              <a:xfrm>
                <a:off x="2677" y="2568"/>
                <a:ext cx="340" cy="44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30000"/>
                  </a:spcBef>
                  <a:buFont typeface="Arial" panose="020B0604020202020204" pitchFamily="34" charset="0"/>
                  <a:buNone/>
                </a:pPr>
                <a:r>
                  <a:rPr lang="en-US" altLang="zh-CN" b="0">
                    <a:latin typeface="方正隶书简体"/>
                    <a:ea typeface="方正隶书简体"/>
                    <a:cs typeface="方正隶书简体"/>
                  </a:rPr>
                  <a:t>A</a:t>
                </a:r>
              </a:p>
            </p:txBody>
          </p:sp>
        </p:grpSp>
        <p:sp>
          <p:nvSpPr>
            <p:cNvPr id="48175" name="Rectangle 15"/>
            <p:cNvSpPr>
              <a:spLocks noChangeArrowheads="1"/>
            </p:cNvSpPr>
            <p:nvPr/>
          </p:nvSpPr>
          <p:spPr bwMode="auto">
            <a:xfrm>
              <a:off x="1202" y="3067"/>
              <a:ext cx="952" cy="9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5" name="Group 16"/>
          <p:cNvGrpSpPr/>
          <p:nvPr/>
        </p:nvGrpSpPr>
        <p:grpSpPr bwMode="auto">
          <a:xfrm rot="2698503">
            <a:off x="1540899" y="2519935"/>
            <a:ext cx="2194698" cy="2192349"/>
            <a:chOff x="249" y="2115"/>
            <a:chExt cx="1905" cy="1904"/>
          </a:xfrm>
        </p:grpSpPr>
        <p:grpSp>
          <p:nvGrpSpPr>
            <p:cNvPr id="48168" name="Group 17"/>
            <p:cNvGrpSpPr/>
            <p:nvPr/>
          </p:nvGrpSpPr>
          <p:grpSpPr bwMode="auto">
            <a:xfrm>
              <a:off x="249" y="2115"/>
              <a:ext cx="952" cy="952"/>
              <a:chOff x="2200" y="2024"/>
              <a:chExt cx="1179" cy="1179"/>
            </a:xfrm>
          </p:grpSpPr>
          <p:grpSp>
            <p:nvGrpSpPr>
              <p:cNvPr id="48170" name="Group 18"/>
              <p:cNvGrpSpPr/>
              <p:nvPr/>
            </p:nvGrpSpPr>
            <p:grpSpPr bwMode="auto">
              <a:xfrm>
                <a:off x="2200" y="2024"/>
                <a:ext cx="1179" cy="1179"/>
                <a:chOff x="2064" y="2432"/>
                <a:chExt cx="1179" cy="1179"/>
              </a:xfrm>
            </p:grpSpPr>
            <p:sp>
              <p:nvSpPr>
                <p:cNvPr id="48172" name="Rectangle 19" descr="栎木"/>
                <p:cNvSpPr>
                  <a:spLocks noChangeArrowheads="1"/>
                </p:cNvSpPr>
                <p:nvPr/>
              </p:nvSpPr>
              <p:spPr bwMode="auto">
                <a:xfrm>
                  <a:off x="2064" y="2432"/>
                  <a:ext cx="1179" cy="1179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8173" name="Oval 20"/>
                <p:cNvSpPr>
                  <a:spLocks noChangeArrowheads="1"/>
                </p:cNvSpPr>
                <p:nvPr/>
              </p:nvSpPr>
              <p:spPr bwMode="auto">
                <a:xfrm>
                  <a:off x="2608" y="3021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48171" name="Rectangle 21"/>
              <p:cNvSpPr>
                <a:spLocks noChangeArrowheads="1"/>
              </p:cNvSpPr>
              <p:nvPr/>
            </p:nvSpPr>
            <p:spPr bwMode="auto">
              <a:xfrm>
                <a:off x="2694" y="2593"/>
                <a:ext cx="340" cy="44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30000"/>
                  </a:spcBef>
                  <a:buFont typeface="Arial" panose="020B0604020202020204" pitchFamily="34" charset="0"/>
                  <a:buNone/>
                </a:pPr>
                <a:r>
                  <a:rPr lang="en-US" altLang="zh-CN" b="0">
                    <a:latin typeface="方正隶书简体"/>
                    <a:ea typeface="方正隶书简体"/>
                    <a:cs typeface="方正隶书简体"/>
                  </a:rPr>
                  <a:t>A</a:t>
                </a:r>
              </a:p>
            </p:txBody>
          </p:sp>
        </p:grpSp>
        <p:sp>
          <p:nvSpPr>
            <p:cNvPr id="48169" name="Rectangle 22"/>
            <p:cNvSpPr>
              <a:spLocks noChangeArrowheads="1"/>
            </p:cNvSpPr>
            <p:nvPr/>
          </p:nvSpPr>
          <p:spPr bwMode="auto">
            <a:xfrm>
              <a:off x="1202" y="3067"/>
              <a:ext cx="952" cy="9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8" name="Group 23"/>
          <p:cNvGrpSpPr/>
          <p:nvPr/>
        </p:nvGrpSpPr>
        <p:grpSpPr bwMode="auto">
          <a:xfrm>
            <a:off x="3422231" y="2519935"/>
            <a:ext cx="2194699" cy="2192349"/>
            <a:chOff x="249" y="2115"/>
            <a:chExt cx="1905" cy="1904"/>
          </a:xfrm>
        </p:grpSpPr>
        <p:grpSp>
          <p:nvGrpSpPr>
            <p:cNvPr id="48162" name="Group 24"/>
            <p:cNvGrpSpPr/>
            <p:nvPr/>
          </p:nvGrpSpPr>
          <p:grpSpPr bwMode="auto">
            <a:xfrm>
              <a:off x="249" y="2115"/>
              <a:ext cx="952" cy="952"/>
              <a:chOff x="2200" y="2024"/>
              <a:chExt cx="1179" cy="1179"/>
            </a:xfrm>
          </p:grpSpPr>
          <p:grpSp>
            <p:nvGrpSpPr>
              <p:cNvPr id="48164" name="Group 25"/>
              <p:cNvGrpSpPr/>
              <p:nvPr/>
            </p:nvGrpSpPr>
            <p:grpSpPr bwMode="auto">
              <a:xfrm>
                <a:off x="2200" y="2024"/>
                <a:ext cx="1179" cy="1179"/>
                <a:chOff x="2064" y="2432"/>
                <a:chExt cx="1179" cy="1179"/>
              </a:xfrm>
            </p:grpSpPr>
            <p:sp>
              <p:nvSpPr>
                <p:cNvPr id="48166" name="Rectangle 26" descr="栎木"/>
                <p:cNvSpPr>
                  <a:spLocks noChangeArrowheads="1"/>
                </p:cNvSpPr>
                <p:nvPr/>
              </p:nvSpPr>
              <p:spPr bwMode="auto">
                <a:xfrm>
                  <a:off x="2064" y="2432"/>
                  <a:ext cx="1179" cy="1179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8167" name="Oval 27"/>
                <p:cNvSpPr>
                  <a:spLocks noChangeArrowheads="1"/>
                </p:cNvSpPr>
                <p:nvPr/>
              </p:nvSpPr>
              <p:spPr bwMode="auto">
                <a:xfrm>
                  <a:off x="2608" y="3021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48165" name="Rectangle 28"/>
              <p:cNvSpPr>
                <a:spLocks noChangeArrowheads="1"/>
              </p:cNvSpPr>
              <p:nvPr/>
            </p:nvSpPr>
            <p:spPr bwMode="auto">
              <a:xfrm>
                <a:off x="2677" y="2568"/>
                <a:ext cx="340" cy="44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30000"/>
                  </a:spcBef>
                  <a:buFont typeface="Arial" panose="020B0604020202020204" pitchFamily="34" charset="0"/>
                  <a:buNone/>
                </a:pPr>
                <a:r>
                  <a:rPr lang="en-US" altLang="zh-CN" b="0">
                    <a:latin typeface="方正隶书简体"/>
                    <a:ea typeface="方正隶书简体"/>
                    <a:cs typeface="方正隶书简体"/>
                  </a:rPr>
                  <a:t>A</a:t>
                </a:r>
              </a:p>
            </p:txBody>
          </p:sp>
        </p:grpSp>
        <p:sp>
          <p:nvSpPr>
            <p:cNvPr id="48163" name="Rectangle 29"/>
            <p:cNvSpPr>
              <a:spLocks noChangeArrowheads="1"/>
            </p:cNvSpPr>
            <p:nvPr/>
          </p:nvSpPr>
          <p:spPr bwMode="auto">
            <a:xfrm>
              <a:off x="1202" y="3067"/>
              <a:ext cx="952" cy="9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11" name="Group 30"/>
          <p:cNvGrpSpPr/>
          <p:nvPr/>
        </p:nvGrpSpPr>
        <p:grpSpPr bwMode="auto">
          <a:xfrm rot="2698503">
            <a:off x="3422231" y="2519935"/>
            <a:ext cx="2194699" cy="2192349"/>
            <a:chOff x="249" y="2115"/>
            <a:chExt cx="1905" cy="1904"/>
          </a:xfrm>
        </p:grpSpPr>
        <p:grpSp>
          <p:nvGrpSpPr>
            <p:cNvPr id="48156" name="Group 31"/>
            <p:cNvGrpSpPr/>
            <p:nvPr/>
          </p:nvGrpSpPr>
          <p:grpSpPr bwMode="auto">
            <a:xfrm>
              <a:off x="249" y="2115"/>
              <a:ext cx="952" cy="952"/>
              <a:chOff x="2200" y="2024"/>
              <a:chExt cx="1179" cy="1179"/>
            </a:xfrm>
          </p:grpSpPr>
          <p:grpSp>
            <p:nvGrpSpPr>
              <p:cNvPr id="48158" name="Group 32"/>
              <p:cNvGrpSpPr/>
              <p:nvPr/>
            </p:nvGrpSpPr>
            <p:grpSpPr bwMode="auto">
              <a:xfrm>
                <a:off x="2200" y="2024"/>
                <a:ext cx="1179" cy="1179"/>
                <a:chOff x="2064" y="2432"/>
                <a:chExt cx="1179" cy="1179"/>
              </a:xfrm>
            </p:grpSpPr>
            <p:sp>
              <p:nvSpPr>
                <p:cNvPr id="48160" name="Rectangle 33" descr="栎木"/>
                <p:cNvSpPr>
                  <a:spLocks noChangeArrowheads="1"/>
                </p:cNvSpPr>
                <p:nvPr/>
              </p:nvSpPr>
              <p:spPr bwMode="auto">
                <a:xfrm>
                  <a:off x="2064" y="2432"/>
                  <a:ext cx="1179" cy="1179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8161" name="Oval 34"/>
                <p:cNvSpPr>
                  <a:spLocks noChangeArrowheads="1"/>
                </p:cNvSpPr>
                <p:nvPr/>
              </p:nvSpPr>
              <p:spPr bwMode="auto">
                <a:xfrm>
                  <a:off x="2608" y="3021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48159" name="Rectangle 35"/>
              <p:cNvSpPr>
                <a:spLocks noChangeArrowheads="1"/>
              </p:cNvSpPr>
              <p:nvPr/>
            </p:nvSpPr>
            <p:spPr bwMode="auto">
              <a:xfrm>
                <a:off x="2694" y="2593"/>
                <a:ext cx="340" cy="44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30000"/>
                  </a:spcBef>
                  <a:buFont typeface="Arial" panose="020B0604020202020204" pitchFamily="34" charset="0"/>
                  <a:buNone/>
                </a:pPr>
                <a:r>
                  <a:rPr lang="en-US" altLang="zh-CN" b="0">
                    <a:latin typeface="方正隶书简体"/>
                    <a:ea typeface="方正隶书简体"/>
                    <a:cs typeface="方正隶书简体"/>
                  </a:rPr>
                  <a:t>A</a:t>
                </a:r>
              </a:p>
            </p:txBody>
          </p:sp>
        </p:grpSp>
        <p:sp>
          <p:nvSpPr>
            <p:cNvPr id="48157" name="Rectangle 36"/>
            <p:cNvSpPr>
              <a:spLocks noChangeArrowheads="1"/>
            </p:cNvSpPr>
            <p:nvPr/>
          </p:nvSpPr>
          <p:spPr bwMode="auto">
            <a:xfrm>
              <a:off x="1202" y="3067"/>
              <a:ext cx="952" cy="9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14" name="Group 37"/>
          <p:cNvGrpSpPr/>
          <p:nvPr/>
        </p:nvGrpSpPr>
        <p:grpSpPr bwMode="auto">
          <a:xfrm>
            <a:off x="5303567" y="2519935"/>
            <a:ext cx="2194698" cy="2192349"/>
            <a:chOff x="249" y="2115"/>
            <a:chExt cx="1905" cy="1904"/>
          </a:xfrm>
        </p:grpSpPr>
        <p:grpSp>
          <p:nvGrpSpPr>
            <p:cNvPr id="48150" name="Group 38"/>
            <p:cNvGrpSpPr/>
            <p:nvPr/>
          </p:nvGrpSpPr>
          <p:grpSpPr bwMode="auto">
            <a:xfrm>
              <a:off x="249" y="2115"/>
              <a:ext cx="952" cy="952"/>
              <a:chOff x="2200" y="2024"/>
              <a:chExt cx="1179" cy="1179"/>
            </a:xfrm>
          </p:grpSpPr>
          <p:grpSp>
            <p:nvGrpSpPr>
              <p:cNvPr id="48152" name="Group 39"/>
              <p:cNvGrpSpPr/>
              <p:nvPr/>
            </p:nvGrpSpPr>
            <p:grpSpPr bwMode="auto">
              <a:xfrm>
                <a:off x="2200" y="2024"/>
                <a:ext cx="1179" cy="1179"/>
                <a:chOff x="2064" y="2432"/>
                <a:chExt cx="1179" cy="1179"/>
              </a:xfrm>
            </p:grpSpPr>
            <p:sp>
              <p:nvSpPr>
                <p:cNvPr id="48154" name="Rectangle 40" descr="栎木"/>
                <p:cNvSpPr>
                  <a:spLocks noChangeArrowheads="1"/>
                </p:cNvSpPr>
                <p:nvPr/>
              </p:nvSpPr>
              <p:spPr bwMode="auto">
                <a:xfrm>
                  <a:off x="2064" y="2432"/>
                  <a:ext cx="1179" cy="1179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8155" name="Oval 41"/>
                <p:cNvSpPr>
                  <a:spLocks noChangeArrowheads="1"/>
                </p:cNvSpPr>
                <p:nvPr/>
              </p:nvSpPr>
              <p:spPr bwMode="auto">
                <a:xfrm>
                  <a:off x="2608" y="3021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48153" name="Rectangle 42"/>
              <p:cNvSpPr>
                <a:spLocks noChangeArrowheads="1"/>
              </p:cNvSpPr>
              <p:nvPr/>
            </p:nvSpPr>
            <p:spPr bwMode="auto">
              <a:xfrm>
                <a:off x="2677" y="2568"/>
                <a:ext cx="340" cy="44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30000"/>
                  </a:spcBef>
                  <a:buFont typeface="Arial" panose="020B0604020202020204" pitchFamily="34" charset="0"/>
                  <a:buNone/>
                </a:pPr>
                <a:r>
                  <a:rPr lang="en-US" altLang="zh-CN" b="0">
                    <a:latin typeface="方正隶书简体"/>
                    <a:ea typeface="方正隶书简体"/>
                    <a:cs typeface="方正隶书简体"/>
                  </a:rPr>
                  <a:t>A</a:t>
                </a:r>
              </a:p>
            </p:txBody>
          </p:sp>
        </p:grpSp>
        <p:sp>
          <p:nvSpPr>
            <p:cNvPr id="48151" name="Rectangle 43"/>
            <p:cNvSpPr>
              <a:spLocks noChangeArrowheads="1"/>
            </p:cNvSpPr>
            <p:nvPr/>
          </p:nvSpPr>
          <p:spPr bwMode="auto">
            <a:xfrm>
              <a:off x="1202" y="3067"/>
              <a:ext cx="952" cy="9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17" name="Group 44"/>
          <p:cNvGrpSpPr/>
          <p:nvPr/>
        </p:nvGrpSpPr>
        <p:grpSpPr bwMode="auto">
          <a:xfrm rot="2698503">
            <a:off x="5303567" y="2519935"/>
            <a:ext cx="2194698" cy="2192349"/>
            <a:chOff x="249" y="2115"/>
            <a:chExt cx="1905" cy="1904"/>
          </a:xfrm>
        </p:grpSpPr>
        <p:grpSp>
          <p:nvGrpSpPr>
            <p:cNvPr id="48144" name="Group 45"/>
            <p:cNvGrpSpPr/>
            <p:nvPr/>
          </p:nvGrpSpPr>
          <p:grpSpPr bwMode="auto">
            <a:xfrm>
              <a:off x="249" y="2115"/>
              <a:ext cx="952" cy="952"/>
              <a:chOff x="2200" y="2024"/>
              <a:chExt cx="1179" cy="1179"/>
            </a:xfrm>
          </p:grpSpPr>
          <p:grpSp>
            <p:nvGrpSpPr>
              <p:cNvPr id="48146" name="Group 46"/>
              <p:cNvGrpSpPr/>
              <p:nvPr/>
            </p:nvGrpSpPr>
            <p:grpSpPr bwMode="auto">
              <a:xfrm>
                <a:off x="2200" y="2024"/>
                <a:ext cx="1179" cy="1179"/>
                <a:chOff x="2064" y="2432"/>
                <a:chExt cx="1179" cy="1179"/>
              </a:xfrm>
            </p:grpSpPr>
            <p:sp>
              <p:nvSpPr>
                <p:cNvPr id="48148" name="Rectangle 47" descr="栎木"/>
                <p:cNvSpPr>
                  <a:spLocks noChangeArrowheads="1"/>
                </p:cNvSpPr>
                <p:nvPr/>
              </p:nvSpPr>
              <p:spPr bwMode="auto">
                <a:xfrm>
                  <a:off x="2064" y="2432"/>
                  <a:ext cx="1179" cy="1179"/>
                </a:xfrm>
                <a:prstGeom prst="rect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8149" name="Oval 48"/>
                <p:cNvSpPr>
                  <a:spLocks noChangeArrowheads="1"/>
                </p:cNvSpPr>
                <p:nvPr/>
              </p:nvSpPr>
              <p:spPr bwMode="auto">
                <a:xfrm>
                  <a:off x="2608" y="3021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48147" name="Rectangle 49"/>
              <p:cNvSpPr>
                <a:spLocks noChangeArrowheads="1"/>
              </p:cNvSpPr>
              <p:nvPr/>
            </p:nvSpPr>
            <p:spPr bwMode="auto">
              <a:xfrm>
                <a:off x="2694" y="2593"/>
                <a:ext cx="340" cy="44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30000"/>
                  </a:spcBef>
                  <a:buFont typeface="Arial" panose="020B0604020202020204" pitchFamily="34" charset="0"/>
                  <a:buNone/>
                </a:pPr>
                <a:r>
                  <a:rPr lang="en-US" altLang="zh-CN" b="0">
                    <a:latin typeface="方正隶书简体"/>
                    <a:ea typeface="方正隶书简体"/>
                    <a:cs typeface="方正隶书简体"/>
                  </a:rPr>
                  <a:t>A</a:t>
                </a:r>
              </a:p>
            </p:txBody>
          </p:sp>
        </p:grpSp>
        <p:sp>
          <p:nvSpPr>
            <p:cNvPr id="48145" name="Rectangle 50"/>
            <p:cNvSpPr>
              <a:spLocks noChangeArrowheads="1"/>
            </p:cNvSpPr>
            <p:nvPr/>
          </p:nvSpPr>
          <p:spPr bwMode="auto">
            <a:xfrm>
              <a:off x="1202" y="3067"/>
              <a:ext cx="952" cy="9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48140" name="Group 51"/>
          <p:cNvGrpSpPr/>
          <p:nvPr/>
        </p:nvGrpSpPr>
        <p:grpSpPr bwMode="auto">
          <a:xfrm>
            <a:off x="1254031" y="3616111"/>
            <a:ext cx="6635938" cy="613719"/>
            <a:chOff x="113" y="3294"/>
            <a:chExt cx="5556" cy="861"/>
          </a:xfrm>
        </p:grpSpPr>
        <p:sp>
          <p:nvSpPr>
            <p:cNvPr id="48142" name="Line 52"/>
            <p:cNvSpPr>
              <a:spLocks noChangeShapeType="1"/>
            </p:cNvSpPr>
            <p:nvPr/>
          </p:nvSpPr>
          <p:spPr bwMode="auto">
            <a:xfrm>
              <a:off x="113" y="3294"/>
              <a:ext cx="55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48143" name="Rectangle 53" descr="白色大理石"/>
            <p:cNvSpPr>
              <a:spLocks noChangeArrowheads="1"/>
            </p:cNvSpPr>
            <p:nvPr/>
          </p:nvSpPr>
          <p:spPr bwMode="auto">
            <a:xfrm>
              <a:off x="113" y="3294"/>
              <a:ext cx="5556" cy="861"/>
            </a:xfrm>
            <a:prstGeom prst="rect">
              <a:avLst/>
            </a:prstGeom>
            <a:blipFill dpi="0" rotWithShape="1">
              <a:blip r:embed="rId4">
                <a:alphaModFix amt="97000"/>
              </a:blip>
              <a:srcRect/>
              <a:tile tx="0" ty="0" sx="100000" sy="100000" flip="none" algn="tl"/>
            </a:blipFill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48141" name="Rectangle 16"/>
          <p:cNvSpPr>
            <a:spLocks noChangeArrowheads="1"/>
          </p:cNvSpPr>
          <p:nvPr/>
        </p:nvSpPr>
        <p:spPr bwMode="auto">
          <a:xfrm>
            <a:off x="1567396" y="944455"/>
            <a:ext cx="4450457" cy="42603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描出滚动过程中</a:t>
            </a:r>
            <a:r>
              <a:rPr lang="en-US" altLang="zh-CN" sz="2300" dirty="0">
                <a:solidFill>
                  <a:schemeClr val="tx1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点留下的痕迹。</a:t>
            </a:r>
          </a:p>
        </p:txBody>
      </p:sp>
      <p:sp>
        <p:nvSpPr>
          <p:cNvPr id="54" name="Freeform 7"/>
          <p:cNvSpPr/>
          <p:nvPr/>
        </p:nvSpPr>
        <p:spPr bwMode="auto">
          <a:xfrm rot="888546">
            <a:off x="6487950" y="2912926"/>
            <a:ext cx="888248" cy="175019"/>
          </a:xfrm>
          <a:custGeom>
            <a:avLst/>
            <a:gdLst>
              <a:gd name="T0" fmla="*/ 0 w 771"/>
              <a:gd name="T1" fmla="*/ 54 h 152"/>
              <a:gd name="T2" fmla="*/ 227 w 771"/>
              <a:gd name="T3" fmla="*/ 144 h 152"/>
              <a:gd name="T4" fmla="*/ 499 w 771"/>
              <a:gd name="T5" fmla="*/ 8 h 152"/>
              <a:gd name="T6" fmla="*/ 771 w 771"/>
              <a:gd name="T7" fmla="*/ 99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152"/>
              <a:gd name="T14" fmla="*/ 771 w 771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152">
                <a:moveTo>
                  <a:pt x="0" y="54"/>
                </a:moveTo>
                <a:cubicBezTo>
                  <a:pt x="72" y="103"/>
                  <a:pt x="144" y="152"/>
                  <a:pt x="227" y="144"/>
                </a:cubicBezTo>
                <a:cubicBezTo>
                  <a:pt x="310" y="136"/>
                  <a:pt x="408" y="16"/>
                  <a:pt x="499" y="8"/>
                </a:cubicBezTo>
                <a:cubicBezTo>
                  <a:pt x="590" y="0"/>
                  <a:pt x="680" y="49"/>
                  <a:pt x="771" y="99"/>
                </a:cubicBezTo>
              </a:path>
            </a:pathLst>
          </a:custGeom>
          <a:noFill/>
          <a:ln w="50800" cap="flat" cmpd="sng">
            <a:solidFill>
              <a:srgbClr val="33CC33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lIns="65295" tIns="33953" rIns="65295" bIns="33953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4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4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6" grpId="0" animBg="1"/>
      <p:bldP spid="842757" grpId="0" animBg="1"/>
      <p:bldP spid="842758" grpId="0" animBg="1"/>
      <p:bldP spid="842759" grpId="0" animBg="1"/>
      <p:bldP spid="842760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65"/>
          <p:cNvGrpSpPr/>
          <p:nvPr/>
        </p:nvGrpSpPr>
        <p:grpSpPr bwMode="auto">
          <a:xfrm>
            <a:off x="1604261" y="2955182"/>
            <a:ext cx="894008" cy="518150"/>
            <a:chOff x="482600" y="5429250"/>
            <a:chExt cx="1231900" cy="714375"/>
          </a:xfrm>
          <a:blipFill>
            <a:blip r:embed="rId2"/>
            <a:tile tx="0" ty="0" sx="100000" sy="100000" flip="none" algn="tl"/>
          </a:blipFill>
        </p:grpSpPr>
        <p:sp>
          <p:nvSpPr>
            <p:cNvPr id="6" name="椭圆 5"/>
            <p:cNvSpPr/>
            <p:nvPr/>
          </p:nvSpPr>
          <p:spPr>
            <a:xfrm>
              <a:off x="482600" y="5429250"/>
              <a:ext cx="1231900" cy="714375"/>
            </a:xfrm>
            <a:prstGeom prst="ellipse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071563" y="5759450"/>
              <a:ext cx="36512" cy="34925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8" name="椭圆 7"/>
          <p:cNvSpPr/>
          <p:nvPr/>
        </p:nvSpPr>
        <p:spPr>
          <a:xfrm rot="16200000">
            <a:off x="2157501" y="2766203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6200000">
            <a:off x="2583531" y="3018504"/>
            <a:ext cx="26484" cy="26498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690666" y="2949424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18086" y="3187772"/>
            <a:ext cx="26498" cy="2648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6200000">
            <a:off x="3243905" y="2766203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16200000">
            <a:off x="3670511" y="3019080"/>
            <a:ext cx="26484" cy="2534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804720" y="2955182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232139" y="3194681"/>
            <a:ext cx="26497" cy="2648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rot="16200000">
            <a:off x="4357959" y="2766203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rot="16200000">
            <a:off x="4784566" y="3019080"/>
            <a:ext cx="26484" cy="2534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922230" y="2949424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349649" y="3187772"/>
            <a:ext cx="26497" cy="2648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 rot="16200000">
            <a:off x="5475470" y="2759294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 rot="16200000">
            <a:off x="5902076" y="3012171"/>
            <a:ext cx="25332" cy="26498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008635" y="2949424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436054" y="3187772"/>
            <a:ext cx="26498" cy="2648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rot="13500000">
            <a:off x="1838376" y="2847956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 rot="13500000">
            <a:off x="2271319" y="3103710"/>
            <a:ext cx="26484" cy="2649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8100000" flipV="1">
            <a:off x="2474076" y="2850400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8100000" flipV="1">
            <a:off x="2907832" y="3087022"/>
            <a:ext cx="26497" cy="2533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13500000">
            <a:off x="2937454" y="2851410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13500000">
            <a:off x="3371548" y="3107165"/>
            <a:ext cx="25332" cy="2534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 rot="8100000" flipV="1">
            <a:off x="3574306" y="2853854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 rot="8100000" flipV="1">
            <a:off x="4007486" y="3089900"/>
            <a:ext cx="26498" cy="26484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rot="13500000">
            <a:off x="4044596" y="2852561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13500000">
            <a:off x="4479266" y="3107740"/>
            <a:ext cx="25332" cy="2649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8100000" flipV="1">
            <a:off x="4681447" y="2853854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rot="8100000" flipV="1">
            <a:off x="5114627" y="3091051"/>
            <a:ext cx="26497" cy="2648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13500000">
            <a:off x="5166714" y="2851410"/>
            <a:ext cx="893520" cy="51843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3500000">
            <a:off x="5600809" y="3107165"/>
            <a:ext cx="25332" cy="2534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8100000" flipV="1">
            <a:off x="5803566" y="2853854"/>
            <a:ext cx="894008" cy="51815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 rot="8100000" flipV="1">
            <a:off x="6236746" y="3089900"/>
            <a:ext cx="26498" cy="26483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2046657" y="3015057"/>
            <a:ext cx="4410134" cy="194594"/>
          </a:xfrm>
          <a:custGeom>
            <a:avLst/>
            <a:gdLst>
              <a:gd name="connsiteX0" fmla="*/ 0 w 6076950"/>
              <a:gd name="connsiteY0" fmla="*/ 258233 h 267758"/>
              <a:gd name="connsiteX1" fmla="*/ 323850 w 6076950"/>
              <a:gd name="connsiteY1" fmla="*/ 131233 h 267758"/>
              <a:gd name="connsiteX2" fmla="*/ 762000 w 6076950"/>
              <a:gd name="connsiteY2" fmla="*/ 23283 h 267758"/>
              <a:gd name="connsiteX3" fmla="*/ 1206500 w 6076950"/>
              <a:gd name="connsiteY3" fmla="*/ 105833 h 267758"/>
              <a:gd name="connsiteX4" fmla="*/ 1504950 w 6076950"/>
              <a:gd name="connsiteY4" fmla="*/ 258233 h 267758"/>
              <a:gd name="connsiteX5" fmla="*/ 1854200 w 6076950"/>
              <a:gd name="connsiteY5" fmla="*/ 143933 h 267758"/>
              <a:gd name="connsiteX6" fmla="*/ 2260600 w 6076950"/>
              <a:gd name="connsiteY6" fmla="*/ 10583 h 267758"/>
              <a:gd name="connsiteX7" fmla="*/ 2736850 w 6076950"/>
              <a:gd name="connsiteY7" fmla="*/ 118533 h 267758"/>
              <a:gd name="connsiteX8" fmla="*/ 3035300 w 6076950"/>
              <a:gd name="connsiteY8" fmla="*/ 264583 h 267758"/>
              <a:gd name="connsiteX9" fmla="*/ 3359150 w 6076950"/>
              <a:gd name="connsiteY9" fmla="*/ 137583 h 267758"/>
              <a:gd name="connsiteX10" fmla="*/ 3797300 w 6076950"/>
              <a:gd name="connsiteY10" fmla="*/ 10583 h 267758"/>
              <a:gd name="connsiteX11" fmla="*/ 4260850 w 6076950"/>
              <a:gd name="connsiteY11" fmla="*/ 124883 h 267758"/>
              <a:gd name="connsiteX12" fmla="*/ 4572000 w 6076950"/>
              <a:gd name="connsiteY12" fmla="*/ 251883 h 267758"/>
              <a:gd name="connsiteX13" fmla="*/ 4914900 w 6076950"/>
              <a:gd name="connsiteY13" fmla="*/ 150283 h 267758"/>
              <a:gd name="connsiteX14" fmla="*/ 5340350 w 6076950"/>
              <a:gd name="connsiteY14" fmla="*/ 4233 h 267758"/>
              <a:gd name="connsiteX15" fmla="*/ 5803900 w 6076950"/>
              <a:gd name="connsiteY15" fmla="*/ 124883 h 267758"/>
              <a:gd name="connsiteX16" fmla="*/ 6076950 w 6076950"/>
              <a:gd name="connsiteY16" fmla="*/ 264583 h 26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76950" h="267758">
                <a:moveTo>
                  <a:pt x="0" y="258233"/>
                </a:moveTo>
                <a:cubicBezTo>
                  <a:pt x="98425" y="214312"/>
                  <a:pt x="196850" y="170391"/>
                  <a:pt x="323850" y="131233"/>
                </a:cubicBezTo>
                <a:cubicBezTo>
                  <a:pt x="450850" y="92075"/>
                  <a:pt x="614892" y="27516"/>
                  <a:pt x="762000" y="23283"/>
                </a:cubicBezTo>
                <a:cubicBezTo>
                  <a:pt x="909108" y="19050"/>
                  <a:pt x="1082675" y="66675"/>
                  <a:pt x="1206500" y="105833"/>
                </a:cubicBezTo>
                <a:cubicBezTo>
                  <a:pt x="1330325" y="144991"/>
                  <a:pt x="1397000" y="251883"/>
                  <a:pt x="1504950" y="258233"/>
                </a:cubicBezTo>
                <a:cubicBezTo>
                  <a:pt x="1612900" y="264583"/>
                  <a:pt x="1854200" y="143933"/>
                  <a:pt x="1854200" y="143933"/>
                </a:cubicBezTo>
                <a:cubicBezTo>
                  <a:pt x="1980142" y="102658"/>
                  <a:pt x="2113492" y="14816"/>
                  <a:pt x="2260600" y="10583"/>
                </a:cubicBezTo>
                <a:cubicBezTo>
                  <a:pt x="2407708" y="6350"/>
                  <a:pt x="2607734" y="76200"/>
                  <a:pt x="2736850" y="118533"/>
                </a:cubicBezTo>
                <a:cubicBezTo>
                  <a:pt x="2865966" y="160866"/>
                  <a:pt x="2931583" y="261408"/>
                  <a:pt x="3035300" y="264583"/>
                </a:cubicBezTo>
                <a:cubicBezTo>
                  <a:pt x="3139017" y="267758"/>
                  <a:pt x="3232150" y="179916"/>
                  <a:pt x="3359150" y="137583"/>
                </a:cubicBezTo>
                <a:cubicBezTo>
                  <a:pt x="3486150" y="95250"/>
                  <a:pt x="3647017" y="12700"/>
                  <a:pt x="3797300" y="10583"/>
                </a:cubicBezTo>
                <a:cubicBezTo>
                  <a:pt x="3947583" y="8466"/>
                  <a:pt x="4131733" y="84666"/>
                  <a:pt x="4260850" y="124883"/>
                </a:cubicBezTo>
                <a:cubicBezTo>
                  <a:pt x="4389967" y="165100"/>
                  <a:pt x="4462992" y="247650"/>
                  <a:pt x="4572000" y="251883"/>
                </a:cubicBezTo>
                <a:cubicBezTo>
                  <a:pt x="4681008" y="256116"/>
                  <a:pt x="4786842" y="191558"/>
                  <a:pt x="4914900" y="150283"/>
                </a:cubicBezTo>
                <a:cubicBezTo>
                  <a:pt x="5042958" y="109008"/>
                  <a:pt x="5192183" y="8466"/>
                  <a:pt x="5340350" y="4233"/>
                </a:cubicBezTo>
                <a:cubicBezTo>
                  <a:pt x="5488517" y="0"/>
                  <a:pt x="5681133" y="81491"/>
                  <a:pt x="5803900" y="124883"/>
                </a:cubicBezTo>
                <a:cubicBezTo>
                  <a:pt x="5926667" y="168275"/>
                  <a:pt x="6001808" y="216429"/>
                  <a:pt x="6076950" y="264583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50211" name="Group 51"/>
          <p:cNvGrpSpPr/>
          <p:nvPr/>
        </p:nvGrpSpPr>
        <p:grpSpPr bwMode="auto">
          <a:xfrm>
            <a:off x="1254031" y="3504419"/>
            <a:ext cx="6635938" cy="613720"/>
            <a:chOff x="113" y="3294"/>
            <a:chExt cx="5556" cy="861"/>
          </a:xfrm>
        </p:grpSpPr>
        <p:sp>
          <p:nvSpPr>
            <p:cNvPr id="50213" name="Line 52"/>
            <p:cNvSpPr>
              <a:spLocks noChangeShapeType="1"/>
            </p:cNvSpPr>
            <p:nvPr/>
          </p:nvSpPr>
          <p:spPr bwMode="auto">
            <a:xfrm>
              <a:off x="113" y="3294"/>
              <a:ext cx="55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50214" name="Rectangle 53" descr="白色大理石"/>
            <p:cNvSpPr>
              <a:spLocks noChangeArrowheads="1"/>
            </p:cNvSpPr>
            <p:nvPr/>
          </p:nvSpPr>
          <p:spPr bwMode="auto">
            <a:xfrm>
              <a:off x="113" y="3294"/>
              <a:ext cx="5556" cy="861"/>
            </a:xfrm>
            <a:prstGeom prst="rect">
              <a:avLst/>
            </a:prstGeom>
            <a:blipFill dpi="0" rotWithShape="1">
              <a:blip r:embed="rId3">
                <a:alphaModFix amt="97000"/>
              </a:blip>
              <a:srcRect/>
              <a:tile tx="0" ty="0" sx="100000" sy="100000" flip="none" algn="tl"/>
            </a:blipFill>
            <a:ln w="9525" algn="ctr">
              <a:noFill/>
              <a:miter lim="800000"/>
            </a:ln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50212" name="Rectangle 16"/>
          <p:cNvSpPr>
            <a:spLocks noChangeArrowheads="1"/>
          </p:cNvSpPr>
          <p:nvPr/>
        </p:nvSpPr>
        <p:spPr bwMode="auto">
          <a:xfrm>
            <a:off x="1567396" y="1048913"/>
            <a:ext cx="4450457" cy="42603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描出滚动过程中</a:t>
            </a:r>
            <a:r>
              <a:rPr lang="en-US" altLang="zh-CN" sz="2300" dirty="0">
                <a:solidFill>
                  <a:schemeClr val="tx1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点留下的痕迹。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8" grpId="0" animBg="1"/>
      <p:bldP spid="38" grpId="1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625557" y="1826578"/>
            <a:ext cx="5925109" cy="155445"/>
          </a:xfrm>
          <a:prstGeom prst="rect">
            <a:avLst/>
          </a:prstGeom>
          <a:solidFill>
            <a:srgbClr val="E6DCA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625557" y="2656771"/>
            <a:ext cx="5925109" cy="155445"/>
          </a:xfrm>
          <a:prstGeom prst="rect">
            <a:avLst/>
          </a:prstGeom>
          <a:solidFill>
            <a:srgbClr val="E6DCA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51209" name="组合 37"/>
          <p:cNvGrpSpPr/>
          <p:nvPr/>
        </p:nvGrpSpPr>
        <p:grpSpPr bwMode="auto">
          <a:xfrm>
            <a:off x="1736155" y="1028628"/>
            <a:ext cx="783409" cy="782982"/>
            <a:chOff x="520700" y="3257613"/>
            <a:chExt cx="1079500" cy="1079500"/>
          </a:xfrm>
        </p:grpSpPr>
        <p:sp>
          <p:nvSpPr>
            <p:cNvPr id="36" name="矩形 35"/>
            <p:cNvSpPr/>
            <p:nvPr/>
          </p:nvSpPr>
          <p:spPr>
            <a:xfrm>
              <a:off x="520700" y="3257613"/>
              <a:ext cx="1079500" cy="1079500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1042988" y="3771963"/>
              <a:ext cx="36512" cy="34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grpSp>
        <p:nvGrpSpPr>
          <p:cNvPr id="51210" name="组合 89"/>
          <p:cNvGrpSpPr/>
          <p:nvPr/>
        </p:nvGrpSpPr>
        <p:grpSpPr bwMode="auto">
          <a:xfrm rot="5400000">
            <a:off x="6431064" y="1031869"/>
            <a:ext cx="782982" cy="783409"/>
            <a:chOff x="520700" y="3257613"/>
            <a:chExt cx="1079500" cy="1079500"/>
          </a:xfrm>
        </p:grpSpPr>
        <p:sp>
          <p:nvSpPr>
            <p:cNvPr id="90" name="矩形 89"/>
            <p:cNvSpPr/>
            <p:nvPr/>
          </p:nvSpPr>
          <p:spPr>
            <a:xfrm>
              <a:off x="520700" y="3257613"/>
              <a:ext cx="1079500" cy="1079500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1042987" y="3771963"/>
              <a:ext cx="36513" cy="34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93" name="椭圆 92"/>
          <p:cNvSpPr/>
          <p:nvPr/>
        </p:nvSpPr>
        <p:spPr>
          <a:xfrm rot="1800000">
            <a:off x="2369796" y="1266977"/>
            <a:ext cx="26498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 rot="3600000">
            <a:off x="2662429" y="1266970"/>
            <a:ext cx="26483" cy="264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 rot="5400000">
            <a:off x="2904941" y="1411477"/>
            <a:ext cx="26484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rot="1800000">
            <a:off x="3148597" y="1271583"/>
            <a:ext cx="26498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 rot="3600000">
            <a:off x="3441230" y="1271576"/>
            <a:ext cx="26483" cy="264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 rot="5400000">
            <a:off x="3683742" y="1416083"/>
            <a:ext cx="26484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 rot="1800000">
            <a:off x="3929702" y="1275038"/>
            <a:ext cx="26498" cy="264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 rot="3600000">
            <a:off x="4223488" y="1276183"/>
            <a:ext cx="25332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rot="5400000">
            <a:off x="4465422" y="1418961"/>
            <a:ext cx="26483" cy="264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 rot="1800000">
            <a:off x="4717720" y="1271583"/>
            <a:ext cx="26498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3" name="椭圆 112"/>
          <p:cNvSpPr/>
          <p:nvPr/>
        </p:nvSpPr>
        <p:spPr>
          <a:xfrm rot="3600000">
            <a:off x="5010929" y="1272152"/>
            <a:ext cx="26483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 rot="5400000">
            <a:off x="5253440" y="1415507"/>
            <a:ext cx="26484" cy="264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 rot="1800000">
            <a:off x="5495368" y="1271583"/>
            <a:ext cx="26497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 rot="3600000">
            <a:off x="5788578" y="1272152"/>
            <a:ext cx="26483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1" name="椭圆 120"/>
          <p:cNvSpPr/>
          <p:nvPr/>
        </p:nvSpPr>
        <p:spPr>
          <a:xfrm rot="5400000">
            <a:off x="6031089" y="1415507"/>
            <a:ext cx="26484" cy="264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3" name="椭圆 122"/>
          <p:cNvSpPr/>
          <p:nvPr/>
        </p:nvSpPr>
        <p:spPr>
          <a:xfrm rot="1800000">
            <a:off x="6281081" y="1271583"/>
            <a:ext cx="26497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5" name="椭圆 124"/>
          <p:cNvSpPr/>
          <p:nvPr/>
        </p:nvSpPr>
        <p:spPr>
          <a:xfrm rot="3600000">
            <a:off x="6574291" y="1272152"/>
            <a:ext cx="26483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 rot="5400000">
            <a:off x="6432216" y="1036475"/>
            <a:ext cx="782982" cy="78340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7" name="椭圆 126"/>
          <p:cNvSpPr/>
          <p:nvPr/>
        </p:nvSpPr>
        <p:spPr>
          <a:xfrm rot="5400000">
            <a:off x="6816803" y="1415507"/>
            <a:ext cx="26484" cy="264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51230" name="组合 165"/>
          <p:cNvGrpSpPr/>
          <p:nvPr/>
        </p:nvGrpSpPr>
        <p:grpSpPr bwMode="auto">
          <a:xfrm>
            <a:off x="1708505" y="2125955"/>
            <a:ext cx="894008" cy="518150"/>
            <a:chOff x="482600" y="5429250"/>
            <a:chExt cx="1231900" cy="714375"/>
          </a:xfrm>
        </p:grpSpPr>
        <p:sp>
          <p:nvSpPr>
            <p:cNvPr id="129" name="椭圆 128"/>
            <p:cNvSpPr/>
            <p:nvPr/>
          </p:nvSpPr>
          <p:spPr>
            <a:xfrm>
              <a:off x="482600" y="5429250"/>
              <a:ext cx="1231900" cy="71437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1071563" y="5759450"/>
              <a:ext cx="36512" cy="34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132" name="椭圆 131"/>
          <p:cNvSpPr/>
          <p:nvPr/>
        </p:nvSpPr>
        <p:spPr>
          <a:xfrm rot="16200000">
            <a:off x="2687775" y="2189277"/>
            <a:ext cx="26484" cy="264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>
            <a:off x="3222329" y="2358546"/>
            <a:ext cx="26498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 rot="16200000">
            <a:off x="3774755" y="2189853"/>
            <a:ext cx="26484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38" name="椭圆 137"/>
          <p:cNvSpPr/>
          <p:nvPr/>
        </p:nvSpPr>
        <p:spPr>
          <a:xfrm>
            <a:off x="4336383" y="2365454"/>
            <a:ext cx="26497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0" name="椭圆 139"/>
          <p:cNvSpPr/>
          <p:nvPr/>
        </p:nvSpPr>
        <p:spPr>
          <a:xfrm rot="16200000">
            <a:off x="4888810" y="2189853"/>
            <a:ext cx="26484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2" name="椭圆 141"/>
          <p:cNvSpPr/>
          <p:nvPr/>
        </p:nvSpPr>
        <p:spPr>
          <a:xfrm>
            <a:off x="5453893" y="2358546"/>
            <a:ext cx="26497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4" name="椭圆 143"/>
          <p:cNvSpPr/>
          <p:nvPr/>
        </p:nvSpPr>
        <p:spPr>
          <a:xfrm rot="16200000">
            <a:off x="6006320" y="2182944"/>
            <a:ext cx="25332" cy="264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5" name="椭圆 144"/>
          <p:cNvSpPr/>
          <p:nvPr/>
        </p:nvSpPr>
        <p:spPr>
          <a:xfrm>
            <a:off x="6112879" y="2120197"/>
            <a:ext cx="894008" cy="51815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6" name="椭圆 145"/>
          <p:cNvSpPr/>
          <p:nvPr/>
        </p:nvSpPr>
        <p:spPr>
          <a:xfrm>
            <a:off x="6540298" y="2358546"/>
            <a:ext cx="26498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48" name="椭圆 147"/>
          <p:cNvSpPr/>
          <p:nvPr/>
        </p:nvSpPr>
        <p:spPr>
          <a:xfrm rot="13500000">
            <a:off x="2375563" y="2274484"/>
            <a:ext cx="26484" cy="264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0" name="椭圆 149"/>
          <p:cNvSpPr/>
          <p:nvPr/>
        </p:nvSpPr>
        <p:spPr>
          <a:xfrm rot="8100000" flipV="1">
            <a:off x="3012076" y="2257795"/>
            <a:ext cx="26497" cy="253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2" name="椭圆 151"/>
          <p:cNvSpPr/>
          <p:nvPr/>
        </p:nvSpPr>
        <p:spPr>
          <a:xfrm rot="13500000">
            <a:off x="3475792" y="2277939"/>
            <a:ext cx="25332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4" name="椭圆 153"/>
          <p:cNvSpPr/>
          <p:nvPr/>
        </p:nvSpPr>
        <p:spPr>
          <a:xfrm rot="8100000" flipV="1">
            <a:off x="4111729" y="2260674"/>
            <a:ext cx="26498" cy="264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6" name="椭圆 155"/>
          <p:cNvSpPr/>
          <p:nvPr/>
        </p:nvSpPr>
        <p:spPr>
          <a:xfrm rot="13500000">
            <a:off x="4583510" y="2278514"/>
            <a:ext cx="25332" cy="2649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8" name="椭圆 157"/>
          <p:cNvSpPr/>
          <p:nvPr/>
        </p:nvSpPr>
        <p:spPr>
          <a:xfrm rot="8100000" flipV="1">
            <a:off x="5218871" y="2261824"/>
            <a:ext cx="26497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60" name="椭圆 159"/>
          <p:cNvSpPr/>
          <p:nvPr/>
        </p:nvSpPr>
        <p:spPr>
          <a:xfrm rot="13500000">
            <a:off x="5705053" y="2277939"/>
            <a:ext cx="25332" cy="2534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62" name="椭圆 161"/>
          <p:cNvSpPr/>
          <p:nvPr/>
        </p:nvSpPr>
        <p:spPr>
          <a:xfrm rot="8100000" flipV="1">
            <a:off x="6340989" y="2260673"/>
            <a:ext cx="26498" cy="264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63" name="任意多边形 162"/>
          <p:cNvSpPr/>
          <p:nvPr/>
        </p:nvSpPr>
        <p:spPr>
          <a:xfrm>
            <a:off x="2150901" y="2185830"/>
            <a:ext cx="4410134" cy="194594"/>
          </a:xfrm>
          <a:custGeom>
            <a:avLst/>
            <a:gdLst>
              <a:gd name="connsiteX0" fmla="*/ 0 w 6076950"/>
              <a:gd name="connsiteY0" fmla="*/ 258233 h 267758"/>
              <a:gd name="connsiteX1" fmla="*/ 323850 w 6076950"/>
              <a:gd name="connsiteY1" fmla="*/ 131233 h 267758"/>
              <a:gd name="connsiteX2" fmla="*/ 762000 w 6076950"/>
              <a:gd name="connsiteY2" fmla="*/ 23283 h 267758"/>
              <a:gd name="connsiteX3" fmla="*/ 1206500 w 6076950"/>
              <a:gd name="connsiteY3" fmla="*/ 105833 h 267758"/>
              <a:gd name="connsiteX4" fmla="*/ 1504950 w 6076950"/>
              <a:gd name="connsiteY4" fmla="*/ 258233 h 267758"/>
              <a:gd name="connsiteX5" fmla="*/ 1854200 w 6076950"/>
              <a:gd name="connsiteY5" fmla="*/ 143933 h 267758"/>
              <a:gd name="connsiteX6" fmla="*/ 2260600 w 6076950"/>
              <a:gd name="connsiteY6" fmla="*/ 10583 h 267758"/>
              <a:gd name="connsiteX7" fmla="*/ 2736850 w 6076950"/>
              <a:gd name="connsiteY7" fmla="*/ 118533 h 267758"/>
              <a:gd name="connsiteX8" fmla="*/ 3035300 w 6076950"/>
              <a:gd name="connsiteY8" fmla="*/ 264583 h 267758"/>
              <a:gd name="connsiteX9" fmla="*/ 3359150 w 6076950"/>
              <a:gd name="connsiteY9" fmla="*/ 137583 h 267758"/>
              <a:gd name="connsiteX10" fmla="*/ 3797300 w 6076950"/>
              <a:gd name="connsiteY10" fmla="*/ 10583 h 267758"/>
              <a:gd name="connsiteX11" fmla="*/ 4260850 w 6076950"/>
              <a:gd name="connsiteY11" fmla="*/ 124883 h 267758"/>
              <a:gd name="connsiteX12" fmla="*/ 4572000 w 6076950"/>
              <a:gd name="connsiteY12" fmla="*/ 251883 h 267758"/>
              <a:gd name="connsiteX13" fmla="*/ 4914900 w 6076950"/>
              <a:gd name="connsiteY13" fmla="*/ 150283 h 267758"/>
              <a:gd name="connsiteX14" fmla="*/ 5340350 w 6076950"/>
              <a:gd name="connsiteY14" fmla="*/ 4233 h 267758"/>
              <a:gd name="connsiteX15" fmla="*/ 5803900 w 6076950"/>
              <a:gd name="connsiteY15" fmla="*/ 124883 h 267758"/>
              <a:gd name="connsiteX16" fmla="*/ 6076950 w 6076950"/>
              <a:gd name="connsiteY16" fmla="*/ 264583 h 26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76950" h="267758">
                <a:moveTo>
                  <a:pt x="0" y="258233"/>
                </a:moveTo>
                <a:cubicBezTo>
                  <a:pt x="98425" y="214312"/>
                  <a:pt x="196850" y="170391"/>
                  <a:pt x="323850" y="131233"/>
                </a:cubicBezTo>
                <a:cubicBezTo>
                  <a:pt x="450850" y="92075"/>
                  <a:pt x="614892" y="27516"/>
                  <a:pt x="762000" y="23283"/>
                </a:cubicBezTo>
                <a:cubicBezTo>
                  <a:pt x="909108" y="19050"/>
                  <a:pt x="1082675" y="66675"/>
                  <a:pt x="1206500" y="105833"/>
                </a:cubicBezTo>
                <a:cubicBezTo>
                  <a:pt x="1330325" y="144991"/>
                  <a:pt x="1397000" y="251883"/>
                  <a:pt x="1504950" y="258233"/>
                </a:cubicBezTo>
                <a:cubicBezTo>
                  <a:pt x="1612900" y="264583"/>
                  <a:pt x="1854200" y="143933"/>
                  <a:pt x="1854200" y="143933"/>
                </a:cubicBezTo>
                <a:cubicBezTo>
                  <a:pt x="1980142" y="102658"/>
                  <a:pt x="2113492" y="14816"/>
                  <a:pt x="2260600" y="10583"/>
                </a:cubicBezTo>
                <a:cubicBezTo>
                  <a:pt x="2407708" y="6350"/>
                  <a:pt x="2607734" y="76200"/>
                  <a:pt x="2736850" y="118533"/>
                </a:cubicBezTo>
                <a:cubicBezTo>
                  <a:pt x="2865966" y="160866"/>
                  <a:pt x="2931583" y="261408"/>
                  <a:pt x="3035300" y="264583"/>
                </a:cubicBezTo>
                <a:cubicBezTo>
                  <a:pt x="3139017" y="267758"/>
                  <a:pt x="3232150" y="179916"/>
                  <a:pt x="3359150" y="137583"/>
                </a:cubicBezTo>
                <a:cubicBezTo>
                  <a:pt x="3486150" y="95250"/>
                  <a:pt x="3647017" y="12700"/>
                  <a:pt x="3797300" y="10583"/>
                </a:cubicBezTo>
                <a:cubicBezTo>
                  <a:pt x="3947583" y="8466"/>
                  <a:pt x="4131733" y="84666"/>
                  <a:pt x="4260850" y="124883"/>
                </a:cubicBezTo>
                <a:cubicBezTo>
                  <a:pt x="4389967" y="165100"/>
                  <a:pt x="4462992" y="247650"/>
                  <a:pt x="4572000" y="251883"/>
                </a:cubicBezTo>
                <a:cubicBezTo>
                  <a:pt x="4681008" y="256116"/>
                  <a:pt x="4786842" y="191558"/>
                  <a:pt x="4914900" y="150283"/>
                </a:cubicBezTo>
                <a:cubicBezTo>
                  <a:pt x="5042958" y="109008"/>
                  <a:pt x="5192183" y="8466"/>
                  <a:pt x="5340350" y="4233"/>
                </a:cubicBezTo>
                <a:cubicBezTo>
                  <a:pt x="5488517" y="0"/>
                  <a:pt x="5681133" y="81491"/>
                  <a:pt x="5803900" y="124883"/>
                </a:cubicBezTo>
                <a:cubicBezTo>
                  <a:pt x="5926667" y="168275"/>
                  <a:pt x="6001808" y="216429"/>
                  <a:pt x="6076950" y="264583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64" name="任意多边形 163"/>
          <p:cNvSpPr/>
          <p:nvPr/>
        </p:nvSpPr>
        <p:spPr>
          <a:xfrm>
            <a:off x="2127860" y="1242798"/>
            <a:ext cx="4708521" cy="195745"/>
          </a:xfrm>
          <a:custGeom>
            <a:avLst/>
            <a:gdLst>
              <a:gd name="connsiteX0" fmla="*/ 0 w 6487064"/>
              <a:gd name="connsiteY0" fmla="*/ 234350 h 270294"/>
              <a:gd name="connsiteX1" fmla="*/ 345057 w 6487064"/>
              <a:gd name="connsiteY1" fmla="*/ 35943 h 270294"/>
              <a:gd name="connsiteX2" fmla="*/ 759125 w 6487064"/>
              <a:gd name="connsiteY2" fmla="*/ 53196 h 270294"/>
              <a:gd name="connsiteX3" fmla="*/ 1095555 w 6487064"/>
              <a:gd name="connsiteY3" fmla="*/ 260229 h 270294"/>
              <a:gd name="connsiteX4" fmla="*/ 1431985 w 6487064"/>
              <a:gd name="connsiteY4" fmla="*/ 44569 h 270294"/>
              <a:gd name="connsiteX5" fmla="*/ 1820174 w 6487064"/>
              <a:gd name="connsiteY5" fmla="*/ 44569 h 270294"/>
              <a:gd name="connsiteX6" fmla="*/ 2173857 w 6487064"/>
              <a:gd name="connsiteY6" fmla="*/ 260229 h 270294"/>
              <a:gd name="connsiteX7" fmla="*/ 2510287 w 6487064"/>
              <a:gd name="connsiteY7" fmla="*/ 53196 h 270294"/>
              <a:gd name="connsiteX8" fmla="*/ 2915728 w 6487064"/>
              <a:gd name="connsiteY8" fmla="*/ 53196 h 270294"/>
              <a:gd name="connsiteX9" fmla="*/ 3252159 w 6487064"/>
              <a:gd name="connsiteY9" fmla="*/ 260229 h 270294"/>
              <a:gd name="connsiteX10" fmla="*/ 3588589 w 6487064"/>
              <a:gd name="connsiteY10" fmla="*/ 35943 h 270294"/>
              <a:gd name="connsiteX11" fmla="*/ 4002657 w 6487064"/>
              <a:gd name="connsiteY11" fmla="*/ 44569 h 270294"/>
              <a:gd name="connsiteX12" fmla="*/ 4330460 w 6487064"/>
              <a:gd name="connsiteY12" fmla="*/ 268856 h 270294"/>
              <a:gd name="connsiteX13" fmla="*/ 4666891 w 6487064"/>
              <a:gd name="connsiteY13" fmla="*/ 53196 h 270294"/>
              <a:gd name="connsiteX14" fmla="*/ 5080959 w 6487064"/>
              <a:gd name="connsiteY14" fmla="*/ 53196 h 270294"/>
              <a:gd name="connsiteX15" fmla="*/ 5417389 w 6487064"/>
              <a:gd name="connsiteY15" fmla="*/ 268856 h 270294"/>
              <a:gd name="connsiteX16" fmla="*/ 5762445 w 6487064"/>
              <a:gd name="connsiteY16" fmla="*/ 53196 h 270294"/>
              <a:gd name="connsiteX17" fmla="*/ 6150634 w 6487064"/>
              <a:gd name="connsiteY17" fmla="*/ 53196 h 270294"/>
              <a:gd name="connsiteX18" fmla="*/ 6487064 w 6487064"/>
              <a:gd name="connsiteY18" fmla="*/ 251603 h 27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87064" h="270294">
                <a:moveTo>
                  <a:pt x="0" y="234350"/>
                </a:moveTo>
                <a:cubicBezTo>
                  <a:pt x="109268" y="150242"/>
                  <a:pt x="218536" y="66135"/>
                  <a:pt x="345057" y="35943"/>
                </a:cubicBezTo>
                <a:cubicBezTo>
                  <a:pt x="471578" y="5751"/>
                  <a:pt x="634042" y="15815"/>
                  <a:pt x="759125" y="53196"/>
                </a:cubicBezTo>
                <a:cubicBezTo>
                  <a:pt x="884208" y="90577"/>
                  <a:pt x="983412" y="261667"/>
                  <a:pt x="1095555" y="260229"/>
                </a:cubicBezTo>
                <a:cubicBezTo>
                  <a:pt x="1207698" y="258791"/>
                  <a:pt x="1311215" y="80512"/>
                  <a:pt x="1431985" y="44569"/>
                </a:cubicBezTo>
                <a:cubicBezTo>
                  <a:pt x="1552755" y="8626"/>
                  <a:pt x="1696529" y="8626"/>
                  <a:pt x="1820174" y="44569"/>
                </a:cubicBezTo>
                <a:cubicBezTo>
                  <a:pt x="1943819" y="80512"/>
                  <a:pt x="2058838" y="258791"/>
                  <a:pt x="2173857" y="260229"/>
                </a:cubicBezTo>
                <a:cubicBezTo>
                  <a:pt x="2288876" y="261667"/>
                  <a:pt x="2386642" y="87701"/>
                  <a:pt x="2510287" y="53196"/>
                </a:cubicBezTo>
                <a:cubicBezTo>
                  <a:pt x="2633932" y="18691"/>
                  <a:pt x="2792083" y="18691"/>
                  <a:pt x="2915728" y="53196"/>
                </a:cubicBezTo>
                <a:cubicBezTo>
                  <a:pt x="3039373" y="87701"/>
                  <a:pt x="3140016" y="263104"/>
                  <a:pt x="3252159" y="260229"/>
                </a:cubicBezTo>
                <a:cubicBezTo>
                  <a:pt x="3364302" y="257354"/>
                  <a:pt x="3463506" y="71886"/>
                  <a:pt x="3588589" y="35943"/>
                </a:cubicBezTo>
                <a:cubicBezTo>
                  <a:pt x="3713672" y="0"/>
                  <a:pt x="3879012" y="5750"/>
                  <a:pt x="4002657" y="44569"/>
                </a:cubicBezTo>
                <a:cubicBezTo>
                  <a:pt x="4126302" y="83388"/>
                  <a:pt x="4219754" y="267418"/>
                  <a:pt x="4330460" y="268856"/>
                </a:cubicBezTo>
                <a:cubicBezTo>
                  <a:pt x="4441166" y="270294"/>
                  <a:pt x="4541808" y="89139"/>
                  <a:pt x="4666891" y="53196"/>
                </a:cubicBezTo>
                <a:cubicBezTo>
                  <a:pt x="4791974" y="17253"/>
                  <a:pt x="4955876" y="17253"/>
                  <a:pt x="5080959" y="53196"/>
                </a:cubicBezTo>
                <a:cubicBezTo>
                  <a:pt x="5206042" y="89139"/>
                  <a:pt x="5303808" y="268856"/>
                  <a:pt x="5417389" y="268856"/>
                </a:cubicBezTo>
                <a:cubicBezTo>
                  <a:pt x="5530970" y="268856"/>
                  <a:pt x="5640237" y="89139"/>
                  <a:pt x="5762445" y="53196"/>
                </a:cubicBezTo>
                <a:cubicBezTo>
                  <a:pt x="5884653" y="17253"/>
                  <a:pt x="6029864" y="20128"/>
                  <a:pt x="6150634" y="53196"/>
                </a:cubicBezTo>
                <a:cubicBezTo>
                  <a:pt x="6271404" y="86264"/>
                  <a:pt x="6379234" y="168933"/>
                  <a:pt x="6487064" y="251603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51250" name="矩形 165"/>
          <p:cNvSpPr>
            <a:spLocks noChangeArrowheads="1"/>
          </p:cNvSpPr>
          <p:nvPr/>
        </p:nvSpPr>
        <p:spPr bwMode="auto">
          <a:xfrm>
            <a:off x="1574695" y="3091268"/>
            <a:ext cx="6276348" cy="1004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正方形和椭圆形的中心点到边上各点的距离不全相等。</a:t>
            </a:r>
            <a:endParaRPr lang="en-US" altLang="zh-CN" sz="20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这样的车轮滚动时不平稳。</a:t>
            </a:r>
            <a:endParaRPr lang="en-US" altLang="zh-CN" sz="20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4" grpId="0" animBg="1"/>
      <p:bldP spid="512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组合 20"/>
          <p:cNvGrpSpPr/>
          <p:nvPr/>
        </p:nvGrpSpPr>
        <p:grpSpPr bwMode="auto">
          <a:xfrm>
            <a:off x="1732699" y="1161573"/>
            <a:ext cx="783409" cy="782982"/>
            <a:chOff x="520700" y="1409700"/>
            <a:chExt cx="1079500" cy="1079500"/>
          </a:xfrm>
        </p:grpSpPr>
        <p:sp>
          <p:nvSpPr>
            <p:cNvPr id="23" name="椭圆 22"/>
            <p:cNvSpPr/>
            <p:nvPr/>
          </p:nvSpPr>
          <p:spPr>
            <a:xfrm>
              <a:off x="520700" y="1409700"/>
              <a:ext cx="1079500" cy="107950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039812" y="1928812"/>
              <a:ext cx="36513" cy="365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625557" y="1956069"/>
            <a:ext cx="5925109" cy="155445"/>
          </a:xfrm>
          <a:prstGeom prst="rect">
            <a:avLst/>
          </a:prstGeom>
          <a:solidFill>
            <a:srgbClr val="E6DCA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grpSp>
        <p:nvGrpSpPr>
          <p:cNvPr id="51206" name="组合 19"/>
          <p:cNvGrpSpPr/>
          <p:nvPr/>
        </p:nvGrpSpPr>
        <p:grpSpPr bwMode="auto">
          <a:xfrm>
            <a:off x="1736155" y="1165027"/>
            <a:ext cx="783409" cy="782982"/>
            <a:chOff x="520700" y="1409700"/>
            <a:chExt cx="1079500" cy="1079500"/>
          </a:xfrm>
        </p:grpSpPr>
        <p:sp>
          <p:nvSpPr>
            <p:cNvPr id="29" name="椭圆 28"/>
            <p:cNvSpPr/>
            <p:nvPr/>
          </p:nvSpPr>
          <p:spPr>
            <a:xfrm>
              <a:off x="520700" y="1409700"/>
              <a:ext cx="1079500" cy="107950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1039813" y="1928813"/>
              <a:ext cx="36512" cy="3651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cxnSp>
        <p:nvCxnSpPr>
          <p:cNvPr id="31" name="直接连接符 30"/>
          <p:cNvCxnSpPr/>
          <p:nvPr/>
        </p:nvCxnSpPr>
        <p:spPr>
          <a:xfrm rot="5400000" flipH="1" flipV="1">
            <a:off x="4455624" y="-793131"/>
            <a:ext cx="3455" cy="46889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08" name="组合 28"/>
          <p:cNvGrpSpPr/>
          <p:nvPr/>
        </p:nvGrpSpPr>
        <p:grpSpPr bwMode="auto">
          <a:xfrm>
            <a:off x="1737307" y="1166179"/>
            <a:ext cx="783409" cy="782982"/>
            <a:chOff x="520700" y="1409700"/>
            <a:chExt cx="1079500" cy="1079500"/>
          </a:xfrm>
        </p:grpSpPr>
        <p:sp>
          <p:nvSpPr>
            <p:cNvPr id="33" name="椭圆 32"/>
            <p:cNvSpPr/>
            <p:nvPr/>
          </p:nvSpPr>
          <p:spPr>
            <a:xfrm>
              <a:off x="520700" y="1409700"/>
              <a:ext cx="1079500" cy="107950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1039812" y="1928812"/>
              <a:ext cx="36513" cy="365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51250" name="矩形 165"/>
          <p:cNvSpPr>
            <a:spLocks noChangeArrowheads="1"/>
          </p:cNvSpPr>
          <p:nvPr/>
        </p:nvSpPr>
        <p:spPr bwMode="auto">
          <a:xfrm>
            <a:off x="2109427" y="2623979"/>
            <a:ext cx="4043847" cy="14733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圆心到边上各点的距离都相等。</a:t>
            </a:r>
            <a:endParaRPr lang="en-US" altLang="zh-CN" sz="2000" dirty="0">
              <a:solidFill>
                <a:schemeClr val="accent1">
                  <a:lumMod val="75000"/>
                </a:schemeClr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圆心的运动轨迹在一条直线上。</a:t>
            </a:r>
            <a:endParaRPr lang="en-US" altLang="zh-CN" sz="2000" dirty="0">
              <a:solidFill>
                <a:schemeClr val="accent1">
                  <a:lumMod val="75000"/>
                </a:schemeClr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所以车轮滚动时比较平稳。</a:t>
            </a:r>
          </a:p>
        </p:txBody>
      </p:sp>
      <p:grpSp>
        <p:nvGrpSpPr>
          <p:cNvPr id="51251" name="组合 28"/>
          <p:cNvGrpSpPr/>
          <p:nvPr/>
        </p:nvGrpSpPr>
        <p:grpSpPr bwMode="auto">
          <a:xfrm>
            <a:off x="6387072" y="1161573"/>
            <a:ext cx="783409" cy="782982"/>
            <a:chOff x="520700" y="1409700"/>
            <a:chExt cx="1079500" cy="1079500"/>
          </a:xfrm>
        </p:grpSpPr>
        <p:sp>
          <p:nvSpPr>
            <p:cNvPr id="168" name="椭圆 167"/>
            <p:cNvSpPr/>
            <p:nvPr/>
          </p:nvSpPr>
          <p:spPr>
            <a:xfrm>
              <a:off x="520700" y="1409700"/>
              <a:ext cx="1079500" cy="107950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1039812" y="1928812"/>
              <a:ext cx="36513" cy="3651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矩形 27"/>
          <p:cNvSpPr>
            <a:spLocks noChangeArrowheads="1"/>
          </p:cNvSpPr>
          <p:nvPr/>
        </p:nvSpPr>
        <p:spPr bwMode="auto">
          <a:xfrm>
            <a:off x="1488821" y="848200"/>
            <a:ext cx="6191238" cy="1138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40" tIns="33170" rIns="66340" bIns="33170">
            <a:spAutoFit/>
          </a:bodyPr>
          <a:lstStyle/>
          <a:p>
            <a:r>
              <a:rPr lang="en-US" altLang="zh-CN" sz="2300" dirty="0">
                <a:solidFill>
                  <a:schemeClr val="tx1"/>
                </a:solidFill>
                <a:latin typeface="宋体" panose="02010600030101010101" pitchFamily="2" charset="-122"/>
                <a:cs typeface="华文楷体" panose="02010600040101010101" pitchFamily="2" charset="-122"/>
              </a:rPr>
              <a:t>1. </a:t>
            </a:r>
            <a:r>
              <a:rPr lang="zh-CN" altLang="en-US" sz="2300" b="0" dirty="0">
                <a:solidFill>
                  <a:schemeClr val="tx1"/>
                </a:solidFill>
                <a:latin typeface="宋体" panose="02010600030101010101" pitchFamily="2" charset="-122"/>
                <a:cs typeface="华文楷体" panose="02010600040101010101" pitchFamily="2" charset="-122"/>
              </a:rPr>
              <a:t>淘气设计了下面</a:t>
            </a:r>
            <a:r>
              <a:rPr lang="en-US" altLang="zh-CN" sz="2300" b="0" dirty="0">
                <a:solidFill>
                  <a:schemeClr val="tx1"/>
                </a:solidFill>
                <a:latin typeface="宋体" panose="0201060003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en-US" sz="2300" b="0" dirty="0">
                <a:solidFill>
                  <a:schemeClr val="tx1"/>
                </a:solidFill>
                <a:latin typeface="宋体" panose="02010600030101010101" pitchFamily="2" charset="-122"/>
                <a:cs typeface="华文楷体" panose="02010600040101010101" pitchFamily="2" charset="-122"/>
              </a:rPr>
              <a:t>种自行车的车轮，骑上这样的自行车会怎样？用硬纸板做成下面的图形，试着滚一滚，并与同伴交流。</a:t>
            </a:r>
            <a:endParaRPr lang="zh-CN" altLang="en-US" sz="2300" b="0" dirty="0">
              <a:solidFill>
                <a:srgbClr val="FF0000"/>
              </a:solidFill>
              <a:latin typeface="宋体" panose="02010600030101010101" pitchFamily="2" charset="-122"/>
              <a:cs typeface="楷体_GB231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774768" y="2989580"/>
            <a:ext cx="5828155" cy="16742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用三角形、正方形、五边形、六边形做成的车轮中心运行的轨迹都是曲线</a:t>
            </a:r>
            <a:r>
              <a:rPr lang="en-US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如果做成车轮</a:t>
            </a:r>
            <a:r>
              <a:rPr lang="en-US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,</a:t>
            </a:r>
            <a:r>
              <a:rPr lang="zh-CN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rPr>
              <a:t>行走起来会不稳定。</a:t>
            </a:r>
            <a:endParaRPr lang="zh-CN" altLang="en-US" sz="2300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20350" y="414299"/>
            <a:ext cx="1453658" cy="456225"/>
          </a:xfrm>
          <a:prstGeom prst="rect">
            <a:avLst/>
          </a:prstGeom>
          <a:noFill/>
          <a:ln>
            <a:noFill/>
          </a:ln>
        </p:spPr>
        <p:txBody>
          <a:bodyPr wrap="none" lIns="53886" tIns="26944" rIns="53886" bIns="26944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随堂小测</a:t>
            </a:r>
            <a:endParaRPr lang="zh-CN" altLang="zh-CN" sz="2600" b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  <p:sp>
        <p:nvSpPr>
          <p:cNvPr id="3" name="等腰三角形 2"/>
          <p:cNvSpPr/>
          <p:nvPr/>
        </p:nvSpPr>
        <p:spPr>
          <a:xfrm>
            <a:off x="1959136" y="2044871"/>
            <a:ext cx="1084218" cy="940013"/>
          </a:xfrm>
          <a:prstGeom prst="triangl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464642" y="2047911"/>
            <a:ext cx="940527" cy="94011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endParaRPr lang="zh-CN" altLang="en-US"/>
          </a:p>
        </p:txBody>
      </p:sp>
      <p:sp>
        <p:nvSpPr>
          <p:cNvPr id="5" name="正五边形 4"/>
          <p:cNvSpPr/>
          <p:nvPr/>
        </p:nvSpPr>
        <p:spPr>
          <a:xfrm>
            <a:off x="4754765" y="2048739"/>
            <a:ext cx="1097403" cy="940118"/>
          </a:xfrm>
          <a:prstGeom prst="pentagon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>
            <a:off x="6189113" y="2049567"/>
            <a:ext cx="1045146" cy="940013"/>
          </a:xfrm>
          <a:prstGeom prst="hexagon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" grpId="0"/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文本框 12"/>
          <p:cNvSpPr txBox="1">
            <a:spLocks noChangeArrowheads="1"/>
          </p:cNvSpPr>
          <p:nvPr/>
        </p:nvSpPr>
        <p:spPr bwMode="auto">
          <a:xfrm>
            <a:off x="1599653" y="693620"/>
            <a:ext cx="5812206" cy="4241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40" tIns="33170" rIns="66340" bIns="3317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300" b="0" dirty="0">
                <a:solidFill>
                  <a:schemeClr val="tx1"/>
                </a:solidFill>
                <a:ea typeface="楷体_GB2312"/>
                <a:cs typeface="楷体_GB2312"/>
              </a:rPr>
              <a:t>2.</a:t>
            </a:r>
            <a:r>
              <a:rPr lang="zh-CN" altLang="en-US" sz="2300" b="0" dirty="0">
                <a:solidFill>
                  <a:schemeClr val="tx1"/>
                </a:solidFill>
                <a:ea typeface="楷体_GB2312"/>
                <a:cs typeface="楷体_GB2312"/>
              </a:rPr>
              <a:t>你能用圆的知识解释吗？试着说一说。</a:t>
            </a:r>
            <a:endParaRPr lang="zh-CN" altLang="en-US" sz="2300" b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3004283" y="1266031"/>
            <a:ext cx="1028260" cy="1195199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774768" y="2839493"/>
            <a:ext cx="5461976" cy="1138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rgbClr val="8C3441"/>
                </a:solidFill>
                <a:latin typeface="楷体" panose="02010609060101010101" charset="-122"/>
                <a:ea typeface="楷体" panose="02010609060101010101" charset="-122"/>
              </a:rPr>
              <a:t>圆形的井盖边缘到圆心的距离处处相等</a:t>
            </a:r>
            <a:r>
              <a:rPr lang="en-US" altLang="zh-CN" sz="2300" dirty="0">
                <a:solidFill>
                  <a:srgbClr val="8C3441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2300" dirty="0">
                <a:solidFill>
                  <a:srgbClr val="8C3441"/>
                </a:solidFill>
                <a:latin typeface="楷体" panose="02010609060101010101" charset="-122"/>
                <a:ea typeface="楷体" panose="02010609060101010101" charset="-122"/>
              </a:rPr>
              <a:t>无论井盖怎样旋转</a:t>
            </a:r>
            <a:r>
              <a:rPr lang="en-US" altLang="zh-CN" sz="2300" dirty="0">
                <a:solidFill>
                  <a:srgbClr val="8C3441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2300" dirty="0">
                <a:solidFill>
                  <a:srgbClr val="8C3441"/>
                </a:solidFill>
                <a:latin typeface="楷体" panose="02010609060101010101" charset="-122"/>
                <a:ea typeface="楷体" panose="02010609060101010101" charset="-122"/>
              </a:rPr>
              <a:t>井盖也不会掉到井中。</a:t>
            </a:r>
            <a:endParaRPr lang="en-US" altLang="zh-CN" sz="2300" dirty="0">
              <a:solidFill>
                <a:srgbClr val="8C344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云形标注 1"/>
          <p:cNvSpPr/>
          <p:nvPr/>
        </p:nvSpPr>
        <p:spPr>
          <a:xfrm>
            <a:off x="4885544" y="1182876"/>
            <a:ext cx="1619976" cy="1075500"/>
          </a:xfrm>
          <a:prstGeom prst="cloudCallout">
            <a:avLst>
              <a:gd name="adj1" fmla="val 60453"/>
              <a:gd name="adj2" fmla="val 36182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为什么它是圆的呢？</a:t>
            </a:r>
          </a:p>
        </p:txBody>
      </p:sp>
      <p:pic>
        <p:nvPicPr>
          <p:cNvPr id="10" name="Picture 2" descr="D:\掘金2016\20160510北六上课件\图片\未标题-1 拷贝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9445" y="1652938"/>
            <a:ext cx="659368" cy="12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" grpId="0"/>
      <p:bldP spid="3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文本框 12"/>
          <p:cNvSpPr txBox="1">
            <a:spLocks noChangeArrowheads="1"/>
          </p:cNvSpPr>
          <p:nvPr/>
        </p:nvSpPr>
        <p:spPr bwMode="auto">
          <a:xfrm>
            <a:off x="1599653" y="693620"/>
            <a:ext cx="5812206" cy="4241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40" tIns="33170" rIns="66340" bIns="3317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300" b="0" dirty="0">
                <a:solidFill>
                  <a:schemeClr val="tx1"/>
                </a:solidFill>
                <a:ea typeface="楷体_GB2312"/>
                <a:cs typeface="楷体_GB2312"/>
              </a:rPr>
              <a:t>2.</a:t>
            </a:r>
            <a:r>
              <a:rPr lang="zh-CN" altLang="en-US" sz="2300" b="0" dirty="0">
                <a:solidFill>
                  <a:schemeClr val="tx1"/>
                </a:solidFill>
                <a:ea typeface="楷体_GB2312"/>
                <a:cs typeface="楷体_GB2312"/>
              </a:rPr>
              <a:t>你能用圆的知识解释吗？试着说一说。</a:t>
            </a:r>
            <a:endParaRPr lang="zh-CN" altLang="en-US" sz="2300" b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739953" y="1437363"/>
            <a:ext cx="1664709" cy="1195199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云形标注 1"/>
          <p:cNvSpPr/>
          <p:nvPr/>
        </p:nvSpPr>
        <p:spPr>
          <a:xfrm>
            <a:off x="4990060" y="1213802"/>
            <a:ext cx="1769385" cy="1201262"/>
          </a:xfrm>
          <a:prstGeom prst="cloudCallout">
            <a:avLst>
              <a:gd name="adj1" fmla="val 57244"/>
              <a:gd name="adj2" fmla="val 4130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为什么它也是圆的呢？</a:t>
            </a:r>
          </a:p>
        </p:txBody>
      </p:sp>
      <p:pic>
        <p:nvPicPr>
          <p:cNvPr id="10" name="Picture 2" descr="D:\掘金2016\20160510北六上课件\图片\未标题-1 拷贝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5089" y="1637734"/>
            <a:ext cx="659368" cy="12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73674" y="2728436"/>
            <a:ext cx="5461976" cy="16742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水滴落到水里形成涟漪也就是形成波</a:t>
            </a:r>
            <a:r>
              <a:rPr lang="en-US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波向水面各个方向的传播速度是一样的</a:t>
            </a:r>
            <a:r>
              <a:rPr lang="en-US" altLang="zh-CN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2300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所以涟漪的形状也是圆形。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" grpId="0"/>
      <p:bldP spid="2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1533067" y="1124047"/>
            <a:ext cx="6356903" cy="3795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</a:rPr>
              <a:t>1.  </a:t>
            </a:r>
            <a:r>
              <a:rPr lang="zh-CN" altLang="en-US" sz="2000" dirty="0">
                <a:solidFill>
                  <a:srgbClr val="000000"/>
                </a:solidFill>
              </a:rPr>
              <a:t>所有圆的半径都相等</a:t>
            </a:r>
            <a:r>
              <a:rPr lang="en-US" altLang="zh-CN" sz="2000" dirty="0">
                <a:solidFill>
                  <a:srgbClr val="000000"/>
                </a:solidFill>
              </a:rPr>
              <a:t>,</a:t>
            </a:r>
            <a:r>
              <a:rPr lang="zh-CN" altLang="en-US" sz="2000" dirty="0">
                <a:solidFill>
                  <a:srgbClr val="000000"/>
                </a:solidFill>
              </a:rPr>
              <a:t>直径都相等。                      （     ）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4990060" y="1786315"/>
            <a:ext cx="432919" cy="4241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05" tIns="33152" rIns="66305" bIns="33152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C00000"/>
                </a:solidFill>
                <a:latin typeface="Arial" panose="020B0604020202020204" pitchFamily="34" charset="0"/>
              </a:rPr>
              <a:t>×</a:t>
            </a:r>
            <a:endParaRPr lang="zh-CN" altLang="en-US" sz="23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2847509" y="1700323"/>
            <a:ext cx="313470" cy="5580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05" tIns="33152" rIns="66305" bIns="33152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C00000"/>
                </a:solidFill>
                <a:latin typeface="Arial" panose="020B0604020202020204" pitchFamily="34" charset="0"/>
              </a:rPr>
              <a:t>√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" name="圆角矩形 31"/>
          <p:cNvSpPr/>
          <p:nvPr/>
        </p:nvSpPr>
        <p:spPr>
          <a:xfrm rot="20238052">
            <a:off x="2870847" y="2146101"/>
            <a:ext cx="627087" cy="275600"/>
          </a:xfrm>
          <a:prstGeom prst="roundRect">
            <a:avLst>
              <a:gd name="adj" fmla="val 50000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21" tIns="33161" rIns="66321" bIns="33161" spcCol="0" rtlCol="0" anchor="ctr"/>
          <a:lstStyle/>
          <a:p>
            <a:pPr algn="ctr"/>
            <a:r>
              <a:rPr lang="zh-CN" altLang="en-US" sz="1500" dirty="0">
                <a:solidFill>
                  <a:schemeClr val="tx1"/>
                </a:solidFill>
              </a:rPr>
              <a:t>错解</a:t>
            </a:r>
          </a:p>
        </p:txBody>
      </p:sp>
      <p:sp>
        <p:nvSpPr>
          <p:cNvPr id="34" name="圆角矩形 33"/>
          <p:cNvSpPr/>
          <p:nvPr/>
        </p:nvSpPr>
        <p:spPr>
          <a:xfrm rot="19618842">
            <a:off x="5032637" y="2072628"/>
            <a:ext cx="627087" cy="2756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21" tIns="33161" rIns="66321" bIns="33161" spcCol="0" rtlCol="0" anchor="ctr"/>
          <a:lstStyle/>
          <a:p>
            <a:pPr algn="ctr"/>
            <a:r>
              <a:rPr lang="zh-CN" altLang="en-US" sz="1500" dirty="0">
                <a:solidFill>
                  <a:schemeClr val="tx1"/>
                </a:solidFill>
              </a:rPr>
              <a:t>正解</a:t>
            </a:r>
          </a:p>
        </p:txBody>
      </p:sp>
      <p:sp>
        <p:nvSpPr>
          <p:cNvPr id="21" name="矩形 10"/>
          <p:cNvSpPr>
            <a:spLocks noChangeArrowheads="1"/>
          </p:cNvSpPr>
          <p:nvPr/>
        </p:nvSpPr>
        <p:spPr bwMode="auto">
          <a:xfrm>
            <a:off x="1436563" y="2623979"/>
            <a:ext cx="6218617" cy="1225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7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错解分析：</a:t>
            </a:r>
            <a:r>
              <a:rPr lang="zh-CN" altLang="en-US" sz="23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sym typeface="华文新魏" panose="02010800040101010101" pitchFamily="2" charset="-122"/>
              </a:rPr>
              <a:t>只有在同一个圆里，所有的半径长度都相等，所以的直径长度都相等。</a:t>
            </a:r>
            <a:endParaRPr lang="zh-CN" altLang="en-US" sz="13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sym typeface="华文新魏" panose="0201080004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22675" y="314688"/>
            <a:ext cx="1449005" cy="456225"/>
          </a:xfrm>
          <a:prstGeom prst="rect">
            <a:avLst/>
          </a:prstGeom>
          <a:noFill/>
          <a:ln>
            <a:noFill/>
          </a:ln>
        </p:spPr>
        <p:txBody>
          <a:bodyPr wrap="none" lIns="53886" tIns="26944" rIns="53886" bIns="26944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易错提醒</a:t>
            </a:r>
            <a:endParaRPr lang="zh-CN" altLang="zh-CN" sz="2600" b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8" grpId="0"/>
      <p:bldP spid="31" grpId="0"/>
      <p:bldP spid="32" grpId="0" animBg="1"/>
      <p:bldP spid="34" grpId="0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2"/>
          <p:cNvSpPr>
            <a:spLocks noChangeArrowheads="1"/>
          </p:cNvSpPr>
          <p:nvPr/>
        </p:nvSpPr>
        <p:spPr bwMode="auto">
          <a:xfrm>
            <a:off x="1541078" y="1188400"/>
            <a:ext cx="6356903" cy="3795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</a:rPr>
              <a:t>2.  </a:t>
            </a:r>
            <a:r>
              <a:rPr lang="zh-CN" altLang="en-US" sz="2000" dirty="0">
                <a:solidFill>
                  <a:srgbClr val="000000"/>
                </a:solidFill>
              </a:rPr>
              <a:t>圆沿一条直线滚动</a:t>
            </a:r>
            <a:r>
              <a:rPr lang="en-US" altLang="zh-CN" sz="2000" dirty="0">
                <a:solidFill>
                  <a:srgbClr val="000000"/>
                </a:solidFill>
              </a:rPr>
              <a:t>,</a:t>
            </a:r>
            <a:r>
              <a:rPr lang="zh-CN" altLang="en-US" sz="2000" dirty="0">
                <a:solidFill>
                  <a:srgbClr val="000000"/>
                </a:solidFill>
              </a:rPr>
              <a:t>圆心在一条直线上运动。     （     ）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  <p:sp>
        <p:nvSpPr>
          <p:cNvPr id="36" name="Rectangle 51"/>
          <p:cNvSpPr>
            <a:spLocks noChangeArrowheads="1"/>
          </p:cNvSpPr>
          <p:nvPr/>
        </p:nvSpPr>
        <p:spPr bwMode="auto">
          <a:xfrm>
            <a:off x="2813280" y="1727345"/>
            <a:ext cx="432919" cy="4241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05" tIns="33152" rIns="66305" bIns="33152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C00000"/>
                </a:solidFill>
                <a:latin typeface="Arial" panose="020B0604020202020204" pitchFamily="34" charset="0"/>
              </a:rPr>
              <a:t>×</a:t>
            </a:r>
            <a:endParaRPr lang="zh-CN" altLang="en-US" sz="23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" name="Rectangle 52"/>
          <p:cNvSpPr>
            <a:spLocks noChangeArrowheads="1"/>
          </p:cNvSpPr>
          <p:nvPr/>
        </p:nvSpPr>
        <p:spPr bwMode="auto">
          <a:xfrm>
            <a:off x="5115658" y="1648094"/>
            <a:ext cx="494575" cy="5580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05" tIns="33152" rIns="66305" bIns="33152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C00000"/>
                </a:solidFill>
                <a:latin typeface="Arial" panose="020B0604020202020204" pitchFamily="34" charset="0"/>
              </a:rPr>
              <a:t>√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" name="圆角矩形 37"/>
          <p:cNvSpPr/>
          <p:nvPr/>
        </p:nvSpPr>
        <p:spPr>
          <a:xfrm rot="20123405">
            <a:off x="2779722" y="2013658"/>
            <a:ext cx="627087" cy="275600"/>
          </a:xfrm>
          <a:prstGeom prst="roundRect">
            <a:avLst>
              <a:gd name="adj" fmla="val 50000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21" tIns="33161" rIns="66321" bIns="33161" spcCol="0" rtlCol="0" anchor="ctr"/>
          <a:lstStyle/>
          <a:p>
            <a:pPr algn="ctr"/>
            <a:r>
              <a:rPr lang="zh-CN" altLang="en-US" sz="1500" dirty="0">
                <a:solidFill>
                  <a:schemeClr val="tx1"/>
                </a:solidFill>
              </a:rPr>
              <a:t>错解</a:t>
            </a:r>
          </a:p>
        </p:txBody>
      </p:sp>
      <p:sp>
        <p:nvSpPr>
          <p:cNvPr id="39" name="圆角矩形 38"/>
          <p:cNvSpPr/>
          <p:nvPr/>
        </p:nvSpPr>
        <p:spPr>
          <a:xfrm rot="19595570">
            <a:off x="5174979" y="1989693"/>
            <a:ext cx="627087" cy="2756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21" tIns="33161" rIns="66321" bIns="33161" spcCol="0" rtlCol="0" anchor="ctr"/>
          <a:lstStyle/>
          <a:p>
            <a:pPr algn="ctr"/>
            <a:r>
              <a:rPr lang="zh-CN" altLang="en-US" sz="1500" dirty="0">
                <a:solidFill>
                  <a:schemeClr val="tx1"/>
                </a:solidFill>
              </a:rPr>
              <a:t>正解</a:t>
            </a:r>
          </a:p>
        </p:txBody>
      </p:sp>
      <p:sp>
        <p:nvSpPr>
          <p:cNvPr id="20" name="矩形 10"/>
          <p:cNvSpPr>
            <a:spLocks noChangeArrowheads="1"/>
          </p:cNvSpPr>
          <p:nvPr/>
        </p:nvSpPr>
        <p:spPr bwMode="auto">
          <a:xfrm>
            <a:off x="1436563" y="2623979"/>
            <a:ext cx="6218617" cy="17617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40" tIns="33170" rIns="66340" bIns="3317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7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华文新魏" panose="02010800040101010101" pitchFamily="2" charset="-122"/>
              </a:rPr>
              <a:t>错解分析：</a:t>
            </a:r>
            <a:r>
              <a:rPr lang="zh-CN" altLang="en-US" sz="23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sym typeface="华文新魏" panose="02010800040101010101" pitchFamily="2" charset="-122"/>
              </a:rPr>
              <a:t>圆沿着一条直线滚动，圆心到这条直线的距离等于半径，不变，所以圆心是在一条直线上运动。</a:t>
            </a:r>
            <a:endParaRPr lang="zh-CN" altLang="en-US" sz="10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sym typeface="华文新魏" panose="02010800040101010101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  <p:bldP spid="38" grpId="0" animBg="1"/>
      <p:bldP spid="3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543396" y="310022"/>
            <a:ext cx="1448963" cy="456205"/>
          </a:xfrm>
          <a:prstGeom prst="rect">
            <a:avLst/>
          </a:prstGeom>
          <a:noFill/>
          <a:ln>
            <a:noFill/>
          </a:ln>
        </p:spPr>
        <p:txBody>
          <a:bodyPr wrap="none" lIns="53865" tIns="26933" rIns="53865" bIns="26933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zh-CN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宋体" panose="02010600030101010101" pitchFamily="2" charset="-122"/>
              </a:rPr>
              <a:t>学习目标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1564842" y="900430"/>
            <a:ext cx="5727740" cy="991972"/>
          </a:xfrm>
          <a:prstGeom prst="rect">
            <a:avLst/>
          </a:prstGeom>
          <a:noFill/>
        </p:spPr>
        <p:txBody>
          <a:bodyPr wrap="square" lIns="53865" tIns="26933" rIns="53865" bIns="2693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2000" b="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能用圆的知识解释生活中的简单现象。</a:t>
            </a:r>
            <a:endParaRPr lang="en-US" altLang="zh-CN" sz="2000" b="0" dirty="0">
              <a:solidFill>
                <a:prstClr val="black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en-US" sz="2000" b="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感受数学与生活密切相关。</a:t>
            </a:r>
          </a:p>
        </p:txBody>
      </p:sp>
      <p:sp>
        <p:nvSpPr>
          <p:cNvPr id="8" name="矩形 7"/>
          <p:cNvSpPr/>
          <p:nvPr/>
        </p:nvSpPr>
        <p:spPr>
          <a:xfrm>
            <a:off x="3368186" y="2336950"/>
            <a:ext cx="1783999" cy="456205"/>
          </a:xfrm>
          <a:prstGeom prst="rect">
            <a:avLst/>
          </a:prstGeom>
          <a:noFill/>
          <a:ln>
            <a:noFill/>
          </a:ln>
        </p:spPr>
        <p:txBody>
          <a:bodyPr wrap="none" lIns="53865" tIns="26933" rIns="53865" bIns="26933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zh-CN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宋体" panose="02010600030101010101" pitchFamily="2" charset="-122"/>
              </a:rPr>
              <a:t>学习重难点</a:t>
            </a:r>
          </a:p>
        </p:txBody>
      </p:sp>
      <p:sp>
        <p:nvSpPr>
          <p:cNvPr id="9" name="文本框 7"/>
          <p:cNvSpPr txBox="1"/>
          <p:nvPr/>
        </p:nvSpPr>
        <p:spPr>
          <a:xfrm>
            <a:off x="1645592" y="3093544"/>
            <a:ext cx="5558212" cy="366910"/>
          </a:xfrm>
          <a:prstGeom prst="rect">
            <a:avLst/>
          </a:prstGeom>
          <a:noFill/>
        </p:spPr>
        <p:txBody>
          <a:bodyPr wrap="square" lIns="53865" tIns="26933" rIns="53865" bIns="26933" rtlCol="0">
            <a:spAutoFit/>
          </a:bodyPr>
          <a:lstStyle/>
          <a:p>
            <a:pPr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解释生活中有关圆的简单现象。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49605" y="3892634"/>
            <a:ext cx="5558212" cy="366910"/>
          </a:xfrm>
          <a:prstGeom prst="rect">
            <a:avLst/>
          </a:prstGeom>
          <a:noFill/>
        </p:spPr>
        <p:txBody>
          <a:bodyPr wrap="square" lIns="53865" tIns="26933" rIns="53865" bIns="26933" rtlCol="0">
            <a:spAutoFit/>
          </a:bodyPr>
          <a:lstStyle/>
          <a:p>
            <a:pPr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0" dirty="0">
                <a:solidFill>
                  <a:prstClr val="black"/>
                </a:solidFill>
                <a:latin typeface="楷体" panose="02010609060101010101" charset="-122"/>
                <a:ea typeface="楷体" panose="02010609060101010101" charset="-122"/>
              </a:rPr>
              <a:t>理解生活中使用圆的作用。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88823" y="3616325"/>
            <a:ext cx="484880" cy="5160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3865" tIns="26933" rIns="53865" bIns="26933" rtlCol="0">
            <a:spAutoFit/>
          </a:bodyPr>
          <a:lstStyle/>
          <a:p>
            <a:pPr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500" b="0" dirty="0">
                <a:solidFill>
                  <a:prstClr val="white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难点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88823" y="2780668"/>
            <a:ext cx="484880" cy="5160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3865" tIns="26933" rIns="53865" bIns="26933" rtlCol="0">
            <a:spAutoFit/>
          </a:bodyPr>
          <a:lstStyle/>
          <a:p>
            <a:pPr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500" b="0" dirty="0">
                <a:solidFill>
                  <a:prstClr val="white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重点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3226185" y="482599"/>
            <a:ext cx="2077417" cy="467947"/>
          </a:xfrm>
          <a:prstGeom prst="rect">
            <a:avLst/>
          </a:prstGeom>
          <a:noFill/>
          <a:ln>
            <a:noFill/>
          </a:ln>
        </p:spPr>
        <p:txBody>
          <a:bodyPr wrap="square" lIns="66340" tIns="33170" rIns="66340" bIns="33170" rtlCol="0" anchor="t">
            <a:spAutoFit/>
          </a:bodyPr>
          <a:lstStyle/>
          <a:p>
            <a:pPr algn="ctr"/>
            <a:r>
              <a:rPr lang="zh-CN" altLang="en-US" sz="2600" b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29" name="Rectangle 2"/>
          <p:cNvSpPr/>
          <p:nvPr/>
        </p:nvSpPr>
        <p:spPr>
          <a:xfrm>
            <a:off x="3045965" y="1486860"/>
            <a:ext cx="4100226" cy="961455"/>
          </a:xfrm>
          <a:prstGeom prst="rect">
            <a:avLst/>
          </a:prstGeom>
          <a:noFill/>
          <a:ln w="9525">
            <a:noFill/>
          </a:ln>
        </p:spPr>
        <p:txBody>
          <a:bodyPr lIns="66340" tIns="33170" rIns="66340" bIns="33170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完成练习册本课时的习题。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0897" y="952821"/>
            <a:ext cx="5382483" cy="780679"/>
          </a:xfrm>
          <a:prstGeom prst="rect">
            <a:avLst/>
          </a:prstGeom>
        </p:spPr>
        <p:txBody>
          <a:bodyPr lIns="66340" tIns="33170" rIns="66340" bIns="3317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1. 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分别标出这个圆的圆心</a:t>
            </a:r>
            <a:r>
              <a:rPr lang="en-US" altLang="zh-CN" sz="23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O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、半径</a:t>
            </a:r>
            <a:r>
              <a:rPr lang="en-US" altLang="zh-CN" sz="23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r 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和</a:t>
            </a:r>
            <a:endParaRPr lang="en-US" altLang="zh-CN" sz="23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直径</a:t>
            </a:r>
            <a:r>
              <a:rPr lang="en-US" altLang="zh-CN" sz="23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d 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。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156706" y="2906401"/>
            <a:ext cx="1384791" cy="262529"/>
          </a:xfrm>
          <a:prstGeom prst="line">
            <a:avLst/>
          </a:prstGeom>
          <a:ln w="57150">
            <a:solidFill>
              <a:srgbClr val="1B9B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3600000" flipH="1" flipV="1">
            <a:off x="2782462" y="3189080"/>
            <a:ext cx="2768071" cy="1152"/>
          </a:xfrm>
          <a:prstGeom prst="line">
            <a:avLst/>
          </a:prstGeom>
          <a:ln w="57150">
            <a:solidFill>
              <a:srgbClr val="1B9B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4131359" y="3141296"/>
            <a:ext cx="78341" cy="782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44124" y="3094037"/>
            <a:ext cx="466590" cy="468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40" tIns="33170" rIns="66340" bIns="3317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600" i="1" dirty="0">
                <a:latin typeface="宋体" panose="02010600030101010101" pitchFamily="2" charset="-122"/>
              </a:rPr>
              <a:t>O</a:t>
            </a:r>
            <a:endParaRPr lang="zh-CN" altLang="en-US" sz="2600" i="1" dirty="0">
              <a:latin typeface="宋体" panose="02010600030101010101" pitchFamily="2" charset="-122"/>
            </a:endParaRPr>
          </a:p>
        </p:txBody>
      </p:sp>
      <p:graphicFrame>
        <p:nvGraphicFramePr>
          <p:cNvPr id="14" name="Object 104"/>
          <p:cNvGraphicFramePr>
            <a:graphicFrameLocks noChangeAspect="1"/>
          </p:cNvGraphicFramePr>
          <p:nvPr/>
        </p:nvGraphicFramePr>
        <p:xfrm>
          <a:off x="4671682" y="2768228"/>
          <a:ext cx="375576" cy="41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3" imgW="2743200" imgH="3048000" progId="Equation.DSMT4">
                  <p:embed/>
                </p:oleObj>
              </mc:Choice>
              <mc:Fallback>
                <p:oleObj name="Equation" r:id="rId3" imgW="2743200" imgH="30480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1682" y="2768228"/>
                        <a:ext cx="375576" cy="41797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5"/>
          <p:cNvGraphicFramePr>
            <a:graphicFrameLocks noChangeAspect="1"/>
          </p:cNvGraphicFramePr>
          <p:nvPr/>
        </p:nvGraphicFramePr>
        <p:xfrm>
          <a:off x="3391729" y="2384797"/>
          <a:ext cx="347926" cy="44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5" imgW="3352800" imgH="4267200" progId="Equation.DSMT4">
                  <p:embed/>
                </p:oleObj>
              </mc:Choice>
              <mc:Fallback>
                <p:oleObj name="Equation" r:id="rId5" imgW="3352800" imgH="4267200" progId="Equation.DSMT4">
                  <p:embed/>
                  <p:pic>
                    <p:nvPicPr>
                      <p:cNvPr id="0" name="图片 102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1729" y="2384797"/>
                        <a:ext cx="347926" cy="44330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弧形 16"/>
          <p:cNvSpPr/>
          <p:nvPr/>
        </p:nvSpPr>
        <p:spPr>
          <a:xfrm rot="4800000">
            <a:off x="2781886" y="1797956"/>
            <a:ext cx="2768071" cy="2769582"/>
          </a:xfrm>
          <a:prstGeom prst="arc">
            <a:avLst>
              <a:gd name="adj1" fmla="val 16200000"/>
              <a:gd name="adj2" fmla="val 539678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8" name="弧形 17"/>
          <p:cNvSpPr/>
          <p:nvPr/>
        </p:nvSpPr>
        <p:spPr>
          <a:xfrm rot="15602570" flipV="1">
            <a:off x="2787070" y="1810047"/>
            <a:ext cx="2768071" cy="2768430"/>
          </a:xfrm>
          <a:prstGeom prst="arc">
            <a:avLst>
              <a:gd name="adj1" fmla="val 16200000"/>
              <a:gd name="adj2" fmla="val 5396781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622679" y="314688"/>
            <a:ext cx="1449005" cy="456225"/>
          </a:xfrm>
          <a:prstGeom prst="rect">
            <a:avLst/>
          </a:prstGeom>
          <a:noFill/>
          <a:ln>
            <a:noFill/>
          </a:ln>
        </p:spPr>
        <p:txBody>
          <a:bodyPr wrap="none" lIns="53886" tIns="26944" rIns="53886" bIns="26944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回顾复习</a:t>
            </a:r>
            <a:endParaRPr lang="zh-CN" altLang="zh-CN" sz="2600" b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0898" y="1155672"/>
            <a:ext cx="6244233" cy="423731"/>
          </a:xfrm>
          <a:prstGeom prst="rect">
            <a:avLst/>
          </a:prstGeom>
        </p:spPr>
        <p:txBody>
          <a:bodyPr lIns="66340" tIns="33170" rIns="66340" bIns="3317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2.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在同一位置画一个半径是</a:t>
            </a:r>
            <a:r>
              <a:rPr lang="en-US" altLang="zh-CN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3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厘米和</a:t>
            </a:r>
            <a:r>
              <a:rPr lang="en-US" altLang="zh-CN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5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厘米的圆。</a:t>
            </a:r>
          </a:p>
        </p:txBody>
      </p:sp>
      <p:sp>
        <p:nvSpPr>
          <p:cNvPr id="2" name="椭圆 1"/>
          <p:cNvSpPr>
            <a:spLocks noChangeAspect="1"/>
          </p:cNvSpPr>
          <p:nvPr/>
        </p:nvSpPr>
        <p:spPr>
          <a:xfrm>
            <a:off x="3945273" y="2590173"/>
            <a:ext cx="783409" cy="78413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>
            <a:off x="3683754" y="2310373"/>
            <a:ext cx="1306450" cy="13057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0897" y="848200"/>
            <a:ext cx="5382483" cy="781327"/>
          </a:xfrm>
          <a:prstGeom prst="rect">
            <a:avLst/>
          </a:prstGeom>
        </p:spPr>
        <p:txBody>
          <a:bodyPr lIns="66340" tIns="33170" rIns="66340" bIns="3317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3.</a:t>
            </a:r>
            <a:r>
              <a:rPr lang="zh-CN" alt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用含有字母的等式表示圆的半径和直径的关系是什么</a:t>
            </a:r>
            <a:r>
              <a:rPr lang="en-US" altLang="zh-CN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?</a:t>
            </a:r>
            <a:endParaRPr lang="zh-CN" alt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01611" y="2005737"/>
                <a:ext cx="1241499" cy="468796"/>
              </a:xfrm>
              <a:prstGeom prst="rect">
                <a:avLst/>
              </a:prstGeom>
              <a:noFill/>
            </p:spPr>
            <p:txBody>
              <a:bodyPr wrap="none" lIns="66340" tIns="33170" rIns="66340" bIns="3317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00" i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𝒅</m:t>
                      </m:r>
                      <m:r>
                        <a:rPr lang="en-US" altLang="zh-CN" sz="2600" i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=</m:t>
                      </m:r>
                      <m:r>
                        <a:rPr lang="en-US" altLang="zh-CN" sz="2600" i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𝟐</m:t>
                      </m:r>
                      <m:r>
                        <a:rPr lang="en-US" altLang="zh-CN" sz="2600" i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𝒓</m:t>
                      </m:r>
                    </m:oMath>
                  </m:oMathPara>
                </a14:m>
                <a:endParaRPr lang="zh-CN" altLang="en-US" sz="2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11" y="2005737"/>
                <a:ext cx="1241499" cy="468796"/>
              </a:xfrm>
              <a:prstGeom prst="rect">
                <a:avLst/>
              </a:prstGeom>
              <a:blipFill rotWithShape="1">
                <a:blip r:embed="rId2"/>
                <a:stretch>
                  <a:fillRect l="-44" t="-87" r="50" b="1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78336" y="2702954"/>
                <a:ext cx="1041407" cy="827555"/>
              </a:xfrm>
              <a:prstGeom prst="rect">
                <a:avLst/>
              </a:prstGeom>
              <a:noFill/>
            </p:spPr>
            <p:txBody>
              <a:bodyPr wrap="none" lIns="66340" tIns="33170" rIns="66340" bIns="3317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00" i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𝒓</m:t>
                      </m:r>
                      <m:r>
                        <a:rPr lang="en-US" altLang="zh-CN" sz="2600" i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=</m:t>
                      </m:r>
                      <m:f>
                        <m:fPr>
                          <m:ctrlPr>
                            <a:rPr lang="en-US" altLang="zh-CN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600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𝒅</m:t>
                          </m:r>
                        </m:num>
                        <m:den>
                          <m:r>
                            <a:rPr lang="en-US" altLang="zh-CN" sz="2600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zh-CN" altLang="en-US" sz="2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336" y="2702954"/>
                <a:ext cx="1041407" cy="827555"/>
              </a:xfrm>
              <a:prstGeom prst="rect">
                <a:avLst/>
              </a:prstGeom>
              <a:blipFill rotWithShape="1">
                <a:blip r:embed="rId3"/>
                <a:stretch>
                  <a:fillRect l="-42" t="-48" r="43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1488821" y="743743"/>
            <a:ext cx="2799536" cy="4697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5295" tIns="33953" rIns="65295" bIns="33953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6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森林王国骑车比赛</a:t>
            </a:r>
          </a:p>
        </p:txBody>
      </p:sp>
      <p:pic>
        <p:nvPicPr>
          <p:cNvPr id="9218" name="Picture 2" descr="D:\掘金2016\20160510北六上课件\图片\u=3858544315,1770708073&amp;fm=21&amp;gp=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6FF01"/>
              </a:clrFrom>
              <a:clrTo>
                <a:srgbClr val="46FF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7299" y="1483636"/>
            <a:ext cx="777649" cy="119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D:\掘金2016\20160510北六上课件\图片\jt033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4396" y="2676208"/>
            <a:ext cx="1837555" cy="11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D:\掘金2016\20160510北六上课件\图片\u=1821749148,3127014031&amp;fm=21&amp;gp=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8029">
            <a:off x="1447735" y="1363484"/>
            <a:ext cx="2267279" cy="146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D:\掘金2016\20160510北六上课件\图片\jt033 拷贝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1404" y="2686570"/>
            <a:ext cx="1973501" cy="11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D:\掘金2016\20160510北六上课件\图片\jt033 拷贝1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3293" y="2686570"/>
            <a:ext cx="1973500" cy="11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565091" y="3929698"/>
            <a:ext cx="5443543" cy="4709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5295" tIns="33953" rIns="65295" bIns="33953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对于这次比赛，你有什么想法吗？</a:t>
            </a:r>
          </a:p>
        </p:txBody>
      </p:sp>
      <p:sp>
        <p:nvSpPr>
          <p:cNvPr id="15" name="矩形 14"/>
          <p:cNvSpPr/>
          <p:nvPr/>
        </p:nvSpPr>
        <p:spPr>
          <a:xfrm>
            <a:off x="3620349" y="314688"/>
            <a:ext cx="1453658" cy="456225"/>
          </a:xfrm>
          <a:prstGeom prst="rect">
            <a:avLst/>
          </a:prstGeom>
          <a:noFill/>
          <a:ln>
            <a:noFill/>
          </a:ln>
        </p:spPr>
        <p:txBody>
          <a:bodyPr wrap="none" lIns="53886" tIns="26944" rIns="53886" bIns="26944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情境引入</a:t>
            </a:r>
            <a:endParaRPr lang="zh-CN" altLang="zh-CN" sz="2600" b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  <p:pic>
        <p:nvPicPr>
          <p:cNvPr id="2050" name="Picture 2" descr="http://www.hidhid.cn/images/10651018772642056/T1LzZtXb0cXXXXXXXX_!!0-item_pic.jpg_300x30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27543">
            <a:off x="3923196" y="1287798"/>
            <a:ext cx="1450153" cy="143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掘金2016\20160510北六上课件\图片\u=3858544315,1770708073&amp;fm=21&amp;gp=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46FF01"/>
              </a:clrFrom>
              <a:clrTo>
                <a:srgbClr val="46FF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8490" y="1027199"/>
            <a:ext cx="545130" cy="83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D:\掘金2016\20160510北六上课件\图片\jt033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4396" y="1746449"/>
            <a:ext cx="1562463" cy="94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D:\掘金2016\20160510北六上课件\图片\u=1821749148,3127014031&amp;fm=21&amp;gp=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78029">
            <a:off x="1251702" y="901182"/>
            <a:ext cx="1905501" cy="123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D:\掘金2016\20160510北六上课件\图片\jt033 拷贝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1405" y="1756811"/>
            <a:ext cx="1678058" cy="101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D:\掘金2016\20160510北六上课件\图片\jt033 拷贝1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3422" y="1756811"/>
            <a:ext cx="1678057" cy="101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hidhid.cn/images/10651018772642056/T1LzZtXb0cXXXXXXXX_!!0-item_pic.jpg_300x30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27543">
            <a:off x="3977271" y="814637"/>
            <a:ext cx="1218760" cy="120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2245703" y="3172380"/>
            <a:ext cx="3245775" cy="1070690"/>
          </a:xfrm>
          <a:prstGeom prst="wedgeRoundRectCallout">
            <a:avLst>
              <a:gd name="adj1" fmla="val 57800"/>
              <a:gd name="adj2" fmla="val 3397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它们三个所骑车的车轮形状不同，最终发现，熊猫骑的最快，可获得第一名。</a:t>
            </a:r>
          </a:p>
        </p:txBody>
      </p:sp>
      <p:pic>
        <p:nvPicPr>
          <p:cNvPr id="4" name="Picture 2" descr="F:\许秀芝\北师六上同步课件\图\t0120f865ace985c95f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607444" y="2832894"/>
            <a:ext cx="1223071" cy="198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0690" y="1292145"/>
            <a:ext cx="1519583" cy="152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9" descr="http://images.channeladvisor.com/Sell/SSProfiles/43000093/Images/7/IMG_5436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57589"/>
            <a:ext cx="1975805" cy="1926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流程图: 资料带 1"/>
          <p:cNvSpPr/>
          <p:nvPr/>
        </p:nvSpPr>
        <p:spPr>
          <a:xfrm>
            <a:off x="1673818" y="795972"/>
            <a:ext cx="992888" cy="470059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algn="ctr"/>
            <a:r>
              <a:rPr lang="zh-CN" altLang="en-US" sz="2300" dirty="0">
                <a:solidFill>
                  <a:srgbClr val="FF0000"/>
                </a:solidFill>
              </a:rPr>
              <a:t>讨论</a:t>
            </a:r>
          </a:p>
        </p:txBody>
      </p:sp>
      <p:sp>
        <p:nvSpPr>
          <p:cNvPr id="4" name="流程图: 终止 3"/>
          <p:cNvSpPr/>
          <p:nvPr/>
        </p:nvSpPr>
        <p:spPr>
          <a:xfrm>
            <a:off x="1436563" y="2388993"/>
            <a:ext cx="3239952" cy="39167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marL="524510" indent="-52451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车轮为什么都是圆形的？</a:t>
            </a:r>
            <a:endParaRPr lang="en-US" altLang="zh-CN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流程图: 终止 7"/>
          <p:cNvSpPr/>
          <p:nvPr/>
        </p:nvSpPr>
        <p:spPr>
          <a:xfrm>
            <a:off x="1600535" y="1527174"/>
            <a:ext cx="2769636" cy="39167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marL="524510" indent="-524510"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车轮用方的可以吗？</a:t>
            </a:r>
            <a:endParaRPr lang="en-US" altLang="zh-CN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流程图: 终止 8"/>
          <p:cNvSpPr/>
          <p:nvPr/>
        </p:nvSpPr>
        <p:spPr>
          <a:xfrm>
            <a:off x="1672144" y="3302952"/>
            <a:ext cx="2769636" cy="391672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40" tIns="33170" rIns="66340" bIns="33170" rtlCol="0" anchor="ctr"/>
          <a:lstStyle/>
          <a:p>
            <a:pPr marL="524510" indent="-524510" algn="ctr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圆形有什么好处？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6"/>
          <p:cNvSpPr>
            <a:spLocks noChangeArrowheads="1"/>
          </p:cNvSpPr>
          <p:nvPr/>
        </p:nvSpPr>
        <p:spPr bwMode="auto">
          <a:xfrm>
            <a:off x="1489054" y="654596"/>
            <a:ext cx="6400915" cy="428221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000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1750576" y="2258558"/>
            <a:ext cx="1463132" cy="1462334"/>
            <a:chOff x="567" y="2341"/>
            <a:chExt cx="1270" cy="1270"/>
          </a:xfrm>
          <a:blipFill>
            <a:blip r:embed="rId3"/>
            <a:tile tx="0" ty="0" sx="100000" sy="100000" flip="none" algn="tl"/>
          </a:blipFill>
        </p:grpSpPr>
        <p:sp>
          <p:nvSpPr>
            <p:cNvPr id="816131" name="Oval 3" descr="栎木"/>
            <p:cNvSpPr>
              <a:spLocks noChangeArrowheads="1"/>
            </p:cNvSpPr>
            <p:nvPr/>
          </p:nvSpPr>
          <p:spPr bwMode="auto">
            <a:xfrm>
              <a:off x="567" y="2341"/>
              <a:ext cx="1270" cy="127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816132" name="Oval 4"/>
            <p:cNvSpPr>
              <a:spLocks noChangeArrowheads="1"/>
            </p:cNvSpPr>
            <p:nvPr/>
          </p:nvSpPr>
          <p:spPr bwMode="auto">
            <a:xfrm>
              <a:off x="1156" y="2976"/>
              <a:ext cx="46" cy="4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3633638" y="2337431"/>
            <a:ext cx="1358294" cy="1357553"/>
            <a:chOff x="2064" y="2432"/>
            <a:chExt cx="1179" cy="1179"/>
          </a:xfrm>
          <a:blipFill>
            <a:blip r:embed="rId3"/>
            <a:tile tx="0" ty="0" sx="100000" sy="100000" flip="none" algn="tl"/>
          </a:blipFill>
        </p:grpSpPr>
        <p:sp>
          <p:nvSpPr>
            <p:cNvPr id="816134" name="Rectangle 6" descr="栎木"/>
            <p:cNvSpPr>
              <a:spLocks noChangeArrowheads="1"/>
            </p:cNvSpPr>
            <p:nvPr/>
          </p:nvSpPr>
          <p:spPr bwMode="auto">
            <a:xfrm>
              <a:off x="2064" y="2432"/>
              <a:ext cx="1179" cy="1179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816137" name="Oval 9"/>
            <p:cNvSpPr>
              <a:spLocks noChangeArrowheads="1"/>
            </p:cNvSpPr>
            <p:nvPr/>
          </p:nvSpPr>
          <p:spPr bwMode="auto">
            <a:xfrm>
              <a:off x="2614" y="3009"/>
              <a:ext cx="46" cy="4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000">
                <a:solidFill>
                  <a:srgbClr val="FFFF00"/>
                </a:solidFill>
              </a:endParaRPr>
            </a:p>
          </p:txBody>
        </p:sp>
      </p:grpSp>
      <p:sp>
        <p:nvSpPr>
          <p:cNvPr id="44036" name="Rectangle 17"/>
          <p:cNvSpPr>
            <a:spLocks noChangeArrowheads="1"/>
          </p:cNvSpPr>
          <p:nvPr/>
        </p:nvSpPr>
        <p:spPr bwMode="auto">
          <a:xfrm>
            <a:off x="1616935" y="1639081"/>
            <a:ext cx="5790317" cy="426034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chemeClr val="tx1"/>
                </a:solidFill>
                <a:latin typeface="宋体" panose="02010600030101010101" pitchFamily="2" charset="-122"/>
              </a:rPr>
              <a:t>分别用硬纸板做成下面的图形，代替车轮。</a:t>
            </a:r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2406104" y="2879338"/>
            <a:ext cx="280810" cy="42573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FFFF00"/>
                </a:solidFill>
                <a:latin typeface="方正隶书简体"/>
                <a:ea typeface="方正隶书简体"/>
                <a:cs typeface="方正隶书简体"/>
              </a:rPr>
              <a:t>A</a:t>
            </a:r>
          </a:p>
        </p:txBody>
      </p:sp>
      <p:sp>
        <p:nvSpPr>
          <p:cNvPr id="44038" name="Rectangle 19"/>
          <p:cNvSpPr>
            <a:spLocks noChangeArrowheads="1"/>
          </p:cNvSpPr>
          <p:nvPr/>
        </p:nvSpPr>
        <p:spPr bwMode="auto">
          <a:xfrm>
            <a:off x="4240647" y="2903492"/>
            <a:ext cx="280810" cy="42573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5295" tIns="33953" rIns="65295" bIns="33953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FFFF00"/>
                </a:solidFill>
                <a:latin typeface="方正隶书简体"/>
                <a:ea typeface="方正隶书简体"/>
                <a:cs typeface="方正隶书简体"/>
              </a:rPr>
              <a:t>A</a:t>
            </a:r>
          </a:p>
        </p:txBody>
      </p:sp>
      <p:grpSp>
        <p:nvGrpSpPr>
          <p:cNvPr id="4" name="Group 21"/>
          <p:cNvGrpSpPr/>
          <p:nvPr/>
        </p:nvGrpSpPr>
        <p:grpSpPr bwMode="auto">
          <a:xfrm>
            <a:off x="5478106" y="2552177"/>
            <a:ext cx="1881334" cy="1044360"/>
            <a:chOff x="3515" y="2024"/>
            <a:chExt cx="1633" cy="907"/>
          </a:xfrm>
          <a:blipFill>
            <a:blip r:embed="rId3"/>
            <a:tile tx="0" ty="0" sx="100000" sy="100000" flip="none" algn="tl"/>
          </a:blipFill>
        </p:grpSpPr>
        <p:grpSp>
          <p:nvGrpSpPr>
            <p:cNvPr id="5" name="Group 15"/>
            <p:cNvGrpSpPr/>
            <p:nvPr/>
          </p:nvGrpSpPr>
          <p:grpSpPr bwMode="auto">
            <a:xfrm>
              <a:off x="3515" y="2024"/>
              <a:ext cx="1633" cy="907"/>
              <a:chOff x="3515" y="2568"/>
              <a:chExt cx="1633" cy="907"/>
            </a:xfrm>
            <a:grpFill/>
          </p:grpSpPr>
          <p:sp>
            <p:nvSpPr>
              <p:cNvPr id="816142" name="Oval 14" descr="栎木"/>
              <p:cNvSpPr>
                <a:spLocks noChangeArrowheads="1"/>
              </p:cNvSpPr>
              <p:nvPr/>
            </p:nvSpPr>
            <p:spPr bwMode="auto">
              <a:xfrm>
                <a:off x="3515" y="2568"/>
                <a:ext cx="1633" cy="907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2000"/>
              </a:p>
            </p:txBody>
          </p:sp>
          <p:sp>
            <p:nvSpPr>
              <p:cNvPr id="816141" name="Oval 13"/>
              <p:cNvSpPr>
                <a:spLocks noChangeArrowheads="1"/>
              </p:cNvSpPr>
              <p:nvPr/>
            </p:nvSpPr>
            <p:spPr bwMode="auto">
              <a:xfrm>
                <a:off x="4331" y="3021"/>
                <a:ext cx="46" cy="46"/>
              </a:xfrm>
              <a:prstGeom prst="ellipse">
                <a:avLst/>
              </a:prstGeom>
              <a:grpFill/>
              <a:ln w="9525" algn="ctr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/>
              <a:p>
                <a:pPr>
                  <a:buFont typeface="Arial" panose="020B0604020202020204" pitchFamily="34" charset="0"/>
                  <a:buNone/>
                  <a:defRPr/>
                </a:pPr>
                <a:endParaRPr lang="zh-CN" altLang="en-US" sz="2000"/>
              </a:p>
            </p:txBody>
          </p:sp>
        </p:grpSp>
        <p:sp>
          <p:nvSpPr>
            <p:cNvPr id="816148" name="Rectangle 20"/>
            <p:cNvSpPr>
              <a:spLocks noChangeArrowheads="1"/>
            </p:cNvSpPr>
            <p:nvPr/>
          </p:nvSpPr>
          <p:spPr bwMode="auto">
            <a:xfrm>
              <a:off x="4296" y="2381"/>
              <a:ext cx="287" cy="389"/>
            </a:xfrm>
            <a:prstGeom prst="rect">
              <a:avLst/>
            </a:prstGeom>
            <a:grpFill/>
            <a:ln w="9525" algn="ctr">
              <a:noFill/>
              <a:miter lim="800000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3000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2300" dirty="0">
                  <a:solidFill>
                    <a:srgbClr val="FFFF00"/>
                  </a:solidFill>
                  <a:latin typeface="方正隶书简体" pitchFamily="2" charset="-122"/>
                  <a:ea typeface="方正隶书简体" pitchFamily="2" charset="-122"/>
                </a:rPr>
                <a:t>A</a:t>
              </a:r>
            </a:p>
          </p:txBody>
        </p:sp>
      </p:grp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6393356" y="3070902"/>
            <a:ext cx="52995" cy="52966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round/>
          </a:ln>
          <a:effectLst/>
        </p:spPr>
        <p:txBody>
          <a:bodyPr wrap="none" lIns="65295" tIns="33953" rIns="65295" bIns="33953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000">
              <a:solidFill>
                <a:srgbClr val="FFFF00"/>
              </a:solidFill>
            </a:endParaRPr>
          </a:p>
        </p:txBody>
      </p:sp>
      <p:sp>
        <p:nvSpPr>
          <p:cNvPr id="19" name="TextBox 10"/>
          <p:cNvSpPr>
            <a:spLocks noChangeArrowheads="1"/>
          </p:cNvSpPr>
          <p:nvPr/>
        </p:nvSpPr>
        <p:spPr bwMode="auto">
          <a:xfrm>
            <a:off x="1772464" y="741934"/>
            <a:ext cx="4158226" cy="711938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rgbClr val="1B9B15"/>
            </a:solidFill>
            <a:round/>
          </a:ln>
        </p:spPr>
        <p:txBody>
          <a:bodyPr wrap="square" lIns="0" tIns="0" rIns="0" bIns="0" anchor="ctr" anchorCtr="1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rgbClr val="7030A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与同伴合作做一做，想一想。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622675" y="314688"/>
            <a:ext cx="1449005" cy="456225"/>
          </a:xfrm>
          <a:prstGeom prst="rect">
            <a:avLst/>
          </a:prstGeom>
          <a:noFill/>
          <a:ln>
            <a:noFill/>
          </a:ln>
        </p:spPr>
        <p:txBody>
          <a:bodyPr wrap="none" lIns="53886" tIns="26944" rIns="53886" bIns="26944" rtlCol="0" anchor="t">
            <a:spAutoFit/>
          </a:bodyPr>
          <a:lstStyle/>
          <a:p>
            <a:pPr algn="ctr" defTabSz="53848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600" b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例题解读</a:t>
            </a:r>
            <a:endParaRPr lang="zh-CN" altLang="zh-CN" sz="2600" b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  <p:bldP spid="22" grpId="0" animBg="1"/>
    </p:bldLst>
  </p:timing>
</p:sld>
</file>

<file path=ppt/theme/theme1.xml><?xml version="1.0" encoding="utf-8"?>
<a:theme xmlns:a="http://schemas.openxmlformats.org/drawingml/2006/main" name="WWW.2PPT.COM&#10;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全屏显示(16:9)</PresentationFormat>
  <Paragraphs>77</Paragraphs>
  <Slides>20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方正隶书简体</vt:lpstr>
      <vt:lpstr>黑体</vt:lpstr>
      <vt:lpstr>华文楷体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 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2023-01-16T21:06:33Z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6DAC678802314EF6B9FDD413246C7D11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