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2" r:id="rId2"/>
    <p:sldId id="282" r:id="rId3"/>
    <p:sldId id="302" r:id="rId4"/>
    <p:sldId id="283" r:id="rId5"/>
    <p:sldId id="280" r:id="rId6"/>
    <p:sldId id="287" r:id="rId7"/>
    <p:sldId id="289" r:id="rId8"/>
    <p:sldId id="290" r:id="rId9"/>
    <p:sldId id="294" r:id="rId10"/>
    <p:sldId id="264" r:id="rId11"/>
    <p:sldId id="273" r:id="rId12"/>
    <p:sldId id="297" r:id="rId13"/>
    <p:sldId id="295" r:id="rId14"/>
    <p:sldId id="296" r:id="rId15"/>
    <p:sldId id="299" r:id="rId16"/>
    <p:sldId id="270" r:id="rId17"/>
    <p:sldId id="291" r:id="rId18"/>
    <p:sldId id="298" r:id="rId19"/>
    <p:sldId id="301" r:id="rId20"/>
    <p:sldId id="300" r:id="rId21"/>
    <p:sldId id="261" r:id="rId22"/>
    <p:sldId id="279" r:id="rId2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32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32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32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32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>
          <p15:clr>
            <a:srgbClr val="A4A3A4"/>
          </p15:clr>
        </p15:guide>
        <p15:guide id="2" pos="27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FF5A92"/>
    <a:srgbClr val="FF5AFF"/>
    <a:srgbClr val="FFB76F"/>
    <a:srgbClr val="9C6BFF"/>
    <a:srgbClr val="F7D1A7"/>
    <a:srgbClr val="FF33CC"/>
    <a:srgbClr val="0000FF"/>
    <a:srgbClr val="5CE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064"/>
        <p:guide pos="27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notesViewPr>
    <p:cSldViewPr>
      <p:cViewPr varScale="1">
        <p:scale>
          <a:sx n="32" d="100"/>
          <a:sy n="32" d="100"/>
        </p:scale>
        <p:origin x="-15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00B2BA4-02DB-48A2-9D7C-B633FC7103C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B2BA4-02DB-48A2-9D7C-B633FC7103C8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5EC9764F-24F9-4CA4-9222-A8D4F632FD3D}" type="slidenum">
              <a:rPr kumimoji="0" lang="en-US" altLang="zh-CN" sz="1200" b="0">
                <a:latin typeface="Arial" panose="020B0604020202020204" pitchFamily="34" charset="0"/>
              </a:rPr>
              <a:t>6</a:t>
            </a:fld>
            <a:endParaRPr kumimoji="0" lang="en-US" altLang="zh-CN" sz="1200" b="0">
              <a:latin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927B3BF5-6C71-4682-BB5D-CC712FF09BAC}" type="slidenum">
              <a:rPr kumimoji="0" lang="en-US" altLang="zh-CN" sz="1200" b="0">
                <a:latin typeface="Arial" panose="020B0604020202020204" pitchFamily="34" charset="0"/>
              </a:rPr>
              <a:t>7</a:t>
            </a:fld>
            <a:endParaRPr kumimoji="0" lang="en-US" altLang="zh-CN" sz="1200" b="0">
              <a:latin typeface="Arial" panose="020B0604020202020204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AAAC3477-C819-4702-92D7-72806224ADAA}" type="slidenum">
              <a:rPr kumimoji="0" lang="en-US" altLang="zh-CN" sz="1200" b="0">
                <a:latin typeface="Arial" panose="020B0604020202020204" pitchFamily="34" charset="0"/>
              </a:rPr>
              <a:t>8</a:t>
            </a:fld>
            <a:endParaRPr kumimoji="0" lang="en-US" altLang="zh-CN" sz="1200" b="0">
              <a:latin typeface="Arial" panose="020B0604020202020204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CF24F95F-323F-4AE9-9597-F7A09357B478}" type="slidenum">
              <a:rPr kumimoji="0" lang="en-US" altLang="zh-CN" sz="1200" b="0">
                <a:latin typeface="Arial" panose="020B0604020202020204" pitchFamily="34" charset="0"/>
              </a:rPr>
              <a:t>14</a:t>
            </a:fld>
            <a:endParaRPr kumimoji="0" lang="en-US" altLang="zh-CN" sz="1200" b="0">
              <a:latin typeface="Arial" panose="020B0604020202020204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A93FBE0-F163-444E-A7CC-CA141BD036FD}" type="slidenum">
              <a:rPr lang="en-US" altLang="zh-CN" sz="1200" b="0" smtClean="0"/>
              <a:t>16</a:t>
            </a:fld>
            <a:endParaRPr lang="en-US" altLang="zh-CN" sz="1200" b="0" smtClean="0"/>
          </a:p>
        </p:txBody>
      </p:sp>
      <p:sp>
        <p:nvSpPr>
          <p:cNvPr id="491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4D459BEA-9EDC-4C42-8775-2D64634D871C}" type="slidenum">
              <a:rPr kumimoji="0" lang="en-US" altLang="zh-CN" sz="1200" b="0" baseline="30000">
                <a:solidFill>
                  <a:srgbClr val="000000"/>
                </a:solidFill>
                <a:latin typeface="Arial" panose="020B0604020202020204" pitchFamily="34" charset="0"/>
                <a:ea typeface="隶书" panose="02010509060101010101" charset="-122"/>
              </a:rPr>
              <a:t>16</a:t>
            </a:fld>
            <a:endParaRPr kumimoji="0" lang="en-US" altLang="zh-CN" sz="1200" b="0" baseline="30000">
              <a:solidFill>
                <a:srgbClr val="000000"/>
              </a:solidFill>
              <a:latin typeface="Arial" panose="020B0604020202020204" pitchFamily="34" charset="0"/>
              <a:ea typeface="隶书" panose="02010509060101010101" charset="-122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C171755-82B5-425F-BD09-58375F1590DC}" type="slidenum">
              <a:rPr lang="en-US" altLang="zh-CN" sz="1200" b="0" smtClean="0"/>
              <a:t>21</a:t>
            </a:fld>
            <a:endParaRPr lang="en-US" altLang="zh-CN" sz="1200" b="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53B5EC-B550-49A4-9F7E-8D6421820C2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56B6F-E590-425C-9FA5-8E87EB4A23D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9921DE-CB5D-4053-8D0A-9BDEC5AA400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62CC1-9648-47E1-9792-DE23F8026A6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22BCBF-64F3-4EC8-864A-6FFF7DC2F06F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E8020-EBC6-4E46-A0AD-CCA81EA2C81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209E6D-595F-42D4-8D41-2712334B955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34183-0E84-48A3-9742-6009C7690ED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B8A9CF-DC73-46BD-AF9D-E57CE474EB1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4D522-5C9C-4760-B9CC-83AB826355E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B09CE9-603F-4D13-8FF5-FC9975B870C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C27CF-1B82-480A-8F45-BFAB7AF3A35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88E09A-5FD0-47B3-AD29-7B01D85FBE2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D651E-D006-4ABA-968D-BBD7AC08E17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E38F75-8BD2-4360-ACF3-288A83E6F4F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8B56F-0010-4B5A-B21C-0B89C33D5F8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273903-0CE7-4F52-A05C-6D6437C4261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D17B6-615C-40F8-839B-BCE453236E8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A3A332-0B79-4AEB-8EC1-5AA99969E1F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C750B-1B58-4D2F-91E0-C861351A80B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kumimoji="0" sz="1400" b="0">
                <a:latin typeface="+mn-lt"/>
              </a:defRPr>
            </a:lvl1pPr>
          </a:lstStyle>
          <a:p>
            <a:fld id="{CA32FDD1-397A-4E1C-AD3A-13AD119D127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kumimoji="0" sz="1400" b="0"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0" sz="1400" b="0">
                <a:latin typeface="+mn-lt"/>
              </a:defRPr>
            </a:lvl1pPr>
          </a:lstStyle>
          <a:p>
            <a:fld id="{44D5F964-90EF-4CEC-8869-62EAE137F9D2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blinds dir="vert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747291" y="2174875"/>
            <a:ext cx="7559675" cy="1377951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zh-CN" altLang="en-US" sz="8000" kern="10" dirty="0" smtClean="0">
                <a:ln w="9525" cap="sq">
                  <a:noFill/>
                  <a:round/>
                </a:ln>
                <a:solidFill>
                  <a:srgbClr val="0066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一</a:t>
            </a:r>
            <a:r>
              <a:rPr lang="zh-CN" altLang="en-US" sz="8000" kern="10" dirty="0">
                <a:ln w="9525" cap="sq">
                  <a:noFill/>
                  <a:round/>
                </a:ln>
                <a:solidFill>
                  <a:srgbClr val="0066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元一次不等式</a:t>
            </a:r>
          </a:p>
        </p:txBody>
      </p:sp>
      <p:sp>
        <p:nvSpPr>
          <p:cNvPr id="4" name="矩形 3"/>
          <p:cNvSpPr/>
          <p:nvPr/>
        </p:nvSpPr>
        <p:spPr>
          <a:xfrm>
            <a:off x="2866555" y="505892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kern="0" smtClean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kern="0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60"/>
          <p:cNvSpPr txBox="1">
            <a:spLocks noChangeArrowheads="1"/>
          </p:cNvSpPr>
          <p:nvPr/>
        </p:nvSpPr>
        <p:spPr bwMode="auto">
          <a:xfrm>
            <a:off x="266700" y="1371600"/>
            <a:ext cx="8534400" cy="35067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chemeClr val="bg2"/>
                </a:solidFill>
              </a:rPr>
              <a:t>不等式的解集还可以用数轴来表示：</a:t>
            </a:r>
          </a:p>
          <a:p>
            <a:pPr eaLnBrk="1" hangingPunct="1">
              <a:spcBef>
                <a:spcPct val="50000"/>
              </a:spcBef>
            </a:pPr>
            <a:endParaRPr lang="zh-CN" altLang="en-US" dirty="0">
              <a:solidFill>
                <a:schemeClr val="bg2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zh-CN" altLang="en-US" dirty="0">
              <a:solidFill>
                <a:schemeClr val="bg2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zh-CN" altLang="en-US" dirty="0">
              <a:solidFill>
                <a:schemeClr val="bg2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altLang="zh-CN" dirty="0">
              <a:solidFill>
                <a:schemeClr val="bg2"/>
              </a:solidFill>
            </a:endParaRPr>
          </a:p>
        </p:txBody>
      </p:sp>
      <p:sp>
        <p:nvSpPr>
          <p:cNvPr id="27737" name="Oval 89"/>
          <p:cNvSpPr>
            <a:spLocks noChangeArrowheads="1"/>
          </p:cNvSpPr>
          <p:nvPr/>
        </p:nvSpPr>
        <p:spPr bwMode="auto">
          <a:xfrm>
            <a:off x="6667500" y="2517775"/>
            <a:ext cx="76200" cy="76200"/>
          </a:xfrm>
          <a:prstGeom prst="ellipse">
            <a:avLst/>
          </a:prstGeom>
          <a:solidFill>
            <a:schemeClr val="tx1"/>
          </a:solidFill>
          <a:ln w="28575" cap="sq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Group 97"/>
          <p:cNvGrpSpPr/>
          <p:nvPr/>
        </p:nvGrpSpPr>
        <p:grpSpPr bwMode="auto">
          <a:xfrm>
            <a:off x="6704013" y="2290763"/>
            <a:ext cx="1447800" cy="228600"/>
            <a:chOff x="4055" y="743"/>
            <a:chExt cx="912" cy="144"/>
          </a:xfrm>
        </p:grpSpPr>
        <p:sp>
          <p:nvSpPr>
            <p:cNvPr id="28706" name="Line 92"/>
            <p:cNvSpPr>
              <a:spLocks noChangeShapeType="1"/>
            </p:cNvSpPr>
            <p:nvPr/>
          </p:nvSpPr>
          <p:spPr bwMode="auto">
            <a:xfrm flipV="1">
              <a:off x="4055" y="743"/>
              <a:ext cx="0" cy="144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707" name="Line 93"/>
            <p:cNvSpPr>
              <a:spLocks noChangeShapeType="1"/>
            </p:cNvSpPr>
            <p:nvPr/>
          </p:nvSpPr>
          <p:spPr bwMode="auto">
            <a:xfrm>
              <a:off x="4055" y="743"/>
              <a:ext cx="912" cy="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28677" name="Group 96"/>
          <p:cNvGrpSpPr/>
          <p:nvPr/>
        </p:nvGrpSpPr>
        <p:grpSpPr bwMode="auto">
          <a:xfrm>
            <a:off x="1028700" y="2482850"/>
            <a:ext cx="6934200" cy="442913"/>
            <a:chOff x="480" y="864"/>
            <a:chExt cx="4368" cy="279"/>
          </a:xfrm>
        </p:grpSpPr>
        <p:grpSp>
          <p:nvGrpSpPr>
            <p:cNvPr id="28679" name="Group 88"/>
            <p:cNvGrpSpPr/>
            <p:nvPr/>
          </p:nvGrpSpPr>
          <p:grpSpPr bwMode="auto">
            <a:xfrm>
              <a:off x="480" y="864"/>
              <a:ext cx="4368" cy="279"/>
              <a:chOff x="480" y="864"/>
              <a:chExt cx="4368" cy="279"/>
            </a:xfrm>
          </p:grpSpPr>
          <p:sp>
            <p:nvSpPr>
              <p:cNvPr id="28681" name="Line 61"/>
              <p:cNvSpPr>
                <a:spLocks noChangeShapeType="1"/>
              </p:cNvSpPr>
              <p:nvPr/>
            </p:nvSpPr>
            <p:spPr bwMode="auto">
              <a:xfrm>
                <a:off x="528" y="912"/>
                <a:ext cx="4320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8682" name="Line 62"/>
              <p:cNvSpPr>
                <a:spLocks noChangeShapeType="1"/>
              </p:cNvSpPr>
              <p:nvPr/>
            </p:nvSpPr>
            <p:spPr bwMode="auto">
              <a:xfrm flipV="1">
                <a:off x="1440" y="864"/>
                <a:ext cx="0" cy="48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8683" name="Line 63"/>
              <p:cNvSpPr>
                <a:spLocks noChangeShapeType="1"/>
              </p:cNvSpPr>
              <p:nvPr/>
            </p:nvSpPr>
            <p:spPr bwMode="auto">
              <a:xfrm flipH="1" flipV="1">
                <a:off x="1776" y="864"/>
                <a:ext cx="0" cy="48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8684" name="Line 64"/>
              <p:cNvSpPr>
                <a:spLocks noChangeShapeType="1"/>
              </p:cNvSpPr>
              <p:nvPr/>
            </p:nvSpPr>
            <p:spPr bwMode="auto">
              <a:xfrm flipV="1">
                <a:off x="2832" y="864"/>
                <a:ext cx="0" cy="48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8685" name="Line 65"/>
              <p:cNvSpPr>
                <a:spLocks noChangeShapeType="1"/>
              </p:cNvSpPr>
              <p:nvPr/>
            </p:nvSpPr>
            <p:spPr bwMode="auto">
              <a:xfrm flipV="1">
                <a:off x="2160" y="864"/>
                <a:ext cx="0" cy="48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8686" name="Line 66"/>
              <p:cNvSpPr>
                <a:spLocks noChangeShapeType="1"/>
              </p:cNvSpPr>
              <p:nvPr/>
            </p:nvSpPr>
            <p:spPr bwMode="auto">
              <a:xfrm flipV="1">
                <a:off x="3168" y="864"/>
                <a:ext cx="0" cy="48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8687" name="Line 67"/>
              <p:cNvSpPr>
                <a:spLocks noChangeShapeType="1"/>
              </p:cNvSpPr>
              <p:nvPr/>
            </p:nvSpPr>
            <p:spPr bwMode="auto">
              <a:xfrm flipV="1">
                <a:off x="3504" y="864"/>
                <a:ext cx="0" cy="48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8688" name="Line 68"/>
              <p:cNvSpPr>
                <a:spLocks noChangeShapeType="1"/>
              </p:cNvSpPr>
              <p:nvPr/>
            </p:nvSpPr>
            <p:spPr bwMode="auto">
              <a:xfrm flipV="1">
                <a:off x="3888" y="864"/>
                <a:ext cx="0" cy="48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8689" name="Line 69"/>
              <p:cNvSpPr>
                <a:spLocks noChangeShapeType="1"/>
              </p:cNvSpPr>
              <p:nvPr/>
            </p:nvSpPr>
            <p:spPr bwMode="auto">
              <a:xfrm flipV="1">
                <a:off x="4224" y="864"/>
                <a:ext cx="0" cy="48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8690" name="Line 70"/>
              <p:cNvSpPr>
                <a:spLocks noChangeShapeType="1"/>
              </p:cNvSpPr>
              <p:nvPr/>
            </p:nvSpPr>
            <p:spPr bwMode="auto">
              <a:xfrm flipV="1">
                <a:off x="2496" y="864"/>
                <a:ext cx="0" cy="48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8691" name="Line 71"/>
              <p:cNvSpPr>
                <a:spLocks noChangeShapeType="1"/>
              </p:cNvSpPr>
              <p:nvPr/>
            </p:nvSpPr>
            <p:spPr bwMode="auto">
              <a:xfrm flipV="1">
                <a:off x="4560" y="864"/>
                <a:ext cx="0" cy="48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8692" name="Line 72"/>
              <p:cNvSpPr>
                <a:spLocks noChangeShapeType="1"/>
              </p:cNvSpPr>
              <p:nvPr/>
            </p:nvSpPr>
            <p:spPr bwMode="auto">
              <a:xfrm flipV="1">
                <a:off x="1056" y="864"/>
                <a:ext cx="0" cy="48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8693" name="Line 73"/>
              <p:cNvSpPr>
                <a:spLocks noChangeShapeType="1"/>
              </p:cNvSpPr>
              <p:nvPr/>
            </p:nvSpPr>
            <p:spPr bwMode="auto">
              <a:xfrm flipV="1">
                <a:off x="672" y="864"/>
                <a:ext cx="0" cy="48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8694" name="Text Box 74"/>
              <p:cNvSpPr txBox="1">
                <a:spLocks noChangeArrowheads="1"/>
              </p:cNvSpPr>
              <p:nvPr/>
            </p:nvSpPr>
            <p:spPr bwMode="auto">
              <a:xfrm>
                <a:off x="1344" y="912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b="0">
                    <a:solidFill>
                      <a:schemeClr val="bg2"/>
                    </a:solidFill>
                  </a:rPr>
                  <a:t>0</a:t>
                </a:r>
              </a:p>
            </p:txBody>
          </p:sp>
          <p:sp>
            <p:nvSpPr>
              <p:cNvPr id="28695" name="Text Box 75"/>
              <p:cNvSpPr txBox="1">
                <a:spLocks noChangeArrowheads="1"/>
              </p:cNvSpPr>
              <p:nvPr/>
            </p:nvSpPr>
            <p:spPr bwMode="auto">
              <a:xfrm>
                <a:off x="1680" y="912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b="0">
                    <a:solidFill>
                      <a:schemeClr val="bg2"/>
                    </a:solidFill>
                  </a:rPr>
                  <a:t>10</a:t>
                </a:r>
              </a:p>
            </p:txBody>
          </p:sp>
          <p:sp>
            <p:nvSpPr>
              <p:cNvPr id="28696" name="Text Box 76"/>
              <p:cNvSpPr txBox="1">
                <a:spLocks noChangeArrowheads="1"/>
              </p:cNvSpPr>
              <p:nvPr/>
            </p:nvSpPr>
            <p:spPr bwMode="auto">
              <a:xfrm>
                <a:off x="1968" y="912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b="0">
                    <a:solidFill>
                      <a:schemeClr val="bg2"/>
                    </a:solidFill>
                  </a:rPr>
                  <a:t>20</a:t>
                </a:r>
              </a:p>
            </p:txBody>
          </p:sp>
          <p:sp>
            <p:nvSpPr>
              <p:cNvPr id="28697" name="Text Box 77"/>
              <p:cNvSpPr txBox="1">
                <a:spLocks noChangeArrowheads="1"/>
              </p:cNvSpPr>
              <p:nvPr/>
            </p:nvSpPr>
            <p:spPr bwMode="auto">
              <a:xfrm>
                <a:off x="2304" y="912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b="0">
                    <a:solidFill>
                      <a:schemeClr val="bg2"/>
                    </a:solidFill>
                  </a:rPr>
                  <a:t>30</a:t>
                </a:r>
              </a:p>
            </p:txBody>
          </p:sp>
          <p:sp>
            <p:nvSpPr>
              <p:cNvPr id="28698" name="Text Box 78"/>
              <p:cNvSpPr txBox="1">
                <a:spLocks noChangeArrowheads="1"/>
              </p:cNvSpPr>
              <p:nvPr/>
            </p:nvSpPr>
            <p:spPr bwMode="auto">
              <a:xfrm>
                <a:off x="2688" y="912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b="0">
                    <a:solidFill>
                      <a:schemeClr val="bg2"/>
                    </a:solidFill>
                  </a:rPr>
                  <a:t>40</a:t>
                </a:r>
              </a:p>
            </p:txBody>
          </p:sp>
          <p:sp>
            <p:nvSpPr>
              <p:cNvPr id="28699" name="Text Box 79"/>
              <p:cNvSpPr txBox="1">
                <a:spLocks noChangeArrowheads="1"/>
              </p:cNvSpPr>
              <p:nvPr/>
            </p:nvSpPr>
            <p:spPr bwMode="auto">
              <a:xfrm>
                <a:off x="3024" y="912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b="0">
                    <a:solidFill>
                      <a:schemeClr val="bg2"/>
                    </a:solidFill>
                  </a:rPr>
                  <a:t>50</a:t>
                </a:r>
              </a:p>
            </p:txBody>
          </p:sp>
          <p:sp>
            <p:nvSpPr>
              <p:cNvPr id="28700" name="Text Box 80"/>
              <p:cNvSpPr txBox="1">
                <a:spLocks noChangeArrowheads="1"/>
              </p:cNvSpPr>
              <p:nvPr/>
            </p:nvSpPr>
            <p:spPr bwMode="auto">
              <a:xfrm>
                <a:off x="3360" y="912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b="0">
                    <a:solidFill>
                      <a:schemeClr val="bg2"/>
                    </a:solidFill>
                  </a:rPr>
                  <a:t>60</a:t>
                </a:r>
              </a:p>
            </p:txBody>
          </p:sp>
          <p:sp>
            <p:nvSpPr>
              <p:cNvPr id="28701" name="Text Box 81"/>
              <p:cNvSpPr txBox="1">
                <a:spLocks noChangeArrowheads="1"/>
              </p:cNvSpPr>
              <p:nvPr/>
            </p:nvSpPr>
            <p:spPr bwMode="auto">
              <a:xfrm>
                <a:off x="3744" y="912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b="0">
                    <a:solidFill>
                      <a:schemeClr val="bg2"/>
                    </a:solidFill>
                  </a:rPr>
                  <a:t>70</a:t>
                </a:r>
              </a:p>
            </p:txBody>
          </p:sp>
          <p:sp>
            <p:nvSpPr>
              <p:cNvPr id="28702" name="Text Box 82"/>
              <p:cNvSpPr txBox="1">
                <a:spLocks noChangeArrowheads="1"/>
              </p:cNvSpPr>
              <p:nvPr/>
            </p:nvSpPr>
            <p:spPr bwMode="auto">
              <a:xfrm>
                <a:off x="4080" y="912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b="0">
                    <a:solidFill>
                      <a:schemeClr val="bg2"/>
                    </a:solidFill>
                  </a:rPr>
                  <a:t>80</a:t>
                </a:r>
              </a:p>
            </p:txBody>
          </p:sp>
          <p:sp>
            <p:nvSpPr>
              <p:cNvPr id="28703" name="Text Box 83"/>
              <p:cNvSpPr txBox="1">
                <a:spLocks noChangeArrowheads="1"/>
              </p:cNvSpPr>
              <p:nvPr/>
            </p:nvSpPr>
            <p:spPr bwMode="auto">
              <a:xfrm>
                <a:off x="4368" y="912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b="0">
                    <a:solidFill>
                      <a:schemeClr val="bg2"/>
                    </a:solidFill>
                  </a:rPr>
                  <a:t>90</a:t>
                </a:r>
              </a:p>
            </p:txBody>
          </p:sp>
          <p:sp>
            <p:nvSpPr>
              <p:cNvPr id="28704" name="Text Box 85"/>
              <p:cNvSpPr txBox="1">
                <a:spLocks noChangeArrowheads="1"/>
              </p:cNvSpPr>
              <p:nvPr/>
            </p:nvSpPr>
            <p:spPr bwMode="auto">
              <a:xfrm>
                <a:off x="960" y="912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b="0">
                    <a:solidFill>
                      <a:schemeClr val="bg2"/>
                    </a:solidFill>
                  </a:rPr>
                  <a:t>-10</a:t>
                </a:r>
              </a:p>
            </p:txBody>
          </p:sp>
          <p:sp>
            <p:nvSpPr>
              <p:cNvPr id="28705" name="Text Box 86"/>
              <p:cNvSpPr txBox="1">
                <a:spLocks noChangeArrowheads="1"/>
              </p:cNvSpPr>
              <p:nvPr/>
            </p:nvSpPr>
            <p:spPr bwMode="auto">
              <a:xfrm>
                <a:off x="480" y="912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b="0">
                    <a:solidFill>
                      <a:schemeClr val="bg2"/>
                    </a:solidFill>
                  </a:rPr>
                  <a:t>-20</a:t>
                </a:r>
              </a:p>
            </p:txBody>
          </p:sp>
        </p:grpSp>
        <p:sp>
          <p:nvSpPr>
            <p:cNvPr id="28680" name="Line 95"/>
            <p:cNvSpPr>
              <a:spLocks noChangeShapeType="1"/>
            </p:cNvSpPr>
            <p:nvPr/>
          </p:nvSpPr>
          <p:spPr bwMode="auto">
            <a:xfrm>
              <a:off x="3984" y="912"/>
              <a:ext cx="192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27746" name="Text Box 98"/>
          <p:cNvSpPr txBox="1">
            <a:spLocks noChangeArrowheads="1"/>
          </p:cNvSpPr>
          <p:nvPr/>
        </p:nvSpPr>
        <p:spPr bwMode="auto">
          <a:xfrm>
            <a:off x="571500" y="3487738"/>
            <a:ext cx="792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</a:rPr>
              <a:t>在表示</a:t>
            </a:r>
            <a:r>
              <a:rPr lang="en-US" altLang="zh-CN" sz="2800" dirty="0">
                <a:solidFill>
                  <a:srgbClr val="FF0000"/>
                </a:solidFill>
              </a:rPr>
              <a:t>75</a:t>
            </a:r>
            <a:r>
              <a:rPr lang="zh-CN" altLang="en-US" sz="2800" dirty="0">
                <a:solidFill>
                  <a:srgbClr val="FF0000"/>
                </a:solidFill>
              </a:rPr>
              <a:t>的点上画空心圆圈，表示不包括这一点。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37" grpId="0" animBg="1"/>
      <p:bldP spid="2774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457200" y="2439988"/>
            <a:ext cx="5073650" cy="731837"/>
            <a:chOff x="1369" y="1493"/>
            <a:chExt cx="2745" cy="225"/>
          </a:xfrm>
        </p:grpSpPr>
        <p:graphicFrame>
          <p:nvGraphicFramePr>
            <p:cNvPr id="2050" name="Object 3"/>
            <p:cNvGraphicFramePr>
              <a:graphicFrameLocks noChangeAspect="1"/>
            </p:cNvGraphicFramePr>
            <p:nvPr/>
          </p:nvGraphicFramePr>
          <p:xfrm>
            <a:off x="1369" y="1493"/>
            <a:ext cx="2745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8" name="位图图像" r:id="rId5" imgW="1666875" imgH="238125" progId="Paint.Picture">
                    <p:embed/>
                  </p:oleObj>
                </mc:Choice>
                <mc:Fallback>
                  <p:oleObj name="位图图像" r:id="rId5" imgW="1666875" imgH="238125" progId="Paint.Picture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9" y="1493"/>
                          <a:ext cx="2745" cy="1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92" name="Group 4"/>
            <p:cNvGrpSpPr/>
            <p:nvPr/>
          </p:nvGrpSpPr>
          <p:grpSpPr bwMode="auto">
            <a:xfrm>
              <a:off x="2050" y="1529"/>
              <a:ext cx="1843" cy="189"/>
              <a:chOff x="2731" y="1585"/>
              <a:chExt cx="1843" cy="189"/>
            </a:xfrm>
          </p:grpSpPr>
          <p:sp>
            <p:nvSpPr>
              <p:cNvPr id="2093" name="Text Box 5"/>
              <p:cNvSpPr txBox="1">
                <a:spLocks noChangeArrowheads="1"/>
              </p:cNvSpPr>
              <p:nvPr/>
            </p:nvSpPr>
            <p:spPr bwMode="auto">
              <a:xfrm>
                <a:off x="2731" y="1589"/>
                <a:ext cx="290" cy="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/>
                  <a:t>-3</a:t>
                </a:r>
              </a:p>
            </p:txBody>
          </p:sp>
          <p:sp>
            <p:nvSpPr>
              <p:cNvPr id="2094" name="Text Box 6"/>
              <p:cNvSpPr txBox="1">
                <a:spLocks noChangeArrowheads="1"/>
              </p:cNvSpPr>
              <p:nvPr/>
            </p:nvSpPr>
            <p:spPr bwMode="auto">
              <a:xfrm>
                <a:off x="2950" y="1585"/>
                <a:ext cx="357" cy="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/>
                  <a:t>-2</a:t>
                </a:r>
              </a:p>
            </p:txBody>
          </p:sp>
          <p:sp>
            <p:nvSpPr>
              <p:cNvPr id="2095" name="Text Box 7"/>
              <p:cNvSpPr txBox="1">
                <a:spLocks noChangeArrowheads="1"/>
              </p:cNvSpPr>
              <p:nvPr/>
            </p:nvSpPr>
            <p:spPr bwMode="auto">
              <a:xfrm>
                <a:off x="3202" y="1611"/>
                <a:ext cx="312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/>
                  <a:t>-1</a:t>
                </a:r>
              </a:p>
            </p:txBody>
          </p:sp>
          <p:sp>
            <p:nvSpPr>
              <p:cNvPr id="2096" name="Text Box 8"/>
              <p:cNvSpPr txBox="1">
                <a:spLocks noChangeArrowheads="1"/>
              </p:cNvSpPr>
              <p:nvPr/>
            </p:nvSpPr>
            <p:spPr bwMode="auto">
              <a:xfrm>
                <a:off x="3541" y="1643"/>
                <a:ext cx="67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/>
                  <a:t>0</a:t>
                </a:r>
              </a:p>
            </p:txBody>
          </p:sp>
          <p:sp>
            <p:nvSpPr>
              <p:cNvPr id="2097" name="Text Box 9"/>
              <p:cNvSpPr txBox="1">
                <a:spLocks noChangeArrowheads="1"/>
              </p:cNvSpPr>
              <p:nvPr/>
            </p:nvSpPr>
            <p:spPr bwMode="auto">
              <a:xfrm>
                <a:off x="4409" y="1612"/>
                <a:ext cx="165" cy="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/>
                  <a:t>4</a:t>
                </a:r>
              </a:p>
            </p:txBody>
          </p:sp>
          <p:sp>
            <p:nvSpPr>
              <p:cNvPr id="2098" name="Text Box 10"/>
              <p:cNvSpPr txBox="1">
                <a:spLocks noChangeArrowheads="1"/>
              </p:cNvSpPr>
              <p:nvPr/>
            </p:nvSpPr>
            <p:spPr bwMode="auto">
              <a:xfrm>
                <a:off x="3956" y="1613"/>
                <a:ext cx="166" cy="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/>
                  <a:t>2</a:t>
                </a:r>
              </a:p>
            </p:txBody>
          </p:sp>
          <p:sp>
            <p:nvSpPr>
              <p:cNvPr id="2099" name="Text Box 11"/>
              <p:cNvSpPr txBox="1">
                <a:spLocks noChangeArrowheads="1"/>
              </p:cNvSpPr>
              <p:nvPr/>
            </p:nvSpPr>
            <p:spPr bwMode="auto">
              <a:xfrm>
                <a:off x="3727" y="1612"/>
                <a:ext cx="165" cy="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/>
                  <a:t>1</a:t>
                </a:r>
              </a:p>
            </p:txBody>
          </p:sp>
          <p:sp>
            <p:nvSpPr>
              <p:cNvPr id="2100" name="Text Box 12"/>
              <p:cNvSpPr txBox="1">
                <a:spLocks noChangeArrowheads="1"/>
              </p:cNvSpPr>
              <p:nvPr/>
            </p:nvSpPr>
            <p:spPr bwMode="auto">
              <a:xfrm>
                <a:off x="4195" y="1611"/>
                <a:ext cx="166" cy="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/>
                  <a:t>3</a:t>
                </a:r>
              </a:p>
            </p:txBody>
          </p:sp>
        </p:grpSp>
      </p:grpSp>
      <p:sp>
        <p:nvSpPr>
          <p:cNvPr id="89101" name="Freeform 13"/>
          <p:cNvSpPr/>
          <p:nvPr/>
        </p:nvSpPr>
        <p:spPr bwMode="auto">
          <a:xfrm>
            <a:off x="3657600" y="2209800"/>
            <a:ext cx="4114800" cy="457200"/>
          </a:xfrm>
          <a:custGeom>
            <a:avLst/>
            <a:gdLst>
              <a:gd name="T0" fmla="*/ 0 w 1451"/>
              <a:gd name="T1" fmla="*/ 2147483647 h 181"/>
              <a:gd name="T2" fmla="*/ 0 w 1451"/>
              <a:gd name="T3" fmla="*/ 0 h 181"/>
              <a:gd name="T4" fmla="*/ 2147483647 w 1451"/>
              <a:gd name="T5" fmla="*/ 0 h 181"/>
              <a:gd name="T6" fmla="*/ 2147483647 w 1451"/>
              <a:gd name="T7" fmla="*/ 2147483647 h 181"/>
              <a:gd name="T8" fmla="*/ 0 60000 65536"/>
              <a:gd name="T9" fmla="*/ 0 60000 65536"/>
              <a:gd name="T10" fmla="*/ 0 60000 65536"/>
              <a:gd name="T11" fmla="*/ 0 60000 65536"/>
              <a:gd name="T12" fmla="*/ 0 w 1451"/>
              <a:gd name="T13" fmla="*/ 0 h 181"/>
              <a:gd name="T14" fmla="*/ 1451 w 1451"/>
              <a:gd name="T15" fmla="*/ 181 h 1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51" h="181">
                <a:moveTo>
                  <a:pt x="0" y="181"/>
                </a:moveTo>
                <a:lnTo>
                  <a:pt x="0" y="0"/>
                </a:lnTo>
                <a:lnTo>
                  <a:pt x="1451" y="0"/>
                </a:lnTo>
                <a:lnTo>
                  <a:pt x="1451" y="181"/>
                </a:lnTo>
              </a:path>
            </a:pathLst>
          </a:custGeom>
          <a:solidFill>
            <a:srgbClr val="66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9102" name="Line 14"/>
          <p:cNvSpPr>
            <a:spLocks noChangeShapeType="1"/>
          </p:cNvSpPr>
          <p:nvPr/>
        </p:nvSpPr>
        <p:spPr bwMode="auto">
          <a:xfrm flipH="1" flipV="1">
            <a:off x="3657600" y="2209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9103" name="Line 15"/>
          <p:cNvSpPr>
            <a:spLocks noChangeShapeType="1"/>
          </p:cNvSpPr>
          <p:nvPr/>
        </p:nvSpPr>
        <p:spPr bwMode="auto">
          <a:xfrm>
            <a:off x="3657600" y="22098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9104" name="Rectangle 16"/>
          <p:cNvSpPr>
            <a:spLocks noChangeArrowheads="1"/>
          </p:cNvSpPr>
          <p:nvPr/>
        </p:nvSpPr>
        <p:spPr bwMode="auto">
          <a:xfrm>
            <a:off x="228600" y="762000"/>
            <a:ext cx="8382000" cy="1066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0"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2"/>
                <a:cs typeface="Arial Unicode MS" pitchFamily="34" charset="-122"/>
                <a:sym typeface="Wingdings" panose="05000000000000000000" pitchFamily="2" charset="2"/>
              </a:rPr>
              <a:t>你能用什么办法把不等式</a:t>
            </a:r>
            <a:r>
              <a:rPr lang="en-US" altLang="zh-CN" dirty="0">
                <a:solidFill>
                  <a:srgbClr val="FF0000"/>
                </a:solidFill>
                <a:ea typeface="隶书" panose="02010509060101010101" charset="-122"/>
              </a:rPr>
              <a:t>x </a:t>
            </a:r>
            <a:r>
              <a:rPr kumimoji="0" lang="en-US" altLang="zh-CN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≥</a:t>
            </a:r>
            <a:r>
              <a:rPr lang="en-US" altLang="zh-CN" dirty="0">
                <a:solidFill>
                  <a:srgbClr val="FF0000"/>
                </a:solidFill>
                <a:ea typeface="隶书" panose="02010509060101010101" charset="-122"/>
              </a:rPr>
              <a:t> 1</a:t>
            </a:r>
            <a:r>
              <a:rPr kumimoji="0"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2"/>
                <a:cs typeface="Arial Unicode MS" pitchFamily="34" charset="-122"/>
                <a:sym typeface="Wingdings" panose="05000000000000000000" pitchFamily="2" charset="2"/>
              </a:rPr>
              <a:t> </a:t>
            </a:r>
            <a:r>
              <a:rPr kumimoji="0"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2"/>
                <a:cs typeface="Arial Unicode MS" pitchFamily="34" charset="-122"/>
                <a:sym typeface="Wingdings" panose="05000000000000000000" pitchFamily="2" charset="2"/>
              </a:rPr>
              <a:t>的解集表示在数轴上</a:t>
            </a:r>
            <a:r>
              <a:rPr kumimoji="0"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2"/>
                <a:cs typeface="Arial Unicode MS" pitchFamily="34" charset="-122"/>
                <a:sym typeface="Wingdings" panose="05000000000000000000" pitchFamily="2" charset="2"/>
              </a:rPr>
              <a:t>?</a:t>
            </a:r>
          </a:p>
        </p:txBody>
      </p:sp>
      <p:sp>
        <p:nvSpPr>
          <p:cNvPr id="89105" name="Oval 17"/>
          <p:cNvSpPr>
            <a:spLocks noChangeArrowheads="1"/>
          </p:cNvSpPr>
          <p:nvPr/>
        </p:nvSpPr>
        <p:spPr bwMode="auto">
          <a:xfrm>
            <a:off x="3581400" y="2590800"/>
            <a:ext cx="193675" cy="158750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kumimoji="0" lang="zh-CN" altLang="zh-CN" b="0" baseline="30000">
              <a:latin typeface="Arial" panose="020B0604020202020204" pitchFamily="34" charset="0"/>
              <a:ea typeface="隶书" panose="02010509060101010101" charset="-122"/>
            </a:endParaRPr>
          </a:p>
        </p:txBody>
      </p:sp>
      <p:sp>
        <p:nvSpPr>
          <p:cNvPr id="89106" name="Text Box 18"/>
          <p:cNvSpPr txBox="1">
            <a:spLocks noChangeArrowheads="1"/>
          </p:cNvSpPr>
          <p:nvPr/>
        </p:nvSpPr>
        <p:spPr bwMode="auto">
          <a:xfrm>
            <a:off x="3260725" y="3071813"/>
            <a:ext cx="15827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>
                <a:solidFill>
                  <a:srgbClr val="FF0000"/>
                </a:solidFill>
                <a:ea typeface="隶书" panose="02010509060101010101" charset="-122"/>
              </a:rPr>
              <a:t>x </a:t>
            </a:r>
            <a:r>
              <a:rPr kumimoji="0" lang="en-US" altLang="zh-CN" sz="44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≥</a:t>
            </a:r>
            <a:r>
              <a:rPr lang="en-US" altLang="zh-CN" sz="4400">
                <a:solidFill>
                  <a:srgbClr val="FF0000"/>
                </a:solidFill>
                <a:ea typeface="隶书" panose="02010509060101010101" charset="-122"/>
              </a:rPr>
              <a:t> 1</a:t>
            </a:r>
          </a:p>
        </p:txBody>
      </p:sp>
      <p:sp>
        <p:nvSpPr>
          <p:cNvPr id="89107" name="AutoShape 19"/>
          <p:cNvSpPr/>
          <p:nvPr/>
        </p:nvSpPr>
        <p:spPr bwMode="auto">
          <a:xfrm>
            <a:off x="381000" y="762000"/>
            <a:ext cx="2590800" cy="1447800"/>
          </a:xfrm>
          <a:prstGeom prst="borderCallout2">
            <a:avLst>
              <a:gd name="adj1" fmla="val 7894"/>
              <a:gd name="adj2" fmla="val 102940"/>
              <a:gd name="adj3" fmla="val 7894"/>
              <a:gd name="adj4" fmla="val 108148"/>
              <a:gd name="adj5" fmla="val 127523"/>
              <a:gd name="adj6" fmla="val 1265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endParaRPr kumimoji="0" lang="zh-CN" altLang="zh-CN" b="0">
              <a:latin typeface="Arial" panose="020B0604020202020204" pitchFamily="34" charset="0"/>
              <a:ea typeface="隶书" panose="02010509060101010101" charset="-122"/>
            </a:endParaRPr>
          </a:p>
        </p:txBody>
      </p:sp>
      <p:sp>
        <p:nvSpPr>
          <p:cNvPr id="89108" name="Text Box 20"/>
          <p:cNvSpPr txBox="1">
            <a:spLocks noChangeArrowheads="1"/>
          </p:cNvSpPr>
          <p:nvPr/>
        </p:nvSpPr>
        <p:spPr bwMode="auto">
          <a:xfrm>
            <a:off x="457200" y="762000"/>
            <a:ext cx="2286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实心圆：表示</a:t>
            </a:r>
            <a:r>
              <a:rPr kumimoji="0" lang="en-US" altLang="zh-CN" sz="2800" dirty="0"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kumimoji="0"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在这个解集内</a:t>
            </a:r>
          </a:p>
        </p:txBody>
      </p:sp>
      <p:sp>
        <p:nvSpPr>
          <p:cNvPr id="89109" name="AutoShape 21"/>
          <p:cNvSpPr>
            <a:spLocks noChangeArrowheads="1"/>
          </p:cNvSpPr>
          <p:nvPr/>
        </p:nvSpPr>
        <p:spPr bwMode="auto">
          <a:xfrm>
            <a:off x="6858000" y="2743200"/>
            <a:ext cx="914400" cy="1600200"/>
          </a:xfrm>
          <a:prstGeom prst="wedgeEllipseCallout">
            <a:avLst>
              <a:gd name="adj1" fmla="val -173264"/>
              <a:gd name="adj2" fmla="val -5763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endParaRPr kumimoji="0" lang="zh-CN" altLang="zh-CN" b="0">
              <a:latin typeface="Arial" panose="020B0604020202020204" pitchFamily="34" charset="0"/>
              <a:ea typeface="隶书" panose="02010509060101010101" charset="-122"/>
            </a:endParaRPr>
          </a:p>
        </p:txBody>
      </p:sp>
      <p:sp>
        <p:nvSpPr>
          <p:cNvPr id="89110" name="Text Box 22"/>
          <p:cNvSpPr txBox="1">
            <a:spLocks noChangeArrowheads="1"/>
          </p:cNvSpPr>
          <p:nvPr/>
        </p:nvSpPr>
        <p:spPr bwMode="auto">
          <a:xfrm>
            <a:off x="6781800" y="3048000"/>
            <a:ext cx="8953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2800">
                <a:latin typeface="Arial" panose="020B0604020202020204" pitchFamily="34" charset="0"/>
                <a:ea typeface="隶书" panose="02010509060101010101" charset="-122"/>
              </a:rPr>
              <a:t>大于</a:t>
            </a:r>
          </a:p>
          <a:p>
            <a:pPr eaLnBrk="1" hangingPunct="1"/>
            <a:r>
              <a:rPr kumimoji="0" lang="zh-CN" altLang="en-US" sz="2800">
                <a:latin typeface="Arial" panose="020B0604020202020204" pitchFamily="34" charset="0"/>
                <a:ea typeface="隶书" panose="02010509060101010101" charset="-122"/>
              </a:rPr>
              <a:t>向右</a:t>
            </a:r>
          </a:p>
        </p:txBody>
      </p:sp>
      <p:sp>
        <p:nvSpPr>
          <p:cNvPr id="89111" name="Rectangle 23"/>
          <p:cNvSpPr>
            <a:spLocks noChangeArrowheads="1"/>
          </p:cNvSpPr>
          <p:nvPr/>
        </p:nvSpPr>
        <p:spPr bwMode="auto">
          <a:xfrm>
            <a:off x="1524000" y="0"/>
            <a:ext cx="5689600" cy="641350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</a:rPr>
              <a:t>在数轴上表示不等式的解集</a:t>
            </a:r>
          </a:p>
        </p:txBody>
      </p:sp>
      <p:grpSp>
        <p:nvGrpSpPr>
          <p:cNvPr id="4" name="Group 24"/>
          <p:cNvGrpSpPr/>
          <p:nvPr/>
        </p:nvGrpSpPr>
        <p:grpSpPr bwMode="auto">
          <a:xfrm>
            <a:off x="1371600" y="5186363"/>
            <a:ext cx="6897688" cy="1671637"/>
            <a:chOff x="657" y="2069"/>
            <a:chExt cx="4345" cy="1053"/>
          </a:xfrm>
        </p:grpSpPr>
        <p:sp>
          <p:nvSpPr>
            <p:cNvPr id="2065" name="Text Box 25"/>
            <p:cNvSpPr txBox="1">
              <a:spLocks noChangeArrowheads="1"/>
            </p:cNvSpPr>
            <p:nvPr/>
          </p:nvSpPr>
          <p:spPr bwMode="auto">
            <a:xfrm>
              <a:off x="3152" y="2795"/>
              <a:ext cx="145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 altLang="zh-CN" sz="2800" b="0">
                  <a:latin typeface="Arial" panose="020B0604020202020204" pitchFamily="34" charset="0"/>
                </a:rPr>
                <a:t>X≤2</a:t>
              </a:r>
            </a:p>
          </p:txBody>
        </p:sp>
        <p:grpSp>
          <p:nvGrpSpPr>
            <p:cNvPr id="2066" name="Group 26"/>
            <p:cNvGrpSpPr/>
            <p:nvPr/>
          </p:nvGrpSpPr>
          <p:grpSpPr bwMode="auto">
            <a:xfrm>
              <a:off x="657" y="2160"/>
              <a:ext cx="1850" cy="480"/>
              <a:chOff x="1042" y="2909"/>
              <a:chExt cx="1850" cy="480"/>
            </a:xfrm>
          </p:grpSpPr>
          <p:sp>
            <p:nvSpPr>
              <p:cNvPr id="2081" name="Text Box 27"/>
              <p:cNvSpPr txBox="1">
                <a:spLocks noChangeArrowheads="1"/>
              </p:cNvSpPr>
              <p:nvPr/>
            </p:nvSpPr>
            <p:spPr bwMode="auto">
              <a:xfrm>
                <a:off x="1042" y="3101"/>
                <a:ext cx="185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b="0">
                    <a:latin typeface="Tahoma" panose="020B0604030504040204" pitchFamily="34" charset="0"/>
                  </a:rPr>
                  <a:t>-1  0   1   2   3</a:t>
                </a:r>
                <a:endParaRPr lang="en-US" altLang="zh-CN" sz="2400" b="0" baseline="30000">
                  <a:latin typeface="Tahoma" panose="020B0604030504040204" pitchFamily="34" charset="0"/>
                </a:endParaRPr>
              </a:p>
            </p:txBody>
          </p:sp>
          <p:grpSp>
            <p:nvGrpSpPr>
              <p:cNvPr id="2082" name="Group 28"/>
              <p:cNvGrpSpPr/>
              <p:nvPr/>
            </p:nvGrpSpPr>
            <p:grpSpPr bwMode="auto">
              <a:xfrm>
                <a:off x="1066" y="2909"/>
                <a:ext cx="1632" cy="232"/>
                <a:chOff x="1066" y="2909"/>
                <a:chExt cx="1632" cy="232"/>
              </a:xfrm>
            </p:grpSpPr>
            <p:sp>
              <p:nvSpPr>
                <p:cNvPr id="2083" name="Oval 29"/>
                <p:cNvSpPr>
                  <a:spLocks noChangeArrowheads="1"/>
                </p:cNvSpPr>
                <p:nvPr/>
              </p:nvSpPr>
              <p:spPr bwMode="auto">
                <a:xfrm>
                  <a:off x="1707" y="3049"/>
                  <a:ext cx="144" cy="92"/>
                </a:xfrm>
                <a:prstGeom prst="ellipse">
                  <a:avLst/>
                </a:prstGeom>
                <a:noFill/>
                <a:ln w="57150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kumimoji="0" lang="zh-CN" altLang="zh-CN" b="0" baseline="30000">
                    <a:latin typeface="Arial" panose="020B0604020202020204" pitchFamily="34" charset="0"/>
                    <a:ea typeface="隶书" panose="02010509060101010101" charset="-122"/>
                  </a:endParaRPr>
                </a:p>
              </p:txBody>
            </p:sp>
            <p:sp>
              <p:nvSpPr>
                <p:cNvPr id="2084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1780" y="2917"/>
                  <a:ext cx="0" cy="168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085" name="Line 31"/>
                <p:cNvSpPr>
                  <a:spLocks noChangeShapeType="1"/>
                </p:cNvSpPr>
                <p:nvPr/>
              </p:nvSpPr>
              <p:spPr bwMode="auto">
                <a:xfrm>
                  <a:off x="1780" y="2909"/>
                  <a:ext cx="824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086" name="Line 32"/>
                <p:cNvSpPr>
                  <a:spLocks noChangeShapeType="1"/>
                </p:cNvSpPr>
                <p:nvPr/>
              </p:nvSpPr>
              <p:spPr bwMode="auto">
                <a:xfrm>
                  <a:off x="1066" y="3113"/>
                  <a:ext cx="1632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miter lim="800000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087" name="Line 33"/>
                <p:cNvSpPr>
                  <a:spLocks noChangeShapeType="1"/>
                </p:cNvSpPr>
                <p:nvPr/>
              </p:nvSpPr>
              <p:spPr bwMode="auto">
                <a:xfrm>
                  <a:off x="1212" y="3005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088" name="Line 34"/>
                <p:cNvSpPr>
                  <a:spLocks noChangeShapeType="1"/>
                </p:cNvSpPr>
                <p:nvPr/>
              </p:nvSpPr>
              <p:spPr bwMode="auto">
                <a:xfrm>
                  <a:off x="1500" y="3005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089" name="Line 35"/>
                <p:cNvSpPr>
                  <a:spLocks noChangeShapeType="1"/>
                </p:cNvSpPr>
                <p:nvPr/>
              </p:nvSpPr>
              <p:spPr bwMode="auto">
                <a:xfrm>
                  <a:off x="1788" y="3005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090" name="Line 36"/>
                <p:cNvSpPr>
                  <a:spLocks noChangeShapeType="1"/>
                </p:cNvSpPr>
                <p:nvPr/>
              </p:nvSpPr>
              <p:spPr bwMode="auto">
                <a:xfrm>
                  <a:off x="2076" y="3005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091" name="Line 37"/>
                <p:cNvSpPr>
                  <a:spLocks noChangeShapeType="1"/>
                </p:cNvSpPr>
                <p:nvPr/>
              </p:nvSpPr>
              <p:spPr bwMode="auto">
                <a:xfrm>
                  <a:off x="2364" y="3005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2067" name="Group 38"/>
            <p:cNvGrpSpPr/>
            <p:nvPr/>
          </p:nvGrpSpPr>
          <p:grpSpPr bwMode="auto">
            <a:xfrm>
              <a:off x="3152" y="2069"/>
              <a:ext cx="1850" cy="639"/>
              <a:chOff x="975" y="2931"/>
              <a:chExt cx="1850" cy="639"/>
            </a:xfrm>
          </p:grpSpPr>
          <p:sp>
            <p:nvSpPr>
              <p:cNvPr id="2069" name="Line 39"/>
              <p:cNvSpPr>
                <a:spLocks noChangeShapeType="1"/>
              </p:cNvSpPr>
              <p:nvPr/>
            </p:nvSpPr>
            <p:spPr bwMode="auto">
              <a:xfrm>
                <a:off x="1721" y="3186"/>
                <a:ext cx="0" cy="9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070" name="Line 40"/>
              <p:cNvSpPr>
                <a:spLocks noChangeShapeType="1"/>
              </p:cNvSpPr>
              <p:nvPr/>
            </p:nvSpPr>
            <p:spPr bwMode="auto">
              <a:xfrm>
                <a:off x="2297" y="3186"/>
                <a:ext cx="0" cy="9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grpSp>
            <p:nvGrpSpPr>
              <p:cNvPr id="2071" name="Group 41"/>
              <p:cNvGrpSpPr/>
              <p:nvPr/>
            </p:nvGrpSpPr>
            <p:grpSpPr bwMode="auto">
              <a:xfrm>
                <a:off x="975" y="2931"/>
                <a:ext cx="1850" cy="639"/>
                <a:chOff x="975" y="2931"/>
                <a:chExt cx="1850" cy="639"/>
              </a:xfrm>
            </p:grpSpPr>
            <p:grpSp>
              <p:nvGrpSpPr>
                <p:cNvPr id="2072" name="Group 42"/>
                <p:cNvGrpSpPr/>
                <p:nvPr/>
              </p:nvGrpSpPr>
              <p:grpSpPr bwMode="auto">
                <a:xfrm>
                  <a:off x="975" y="2931"/>
                  <a:ext cx="1850" cy="639"/>
                  <a:chOff x="975" y="2931"/>
                  <a:chExt cx="1850" cy="639"/>
                </a:xfrm>
              </p:grpSpPr>
              <p:sp>
                <p:nvSpPr>
                  <p:cNvPr id="2075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75" y="3282"/>
                    <a:ext cx="1850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sz="2400" b="0">
                        <a:latin typeface="Tahoma" panose="020B0604030504040204" pitchFamily="34" charset="0"/>
                      </a:rPr>
                      <a:t>-1   0   1   2   3</a:t>
                    </a:r>
                    <a:endParaRPr lang="en-US" altLang="zh-CN" sz="2400" b="0" baseline="30000">
                      <a:latin typeface="Tahoma" panose="020B0604030504040204" pitchFamily="34" charset="0"/>
                    </a:endParaRPr>
                  </a:p>
                </p:txBody>
              </p:sp>
              <p:grpSp>
                <p:nvGrpSpPr>
                  <p:cNvPr id="2076" name="Group 44"/>
                  <p:cNvGrpSpPr/>
                  <p:nvPr/>
                </p:nvGrpSpPr>
                <p:grpSpPr bwMode="auto">
                  <a:xfrm flipH="1">
                    <a:off x="1097" y="2931"/>
                    <a:ext cx="960" cy="399"/>
                    <a:chOff x="3755" y="2592"/>
                    <a:chExt cx="587" cy="399"/>
                  </a:xfrm>
                </p:grpSpPr>
                <p:sp>
                  <p:nvSpPr>
                    <p:cNvPr id="2078" name="Oval 45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3755" y="2895"/>
                      <a:ext cx="63" cy="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57150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 wrap="none" anchor="ctr"/>
                    <a:lstStyle/>
                    <a:p>
                      <a:endParaRPr kumimoji="0" lang="zh-CN" altLang="zh-CN" b="0" baseline="30000">
                        <a:latin typeface="Arial" panose="020B0604020202020204" pitchFamily="34" charset="0"/>
                        <a:ea typeface="隶书" panose="02010509060101010101" charset="-122"/>
                      </a:endParaRPr>
                    </a:p>
                  </p:txBody>
                </p:sp>
                <p:sp>
                  <p:nvSpPr>
                    <p:cNvPr id="2079" name="Line 4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787" y="2592"/>
                      <a:ext cx="0" cy="336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tx1"/>
                      </a:solidFill>
                      <a:miter lim="800000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080" name="Line 4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781" y="2592"/>
                      <a:ext cx="561" cy="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tx1"/>
                      </a:solidFill>
                      <a:miter lim="800000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2077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1001" y="3282"/>
                    <a:ext cx="1632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miter lim="800000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073" name="Line 49"/>
                <p:cNvSpPr>
                  <a:spLocks noChangeShapeType="1"/>
                </p:cNvSpPr>
                <p:nvPr/>
              </p:nvSpPr>
              <p:spPr bwMode="auto">
                <a:xfrm>
                  <a:off x="1145" y="3186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074" name="Line 50"/>
                <p:cNvSpPr>
                  <a:spLocks noChangeShapeType="1"/>
                </p:cNvSpPr>
                <p:nvPr/>
              </p:nvSpPr>
              <p:spPr bwMode="auto">
                <a:xfrm>
                  <a:off x="1433" y="3186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068" name="Text Box 51"/>
            <p:cNvSpPr txBox="1">
              <a:spLocks noChangeArrowheads="1"/>
            </p:cNvSpPr>
            <p:nvPr/>
          </p:nvSpPr>
          <p:spPr bwMode="auto">
            <a:xfrm>
              <a:off x="839" y="2704"/>
              <a:ext cx="154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 altLang="zh-CN" sz="2800" b="0">
                  <a:latin typeface="Arial" panose="020B0604020202020204" pitchFamily="34" charset="0"/>
                </a:rPr>
                <a:t>X&gt;1</a:t>
              </a:r>
            </a:p>
          </p:txBody>
        </p:sp>
      </p:grpSp>
      <p:sp>
        <p:nvSpPr>
          <p:cNvPr id="89140" name="Text Box 52"/>
          <p:cNvSpPr txBox="1">
            <a:spLocks noChangeArrowheads="1"/>
          </p:cNvSpPr>
          <p:nvPr/>
        </p:nvSpPr>
        <p:spPr bwMode="auto">
          <a:xfrm>
            <a:off x="304800" y="3581400"/>
            <a:ext cx="8382000" cy="19208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altLang="zh-CN" dirty="0">
              <a:solidFill>
                <a:srgbClr val="99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defRPr/>
            </a:pPr>
            <a:r>
              <a:rPr lang="en-US" altLang="zh-CN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大于向右画，小于向左画；</a:t>
            </a:r>
          </a:p>
          <a:p>
            <a:pPr>
              <a:defRPr/>
            </a:pP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有等号的画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实心圆点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，无等号的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画空心圆圈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如下图</a:t>
            </a:r>
            <a:endParaRPr lang="zh-CN" altLang="en-US" sz="2800" b="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defRPr/>
            </a:pPr>
            <a:endParaRPr kumimoji="0" lang="en-US" altLang="zh-CN" sz="2800" dirty="0">
              <a:solidFill>
                <a:srgbClr val="2454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9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9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9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9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9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9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9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9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9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9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9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9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1" grpId="0" animBg="1"/>
      <p:bldP spid="89102" grpId="0" animBg="1"/>
      <p:bldP spid="89103" grpId="0" animBg="1"/>
      <p:bldP spid="89104" grpId="0" autoUpdateAnimBg="0"/>
      <p:bldP spid="89105" grpId="0" animBg="1"/>
      <p:bldP spid="89106" grpId="0" autoUpdateAnimBg="0"/>
      <p:bldP spid="89107" grpId="0" animBg="1" autoUpdateAnimBg="0"/>
      <p:bldP spid="89108" grpId="0" autoUpdateAnimBg="0"/>
      <p:bldP spid="89109" grpId="0" animBg="1" autoUpdateAnimBg="0"/>
      <p:bldP spid="89110" grpId="0" autoUpdateAnimBg="0"/>
      <p:bldP spid="89111" grpId="0" animBg="1" autoUpdateAnimBg="0"/>
      <p:bldP spid="8914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图片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2205038"/>
            <a:ext cx="9144000" cy="906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1187450" y="-747713"/>
            <a:ext cx="495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sz="2400">
                <a:latin typeface="Arial" panose="020B0604020202020204" pitchFamily="34" charset="0"/>
              </a:rPr>
              <a:t>例</a:t>
            </a:r>
            <a:r>
              <a:rPr kumimoji="0" lang="en-US" altLang="zh-CN" sz="2400">
                <a:latin typeface="Arial" panose="020B0604020202020204" pitchFamily="34" charset="0"/>
              </a:rPr>
              <a:t>. </a:t>
            </a:r>
            <a:r>
              <a:rPr kumimoji="0" lang="zh-CN" altLang="en-US" sz="2400">
                <a:latin typeface="Arial" panose="020B0604020202020204" pitchFamily="34" charset="0"/>
              </a:rPr>
              <a:t>用数轴表示下列不等式的解集</a:t>
            </a:r>
            <a:r>
              <a:rPr kumimoji="0" lang="en-US" altLang="zh-CN" sz="240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827088" y="333375"/>
            <a:ext cx="7489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sz="2800" dirty="0">
                <a:latin typeface="Arial" panose="020B0604020202020204" pitchFamily="34" charset="0"/>
              </a:rPr>
              <a:t>⑴ </a:t>
            </a:r>
            <a:r>
              <a:rPr kumimoji="0" lang="en-US" altLang="zh-CN" sz="2800" dirty="0">
                <a:latin typeface="Arial" panose="020B0604020202020204" pitchFamily="34" charset="0"/>
              </a:rPr>
              <a:t>x&gt;</a:t>
            </a:r>
            <a:r>
              <a:rPr kumimoji="0" lang="zh-CN" altLang="en-US" sz="2800" dirty="0">
                <a:latin typeface="Arial" panose="020B0604020202020204" pitchFamily="34" charset="0"/>
              </a:rPr>
              <a:t>－</a:t>
            </a:r>
            <a:r>
              <a:rPr kumimoji="0" lang="en-US" altLang="zh-CN" sz="2800" dirty="0">
                <a:latin typeface="Arial" panose="020B0604020202020204" pitchFamily="34" charset="0"/>
              </a:rPr>
              <a:t>1; ⑵ x≥ </a:t>
            </a:r>
            <a:r>
              <a:rPr kumimoji="0" lang="zh-CN" altLang="en-US" sz="2800" dirty="0">
                <a:latin typeface="Arial" panose="020B0604020202020204" pitchFamily="34" charset="0"/>
              </a:rPr>
              <a:t>－</a:t>
            </a:r>
            <a:r>
              <a:rPr kumimoji="0" lang="en-US" altLang="zh-CN" sz="2800" dirty="0">
                <a:latin typeface="Arial" panose="020B0604020202020204" pitchFamily="34" charset="0"/>
              </a:rPr>
              <a:t>1; ⑶ x&lt; </a:t>
            </a:r>
            <a:r>
              <a:rPr kumimoji="0" lang="zh-CN" altLang="en-US" sz="2800" dirty="0">
                <a:latin typeface="Arial" panose="020B0604020202020204" pitchFamily="34" charset="0"/>
              </a:rPr>
              <a:t>－</a:t>
            </a:r>
            <a:r>
              <a:rPr kumimoji="0" lang="en-US" altLang="zh-CN" sz="2800" dirty="0">
                <a:latin typeface="Arial" panose="020B0604020202020204" pitchFamily="34" charset="0"/>
              </a:rPr>
              <a:t>1; ⑷ x≤ </a:t>
            </a:r>
            <a:r>
              <a:rPr kumimoji="0" lang="zh-CN" altLang="en-US" sz="2800" dirty="0">
                <a:latin typeface="Arial" panose="020B0604020202020204" pitchFamily="34" charset="0"/>
              </a:rPr>
              <a:t>－</a:t>
            </a:r>
            <a:r>
              <a:rPr kumimoji="0" lang="en-US" altLang="zh-CN" sz="2800" dirty="0">
                <a:latin typeface="Arial" panose="020B0604020202020204" pitchFamily="34" charset="0"/>
              </a:rPr>
              <a:t>1.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457200" y="1524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sz="2400">
                <a:latin typeface="Arial" panose="020B0604020202020204" pitchFamily="34" charset="0"/>
              </a:rPr>
              <a:t>解</a:t>
            </a:r>
            <a:r>
              <a:rPr kumimoji="0" lang="en-US" altLang="zh-CN" sz="240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600200" y="4267200"/>
            <a:ext cx="327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0" lang="zh-CN" altLang="en-US" sz="1800" b="0">
              <a:latin typeface="Arial" panose="020B0604020202020204" pitchFamily="34" charset="0"/>
            </a:endParaRPr>
          </a:p>
        </p:txBody>
      </p:sp>
      <p:grpSp>
        <p:nvGrpSpPr>
          <p:cNvPr id="2" name="Group 7"/>
          <p:cNvGrpSpPr/>
          <p:nvPr/>
        </p:nvGrpSpPr>
        <p:grpSpPr bwMode="auto">
          <a:xfrm>
            <a:off x="990600" y="1295400"/>
            <a:ext cx="3124200" cy="1509713"/>
            <a:chOff x="672" y="1824"/>
            <a:chExt cx="1968" cy="951"/>
          </a:xfrm>
        </p:grpSpPr>
        <p:grpSp>
          <p:nvGrpSpPr>
            <p:cNvPr id="32822" name="Group 8"/>
            <p:cNvGrpSpPr/>
            <p:nvPr/>
          </p:nvGrpSpPr>
          <p:grpSpPr bwMode="auto">
            <a:xfrm>
              <a:off x="672" y="1824"/>
              <a:ext cx="1968" cy="730"/>
              <a:chOff x="672" y="2784"/>
              <a:chExt cx="1968" cy="730"/>
            </a:xfrm>
          </p:grpSpPr>
          <p:sp>
            <p:nvSpPr>
              <p:cNvPr id="32824" name="Line 9"/>
              <p:cNvSpPr>
                <a:spLocks noChangeShapeType="1"/>
              </p:cNvSpPr>
              <p:nvPr/>
            </p:nvSpPr>
            <p:spPr bwMode="auto">
              <a:xfrm>
                <a:off x="1392" y="2784"/>
                <a:ext cx="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25" name="Line 10"/>
              <p:cNvSpPr>
                <a:spLocks noChangeShapeType="1"/>
              </p:cNvSpPr>
              <p:nvPr/>
            </p:nvSpPr>
            <p:spPr bwMode="auto">
              <a:xfrm>
                <a:off x="1296" y="2784"/>
                <a:ext cx="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26" name="Text Box 11"/>
              <p:cNvSpPr txBox="1">
                <a:spLocks noChangeArrowheads="1"/>
              </p:cNvSpPr>
              <p:nvPr/>
            </p:nvSpPr>
            <p:spPr bwMode="auto">
              <a:xfrm>
                <a:off x="672" y="3168"/>
                <a:ext cx="196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kumimoji="0" lang="zh-CN" altLang="en-US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32827" name="Line 12"/>
              <p:cNvSpPr>
                <a:spLocks noChangeShapeType="1"/>
              </p:cNvSpPr>
              <p:nvPr/>
            </p:nvSpPr>
            <p:spPr bwMode="auto">
              <a:xfrm>
                <a:off x="720" y="3264"/>
                <a:ext cx="17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28" name="Text Box 13"/>
              <p:cNvSpPr txBox="1">
                <a:spLocks noChangeArrowheads="1"/>
              </p:cNvSpPr>
              <p:nvPr/>
            </p:nvSpPr>
            <p:spPr bwMode="auto">
              <a:xfrm>
                <a:off x="1248" y="3168"/>
                <a:ext cx="19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0" lang="zh-CN" altLang="en-US" sz="1000" b="0">
                    <a:latin typeface="Arial" panose="020B0604020202020204" pitchFamily="34" charset="0"/>
                  </a:rPr>
                  <a:t>○</a:t>
                </a:r>
              </a:p>
            </p:txBody>
          </p:sp>
          <p:sp>
            <p:nvSpPr>
              <p:cNvPr id="32829" name="Line 14"/>
              <p:cNvSpPr>
                <a:spLocks noChangeShapeType="1"/>
              </p:cNvSpPr>
              <p:nvPr/>
            </p:nvSpPr>
            <p:spPr bwMode="auto">
              <a:xfrm>
                <a:off x="1728" y="3216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30" name="Line 15"/>
              <p:cNvSpPr>
                <a:spLocks noChangeShapeType="1"/>
              </p:cNvSpPr>
              <p:nvPr/>
            </p:nvSpPr>
            <p:spPr bwMode="auto">
              <a:xfrm flipV="1">
                <a:off x="1344" y="302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31" name="Line 16"/>
              <p:cNvSpPr>
                <a:spLocks noChangeShapeType="1"/>
              </p:cNvSpPr>
              <p:nvPr/>
            </p:nvSpPr>
            <p:spPr bwMode="auto">
              <a:xfrm>
                <a:off x="1344" y="3024"/>
                <a:ext cx="100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32" name="Text Box 17"/>
              <p:cNvSpPr txBox="1">
                <a:spLocks noChangeArrowheads="1"/>
              </p:cNvSpPr>
              <p:nvPr/>
            </p:nvSpPr>
            <p:spPr bwMode="auto">
              <a:xfrm>
                <a:off x="1632" y="3264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0" lang="en-US" altLang="zh-CN" sz="1800" b="0">
                    <a:latin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32833" name="Text Box 18"/>
              <p:cNvSpPr txBox="1">
                <a:spLocks noChangeArrowheads="1"/>
              </p:cNvSpPr>
              <p:nvPr/>
            </p:nvSpPr>
            <p:spPr bwMode="auto">
              <a:xfrm>
                <a:off x="1200" y="3264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0" lang="en-US" altLang="zh-CN" sz="2000">
                    <a:latin typeface="Arial" panose="020B0604020202020204" pitchFamily="34" charset="0"/>
                  </a:rPr>
                  <a:t>-1</a:t>
                </a:r>
              </a:p>
            </p:txBody>
          </p:sp>
        </p:grpSp>
        <p:sp>
          <p:nvSpPr>
            <p:cNvPr id="32823" name="Text Box 19"/>
            <p:cNvSpPr txBox="1">
              <a:spLocks noChangeArrowheads="1"/>
            </p:cNvSpPr>
            <p:nvPr/>
          </p:nvSpPr>
          <p:spPr bwMode="auto">
            <a:xfrm>
              <a:off x="1392" y="2544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zh-CN" altLang="en-US" sz="1800" b="0">
                  <a:latin typeface="Arial" panose="020B0604020202020204" pitchFamily="34" charset="0"/>
                </a:rPr>
                <a:t>⑴</a:t>
              </a:r>
            </a:p>
          </p:txBody>
        </p:sp>
      </p:grpSp>
      <p:grpSp>
        <p:nvGrpSpPr>
          <p:cNvPr id="4" name="Group 20"/>
          <p:cNvGrpSpPr/>
          <p:nvPr/>
        </p:nvGrpSpPr>
        <p:grpSpPr bwMode="auto">
          <a:xfrm>
            <a:off x="4267200" y="1676400"/>
            <a:ext cx="3505200" cy="1128713"/>
            <a:chOff x="2640" y="2064"/>
            <a:chExt cx="2208" cy="711"/>
          </a:xfrm>
        </p:grpSpPr>
        <p:grpSp>
          <p:nvGrpSpPr>
            <p:cNvPr id="32810" name="Group 21"/>
            <p:cNvGrpSpPr/>
            <p:nvPr/>
          </p:nvGrpSpPr>
          <p:grpSpPr bwMode="auto">
            <a:xfrm>
              <a:off x="2640" y="2064"/>
              <a:ext cx="2208" cy="490"/>
              <a:chOff x="1152" y="3024"/>
              <a:chExt cx="2208" cy="490"/>
            </a:xfrm>
          </p:grpSpPr>
          <p:grpSp>
            <p:nvGrpSpPr>
              <p:cNvPr id="32812" name="Group 22"/>
              <p:cNvGrpSpPr/>
              <p:nvPr/>
            </p:nvGrpSpPr>
            <p:grpSpPr bwMode="auto">
              <a:xfrm>
                <a:off x="1152" y="3120"/>
                <a:ext cx="2208" cy="231"/>
                <a:chOff x="1152" y="3120"/>
                <a:chExt cx="2208" cy="231"/>
              </a:xfrm>
            </p:grpSpPr>
            <p:sp>
              <p:nvSpPr>
                <p:cNvPr id="32818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152" y="3120"/>
                  <a:ext cx="220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endParaRPr kumimoji="0" lang="zh-CN" altLang="en-US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2819" name="Line 24"/>
                <p:cNvSpPr>
                  <a:spLocks noChangeShapeType="1"/>
                </p:cNvSpPr>
                <p:nvPr/>
              </p:nvSpPr>
              <p:spPr bwMode="auto">
                <a:xfrm>
                  <a:off x="1248" y="3264"/>
                  <a:ext cx="163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820" name="Line 25"/>
                <p:cNvSpPr>
                  <a:spLocks noChangeShapeType="1"/>
                </p:cNvSpPr>
                <p:nvPr/>
              </p:nvSpPr>
              <p:spPr bwMode="auto">
                <a:xfrm>
                  <a:off x="2256" y="3216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821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776" y="3168"/>
                  <a:ext cx="192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0" lang="zh-CN" altLang="en-US" sz="1000" b="0">
                      <a:latin typeface="Arial" panose="020B0604020202020204" pitchFamily="34" charset="0"/>
                    </a:rPr>
                    <a:t>●</a:t>
                  </a:r>
                </a:p>
              </p:txBody>
            </p:sp>
          </p:grpSp>
          <p:grpSp>
            <p:nvGrpSpPr>
              <p:cNvPr id="32813" name="Group 27"/>
              <p:cNvGrpSpPr/>
              <p:nvPr/>
            </p:nvGrpSpPr>
            <p:grpSpPr bwMode="auto">
              <a:xfrm>
                <a:off x="1728" y="3024"/>
                <a:ext cx="960" cy="490"/>
                <a:chOff x="1728" y="3024"/>
                <a:chExt cx="960" cy="490"/>
              </a:xfrm>
            </p:grpSpPr>
            <p:sp>
              <p:nvSpPr>
                <p:cNvPr id="32814" name="Line 28"/>
                <p:cNvSpPr>
                  <a:spLocks noChangeShapeType="1"/>
                </p:cNvSpPr>
                <p:nvPr/>
              </p:nvSpPr>
              <p:spPr bwMode="auto">
                <a:xfrm>
                  <a:off x="1872" y="3024"/>
                  <a:ext cx="0" cy="19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815" name="Line 29"/>
                <p:cNvSpPr>
                  <a:spLocks noChangeShapeType="1"/>
                </p:cNvSpPr>
                <p:nvPr/>
              </p:nvSpPr>
              <p:spPr bwMode="auto">
                <a:xfrm>
                  <a:off x="1872" y="3024"/>
                  <a:ext cx="81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81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160" y="3264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0" lang="en-US" altLang="zh-CN" sz="1800" b="0">
                      <a:latin typeface="Arial" panose="020B0604020202020204" pitchFamily="34" charset="0"/>
                    </a:rPr>
                    <a:t>0</a:t>
                  </a:r>
                </a:p>
              </p:txBody>
            </p:sp>
            <p:sp>
              <p:nvSpPr>
                <p:cNvPr id="32817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728" y="3264"/>
                  <a:ext cx="288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0" lang="en-US" altLang="zh-CN" sz="2000">
                      <a:latin typeface="Arial" panose="020B0604020202020204" pitchFamily="34" charset="0"/>
                    </a:rPr>
                    <a:t>-1</a:t>
                  </a:r>
                </a:p>
              </p:txBody>
            </p:sp>
          </p:grpSp>
        </p:grpSp>
        <p:sp>
          <p:nvSpPr>
            <p:cNvPr id="32811" name="Text Box 32"/>
            <p:cNvSpPr txBox="1">
              <a:spLocks noChangeArrowheads="1"/>
            </p:cNvSpPr>
            <p:nvPr/>
          </p:nvSpPr>
          <p:spPr bwMode="auto">
            <a:xfrm>
              <a:off x="3408" y="2544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zh-CN" altLang="en-US" sz="1800" b="0">
                  <a:latin typeface="Arial" panose="020B0604020202020204" pitchFamily="34" charset="0"/>
                </a:rPr>
                <a:t>⑵</a:t>
              </a:r>
            </a:p>
          </p:txBody>
        </p:sp>
      </p:grpSp>
      <p:grpSp>
        <p:nvGrpSpPr>
          <p:cNvPr id="8" name="Group 33"/>
          <p:cNvGrpSpPr/>
          <p:nvPr/>
        </p:nvGrpSpPr>
        <p:grpSpPr bwMode="auto">
          <a:xfrm>
            <a:off x="1143000" y="2514600"/>
            <a:ext cx="3124200" cy="1509713"/>
            <a:chOff x="720" y="2736"/>
            <a:chExt cx="1968" cy="951"/>
          </a:xfrm>
        </p:grpSpPr>
        <p:grpSp>
          <p:nvGrpSpPr>
            <p:cNvPr id="32798" name="Group 34"/>
            <p:cNvGrpSpPr/>
            <p:nvPr/>
          </p:nvGrpSpPr>
          <p:grpSpPr bwMode="auto">
            <a:xfrm>
              <a:off x="720" y="2736"/>
              <a:ext cx="1968" cy="730"/>
              <a:chOff x="624" y="2976"/>
              <a:chExt cx="1968" cy="730"/>
            </a:xfrm>
          </p:grpSpPr>
          <p:sp>
            <p:nvSpPr>
              <p:cNvPr id="32800" name="Line 35"/>
              <p:cNvSpPr>
                <a:spLocks noChangeShapeType="1"/>
              </p:cNvSpPr>
              <p:nvPr/>
            </p:nvSpPr>
            <p:spPr bwMode="auto">
              <a:xfrm>
                <a:off x="1344" y="2976"/>
                <a:ext cx="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01" name="Line 36"/>
              <p:cNvSpPr>
                <a:spLocks noChangeShapeType="1"/>
              </p:cNvSpPr>
              <p:nvPr/>
            </p:nvSpPr>
            <p:spPr bwMode="auto">
              <a:xfrm>
                <a:off x="1248" y="2976"/>
                <a:ext cx="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02" name="Text Box 37"/>
              <p:cNvSpPr txBox="1">
                <a:spLocks noChangeArrowheads="1"/>
              </p:cNvSpPr>
              <p:nvPr/>
            </p:nvSpPr>
            <p:spPr bwMode="auto">
              <a:xfrm>
                <a:off x="624" y="3360"/>
                <a:ext cx="196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kumimoji="0" lang="zh-CN" altLang="en-US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32803" name="Line 38"/>
              <p:cNvSpPr>
                <a:spLocks noChangeShapeType="1"/>
              </p:cNvSpPr>
              <p:nvPr/>
            </p:nvSpPr>
            <p:spPr bwMode="auto">
              <a:xfrm>
                <a:off x="672" y="3456"/>
                <a:ext cx="17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04" name="Text Box 39"/>
              <p:cNvSpPr txBox="1">
                <a:spLocks noChangeArrowheads="1"/>
              </p:cNvSpPr>
              <p:nvPr/>
            </p:nvSpPr>
            <p:spPr bwMode="auto">
              <a:xfrm>
                <a:off x="1200" y="3360"/>
                <a:ext cx="19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0" lang="zh-CN" altLang="en-US" sz="1000" b="0">
                    <a:latin typeface="Arial" panose="020B0604020202020204" pitchFamily="34" charset="0"/>
                  </a:rPr>
                  <a:t>○</a:t>
                </a:r>
              </a:p>
            </p:txBody>
          </p:sp>
          <p:sp>
            <p:nvSpPr>
              <p:cNvPr id="32805" name="Line 40"/>
              <p:cNvSpPr>
                <a:spLocks noChangeShapeType="1"/>
              </p:cNvSpPr>
              <p:nvPr/>
            </p:nvSpPr>
            <p:spPr bwMode="auto">
              <a:xfrm>
                <a:off x="1680" y="3408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06" name="Line 41"/>
              <p:cNvSpPr>
                <a:spLocks noChangeShapeType="1"/>
              </p:cNvSpPr>
              <p:nvPr/>
            </p:nvSpPr>
            <p:spPr bwMode="auto">
              <a:xfrm flipV="1">
                <a:off x="1296" y="3216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07" name="Text Box 42"/>
              <p:cNvSpPr txBox="1">
                <a:spLocks noChangeArrowheads="1"/>
              </p:cNvSpPr>
              <p:nvPr/>
            </p:nvSpPr>
            <p:spPr bwMode="auto">
              <a:xfrm>
                <a:off x="1584" y="3456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0" lang="en-US" altLang="zh-CN" sz="1800" b="0">
                    <a:latin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32808" name="Text Box 43"/>
              <p:cNvSpPr txBox="1">
                <a:spLocks noChangeArrowheads="1"/>
              </p:cNvSpPr>
              <p:nvPr/>
            </p:nvSpPr>
            <p:spPr bwMode="auto">
              <a:xfrm>
                <a:off x="1152" y="3456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0" lang="en-US" altLang="zh-CN" sz="2000"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32809" name="Line 44"/>
              <p:cNvSpPr>
                <a:spLocks noChangeShapeType="1"/>
              </p:cNvSpPr>
              <p:nvPr/>
            </p:nvSpPr>
            <p:spPr bwMode="auto">
              <a:xfrm flipH="1">
                <a:off x="672" y="3216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2799" name="Text Box 45"/>
            <p:cNvSpPr txBox="1">
              <a:spLocks noChangeArrowheads="1"/>
            </p:cNvSpPr>
            <p:nvPr/>
          </p:nvSpPr>
          <p:spPr bwMode="auto">
            <a:xfrm>
              <a:off x="1392" y="3456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zh-CN" altLang="en-US" sz="1800" b="0">
                  <a:latin typeface="Arial" panose="020B0604020202020204" pitchFamily="34" charset="0"/>
                </a:rPr>
                <a:t>⑶</a:t>
              </a:r>
            </a:p>
          </p:txBody>
        </p:sp>
      </p:grpSp>
      <p:grpSp>
        <p:nvGrpSpPr>
          <p:cNvPr id="10" name="Group 46"/>
          <p:cNvGrpSpPr/>
          <p:nvPr/>
        </p:nvGrpSpPr>
        <p:grpSpPr bwMode="auto">
          <a:xfrm>
            <a:off x="4419600" y="2895600"/>
            <a:ext cx="3505200" cy="1128713"/>
            <a:chOff x="2784" y="2976"/>
            <a:chExt cx="2208" cy="711"/>
          </a:xfrm>
        </p:grpSpPr>
        <p:grpSp>
          <p:nvGrpSpPr>
            <p:cNvPr id="32787" name="Group 47"/>
            <p:cNvGrpSpPr/>
            <p:nvPr/>
          </p:nvGrpSpPr>
          <p:grpSpPr bwMode="auto">
            <a:xfrm>
              <a:off x="2784" y="2976"/>
              <a:ext cx="2208" cy="490"/>
              <a:chOff x="2112" y="3072"/>
              <a:chExt cx="2208" cy="490"/>
            </a:xfrm>
          </p:grpSpPr>
          <p:grpSp>
            <p:nvGrpSpPr>
              <p:cNvPr id="32789" name="Group 48"/>
              <p:cNvGrpSpPr/>
              <p:nvPr/>
            </p:nvGrpSpPr>
            <p:grpSpPr bwMode="auto">
              <a:xfrm>
                <a:off x="2112" y="3168"/>
                <a:ext cx="2208" cy="231"/>
                <a:chOff x="1152" y="3120"/>
                <a:chExt cx="2208" cy="231"/>
              </a:xfrm>
            </p:grpSpPr>
            <p:sp>
              <p:nvSpPr>
                <p:cNvPr id="32794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1152" y="3120"/>
                  <a:ext cx="220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endParaRPr kumimoji="0" lang="zh-CN" altLang="en-US" sz="1800" b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2795" name="Line 50"/>
                <p:cNvSpPr>
                  <a:spLocks noChangeShapeType="1"/>
                </p:cNvSpPr>
                <p:nvPr/>
              </p:nvSpPr>
              <p:spPr bwMode="auto">
                <a:xfrm>
                  <a:off x="1248" y="3264"/>
                  <a:ext cx="163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796" name="Line 51"/>
                <p:cNvSpPr>
                  <a:spLocks noChangeShapeType="1"/>
                </p:cNvSpPr>
                <p:nvPr/>
              </p:nvSpPr>
              <p:spPr bwMode="auto">
                <a:xfrm>
                  <a:off x="2256" y="3216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797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1776" y="3168"/>
                  <a:ext cx="192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0" lang="zh-CN" altLang="en-US" sz="1000" b="0">
                      <a:latin typeface="Arial" panose="020B0604020202020204" pitchFamily="34" charset="0"/>
                    </a:rPr>
                    <a:t>●</a:t>
                  </a:r>
                </a:p>
              </p:txBody>
            </p:sp>
          </p:grpSp>
          <p:sp>
            <p:nvSpPr>
              <p:cNvPr id="32790" name="Text Box 53"/>
              <p:cNvSpPr txBox="1">
                <a:spLocks noChangeArrowheads="1"/>
              </p:cNvSpPr>
              <p:nvPr/>
            </p:nvSpPr>
            <p:spPr bwMode="auto">
              <a:xfrm>
                <a:off x="3120" y="3312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0" lang="en-US" altLang="zh-CN" sz="1800" b="0">
                    <a:latin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32791" name="Text Box 54"/>
              <p:cNvSpPr txBox="1">
                <a:spLocks noChangeArrowheads="1"/>
              </p:cNvSpPr>
              <p:nvPr/>
            </p:nvSpPr>
            <p:spPr bwMode="auto">
              <a:xfrm>
                <a:off x="2688" y="3312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0" lang="en-US" altLang="zh-CN" sz="2000"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32792" name="Line 55"/>
              <p:cNvSpPr>
                <a:spLocks noChangeShapeType="1"/>
              </p:cNvSpPr>
              <p:nvPr/>
            </p:nvSpPr>
            <p:spPr bwMode="auto">
              <a:xfrm>
                <a:off x="2832" y="3072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793" name="Line 56"/>
              <p:cNvSpPr>
                <a:spLocks noChangeShapeType="1"/>
              </p:cNvSpPr>
              <p:nvPr/>
            </p:nvSpPr>
            <p:spPr bwMode="auto">
              <a:xfrm flipH="1">
                <a:off x="2208" y="307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2788" name="Text Box 57"/>
            <p:cNvSpPr txBox="1">
              <a:spLocks noChangeArrowheads="1"/>
            </p:cNvSpPr>
            <p:nvPr/>
          </p:nvSpPr>
          <p:spPr bwMode="auto">
            <a:xfrm>
              <a:off x="3408" y="345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zh-CN" altLang="en-US" sz="1800" b="0">
                  <a:latin typeface="Arial" panose="020B0604020202020204" pitchFamily="34" charset="0"/>
                </a:rPr>
                <a:t>⑷</a:t>
              </a:r>
            </a:p>
          </p:txBody>
        </p:sp>
      </p:grpSp>
      <p:sp>
        <p:nvSpPr>
          <p:cNvPr id="103482" name="Text Box 58"/>
          <p:cNvSpPr txBox="1">
            <a:spLocks noChangeArrowheads="1"/>
          </p:cNvSpPr>
          <p:nvPr/>
        </p:nvSpPr>
        <p:spPr bwMode="auto">
          <a:xfrm>
            <a:off x="533400" y="3962400"/>
            <a:ext cx="617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sz="2000" dirty="0">
                <a:latin typeface="Arial" panose="020B0604020202020204" pitchFamily="34" charset="0"/>
              </a:rPr>
              <a:t>总结</a:t>
            </a:r>
            <a:r>
              <a:rPr kumimoji="0" lang="en-US" altLang="zh-CN" sz="2000" dirty="0">
                <a:latin typeface="Arial" panose="020B0604020202020204" pitchFamily="34" charset="0"/>
              </a:rPr>
              <a:t>: </a:t>
            </a:r>
            <a:r>
              <a:rPr kumimoji="0" lang="zh-CN" altLang="zh-CN" sz="2000" dirty="0">
                <a:latin typeface="Arial" panose="020B0604020202020204" pitchFamily="34" charset="0"/>
              </a:rPr>
              <a:t>①</a:t>
            </a:r>
            <a:r>
              <a:rPr kumimoji="0" lang="zh-CN" altLang="en-US" sz="2000" dirty="0">
                <a:latin typeface="Arial" panose="020B0604020202020204" pitchFamily="34" charset="0"/>
              </a:rPr>
              <a:t>用数轴表示不等式的解集的步骤</a:t>
            </a:r>
            <a:r>
              <a:rPr kumimoji="0" lang="en-US" altLang="zh-CN" sz="2000" dirty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03483" name="Text Box 59"/>
          <p:cNvSpPr txBox="1">
            <a:spLocks noChangeArrowheads="1"/>
          </p:cNvSpPr>
          <p:nvPr/>
        </p:nvSpPr>
        <p:spPr bwMode="auto">
          <a:xfrm>
            <a:off x="1371600" y="44196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sz="2000" dirty="0">
                <a:latin typeface="Arial" panose="020B0604020202020204" pitchFamily="34" charset="0"/>
              </a:rPr>
              <a:t>第一步</a:t>
            </a:r>
            <a:r>
              <a:rPr kumimoji="0" lang="en-US" altLang="zh-CN" sz="2000" dirty="0">
                <a:latin typeface="Arial" panose="020B0604020202020204" pitchFamily="34" charset="0"/>
              </a:rPr>
              <a:t>:</a:t>
            </a:r>
            <a:r>
              <a:rPr kumimoji="0" lang="zh-CN" altLang="en-US" sz="2000" dirty="0">
                <a:latin typeface="Arial" panose="020B0604020202020204" pitchFamily="34" charset="0"/>
              </a:rPr>
              <a:t>画数轴</a:t>
            </a:r>
            <a:r>
              <a:rPr kumimoji="0" lang="en-US" altLang="zh-CN" sz="2000" dirty="0">
                <a:latin typeface="Arial" panose="020B0604020202020204" pitchFamily="34" charset="0"/>
              </a:rPr>
              <a:t>;</a:t>
            </a:r>
          </a:p>
        </p:txBody>
      </p:sp>
      <p:sp>
        <p:nvSpPr>
          <p:cNvPr id="103484" name="Text Box 60"/>
          <p:cNvSpPr txBox="1">
            <a:spLocks noChangeArrowheads="1"/>
          </p:cNvSpPr>
          <p:nvPr/>
        </p:nvSpPr>
        <p:spPr bwMode="auto">
          <a:xfrm>
            <a:off x="3505200" y="4419600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sz="2000" dirty="0">
                <a:latin typeface="Arial" panose="020B0604020202020204" pitchFamily="34" charset="0"/>
              </a:rPr>
              <a:t>第二步</a:t>
            </a:r>
            <a:r>
              <a:rPr kumimoji="0" lang="en-US" altLang="zh-CN" sz="2000" dirty="0">
                <a:latin typeface="Arial" panose="020B0604020202020204" pitchFamily="34" charset="0"/>
              </a:rPr>
              <a:t>:</a:t>
            </a:r>
            <a:r>
              <a:rPr kumimoji="0" lang="zh-CN" altLang="en-US" sz="2000" dirty="0">
                <a:latin typeface="Arial" panose="020B0604020202020204" pitchFamily="34" charset="0"/>
              </a:rPr>
              <a:t>定界点</a:t>
            </a:r>
            <a:r>
              <a:rPr kumimoji="0" lang="en-US" altLang="zh-CN" sz="2000" dirty="0">
                <a:latin typeface="Arial" panose="020B0604020202020204" pitchFamily="34" charset="0"/>
              </a:rPr>
              <a:t>;</a:t>
            </a:r>
          </a:p>
        </p:txBody>
      </p:sp>
      <p:sp>
        <p:nvSpPr>
          <p:cNvPr id="103485" name="Text Box 61"/>
          <p:cNvSpPr txBox="1">
            <a:spLocks noChangeArrowheads="1"/>
          </p:cNvSpPr>
          <p:nvPr/>
        </p:nvSpPr>
        <p:spPr bwMode="auto">
          <a:xfrm>
            <a:off x="5486400" y="4419600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sz="2000" dirty="0">
                <a:latin typeface="Arial" panose="020B0604020202020204" pitchFamily="34" charset="0"/>
              </a:rPr>
              <a:t>第三步</a:t>
            </a:r>
            <a:r>
              <a:rPr kumimoji="0" lang="en-US" altLang="zh-CN" sz="2000" dirty="0">
                <a:latin typeface="Arial" panose="020B0604020202020204" pitchFamily="34" charset="0"/>
              </a:rPr>
              <a:t>:</a:t>
            </a:r>
            <a:r>
              <a:rPr kumimoji="0" lang="zh-CN" altLang="en-US" sz="2000" dirty="0">
                <a:latin typeface="Arial" panose="020B0604020202020204" pitchFamily="34" charset="0"/>
              </a:rPr>
              <a:t>定方向</a:t>
            </a:r>
            <a:r>
              <a:rPr kumimoji="0" lang="en-US" altLang="zh-CN" sz="2000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03486" name="Text Box 62"/>
          <p:cNvSpPr txBox="1">
            <a:spLocks noChangeArrowheads="1"/>
          </p:cNvSpPr>
          <p:nvPr/>
        </p:nvSpPr>
        <p:spPr bwMode="auto">
          <a:xfrm>
            <a:off x="1219200" y="48768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sz="2000" dirty="0">
                <a:latin typeface="Arial" panose="020B0604020202020204" pitchFamily="34" charset="0"/>
              </a:rPr>
              <a:t>②用数轴表示不等式的解集</a:t>
            </a:r>
            <a:r>
              <a:rPr kumimoji="0" lang="en-US" altLang="zh-CN" sz="2000" dirty="0">
                <a:latin typeface="Arial" panose="020B0604020202020204" pitchFamily="34" charset="0"/>
              </a:rPr>
              <a:t>,</a:t>
            </a:r>
            <a:r>
              <a:rPr kumimoji="0" lang="zh-CN" altLang="en-US" sz="2000" dirty="0">
                <a:latin typeface="Arial" panose="020B0604020202020204" pitchFamily="34" charset="0"/>
              </a:rPr>
              <a:t>应记住下面的规律</a:t>
            </a:r>
            <a:r>
              <a:rPr kumimoji="0" lang="en-US" altLang="zh-CN" sz="2000" dirty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03487" name="Text Box 63"/>
          <p:cNvSpPr txBox="1">
            <a:spLocks noChangeArrowheads="1"/>
          </p:cNvSpPr>
          <p:nvPr/>
        </p:nvSpPr>
        <p:spPr bwMode="auto">
          <a:xfrm>
            <a:off x="1476375" y="5805488"/>
            <a:ext cx="327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sz="2000" dirty="0">
                <a:latin typeface="Arial" panose="020B0604020202020204" pitchFamily="34" charset="0"/>
              </a:rPr>
              <a:t>大于向右画</a:t>
            </a:r>
            <a:r>
              <a:rPr kumimoji="0" lang="en-US" altLang="zh-CN" sz="2000" dirty="0">
                <a:latin typeface="Arial" panose="020B0604020202020204" pitchFamily="34" charset="0"/>
              </a:rPr>
              <a:t>,</a:t>
            </a:r>
            <a:r>
              <a:rPr kumimoji="0" lang="zh-CN" altLang="en-US" sz="2000" dirty="0">
                <a:latin typeface="Arial" panose="020B0604020202020204" pitchFamily="34" charset="0"/>
              </a:rPr>
              <a:t>小于向左画</a:t>
            </a:r>
            <a:r>
              <a:rPr kumimoji="0" lang="en-US" altLang="zh-CN" sz="2000" dirty="0">
                <a:latin typeface="Arial" panose="020B0604020202020204" pitchFamily="34" charset="0"/>
              </a:rPr>
              <a:t>;</a:t>
            </a:r>
          </a:p>
        </p:txBody>
      </p:sp>
      <p:sp>
        <p:nvSpPr>
          <p:cNvPr id="103488" name="Text Box 64"/>
          <p:cNvSpPr txBox="1">
            <a:spLocks noChangeArrowheads="1"/>
          </p:cNvSpPr>
          <p:nvPr/>
        </p:nvSpPr>
        <p:spPr bwMode="auto">
          <a:xfrm>
            <a:off x="1331913" y="5300663"/>
            <a:ext cx="541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sz="2000" dirty="0">
                <a:latin typeface="Arial" panose="020B0604020202020204" pitchFamily="34" charset="0"/>
              </a:rPr>
              <a:t>有等号</a:t>
            </a:r>
            <a:r>
              <a:rPr kumimoji="0" lang="en-US" altLang="zh-CN" sz="2000" dirty="0">
                <a:latin typeface="Arial" panose="020B0604020202020204" pitchFamily="34" charset="0"/>
              </a:rPr>
              <a:t>(≥ ,≤)</a:t>
            </a:r>
            <a:r>
              <a:rPr kumimoji="0" lang="zh-CN" altLang="en-US" sz="2000" dirty="0">
                <a:latin typeface="Arial" panose="020B0604020202020204" pitchFamily="34" charset="0"/>
              </a:rPr>
              <a:t>画实心点</a:t>
            </a:r>
            <a:r>
              <a:rPr kumimoji="0" lang="en-US" altLang="zh-CN" sz="2000" dirty="0">
                <a:latin typeface="Arial" panose="020B0604020202020204" pitchFamily="34" charset="0"/>
              </a:rPr>
              <a:t>,</a:t>
            </a:r>
            <a:r>
              <a:rPr kumimoji="0" lang="zh-CN" altLang="en-US" sz="2000" dirty="0">
                <a:latin typeface="Arial" panose="020B0604020202020204" pitchFamily="34" charset="0"/>
              </a:rPr>
              <a:t>无等号</a:t>
            </a:r>
            <a:r>
              <a:rPr kumimoji="0" lang="en-US" altLang="zh-CN" sz="2000" dirty="0">
                <a:latin typeface="Arial" panose="020B0604020202020204" pitchFamily="34" charset="0"/>
              </a:rPr>
              <a:t>(&gt;,&lt;)</a:t>
            </a:r>
            <a:r>
              <a:rPr kumimoji="0" lang="zh-CN" altLang="en-US" sz="2000" dirty="0">
                <a:latin typeface="Arial" panose="020B0604020202020204" pitchFamily="34" charset="0"/>
              </a:rPr>
              <a:t>画空心圆</a:t>
            </a:r>
            <a:r>
              <a:rPr kumimoji="0" lang="en-US" altLang="zh-CN" sz="2000" dirty="0">
                <a:latin typeface="Arial" panose="020B0604020202020204" pitchFamily="34" charset="0"/>
              </a:rPr>
              <a:t>.</a:t>
            </a:r>
            <a:endParaRPr kumimoji="0" lang="en-US" altLang="zh-CN" sz="2000" b="0" dirty="0">
              <a:latin typeface="Arial" panose="020B0604020202020204" pitchFamily="34" charset="0"/>
            </a:endParaRPr>
          </a:p>
        </p:txBody>
      </p:sp>
      <p:sp>
        <p:nvSpPr>
          <p:cNvPr id="32786" name="WordArt 65"/>
          <p:cNvSpPr>
            <a:spLocks noChangeArrowheads="1" noChangeShapeType="1" noTextEdit="1"/>
          </p:cNvSpPr>
          <p:nvPr/>
        </p:nvSpPr>
        <p:spPr bwMode="auto">
          <a:xfrm>
            <a:off x="2051050" y="-1900238"/>
            <a:ext cx="2663825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大显身手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3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3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3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3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3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3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3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3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3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3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3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/>
      <p:bldP spid="103428" grpId="0"/>
      <p:bldP spid="103429" grpId="0"/>
      <p:bldP spid="103482" grpId="0"/>
      <p:bldP spid="103483" grpId="0"/>
      <p:bldP spid="103484" grpId="0"/>
      <p:bldP spid="103485" grpId="0"/>
      <p:bldP spid="103486" grpId="0"/>
      <p:bldP spid="103487" grpId="0"/>
      <p:bldP spid="1034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图片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457200"/>
            <a:ext cx="91440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"/>
          <p:cNvGrpSpPr/>
          <p:nvPr/>
        </p:nvGrpSpPr>
        <p:grpSpPr bwMode="auto">
          <a:xfrm>
            <a:off x="533400" y="533400"/>
            <a:ext cx="7239000" cy="4740275"/>
            <a:chOff x="336" y="288"/>
            <a:chExt cx="4560" cy="2986"/>
          </a:xfrm>
        </p:grpSpPr>
        <p:sp>
          <p:nvSpPr>
            <p:cNvPr id="33798" name="Text Box 4"/>
            <p:cNvSpPr txBox="1">
              <a:spLocks noChangeArrowheads="1"/>
            </p:cNvSpPr>
            <p:nvPr/>
          </p:nvSpPr>
          <p:spPr bwMode="auto">
            <a:xfrm>
              <a:off x="336" y="288"/>
              <a:ext cx="120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kumimoji="0" lang="en-US" altLang="zh-CN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799" name="Text Box 5"/>
            <p:cNvSpPr txBox="1">
              <a:spLocks noChangeArrowheads="1"/>
            </p:cNvSpPr>
            <p:nvPr/>
          </p:nvSpPr>
          <p:spPr bwMode="auto">
            <a:xfrm>
              <a:off x="432" y="816"/>
              <a:ext cx="38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zh-CN" altLang="en-US" sz="2800">
                  <a:latin typeface="Arial" panose="020B0604020202020204" pitchFamily="34" charset="0"/>
                </a:rPr>
                <a:t>在数轴上表示</a:t>
              </a:r>
              <a:r>
                <a:rPr kumimoji="0" lang="en-US" altLang="zh-CN" sz="2800">
                  <a:latin typeface="Arial" panose="020B0604020202020204" pitchFamily="34" charset="0"/>
                </a:rPr>
                <a:t>x</a:t>
              </a:r>
              <a:r>
                <a:rPr kumimoji="0" lang="zh-CN" altLang="zh-CN" sz="2800">
                  <a:latin typeface="Arial" panose="020B0604020202020204" pitchFamily="34" charset="0"/>
                </a:rPr>
                <a:t>≥</a:t>
              </a:r>
              <a:r>
                <a:rPr kumimoji="0" lang="zh-CN" altLang="en-US" sz="2800">
                  <a:latin typeface="Arial" panose="020B0604020202020204" pitchFamily="34" charset="0"/>
                </a:rPr>
                <a:t>－</a:t>
              </a:r>
              <a:r>
                <a:rPr kumimoji="0" lang="en-US" altLang="zh-CN" sz="2800">
                  <a:latin typeface="Arial" panose="020B0604020202020204" pitchFamily="34" charset="0"/>
                </a:rPr>
                <a:t>2</a:t>
              </a:r>
              <a:r>
                <a:rPr kumimoji="0" lang="zh-CN" altLang="en-US" sz="2800">
                  <a:latin typeface="Arial" panose="020B0604020202020204" pitchFamily="34" charset="0"/>
                </a:rPr>
                <a:t>正确的是 </a:t>
              </a:r>
              <a:r>
                <a:rPr kumimoji="0" lang="en-US" altLang="zh-CN" sz="2800">
                  <a:latin typeface="Arial" panose="020B0604020202020204" pitchFamily="34" charset="0"/>
                </a:rPr>
                <a:t>(     )</a:t>
              </a:r>
            </a:p>
          </p:txBody>
        </p:sp>
        <p:sp>
          <p:nvSpPr>
            <p:cNvPr id="33800" name="Line 6"/>
            <p:cNvSpPr>
              <a:spLocks noChangeShapeType="1"/>
            </p:cNvSpPr>
            <p:nvPr/>
          </p:nvSpPr>
          <p:spPr bwMode="auto">
            <a:xfrm>
              <a:off x="1344" y="1344"/>
              <a:ext cx="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1" name="Line 7"/>
            <p:cNvSpPr>
              <a:spLocks noChangeShapeType="1"/>
            </p:cNvSpPr>
            <p:nvPr/>
          </p:nvSpPr>
          <p:spPr bwMode="auto">
            <a:xfrm>
              <a:off x="1248" y="1344"/>
              <a:ext cx="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2" name="Text Box 8"/>
            <p:cNvSpPr txBox="1">
              <a:spLocks noChangeArrowheads="1"/>
            </p:cNvSpPr>
            <p:nvPr/>
          </p:nvSpPr>
          <p:spPr bwMode="auto">
            <a:xfrm>
              <a:off x="624" y="1728"/>
              <a:ext cx="19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kumimoji="0" lang="zh-CN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33803" name="Line 9"/>
            <p:cNvSpPr>
              <a:spLocks noChangeShapeType="1"/>
            </p:cNvSpPr>
            <p:nvPr/>
          </p:nvSpPr>
          <p:spPr bwMode="auto">
            <a:xfrm>
              <a:off x="672" y="1824"/>
              <a:ext cx="17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4" name="Line 10"/>
            <p:cNvSpPr>
              <a:spLocks noChangeShapeType="1"/>
            </p:cNvSpPr>
            <p:nvPr/>
          </p:nvSpPr>
          <p:spPr bwMode="auto">
            <a:xfrm flipV="1">
              <a:off x="1296" y="158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5" name="Line 11"/>
            <p:cNvSpPr>
              <a:spLocks noChangeShapeType="1"/>
            </p:cNvSpPr>
            <p:nvPr/>
          </p:nvSpPr>
          <p:spPr bwMode="auto">
            <a:xfrm>
              <a:off x="1296" y="1584"/>
              <a:ext cx="10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6" name="Text Box 12"/>
            <p:cNvSpPr txBox="1">
              <a:spLocks noChangeArrowheads="1"/>
            </p:cNvSpPr>
            <p:nvPr/>
          </p:nvSpPr>
          <p:spPr bwMode="auto">
            <a:xfrm>
              <a:off x="1152" y="1824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 altLang="zh-CN" sz="1800" b="0">
                  <a:latin typeface="Arial" panose="020B0604020202020204" pitchFamily="34" charset="0"/>
                </a:rPr>
                <a:t>-2</a:t>
              </a:r>
            </a:p>
          </p:txBody>
        </p:sp>
        <p:sp>
          <p:nvSpPr>
            <p:cNvPr id="33807" name="Text Box 13"/>
            <p:cNvSpPr txBox="1">
              <a:spLocks noChangeArrowheads="1"/>
            </p:cNvSpPr>
            <p:nvPr/>
          </p:nvSpPr>
          <p:spPr bwMode="auto">
            <a:xfrm>
              <a:off x="1344" y="2064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 altLang="zh-CN" sz="200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33808" name="Line 14"/>
            <p:cNvSpPr>
              <a:spLocks noChangeShapeType="1"/>
            </p:cNvSpPr>
            <p:nvPr/>
          </p:nvSpPr>
          <p:spPr bwMode="auto">
            <a:xfrm>
              <a:off x="3936" y="177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9" name="Text Box 15"/>
            <p:cNvSpPr txBox="1">
              <a:spLocks noChangeArrowheads="1"/>
            </p:cNvSpPr>
            <p:nvPr/>
          </p:nvSpPr>
          <p:spPr bwMode="auto">
            <a:xfrm>
              <a:off x="3456" y="1728"/>
              <a:ext cx="1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zh-CN" altLang="en-US" sz="1000" b="0">
                  <a:latin typeface="Arial" panose="020B0604020202020204" pitchFamily="34" charset="0"/>
                </a:rPr>
                <a:t>●</a:t>
              </a:r>
            </a:p>
          </p:txBody>
        </p:sp>
        <p:grpSp>
          <p:nvGrpSpPr>
            <p:cNvPr id="33810" name="Group 16"/>
            <p:cNvGrpSpPr/>
            <p:nvPr/>
          </p:nvGrpSpPr>
          <p:grpSpPr bwMode="auto">
            <a:xfrm>
              <a:off x="3408" y="1632"/>
              <a:ext cx="960" cy="471"/>
              <a:chOff x="1728" y="3024"/>
              <a:chExt cx="960" cy="471"/>
            </a:xfrm>
          </p:grpSpPr>
          <p:sp>
            <p:nvSpPr>
              <p:cNvPr id="33836" name="Line 17"/>
              <p:cNvSpPr>
                <a:spLocks noChangeShapeType="1"/>
              </p:cNvSpPr>
              <p:nvPr/>
            </p:nvSpPr>
            <p:spPr bwMode="auto">
              <a:xfrm>
                <a:off x="1872" y="302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37" name="Line 18"/>
              <p:cNvSpPr>
                <a:spLocks noChangeShapeType="1"/>
              </p:cNvSpPr>
              <p:nvPr/>
            </p:nvSpPr>
            <p:spPr bwMode="auto">
              <a:xfrm>
                <a:off x="1872" y="3024"/>
                <a:ext cx="8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38" name="Text Box 19"/>
              <p:cNvSpPr txBox="1">
                <a:spLocks noChangeArrowheads="1"/>
              </p:cNvSpPr>
              <p:nvPr/>
            </p:nvSpPr>
            <p:spPr bwMode="auto">
              <a:xfrm>
                <a:off x="2160" y="3264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0" lang="en-US" altLang="zh-CN" sz="1800" b="0">
                    <a:latin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33839" name="Text Box 20"/>
              <p:cNvSpPr txBox="1">
                <a:spLocks noChangeArrowheads="1"/>
              </p:cNvSpPr>
              <p:nvPr/>
            </p:nvSpPr>
            <p:spPr bwMode="auto">
              <a:xfrm>
                <a:off x="1728" y="326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0" lang="en-US" altLang="zh-CN" sz="1800" b="0">
                    <a:latin typeface="Arial" panose="020B0604020202020204" pitchFamily="34" charset="0"/>
                  </a:rPr>
                  <a:t>-2</a:t>
                </a:r>
              </a:p>
            </p:txBody>
          </p:sp>
        </p:grpSp>
        <p:sp>
          <p:nvSpPr>
            <p:cNvPr id="33811" name="Text Box 21"/>
            <p:cNvSpPr txBox="1">
              <a:spLocks noChangeArrowheads="1"/>
            </p:cNvSpPr>
            <p:nvPr/>
          </p:nvSpPr>
          <p:spPr bwMode="auto">
            <a:xfrm>
              <a:off x="3600" y="2112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 altLang="zh-CN" sz="2000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33812" name="Line 22"/>
            <p:cNvSpPr>
              <a:spLocks noChangeShapeType="1"/>
            </p:cNvSpPr>
            <p:nvPr/>
          </p:nvSpPr>
          <p:spPr bwMode="auto">
            <a:xfrm>
              <a:off x="2880" y="1824"/>
              <a:ext cx="15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3" name="Text Box 23"/>
            <p:cNvSpPr txBox="1">
              <a:spLocks noChangeArrowheads="1"/>
            </p:cNvSpPr>
            <p:nvPr/>
          </p:nvSpPr>
          <p:spPr bwMode="auto">
            <a:xfrm>
              <a:off x="1200" y="1728"/>
              <a:ext cx="1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zh-CN" altLang="en-US" sz="1000" b="0">
                  <a:latin typeface="Arial" panose="020B0604020202020204" pitchFamily="34" charset="0"/>
                </a:rPr>
                <a:t>●</a:t>
              </a:r>
            </a:p>
          </p:txBody>
        </p:sp>
        <p:sp>
          <p:nvSpPr>
            <p:cNvPr id="33814" name="Text Box 24"/>
            <p:cNvSpPr txBox="1">
              <a:spLocks noChangeArrowheads="1"/>
            </p:cNvSpPr>
            <p:nvPr/>
          </p:nvSpPr>
          <p:spPr bwMode="auto">
            <a:xfrm>
              <a:off x="1104" y="2640"/>
              <a:ext cx="1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zh-CN" altLang="en-US" sz="1000" b="0">
                  <a:latin typeface="Arial" panose="020B0604020202020204" pitchFamily="34" charset="0"/>
                </a:rPr>
                <a:t>○</a:t>
              </a:r>
            </a:p>
          </p:txBody>
        </p:sp>
        <p:sp>
          <p:nvSpPr>
            <p:cNvPr id="33815" name="Text Box 25"/>
            <p:cNvSpPr txBox="1">
              <a:spLocks noChangeArrowheads="1"/>
            </p:cNvSpPr>
            <p:nvPr/>
          </p:nvSpPr>
          <p:spPr bwMode="auto">
            <a:xfrm>
              <a:off x="480" y="2592"/>
              <a:ext cx="22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kumimoji="0" lang="zh-CN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33816" name="Line 26"/>
            <p:cNvSpPr>
              <a:spLocks noChangeShapeType="1"/>
            </p:cNvSpPr>
            <p:nvPr/>
          </p:nvSpPr>
          <p:spPr bwMode="auto">
            <a:xfrm>
              <a:off x="576" y="2736"/>
              <a:ext cx="1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7" name="Line 27"/>
            <p:cNvSpPr>
              <a:spLocks noChangeShapeType="1"/>
            </p:cNvSpPr>
            <p:nvPr/>
          </p:nvSpPr>
          <p:spPr bwMode="auto">
            <a:xfrm>
              <a:off x="1584" y="2688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8" name="Line 28"/>
            <p:cNvSpPr>
              <a:spLocks noChangeShapeType="1"/>
            </p:cNvSpPr>
            <p:nvPr/>
          </p:nvSpPr>
          <p:spPr bwMode="auto">
            <a:xfrm>
              <a:off x="1200" y="249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9" name="Line 29"/>
            <p:cNvSpPr>
              <a:spLocks noChangeShapeType="1"/>
            </p:cNvSpPr>
            <p:nvPr/>
          </p:nvSpPr>
          <p:spPr bwMode="auto">
            <a:xfrm>
              <a:off x="1200" y="2496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20" name="Text Box 30"/>
            <p:cNvSpPr txBox="1">
              <a:spLocks noChangeArrowheads="1"/>
            </p:cNvSpPr>
            <p:nvPr/>
          </p:nvSpPr>
          <p:spPr bwMode="auto">
            <a:xfrm>
              <a:off x="1488" y="2736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0" lang="en-US" altLang="zh-CN" sz="1800" b="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33821" name="Text Box 31"/>
            <p:cNvSpPr txBox="1">
              <a:spLocks noChangeArrowheads="1"/>
            </p:cNvSpPr>
            <p:nvPr/>
          </p:nvSpPr>
          <p:spPr bwMode="auto">
            <a:xfrm>
              <a:off x="1056" y="2736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0" lang="en-US" altLang="zh-CN" sz="1800" b="0">
                  <a:latin typeface="Arial" panose="020B0604020202020204" pitchFamily="34" charset="0"/>
                </a:rPr>
                <a:t>-2</a:t>
              </a:r>
            </a:p>
          </p:txBody>
        </p:sp>
        <p:sp>
          <p:nvSpPr>
            <p:cNvPr id="33822" name="Text Box 32"/>
            <p:cNvSpPr txBox="1">
              <a:spLocks noChangeArrowheads="1"/>
            </p:cNvSpPr>
            <p:nvPr/>
          </p:nvSpPr>
          <p:spPr bwMode="auto">
            <a:xfrm>
              <a:off x="1248" y="3024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0" lang="en-US" altLang="zh-CN" sz="2000">
                  <a:latin typeface="Arial" panose="020B0604020202020204" pitchFamily="34" charset="0"/>
                </a:rPr>
                <a:t>C</a:t>
              </a:r>
            </a:p>
          </p:txBody>
        </p:sp>
        <p:grpSp>
          <p:nvGrpSpPr>
            <p:cNvPr id="33823" name="Group 33"/>
            <p:cNvGrpSpPr/>
            <p:nvPr/>
          </p:nvGrpSpPr>
          <p:grpSpPr bwMode="auto">
            <a:xfrm>
              <a:off x="2688" y="2496"/>
              <a:ext cx="2208" cy="730"/>
              <a:chOff x="2640" y="2064"/>
              <a:chExt cx="2208" cy="730"/>
            </a:xfrm>
          </p:grpSpPr>
          <p:grpSp>
            <p:nvGrpSpPr>
              <p:cNvPr id="33824" name="Group 34"/>
              <p:cNvGrpSpPr/>
              <p:nvPr/>
            </p:nvGrpSpPr>
            <p:grpSpPr bwMode="auto">
              <a:xfrm>
                <a:off x="2640" y="2064"/>
                <a:ext cx="2208" cy="471"/>
                <a:chOff x="1152" y="3024"/>
                <a:chExt cx="2208" cy="471"/>
              </a:xfrm>
            </p:grpSpPr>
            <p:grpSp>
              <p:nvGrpSpPr>
                <p:cNvPr id="33826" name="Group 35"/>
                <p:cNvGrpSpPr/>
                <p:nvPr/>
              </p:nvGrpSpPr>
              <p:grpSpPr bwMode="auto">
                <a:xfrm>
                  <a:off x="1152" y="3120"/>
                  <a:ext cx="2208" cy="231"/>
                  <a:chOff x="1152" y="3120"/>
                  <a:chExt cx="2208" cy="231"/>
                </a:xfrm>
              </p:grpSpPr>
              <p:sp>
                <p:nvSpPr>
                  <p:cNvPr id="33832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52" y="3120"/>
                    <a:ext cx="220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kumimoji="0" lang="zh-CN" altLang="en-US" sz="1800" b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3833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3264"/>
                    <a:ext cx="163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834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3216"/>
                    <a:ext cx="0" cy="4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835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76" y="3168"/>
                    <a:ext cx="192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kumimoji="0" lang="zh-CN" altLang="en-US" sz="1000" b="0">
                        <a:latin typeface="Arial" panose="020B0604020202020204" pitchFamily="34" charset="0"/>
                      </a:rPr>
                      <a:t>●</a:t>
                    </a:r>
                    <a:endParaRPr kumimoji="0" lang="zh-CN" altLang="en-US" sz="1800" b="0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3827" name="Group 40"/>
                <p:cNvGrpSpPr/>
                <p:nvPr/>
              </p:nvGrpSpPr>
              <p:grpSpPr bwMode="auto">
                <a:xfrm>
                  <a:off x="1728" y="3024"/>
                  <a:ext cx="960" cy="471"/>
                  <a:chOff x="1728" y="3024"/>
                  <a:chExt cx="960" cy="471"/>
                </a:xfrm>
              </p:grpSpPr>
              <p:sp>
                <p:nvSpPr>
                  <p:cNvPr id="33828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3024"/>
                    <a:ext cx="0" cy="19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829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3024"/>
                    <a:ext cx="81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830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60" y="3264"/>
                    <a:ext cx="1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kumimoji="0" lang="en-US" altLang="zh-CN" sz="1800" b="0">
                        <a:latin typeface="Arial" panose="020B0604020202020204" pitchFamily="34" charset="0"/>
                      </a:rPr>
                      <a:t>0</a:t>
                    </a:r>
                  </a:p>
                </p:txBody>
              </p:sp>
              <p:sp>
                <p:nvSpPr>
                  <p:cNvPr id="33831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28" y="3264"/>
                    <a:ext cx="28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kumimoji="0" lang="en-US" altLang="zh-CN" sz="1800" b="0">
                        <a:latin typeface="Arial" panose="020B0604020202020204" pitchFamily="34" charset="0"/>
                      </a:rPr>
                      <a:t>-2</a:t>
                    </a:r>
                  </a:p>
                </p:txBody>
              </p:sp>
            </p:grpSp>
          </p:grpSp>
          <p:sp>
            <p:nvSpPr>
              <p:cNvPr id="33825" name="Text Box 45"/>
              <p:cNvSpPr txBox="1">
                <a:spLocks noChangeArrowheads="1"/>
              </p:cNvSpPr>
              <p:nvPr/>
            </p:nvSpPr>
            <p:spPr bwMode="auto">
              <a:xfrm>
                <a:off x="3408" y="2544"/>
                <a:ext cx="24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0" lang="en-US" altLang="zh-CN" sz="2000">
                    <a:latin typeface="Arial" panose="020B0604020202020204" pitchFamily="34" charset="0"/>
                  </a:rPr>
                  <a:t>D</a:t>
                </a:r>
              </a:p>
            </p:txBody>
          </p:sp>
        </p:grpSp>
      </p:grpSp>
      <p:sp>
        <p:nvSpPr>
          <p:cNvPr id="99374" name="Text Box 46"/>
          <p:cNvSpPr txBox="1">
            <a:spLocks noChangeArrowheads="1"/>
          </p:cNvSpPr>
          <p:nvPr/>
        </p:nvSpPr>
        <p:spPr bwMode="auto">
          <a:xfrm>
            <a:off x="5791200" y="14478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000"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33797" name="WordArt 47"/>
          <p:cNvSpPr>
            <a:spLocks noChangeArrowheads="1" noChangeShapeType="1" noTextEdit="1"/>
          </p:cNvSpPr>
          <p:nvPr/>
        </p:nvSpPr>
        <p:spPr bwMode="auto">
          <a:xfrm>
            <a:off x="323850" y="165100"/>
            <a:ext cx="3024188" cy="671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火眼金睛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9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0" y="-1900238"/>
            <a:ext cx="9853613" cy="9372601"/>
            <a:chOff x="0" y="-1248"/>
            <a:chExt cx="6207" cy="5904"/>
          </a:xfrm>
        </p:grpSpPr>
        <p:grpSp>
          <p:nvGrpSpPr>
            <p:cNvPr id="34827" name="Group 3"/>
            <p:cNvGrpSpPr/>
            <p:nvPr/>
          </p:nvGrpSpPr>
          <p:grpSpPr bwMode="auto">
            <a:xfrm>
              <a:off x="0" y="-1248"/>
              <a:ext cx="6207" cy="5904"/>
              <a:chOff x="0" y="-1248"/>
              <a:chExt cx="6207" cy="5904"/>
            </a:xfrm>
          </p:grpSpPr>
          <p:pic>
            <p:nvPicPr>
              <p:cNvPr id="34830" name="Picture 4" descr="图片3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0" y="-1248"/>
                <a:ext cx="6207" cy="59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34831" name="Group 5"/>
              <p:cNvGrpSpPr/>
              <p:nvPr/>
            </p:nvGrpSpPr>
            <p:grpSpPr bwMode="auto">
              <a:xfrm>
                <a:off x="432" y="960"/>
                <a:ext cx="1968" cy="951"/>
                <a:chOff x="672" y="1824"/>
                <a:chExt cx="1968" cy="951"/>
              </a:xfrm>
            </p:grpSpPr>
            <p:grpSp>
              <p:nvGrpSpPr>
                <p:cNvPr id="34863" name="Group 6"/>
                <p:cNvGrpSpPr/>
                <p:nvPr/>
              </p:nvGrpSpPr>
              <p:grpSpPr bwMode="auto">
                <a:xfrm>
                  <a:off x="672" y="1824"/>
                  <a:ext cx="1968" cy="711"/>
                  <a:chOff x="672" y="2784"/>
                  <a:chExt cx="1968" cy="711"/>
                </a:xfrm>
              </p:grpSpPr>
              <p:sp>
                <p:nvSpPr>
                  <p:cNvPr id="34865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1392" y="2784"/>
                    <a:ext cx="0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866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2784"/>
                    <a:ext cx="0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86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2" y="3168"/>
                    <a:ext cx="196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endParaRPr kumimoji="0" lang="zh-CN" altLang="zh-CN" sz="1800" b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4868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3264"/>
                    <a:ext cx="177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48" y="3168"/>
                    <a:ext cx="192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kumimoji="0" lang="en-US" altLang="zh-CN" sz="1000" b="0">
                        <a:latin typeface="Arial" panose="020B0604020202020204" pitchFamily="34" charset="0"/>
                      </a:rPr>
                      <a:t>○</a:t>
                    </a:r>
                  </a:p>
                </p:txBody>
              </p:sp>
              <p:sp>
                <p:nvSpPr>
                  <p:cNvPr id="4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1728" y="3216"/>
                    <a:ext cx="0" cy="48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" name="Line 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44" y="3024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024"/>
                    <a:ext cx="1008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873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32" y="3264"/>
                    <a:ext cx="24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kumimoji="0" lang="en-US" altLang="zh-CN" sz="1800" b="0">
                        <a:latin typeface="Arial" panose="020B0604020202020204" pitchFamily="34" charset="0"/>
                      </a:rPr>
                      <a:t>0</a:t>
                    </a:r>
                  </a:p>
                </p:txBody>
              </p:sp>
              <p:sp>
                <p:nvSpPr>
                  <p:cNvPr id="34874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0" y="3264"/>
                    <a:ext cx="28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kumimoji="0" lang="en-US" altLang="zh-CN" sz="1800" b="0">
                        <a:latin typeface="Arial" panose="020B0604020202020204" pitchFamily="34" charset="0"/>
                      </a:rPr>
                      <a:t>-3</a:t>
                    </a:r>
                  </a:p>
                </p:txBody>
              </p:sp>
            </p:grpSp>
            <p:sp>
              <p:nvSpPr>
                <p:cNvPr id="3486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392" y="2544"/>
                  <a:ext cx="24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0" lang="en-US" altLang="zh-CN" sz="1800" b="0">
                      <a:latin typeface="Arial" panose="020B0604020202020204" pitchFamily="34" charset="0"/>
                    </a:rPr>
                    <a:t>⑴</a:t>
                  </a:r>
                </a:p>
              </p:txBody>
            </p:sp>
          </p:grpSp>
          <p:grpSp>
            <p:nvGrpSpPr>
              <p:cNvPr id="34832" name="Group 18"/>
              <p:cNvGrpSpPr/>
              <p:nvPr/>
            </p:nvGrpSpPr>
            <p:grpSpPr bwMode="auto">
              <a:xfrm>
                <a:off x="480" y="2448"/>
                <a:ext cx="1968" cy="951"/>
                <a:chOff x="720" y="2736"/>
                <a:chExt cx="1968" cy="951"/>
              </a:xfrm>
            </p:grpSpPr>
            <p:grpSp>
              <p:nvGrpSpPr>
                <p:cNvPr id="34851" name="Group 19"/>
                <p:cNvGrpSpPr/>
                <p:nvPr/>
              </p:nvGrpSpPr>
              <p:grpSpPr bwMode="auto">
                <a:xfrm>
                  <a:off x="720" y="2736"/>
                  <a:ext cx="1968" cy="711"/>
                  <a:chOff x="624" y="2976"/>
                  <a:chExt cx="1968" cy="711"/>
                </a:xfrm>
              </p:grpSpPr>
              <p:sp>
                <p:nvSpPr>
                  <p:cNvPr id="34853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2976"/>
                    <a:ext cx="0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854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976"/>
                    <a:ext cx="0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855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4" y="3360"/>
                    <a:ext cx="196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endParaRPr kumimoji="0" lang="zh-CN" altLang="zh-CN" sz="1800" b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4856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3456"/>
                    <a:ext cx="177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857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0" y="3360"/>
                    <a:ext cx="192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kumimoji="0" lang="en-US" altLang="zh-CN" sz="1000" b="0">
                        <a:latin typeface="Arial" panose="020B0604020202020204" pitchFamily="34" charset="0"/>
                      </a:rPr>
                      <a:t>○</a:t>
                    </a:r>
                  </a:p>
                </p:txBody>
              </p:sp>
              <p:sp>
                <p:nvSpPr>
                  <p:cNvPr id="34858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3408"/>
                    <a:ext cx="0" cy="48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859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96" y="3216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860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84" y="3456"/>
                    <a:ext cx="24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kumimoji="0" lang="en-US" altLang="zh-CN" sz="1800" b="0">
                        <a:latin typeface="Arial" panose="020B0604020202020204" pitchFamily="34" charset="0"/>
                      </a:rPr>
                      <a:t>0</a:t>
                    </a:r>
                  </a:p>
                </p:txBody>
              </p:sp>
              <p:sp>
                <p:nvSpPr>
                  <p:cNvPr id="34861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52" y="3456"/>
                    <a:ext cx="28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3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kumimoji="0" lang="en-US" altLang="zh-CN" sz="1800" b="0">
                        <a:latin typeface="Arial" panose="020B0604020202020204" pitchFamily="34" charset="0"/>
                      </a:rPr>
                      <a:t>-3</a:t>
                    </a:r>
                  </a:p>
                </p:txBody>
              </p:sp>
              <p:sp>
                <p:nvSpPr>
                  <p:cNvPr id="34862" name="Line 2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72" y="3216"/>
                    <a:ext cx="624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34852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392" y="3456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0" lang="en-US" altLang="zh-CN" sz="1800" b="0">
                      <a:latin typeface="Arial" panose="020B0604020202020204" pitchFamily="34" charset="0"/>
                    </a:rPr>
                    <a:t>⑶</a:t>
                  </a:r>
                </a:p>
              </p:txBody>
            </p:sp>
          </p:grpSp>
          <p:grpSp>
            <p:nvGrpSpPr>
              <p:cNvPr id="34833" name="Group 31"/>
              <p:cNvGrpSpPr/>
              <p:nvPr/>
            </p:nvGrpSpPr>
            <p:grpSpPr bwMode="auto">
              <a:xfrm>
                <a:off x="2832" y="1248"/>
                <a:ext cx="1632" cy="663"/>
                <a:chOff x="2736" y="2112"/>
                <a:chExt cx="1632" cy="663"/>
              </a:xfrm>
            </p:grpSpPr>
            <p:sp>
              <p:nvSpPr>
                <p:cNvPr id="34843" name="Line 32"/>
                <p:cNvSpPr>
                  <a:spLocks noChangeShapeType="1"/>
                </p:cNvSpPr>
                <p:nvPr/>
              </p:nvSpPr>
              <p:spPr bwMode="auto">
                <a:xfrm>
                  <a:off x="2736" y="2304"/>
                  <a:ext cx="163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44" name="Line 33"/>
                <p:cNvSpPr>
                  <a:spLocks noChangeShapeType="1"/>
                </p:cNvSpPr>
                <p:nvPr/>
              </p:nvSpPr>
              <p:spPr bwMode="auto">
                <a:xfrm>
                  <a:off x="3360" y="2256"/>
                  <a:ext cx="0" cy="4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45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696" y="2208"/>
                  <a:ext cx="192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0" lang="en-US" altLang="zh-CN" sz="1000" b="0">
                      <a:latin typeface="Arial" panose="020B0604020202020204" pitchFamily="34" charset="0"/>
                    </a:rPr>
                    <a:t>●</a:t>
                  </a:r>
                </a:p>
              </p:txBody>
            </p:sp>
            <p:sp>
              <p:nvSpPr>
                <p:cNvPr id="34846" name="Line 35"/>
                <p:cNvSpPr>
                  <a:spLocks noChangeShapeType="1"/>
                </p:cNvSpPr>
                <p:nvPr/>
              </p:nvSpPr>
              <p:spPr bwMode="auto">
                <a:xfrm>
                  <a:off x="3792" y="2112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47" name="Line 36"/>
                <p:cNvSpPr>
                  <a:spLocks noChangeShapeType="1"/>
                </p:cNvSpPr>
                <p:nvPr/>
              </p:nvSpPr>
              <p:spPr bwMode="auto">
                <a:xfrm>
                  <a:off x="3792" y="2112"/>
                  <a:ext cx="57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48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3264" y="2304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0" lang="en-US" altLang="zh-CN" sz="1800" b="0">
                      <a:latin typeface="Arial" panose="020B0604020202020204" pitchFamily="34" charset="0"/>
                    </a:rPr>
                    <a:t>0</a:t>
                  </a:r>
                </a:p>
              </p:txBody>
            </p:sp>
            <p:sp>
              <p:nvSpPr>
                <p:cNvPr id="34849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3696" y="2304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0" lang="en-US" altLang="zh-CN" sz="1800" b="0">
                      <a:latin typeface="Arial" panose="020B0604020202020204" pitchFamily="34" charset="0"/>
                    </a:rPr>
                    <a:t>2</a:t>
                  </a:r>
                </a:p>
              </p:txBody>
            </p:sp>
            <p:sp>
              <p:nvSpPr>
                <p:cNvPr id="34850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408" y="2544"/>
                  <a:ext cx="24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0" lang="en-US" altLang="zh-CN" sz="1800" b="0">
                      <a:latin typeface="Arial" panose="020B0604020202020204" pitchFamily="34" charset="0"/>
                    </a:rPr>
                    <a:t>⑵</a:t>
                  </a:r>
                </a:p>
              </p:txBody>
            </p:sp>
          </p:grpSp>
          <p:grpSp>
            <p:nvGrpSpPr>
              <p:cNvPr id="34834" name="Group 40"/>
              <p:cNvGrpSpPr/>
              <p:nvPr/>
            </p:nvGrpSpPr>
            <p:grpSpPr bwMode="auto">
              <a:xfrm>
                <a:off x="2976" y="2736"/>
                <a:ext cx="1632" cy="615"/>
                <a:chOff x="2976" y="2640"/>
                <a:chExt cx="1632" cy="615"/>
              </a:xfrm>
            </p:grpSpPr>
            <p:sp>
              <p:nvSpPr>
                <p:cNvPr id="34835" name="Line 41"/>
                <p:cNvSpPr>
                  <a:spLocks noChangeShapeType="1"/>
                </p:cNvSpPr>
                <p:nvPr/>
              </p:nvSpPr>
              <p:spPr bwMode="auto">
                <a:xfrm>
                  <a:off x="2976" y="2832"/>
                  <a:ext cx="163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36" name="Line 42"/>
                <p:cNvSpPr>
                  <a:spLocks noChangeShapeType="1"/>
                </p:cNvSpPr>
                <p:nvPr/>
              </p:nvSpPr>
              <p:spPr bwMode="auto">
                <a:xfrm>
                  <a:off x="3552" y="2784"/>
                  <a:ext cx="0" cy="4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3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3840" y="2736"/>
                  <a:ext cx="192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0" lang="en-US" altLang="zh-CN" sz="1000" b="0">
                      <a:latin typeface="Arial" panose="020B0604020202020204" pitchFamily="34" charset="0"/>
                    </a:rPr>
                    <a:t>●</a:t>
                  </a:r>
                </a:p>
              </p:txBody>
            </p:sp>
            <p:sp>
              <p:nvSpPr>
                <p:cNvPr id="34838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456" y="2832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0" lang="en-US" altLang="zh-CN" sz="1800" b="0">
                      <a:latin typeface="Arial" panose="020B0604020202020204" pitchFamily="34" charset="0"/>
                    </a:rPr>
                    <a:t>0</a:t>
                  </a:r>
                </a:p>
              </p:txBody>
            </p:sp>
            <p:sp>
              <p:nvSpPr>
                <p:cNvPr id="34839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3840" y="2832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0" lang="en-US" altLang="zh-CN" sz="1800" b="0">
                      <a:latin typeface="Arial" panose="020B0604020202020204" pitchFamily="34" charset="0"/>
                    </a:rPr>
                    <a:t>a</a:t>
                  </a:r>
                </a:p>
              </p:txBody>
            </p:sp>
            <p:sp>
              <p:nvSpPr>
                <p:cNvPr id="34840" name="Line 46"/>
                <p:cNvSpPr>
                  <a:spLocks noChangeShapeType="1"/>
                </p:cNvSpPr>
                <p:nvPr/>
              </p:nvSpPr>
              <p:spPr bwMode="auto">
                <a:xfrm>
                  <a:off x="3936" y="2640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41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3168" y="2640"/>
                  <a:ext cx="76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42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3552" y="3024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0" lang="en-US" altLang="zh-CN" sz="1800" b="0">
                      <a:latin typeface="Arial" panose="020B0604020202020204" pitchFamily="34" charset="0"/>
                    </a:rPr>
                    <a:t>⑷</a:t>
                  </a:r>
                </a:p>
              </p:txBody>
            </p:sp>
          </p:grpSp>
        </p:grpSp>
        <p:sp>
          <p:nvSpPr>
            <p:cNvPr id="34828" name="Text Box 49"/>
            <p:cNvSpPr txBox="1">
              <a:spLocks noChangeArrowheads="1"/>
            </p:cNvSpPr>
            <p:nvPr/>
          </p:nvSpPr>
          <p:spPr bwMode="auto">
            <a:xfrm>
              <a:off x="240" y="192"/>
              <a:ext cx="86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kumimoji="0" lang="en-US" altLang="zh-CN" sz="2800">
                <a:solidFill>
                  <a:srgbClr val="3366C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829" name="Text Box 50"/>
            <p:cNvSpPr txBox="1">
              <a:spLocks noChangeArrowheads="1"/>
            </p:cNvSpPr>
            <p:nvPr/>
          </p:nvSpPr>
          <p:spPr bwMode="auto">
            <a:xfrm>
              <a:off x="528" y="720"/>
              <a:ext cx="39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zh-CN" altLang="en-US" sz="2800">
                  <a:latin typeface="Arial" panose="020B0604020202020204" pitchFamily="34" charset="0"/>
                </a:rPr>
                <a:t>写出下列数轴所表示的不等式的解集</a:t>
              </a:r>
              <a:r>
                <a:rPr kumimoji="0" lang="en-US" altLang="zh-CN" sz="2800">
                  <a:latin typeface="Arial" panose="020B0604020202020204" pitchFamily="34" charset="0"/>
                </a:rPr>
                <a:t>:</a:t>
              </a:r>
            </a:p>
          </p:txBody>
        </p:sp>
      </p:grpSp>
      <p:sp>
        <p:nvSpPr>
          <p:cNvPr id="34819" name="Text Box 51"/>
          <p:cNvSpPr txBox="1">
            <a:spLocks noChangeArrowheads="1"/>
          </p:cNvSpPr>
          <p:nvPr/>
        </p:nvSpPr>
        <p:spPr bwMode="auto">
          <a:xfrm>
            <a:off x="4572000" y="4114800"/>
            <a:ext cx="3505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0" lang="zh-CN" altLang="zh-CN" sz="1800" b="0">
              <a:latin typeface="Arial" panose="020B0604020202020204" pitchFamily="34" charset="0"/>
            </a:endParaRPr>
          </a:p>
        </p:txBody>
      </p:sp>
      <p:sp>
        <p:nvSpPr>
          <p:cNvPr id="34820" name="Text Box 52"/>
          <p:cNvSpPr txBox="1">
            <a:spLocks noChangeArrowheads="1"/>
          </p:cNvSpPr>
          <p:nvPr/>
        </p:nvSpPr>
        <p:spPr bwMode="auto">
          <a:xfrm>
            <a:off x="1447800" y="32004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0" lang="zh-CN" altLang="zh-CN" sz="1800" b="0">
              <a:latin typeface="Arial" panose="020B0604020202020204" pitchFamily="34" charset="0"/>
            </a:endParaRPr>
          </a:p>
        </p:txBody>
      </p:sp>
      <p:sp>
        <p:nvSpPr>
          <p:cNvPr id="34869" name="Text Box 53"/>
          <p:cNvSpPr txBox="1">
            <a:spLocks noChangeArrowheads="1"/>
          </p:cNvSpPr>
          <p:nvPr/>
        </p:nvSpPr>
        <p:spPr bwMode="auto">
          <a:xfrm>
            <a:off x="1752600" y="32766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400" b="0">
                <a:latin typeface="Arial" panose="020B0604020202020204" pitchFamily="34" charset="0"/>
              </a:rPr>
              <a:t>X &gt; -3</a:t>
            </a:r>
          </a:p>
        </p:txBody>
      </p:sp>
      <p:sp>
        <p:nvSpPr>
          <p:cNvPr id="34870" name="Text Box 54"/>
          <p:cNvSpPr txBox="1">
            <a:spLocks noChangeArrowheads="1"/>
          </p:cNvSpPr>
          <p:nvPr/>
        </p:nvSpPr>
        <p:spPr bwMode="auto">
          <a:xfrm>
            <a:off x="5410200" y="3276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400" b="0">
                <a:latin typeface="Arial" panose="020B0604020202020204" pitchFamily="34" charset="0"/>
              </a:rPr>
              <a:t>X ≥ 2</a:t>
            </a:r>
          </a:p>
        </p:txBody>
      </p:sp>
      <p:sp>
        <p:nvSpPr>
          <p:cNvPr id="34871" name="Text Box 55"/>
          <p:cNvSpPr txBox="1">
            <a:spLocks noChangeArrowheads="1"/>
          </p:cNvSpPr>
          <p:nvPr/>
        </p:nvSpPr>
        <p:spPr bwMode="auto">
          <a:xfrm>
            <a:off x="1676400" y="55626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400" b="0">
                <a:latin typeface="Arial" panose="020B0604020202020204" pitchFamily="34" charset="0"/>
              </a:rPr>
              <a:t>X &lt; -3</a:t>
            </a:r>
          </a:p>
        </p:txBody>
      </p:sp>
      <p:sp>
        <p:nvSpPr>
          <p:cNvPr id="34872" name="Text Box 56"/>
          <p:cNvSpPr txBox="1">
            <a:spLocks noChangeArrowheads="1"/>
          </p:cNvSpPr>
          <p:nvPr/>
        </p:nvSpPr>
        <p:spPr bwMode="auto">
          <a:xfrm>
            <a:off x="5486400" y="54864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400" b="0">
                <a:latin typeface="Arial" panose="020B0604020202020204" pitchFamily="34" charset="0"/>
              </a:rPr>
              <a:t>X </a:t>
            </a:r>
            <a:r>
              <a:rPr kumimoji="0" lang="en-US" altLang="zh-CN" sz="1800" b="0">
                <a:latin typeface="Arial" panose="020B0604020202020204" pitchFamily="34" charset="0"/>
              </a:rPr>
              <a:t>≤</a:t>
            </a:r>
            <a:r>
              <a:rPr kumimoji="0" lang="en-US" altLang="zh-CN" sz="2400" b="0">
                <a:latin typeface="Arial" panose="020B0604020202020204" pitchFamily="34" charset="0"/>
              </a:rPr>
              <a:t> a</a:t>
            </a:r>
          </a:p>
        </p:txBody>
      </p:sp>
      <p:sp>
        <p:nvSpPr>
          <p:cNvPr id="34825" name="AutoShape 5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239000" y="6248400"/>
            <a:ext cx="304800" cy="3810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kumimoji="0" lang="zh-CN" altLang="en-US" sz="1800" b="0">
              <a:latin typeface="Arial" panose="020B0604020202020204" pitchFamily="34" charset="0"/>
            </a:endParaRPr>
          </a:p>
        </p:txBody>
      </p:sp>
      <p:sp>
        <p:nvSpPr>
          <p:cNvPr id="34826" name="WordArt 58"/>
          <p:cNvSpPr>
            <a:spLocks noChangeArrowheads="1" noChangeShapeType="1" noTextEdit="1"/>
          </p:cNvSpPr>
          <p:nvPr/>
        </p:nvSpPr>
        <p:spPr bwMode="auto">
          <a:xfrm>
            <a:off x="765175" y="334963"/>
            <a:ext cx="3024188" cy="671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火眼金睛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69" grpId="0"/>
      <p:bldP spid="34870" grpId="0"/>
      <p:bldP spid="34871" grpId="0"/>
      <p:bldP spid="348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33000"/>
              </a:lnSpc>
              <a:spcBef>
                <a:spcPct val="0"/>
              </a:spcBef>
            </a:pPr>
            <a:r>
              <a:rPr lang="en-US" altLang="zh-CN" sz="2800" b="1" dirty="0"/>
              <a:t>1</a:t>
            </a:r>
            <a:r>
              <a:rPr lang="zh-CN" altLang="en-US" sz="2800" b="1" dirty="0"/>
              <a:t>、不等式</a:t>
            </a:r>
            <a:r>
              <a:rPr lang="en-US" altLang="zh-CN" sz="2800" b="1" dirty="0"/>
              <a:t>x </a:t>
            </a:r>
            <a:r>
              <a:rPr lang="en-US" altLang="zh-CN" b="1" dirty="0">
                <a:solidFill>
                  <a:srgbClr val="000000"/>
                </a:solidFill>
              </a:rPr>
              <a:t>≥</a:t>
            </a:r>
            <a:r>
              <a:rPr lang="en-US" altLang="zh-CN" b="1" dirty="0"/>
              <a:t> </a:t>
            </a:r>
            <a:r>
              <a:rPr lang="en-US" altLang="zh-CN" sz="2800" b="1" dirty="0"/>
              <a:t>-4</a:t>
            </a:r>
            <a:r>
              <a:rPr lang="zh-CN" altLang="en-US" sz="2800" b="1" dirty="0"/>
              <a:t>的非正整数解是</a:t>
            </a:r>
            <a:r>
              <a:rPr lang="zh-CN" altLang="en-US" sz="2800" b="1" u="sng" dirty="0"/>
              <a:t>                 </a:t>
            </a:r>
            <a:r>
              <a:rPr lang="en-US" altLang="zh-CN" sz="2800" b="1" dirty="0"/>
              <a:t>.</a:t>
            </a:r>
          </a:p>
          <a:p>
            <a:pPr>
              <a:lnSpc>
                <a:spcPct val="133000"/>
              </a:lnSpc>
              <a:spcBef>
                <a:spcPct val="0"/>
              </a:spcBef>
            </a:pPr>
            <a:r>
              <a:rPr lang="en-US" altLang="zh-CN" sz="2800" b="1" dirty="0"/>
              <a:t>2</a:t>
            </a:r>
            <a:r>
              <a:rPr lang="zh-CN" altLang="en-US" sz="2800" b="1" dirty="0"/>
              <a:t>、在数轴上表示不等式</a:t>
            </a:r>
            <a:r>
              <a:rPr lang="en-US" altLang="zh-CN" sz="2800" b="1" dirty="0"/>
              <a:t>x&gt;-3.5</a:t>
            </a:r>
            <a:r>
              <a:rPr lang="zh-CN" altLang="en-US" sz="2800" b="1" dirty="0"/>
              <a:t>的解集，并写出这个不等式的所有负整数解。</a:t>
            </a:r>
          </a:p>
        </p:txBody>
      </p:sp>
      <p:sp>
        <p:nvSpPr>
          <p:cNvPr id="4101" name="WordArt 4"/>
          <p:cNvSpPr>
            <a:spLocks noChangeArrowheads="1" noChangeShapeType="1" noTextEdit="1"/>
          </p:cNvSpPr>
          <p:nvPr/>
        </p:nvSpPr>
        <p:spPr bwMode="auto">
          <a:xfrm>
            <a:off x="847410" y="836712"/>
            <a:ext cx="3384550" cy="8492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 cap="sq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拓展延伸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6048375" y="1628775"/>
            <a:ext cx="3095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5AFF"/>
                </a:solidFill>
              </a:rPr>
              <a:t>-4  -3  -2  -1</a:t>
            </a:r>
            <a:r>
              <a:rPr lang="en-US" altLang="zh-CN"/>
              <a:t> </a:t>
            </a:r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8135938" y="1628775"/>
            <a:ext cx="1008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</a:rPr>
              <a:t>0</a:t>
            </a:r>
          </a:p>
        </p:txBody>
      </p:sp>
      <p:grpSp>
        <p:nvGrpSpPr>
          <p:cNvPr id="2" name="Group 2"/>
          <p:cNvGrpSpPr/>
          <p:nvPr/>
        </p:nvGrpSpPr>
        <p:grpSpPr bwMode="auto">
          <a:xfrm>
            <a:off x="1187450" y="4005263"/>
            <a:ext cx="5073650" cy="731837"/>
            <a:chOff x="1369" y="1493"/>
            <a:chExt cx="2745" cy="225"/>
          </a:xfrm>
        </p:grpSpPr>
        <p:graphicFrame>
          <p:nvGraphicFramePr>
            <p:cNvPr id="4098" name="Object 3"/>
            <p:cNvGraphicFramePr>
              <a:graphicFrameLocks noChangeAspect="1"/>
            </p:cNvGraphicFramePr>
            <p:nvPr/>
          </p:nvGraphicFramePr>
          <p:xfrm>
            <a:off x="1369" y="1493"/>
            <a:ext cx="2745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4" name="位图图像" r:id="rId3" imgW="1666875" imgH="238125" progId="Paint.Picture">
                    <p:embed/>
                  </p:oleObj>
                </mc:Choice>
                <mc:Fallback>
                  <p:oleObj name="位图图像" r:id="rId3" imgW="1666875" imgH="238125" progId="Paint.Picture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9" y="1493"/>
                          <a:ext cx="2745" cy="1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108" name="Group 4"/>
            <p:cNvGrpSpPr/>
            <p:nvPr/>
          </p:nvGrpSpPr>
          <p:grpSpPr bwMode="auto">
            <a:xfrm>
              <a:off x="2050" y="1529"/>
              <a:ext cx="1843" cy="189"/>
              <a:chOff x="2731" y="1585"/>
              <a:chExt cx="1843" cy="189"/>
            </a:xfrm>
          </p:grpSpPr>
          <p:sp>
            <p:nvSpPr>
              <p:cNvPr id="4109" name="Text Box 5"/>
              <p:cNvSpPr txBox="1">
                <a:spLocks noChangeArrowheads="1"/>
              </p:cNvSpPr>
              <p:nvPr/>
            </p:nvSpPr>
            <p:spPr bwMode="auto">
              <a:xfrm>
                <a:off x="2731" y="1589"/>
                <a:ext cx="290" cy="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/>
                  <a:t>-3</a:t>
                </a:r>
              </a:p>
            </p:txBody>
          </p:sp>
          <p:sp>
            <p:nvSpPr>
              <p:cNvPr id="4110" name="Text Box 6"/>
              <p:cNvSpPr txBox="1">
                <a:spLocks noChangeArrowheads="1"/>
              </p:cNvSpPr>
              <p:nvPr/>
            </p:nvSpPr>
            <p:spPr bwMode="auto">
              <a:xfrm>
                <a:off x="2950" y="1585"/>
                <a:ext cx="357" cy="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/>
                  <a:t>-2</a:t>
                </a:r>
              </a:p>
            </p:txBody>
          </p:sp>
          <p:sp>
            <p:nvSpPr>
              <p:cNvPr id="4111" name="Text Box 7"/>
              <p:cNvSpPr txBox="1">
                <a:spLocks noChangeArrowheads="1"/>
              </p:cNvSpPr>
              <p:nvPr/>
            </p:nvSpPr>
            <p:spPr bwMode="auto">
              <a:xfrm>
                <a:off x="3202" y="1611"/>
                <a:ext cx="312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/>
                  <a:t>-1</a:t>
                </a:r>
              </a:p>
            </p:txBody>
          </p:sp>
          <p:sp>
            <p:nvSpPr>
              <p:cNvPr id="4112" name="Text Box 8"/>
              <p:cNvSpPr txBox="1">
                <a:spLocks noChangeArrowheads="1"/>
              </p:cNvSpPr>
              <p:nvPr/>
            </p:nvSpPr>
            <p:spPr bwMode="auto">
              <a:xfrm>
                <a:off x="3541" y="1643"/>
                <a:ext cx="67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/>
                  <a:t>0</a:t>
                </a:r>
              </a:p>
            </p:txBody>
          </p:sp>
          <p:sp>
            <p:nvSpPr>
              <p:cNvPr id="4113" name="Text Box 9"/>
              <p:cNvSpPr txBox="1">
                <a:spLocks noChangeArrowheads="1"/>
              </p:cNvSpPr>
              <p:nvPr/>
            </p:nvSpPr>
            <p:spPr bwMode="auto">
              <a:xfrm>
                <a:off x="4409" y="1612"/>
                <a:ext cx="165" cy="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/>
                  <a:t>4</a:t>
                </a:r>
              </a:p>
            </p:txBody>
          </p:sp>
          <p:sp>
            <p:nvSpPr>
              <p:cNvPr id="4114" name="Text Box 10"/>
              <p:cNvSpPr txBox="1">
                <a:spLocks noChangeArrowheads="1"/>
              </p:cNvSpPr>
              <p:nvPr/>
            </p:nvSpPr>
            <p:spPr bwMode="auto">
              <a:xfrm>
                <a:off x="3956" y="1613"/>
                <a:ext cx="166" cy="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/>
                  <a:t>2</a:t>
                </a:r>
              </a:p>
            </p:txBody>
          </p:sp>
          <p:sp>
            <p:nvSpPr>
              <p:cNvPr id="4115" name="Text Box 11"/>
              <p:cNvSpPr txBox="1">
                <a:spLocks noChangeArrowheads="1"/>
              </p:cNvSpPr>
              <p:nvPr/>
            </p:nvSpPr>
            <p:spPr bwMode="auto">
              <a:xfrm>
                <a:off x="3727" y="1612"/>
                <a:ext cx="165" cy="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/>
                  <a:t>1</a:t>
                </a:r>
              </a:p>
            </p:txBody>
          </p:sp>
          <p:sp>
            <p:nvSpPr>
              <p:cNvPr id="4116" name="Text Box 12"/>
              <p:cNvSpPr txBox="1">
                <a:spLocks noChangeArrowheads="1"/>
              </p:cNvSpPr>
              <p:nvPr/>
            </p:nvSpPr>
            <p:spPr bwMode="auto">
              <a:xfrm>
                <a:off x="4195" y="1611"/>
                <a:ext cx="166" cy="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/>
                  <a:t>3</a:t>
                </a:r>
              </a:p>
            </p:txBody>
          </p:sp>
        </p:grpSp>
      </p:grpSp>
      <p:sp>
        <p:nvSpPr>
          <p:cNvPr id="4105" name="Text Box 30"/>
          <p:cNvSpPr txBox="1">
            <a:spLocks noChangeArrowheads="1"/>
          </p:cNvSpPr>
          <p:nvPr/>
        </p:nvSpPr>
        <p:spPr bwMode="auto">
          <a:xfrm>
            <a:off x="1979613" y="4149725"/>
            <a:ext cx="9350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0"/>
              <a:t>-</a:t>
            </a:r>
            <a:r>
              <a:rPr lang="en-US" altLang="zh-CN" sz="2800"/>
              <a:t>4</a:t>
            </a:r>
          </a:p>
        </p:txBody>
      </p:sp>
      <p:sp>
        <p:nvSpPr>
          <p:cNvPr id="107551" name="Text Box 31"/>
          <p:cNvSpPr txBox="1">
            <a:spLocks noChangeArrowheads="1"/>
          </p:cNvSpPr>
          <p:nvPr/>
        </p:nvSpPr>
        <p:spPr bwMode="auto">
          <a:xfrm>
            <a:off x="5364163" y="2924175"/>
            <a:ext cx="2159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0">
                <a:solidFill>
                  <a:srgbClr val="FF33CC"/>
                </a:solidFill>
              </a:rPr>
              <a:t>-</a:t>
            </a:r>
            <a:r>
              <a:rPr lang="en-US" altLang="zh-CN" sz="2800">
                <a:solidFill>
                  <a:srgbClr val="FF33CC"/>
                </a:solidFill>
              </a:rPr>
              <a:t>3  </a:t>
            </a:r>
            <a:r>
              <a:rPr lang="en-US" altLang="zh-CN" sz="2800" b="0">
                <a:solidFill>
                  <a:srgbClr val="FF33CC"/>
                </a:solidFill>
              </a:rPr>
              <a:t>-</a:t>
            </a:r>
            <a:r>
              <a:rPr lang="en-US" altLang="zh-CN" sz="2800">
                <a:solidFill>
                  <a:srgbClr val="FF33CC"/>
                </a:solidFill>
              </a:rPr>
              <a:t>2  </a:t>
            </a:r>
            <a:r>
              <a:rPr lang="en-US" altLang="zh-CN" sz="2800" b="0">
                <a:solidFill>
                  <a:srgbClr val="FF33CC"/>
                </a:solidFill>
              </a:rPr>
              <a:t>-</a:t>
            </a:r>
            <a:r>
              <a:rPr lang="en-US" altLang="zh-CN" sz="280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4107" name="Text Box 32"/>
          <p:cNvSpPr txBox="1">
            <a:spLocks noChangeArrowheads="1"/>
          </p:cNvSpPr>
          <p:nvPr/>
        </p:nvSpPr>
        <p:spPr bwMode="auto">
          <a:xfrm>
            <a:off x="684213" y="4941888"/>
            <a:ext cx="63373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/>
              <a:t>3</a:t>
            </a:r>
            <a:r>
              <a:rPr lang="zh-CN" altLang="en-US" sz="2800" dirty="0"/>
              <a:t>、写出正整数解有三个的不等式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07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6" grpId="0"/>
      <p:bldP spid="107527" grpId="0"/>
      <p:bldP spid="10755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87363" y="2120107"/>
            <a:ext cx="5616575" cy="372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800" dirty="0">
                <a:solidFill>
                  <a:srgbClr val="000000"/>
                </a:solidFill>
                <a:latin typeface="Arial" panose="020B0604020202020204" pitchFamily="34" charset="0"/>
              </a:rPr>
              <a:t>⑴ a</a:t>
            </a:r>
            <a:r>
              <a:rPr kumimoji="0" lang="zh-CN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与</a:t>
            </a:r>
            <a:r>
              <a:rPr kumimoji="0" lang="en-US" altLang="zh-CN" sz="28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kumimoji="0" lang="zh-CN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的和是正数</a:t>
            </a:r>
            <a:r>
              <a:rPr kumimoji="0" lang="en-US" altLang="zh-CN" sz="2800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zh-CN" sz="2800" dirty="0">
                <a:solidFill>
                  <a:srgbClr val="000000"/>
                </a:solidFill>
                <a:latin typeface="Arial" panose="020B0604020202020204" pitchFamily="34" charset="0"/>
              </a:rPr>
              <a:t>⑵ y</a:t>
            </a:r>
            <a:r>
              <a:rPr kumimoji="0" lang="zh-CN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的</a:t>
            </a:r>
            <a:r>
              <a:rPr kumimoji="0" lang="en-US" altLang="zh-CN" sz="28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kumimoji="0" lang="zh-CN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倍与</a:t>
            </a:r>
            <a:r>
              <a:rPr kumimoji="0" lang="en-US" altLang="zh-CN" sz="28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kumimoji="0" lang="zh-CN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的和小于</a:t>
            </a:r>
            <a:r>
              <a:rPr kumimoji="0" lang="en-US" altLang="zh-CN" sz="2800" dirty="0">
                <a:solidFill>
                  <a:srgbClr val="000000"/>
                </a:solidFill>
                <a:latin typeface="Arial" panose="020B0604020202020204" pitchFamily="34" charset="0"/>
              </a:rPr>
              <a:t>3;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zh-CN" sz="2800" dirty="0">
                <a:solidFill>
                  <a:srgbClr val="000000"/>
                </a:solidFill>
                <a:latin typeface="Arial" panose="020B0604020202020204" pitchFamily="34" charset="0"/>
              </a:rPr>
              <a:t>⑶ y</a:t>
            </a:r>
            <a:r>
              <a:rPr kumimoji="0" lang="zh-CN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的</a:t>
            </a:r>
            <a:r>
              <a:rPr kumimoji="0" lang="en-US" altLang="zh-CN" sz="28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kumimoji="0" lang="zh-CN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倍与</a:t>
            </a:r>
            <a:r>
              <a:rPr kumimoji="0" lang="en-US" altLang="zh-CN" sz="2800" dirty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kumimoji="0" lang="zh-CN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的</a:t>
            </a:r>
            <a:r>
              <a:rPr kumimoji="0" lang="en-US" altLang="zh-CN" sz="28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kumimoji="0" lang="zh-CN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倍的和是非负数</a:t>
            </a:r>
          </a:p>
          <a:p>
            <a:pPr eaLnBrk="1" hangingPunct="1">
              <a:spcBef>
                <a:spcPct val="50000"/>
              </a:spcBef>
            </a:pPr>
            <a:r>
              <a:rPr kumimoji="0" lang="zh-CN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⑷ </a:t>
            </a:r>
            <a:r>
              <a:rPr kumimoji="0" lang="en-US" altLang="zh-CN" sz="2800" dirty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kumimoji="0" lang="zh-CN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乘以</a:t>
            </a:r>
            <a:r>
              <a:rPr kumimoji="0" lang="en-US" altLang="zh-CN" sz="28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kumimoji="0" lang="zh-CN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的积加上</a:t>
            </a:r>
            <a:r>
              <a:rPr kumimoji="0" lang="en-US" altLang="zh-CN" sz="28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kumimoji="0" lang="zh-CN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最多为</a:t>
            </a:r>
            <a:r>
              <a:rPr kumimoji="0" lang="en-US" altLang="zh-CN" sz="2800" dirty="0">
                <a:solidFill>
                  <a:srgbClr val="000000"/>
                </a:solidFill>
                <a:latin typeface="Arial" panose="020B0604020202020204" pitchFamily="34" charset="0"/>
              </a:rPr>
              <a:t>5.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zh-CN" sz="2800" dirty="0">
                <a:solidFill>
                  <a:srgbClr val="000000"/>
                </a:solidFill>
                <a:latin typeface="Arial" panose="020B0604020202020204" pitchFamily="34" charset="0"/>
              </a:rPr>
              <a:t>(5) a</a:t>
            </a:r>
            <a:r>
              <a:rPr kumimoji="0" lang="zh-CN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是非正数 </a:t>
            </a:r>
            <a:r>
              <a:rPr kumimoji="0" lang="en-US" altLang="zh-CN" sz="2800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zh-CN" sz="2800" dirty="0">
                <a:solidFill>
                  <a:srgbClr val="000000"/>
                </a:solidFill>
                <a:latin typeface="Arial" panose="020B0604020202020204" pitchFamily="34" charset="0"/>
              </a:rPr>
              <a:t>(6)a</a:t>
            </a:r>
            <a:r>
              <a:rPr kumimoji="0" lang="zh-CN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与</a:t>
            </a:r>
            <a:r>
              <a:rPr kumimoji="0" lang="en-US" altLang="zh-CN" sz="2800" dirty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kumimoji="0" lang="zh-CN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和小于</a:t>
            </a:r>
            <a:r>
              <a:rPr kumimoji="0" lang="en-US" altLang="zh-CN" sz="2800" dirty="0">
                <a:solidFill>
                  <a:srgbClr val="000000"/>
                </a:solidFill>
                <a:latin typeface="Arial" panose="020B0604020202020204" pitchFamily="34" charset="0"/>
              </a:rPr>
              <a:t>7 ; 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075363" y="2047082"/>
            <a:ext cx="1447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800" dirty="0">
                <a:solidFill>
                  <a:srgbClr val="000000"/>
                </a:solidFill>
                <a:latin typeface="Arial" panose="020B0604020202020204" pitchFamily="34" charset="0"/>
              </a:rPr>
              <a:t>a+1&gt;0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075363" y="2656682"/>
            <a:ext cx="1600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800" dirty="0">
                <a:solidFill>
                  <a:srgbClr val="000000"/>
                </a:solidFill>
                <a:latin typeface="Arial" panose="020B0604020202020204" pitchFamily="34" charset="0"/>
              </a:rPr>
              <a:t>2y+1&lt;3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075363" y="3342482"/>
            <a:ext cx="182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800" dirty="0">
                <a:solidFill>
                  <a:srgbClr val="000000"/>
                </a:solidFill>
                <a:latin typeface="Arial" panose="020B0604020202020204" pitchFamily="34" charset="0"/>
              </a:rPr>
              <a:t>3y+2x≥0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075363" y="4063207"/>
            <a:ext cx="1600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800" dirty="0">
                <a:solidFill>
                  <a:srgbClr val="000000"/>
                </a:solidFill>
                <a:latin typeface="Arial" panose="020B0604020202020204" pitchFamily="34" charset="0"/>
              </a:rPr>
              <a:t>3x+2≤5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6103938" y="4639469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800" dirty="0">
                <a:solidFill>
                  <a:srgbClr val="000000"/>
                </a:solidFill>
                <a:latin typeface="Arial" panose="020B0604020202020204" pitchFamily="34" charset="0"/>
              </a:rPr>
              <a:t>a≤0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6159500" y="5344319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800" dirty="0">
                <a:solidFill>
                  <a:srgbClr val="000000"/>
                </a:solidFill>
                <a:latin typeface="Arial" panose="020B0604020202020204" pitchFamily="34" charset="0"/>
              </a:rPr>
              <a:t>a+5&lt;7</a:t>
            </a:r>
          </a:p>
        </p:txBody>
      </p:sp>
      <p:sp>
        <p:nvSpPr>
          <p:cNvPr id="35849" name="Text Box 11"/>
          <p:cNvSpPr txBox="1">
            <a:spLocks noChangeArrowheads="1"/>
          </p:cNvSpPr>
          <p:nvPr/>
        </p:nvSpPr>
        <p:spPr bwMode="auto">
          <a:xfrm>
            <a:off x="1043608" y="1027783"/>
            <a:ext cx="723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sz="3600" b="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例</a:t>
            </a:r>
            <a:r>
              <a:rPr kumimoji="0" lang="zh-CN" altLang="en-US" sz="4400" b="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</a:t>
            </a:r>
            <a:r>
              <a:rPr kumimoji="0" lang="zh-CN" altLang="en-US" b="0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根据下列语句，列出不等式。</a:t>
            </a:r>
          </a:p>
        </p:txBody>
      </p:sp>
      <p:sp>
        <p:nvSpPr>
          <p:cNvPr id="35850" name="WordArt 4"/>
          <p:cNvSpPr>
            <a:spLocks noChangeArrowheads="1" noChangeShapeType="1"/>
          </p:cNvSpPr>
          <p:nvPr/>
        </p:nvSpPr>
        <p:spPr bwMode="auto">
          <a:xfrm rot="-553598">
            <a:off x="0" y="0"/>
            <a:ext cx="18288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崭露头角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6" grpId="0"/>
      <p:bldP spid="10247" grpId="0"/>
      <p:bldP spid="10249" grpId="0"/>
      <p:bldP spid="10252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6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/>
              <a:t>       </a:t>
            </a:r>
            <a:endParaRPr lang="zh-CN" altLang="en-US" b="1"/>
          </a:p>
        </p:txBody>
      </p:sp>
      <p:pic>
        <p:nvPicPr>
          <p:cNvPr id="97284" name="Picture 4" descr="RM_006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644900"/>
            <a:ext cx="2798763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5" name="AutoShape 5"/>
          <p:cNvSpPr>
            <a:spLocks noChangeArrowheads="1"/>
          </p:cNvSpPr>
          <p:nvPr/>
        </p:nvSpPr>
        <p:spPr bwMode="auto">
          <a:xfrm>
            <a:off x="3995738" y="1628775"/>
            <a:ext cx="4535487" cy="3671888"/>
          </a:xfrm>
          <a:prstGeom prst="cloudCallout">
            <a:avLst>
              <a:gd name="adj1" fmla="val -72981"/>
              <a:gd name="adj2" fmla="val 13384"/>
            </a:avLst>
          </a:prstGeom>
          <a:solidFill>
            <a:schemeClr val="bg1"/>
          </a:solidFill>
          <a:ln w="9525">
            <a:solidFill>
              <a:srgbClr val="FF00FF"/>
            </a:solidFill>
            <a:round/>
          </a:ln>
          <a:effectLst>
            <a:outerShdw dist="563972" dir="14049741" sx="125000" sy="125000" algn="tl" rotWithShape="0">
              <a:srgbClr val="C7DFD3">
                <a:alpha val="79999"/>
              </a:srgbClr>
            </a:outerShdw>
          </a:effectLst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zh-CN" altLang="en-US">
                <a:ea typeface="宋体" panose="02010600030101010101" pitchFamily="2" charset="-122"/>
              </a:rPr>
              <a:t>   通过本节课的 学习，你有哪 些收获</a:t>
            </a:r>
          </a:p>
          <a:p>
            <a:pPr algn="ctr">
              <a:defRPr/>
            </a:pPr>
            <a:endParaRPr lang="zh-CN" altLang="zh-CN">
              <a:ea typeface="楷体_GB2312" pitchFamily="49" charset="-122"/>
            </a:endParaRPr>
          </a:p>
        </p:txBody>
      </p:sp>
      <p:sp>
        <p:nvSpPr>
          <p:cNvPr id="36869" name="Oval 3" descr="信纸"/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274638"/>
            <a:ext cx="7416800" cy="1143000"/>
          </a:xfrm>
          <a:prstGeom prst="ellips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4925" algn="ctr">
            <a:solidFill>
              <a:srgbClr val="FFCC99"/>
            </a:solidFill>
            <a:round/>
          </a:ln>
        </p:spPr>
        <p:txBody>
          <a:bodyPr/>
          <a:lstStyle/>
          <a:p>
            <a:r>
              <a:rPr lang="zh-CN" altLang="en-US" b="1"/>
              <a:t>丰收园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2771775" y="2781300"/>
            <a:ext cx="4105275" cy="1763713"/>
            <a:chOff x="1746" y="1774"/>
            <a:chExt cx="2586" cy="1111"/>
          </a:xfrm>
        </p:grpSpPr>
        <p:sp>
          <p:nvSpPr>
            <p:cNvPr id="37907" name="AutoShape 3"/>
            <p:cNvSpPr>
              <a:spLocks noChangeArrowheads="1"/>
            </p:cNvSpPr>
            <p:nvPr/>
          </p:nvSpPr>
          <p:spPr bwMode="auto">
            <a:xfrm>
              <a:off x="1746" y="1774"/>
              <a:ext cx="2041" cy="1111"/>
            </a:xfrm>
            <a:prstGeom prst="wedgeEllipseCallout">
              <a:avLst>
                <a:gd name="adj1" fmla="val 18593"/>
                <a:gd name="adj2" fmla="val 31190"/>
              </a:avLst>
            </a:prstGeom>
            <a:solidFill>
              <a:schemeClr val="accent1"/>
            </a:solidFill>
            <a:ln w="9525">
              <a:solidFill>
                <a:srgbClr val="009900"/>
              </a:solidFill>
              <a:miter lim="800000"/>
            </a:ln>
          </p:spPr>
          <p:txBody>
            <a:bodyPr/>
            <a:lstStyle/>
            <a:p>
              <a:pPr algn="ctr"/>
              <a:endParaRPr kumimoji="0" lang="zh-CN" altLang="en-US" sz="2800" b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908" name="Rectangle 4"/>
            <p:cNvSpPr>
              <a:spLocks noChangeArrowheads="1"/>
            </p:cNvSpPr>
            <p:nvPr/>
          </p:nvSpPr>
          <p:spPr bwMode="auto">
            <a:xfrm>
              <a:off x="2177" y="2024"/>
              <a:ext cx="2155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kumimoji="0" lang="zh-CN" altLang="en-US" sz="4400">
                  <a:solidFill>
                    <a:srgbClr val="FF0000"/>
                  </a:solidFill>
                  <a:latin typeface="Arial" panose="020B0604020202020204" pitchFamily="34" charset="0"/>
                  <a:ea typeface="隶书" panose="02010509060101010101" charset="-122"/>
                </a:rPr>
                <a:t>不等式</a:t>
              </a:r>
            </a:p>
          </p:txBody>
        </p:sp>
      </p:grpSp>
      <p:sp>
        <p:nvSpPr>
          <p:cNvPr id="37891" name="WordArt 5"/>
          <p:cNvSpPr>
            <a:spLocks noChangeArrowheads="1" noChangeShapeType="1" noTextEdit="1"/>
          </p:cNvSpPr>
          <p:nvPr/>
        </p:nvSpPr>
        <p:spPr bwMode="auto">
          <a:xfrm>
            <a:off x="1403350" y="333375"/>
            <a:ext cx="6338888" cy="919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61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这节课你学到了</a:t>
            </a:r>
          </a:p>
        </p:txBody>
      </p:sp>
      <p:grpSp>
        <p:nvGrpSpPr>
          <p:cNvPr id="3" name="Group 6"/>
          <p:cNvGrpSpPr/>
          <p:nvPr/>
        </p:nvGrpSpPr>
        <p:grpSpPr bwMode="auto">
          <a:xfrm>
            <a:off x="2843213" y="5157788"/>
            <a:ext cx="2555875" cy="1150937"/>
            <a:chOff x="1791" y="3317"/>
            <a:chExt cx="1610" cy="884"/>
          </a:xfrm>
        </p:grpSpPr>
        <p:sp>
          <p:nvSpPr>
            <p:cNvPr id="37905" name="AutoShape 7"/>
            <p:cNvSpPr>
              <a:spLocks noChangeArrowheads="1"/>
            </p:cNvSpPr>
            <p:nvPr/>
          </p:nvSpPr>
          <p:spPr bwMode="auto">
            <a:xfrm>
              <a:off x="1791" y="3317"/>
              <a:ext cx="1610" cy="884"/>
            </a:xfrm>
            <a:prstGeom prst="wedgeEllipseCallout">
              <a:avLst>
                <a:gd name="adj1" fmla="val 9315"/>
                <a:gd name="adj2" fmla="val -136653"/>
              </a:avLst>
            </a:prstGeom>
            <a:solidFill>
              <a:srgbClr val="FFFF00"/>
            </a:solidFill>
            <a:ln w="9525">
              <a:solidFill>
                <a:srgbClr val="CC00CC"/>
              </a:solidFill>
              <a:miter lim="800000"/>
            </a:ln>
          </p:spPr>
          <p:txBody>
            <a:bodyPr/>
            <a:lstStyle/>
            <a:p>
              <a:pPr algn="ctr"/>
              <a:endParaRPr kumimoji="0" lang="zh-CN" altLang="en-US" sz="2800" b="0">
                <a:latin typeface="Arial" panose="020B0604020202020204" pitchFamily="34" charset="0"/>
                <a:ea typeface="隶书" panose="02010509060101010101" charset="-122"/>
              </a:endParaRPr>
            </a:p>
          </p:txBody>
        </p:sp>
        <p:sp>
          <p:nvSpPr>
            <p:cNvPr id="37906" name="Rectangle 8"/>
            <p:cNvSpPr>
              <a:spLocks noChangeArrowheads="1"/>
            </p:cNvSpPr>
            <p:nvPr/>
          </p:nvSpPr>
          <p:spPr bwMode="auto">
            <a:xfrm>
              <a:off x="2245" y="3430"/>
              <a:ext cx="692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kumimoji="0" lang="en-US" altLang="zh-CN" sz="3600">
                  <a:solidFill>
                    <a:srgbClr val="0000FF"/>
                  </a:solidFill>
                  <a:latin typeface="Arial" panose="020B0604020202020204" pitchFamily="34" charset="0"/>
                  <a:ea typeface="隶书" panose="02010509060101010101" charset="-122"/>
                </a:rPr>
                <a:t>……</a:t>
              </a:r>
              <a:endParaRPr kumimoji="0" lang="en-US" altLang="zh-CN" sz="3600">
                <a:solidFill>
                  <a:srgbClr val="0000FF"/>
                </a:solidFill>
                <a:latin typeface="隶书" panose="02010509060101010101" charset="-122"/>
                <a:ea typeface="隶书" panose="02010509060101010101" charset="-122"/>
              </a:endParaRPr>
            </a:p>
          </p:txBody>
        </p:sp>
      </p:grpSp>
      <p:pic>
        <p:nvPicPr>
          <p:cNvPr id="37893" name="Picture 9" descr="RT_0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47813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10"/>
          <p:cNvGrpSpPr/>
          <p:nvPr/>
        </p:nvGrpSpPr>
        <p:grpSpPr bwMode="auto">
          <a:xfrm>
            <a:off x="5610225" y="4652963"/>
            <a:ext cx="3282950" cy="1511300"/>
            <a:chOff x="3534" y="3158"/>
            <a:chExt cx="2226" cy="952"/>
          </a:xfrm>
        </p:grpSpPr>
        <p:sp>
          <p:nvSpPr>
            <p:cNvPr id="37903" name="AutoShape 11"/>
            <p:cNvSpPr>
              <a:spLocks noChangeArrowheads="1"/>
            </p:cNvSpPr>
            <p:nvPr/>
          </p:nvSpPr>
          <p:spPr bwMode="auto">
            <a:xfrm>
              <a:off x="3723" y="3158"/>
              <a:ext cx="2037" cy="952"/>
            </a:xfrm>
            <a:prstGeom prst="wedgeEllipseCallout">
              <a:avLst>
                <a:gd name="adj1" fmla="val -61931"/>
                <a:gd name="adj2" fmla="val -110926"/>
              </a:avLst>
            </a:prstGeom>
            <a:solidFill>
              <a:srgbClr val="FFFF00"/>
            </a:solidFill>
            <a:ln w="9525">
              <a:solidFill>
                <a:srgbClr val="CC00CC"/>
              </a:solidFill>
              <a:miter lim="800000"/>
            </a:ln>
          </p:spPr>
          <p:txBody>
            <a:bodyPr/>
            <a:lstStyle/>
            <a:p>
              <a:pPr algn="ctr"/>
              <a:endParaRPr kumimoji="0" lang="zh-CN" altLang="en-US" sz="2800" b="0">
                <a:latin typeface="Arial" panose="020B0604020202020204" pitchFamily="34" charset="0"/>
                <a:ea typeface="隶书" panose="02010509060101010101" charset="-122"/>
              </a:endParaRPr>
            </a:p>
          </p:txBody>
        </p:sp>
        <p:sp>
          <p:nvSpPr>
            <p:cNvPr id="37904" name="Rectangle 12"/>
            <p:cNvSpPr>
              <a:spLocks noChangeArrowheads="1"/>
            </p:cNvSpPr>
            <p:nvPr/>
          </p:nvSpPr>
          <p:spPr bwMode="auto">
            <a:xfrm>
              <a:off x="3534" y="3317"/>
              <a:ext cx="2226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0" lang="zh-CN" altLang="en-US">
                  <a:solidFill>
                    <a:srgbClr val="0000FF"/>
                  </a:solidFill>
                  <a:latin typeface="Arial" panose="020B0604020202020204" pitchFamily="34" charset="0"/>
                  <a:ea typeface="隶书" panose="02010509060101010101" charset="-122"/>
                </a:rPr>
                <a:t> 用数轴表示不</a:t>
              </a:r>
            </a:p>
            <a:p>
              <a:pPr algn="ctr"/>
              <a:r>
                <a:rPr kumimoji="0" lang="zh-CN" altLang="en-US">
                  <a:solidFill>
                    <a:srgbClr val="0000FF"/>
                  </a:solidFill>
                  <a:latin typeface="Arial" panose="020B0604020202020204" pitchFamily="34" charset="0"/>
                  <a:ea typeface="隶书" panose="02010509060101010101" charset="-122"/>
                </a:rPr>
                <a:t>等式的解集</a:t>
              </a:r>
            </a:p>
          </p:txBody>
        </p:sp>
      </p:grpSp>
      <p:grpSp>
        <p:nvGrpSpPr>
          <p:cNvPr id="5" name="Group 13"/>
          <p:cNvGrpSpPr/>
          <p:nvPr/>
        </p:nvGrpSpPr>
        <p:grpSpPr bwMode="auto">
          <a:xfrm>
            <a:off x="-36513" y="4149725"/>
            <a:ext cx="2916238" cy="1295400"/>
            <a:chOff x="-23" y="2614"/>
            <a:chExt cx="1837" cy="816"/>
          </a:xfrm>
        </p:grpSpPr>
        <p:sp>
          <p:nvSpPr>
            <p:cNvPr id="37901" name="AutoShape 14"/>
            <p:cNvSpPr>
              <a:spLocks noChangeArrowheads="1"/>
            </p:cNvSpPr>
            <p:nvPr/>
          </p:nvSpPr>
          <p:spPr bwMode="auto">
            <a:xfrm>
              <a:off x="158" y="2614"/>
              <a:ext cx="1497" cy="816"/>
            </a:xfrm>
            <a:prstGeom prst="wedgeEllipseCallout">
              <a:avLst>
                <a:gd name="adj1" fmla="val 87273"/>
                <a:gd name="adj2" fmla="val -72551"/>
              </a:avLst>
            </a:prstGeom>
            <a:solidFill>
              <a:srgbClr val="FFFF00"/>
            </a:solidFill>
            <a:ln w="9525">
              <a:solidFill>
                <a:srgbClr val="CC00CC"/>
              </a:solidFill>
              <a:miter lim="800000"/>
            </a:ln>
          </p:spPr>
          <p:txBody>
            <a:bodyPr/>
            <a:lstStyle/>
            <a:p>
              <a:pPr algn="ctr"/>
              <a:endParaRPr kumimoji="0" lang="zh-CN" altLang="en-US" sz="2800" b="0">
                <a:latin typeface="Arial" panose="020B0604020202020204" pitchFamily="34" charset="0"/>
                <a:ea typeface="隶书" panose="02010509060101010101" charset="-122"/>
              </a:endParaRPr>
            </a:p>
          </p:txBody>
        </p:sp>
        <p:sp>
          <p:nvSpPr>
            <p:cNvPr id="37902" name="Rectangle 15"/>
            <p:cNvSpPr>
              <a:spLocks noChangeArrowheads="1"/>
            </p:cNvSpPr>
            <p:nvPr/>
          </p:nvSpPr>
          <p:spPr bwMode="auto">
            <a:xfrm>
              <a:off x="-23" y="2667"/>
              <a:ext cx="1837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0" lang="zh-CN" altLang="en-US">
                  <a:solidFill>
                    <a:srgbClr val="0000FF"/>
                  </a:solidFill>
                  <a:latin typeface="Arial" panose="020B0604020202020204" pitchFamily="34" charset="0"/>
                  <a:ea typeface="隶书" panose="02010509060101010101" charset="-122"/>
                </a:rPr>
                <a:t>不等式移</a:t>
              </a:r>
            </a:p>
            <a:p>
              <a:pPr algn="ctr"/>
              <a:r>
                <a:rPr kumimoji="0" lang="zh-CN" altLang="en-US">
                  <a:solidFill>
                    <a:srgbClr val="0000FF"/>
                  </a:solidFill>
                  <a:latin typeface="Arial" panose="020B0604020202020204" pitchFamily="34" charset="0"/>
                  <a:ea typeface="隶书" panose="02010509060101010101" charset="-122"/>
                </a:rPr>
                <a:t>项法则</a:t>
              </a:r>
            </a:p>
          </p:txBody>
        </p:sp>
      </p:grpSp>
      <p:grpSp>
        <p:nvGrpSpPr>
          <p:cNvPr id="6" name="Group 16"/>
          <p:cNvGrpSpPr/>
          <p:nvPr/>
        </p:nvGrpSpPr>
        <p:grpSpPr bwMode="auto">
          <a:xfrm>
            <a:off x="431800" y="1844675"/>
            <a:ext cx="3384550" cy="1295400"/>
            <a:chOff x="272" y="1162"/>
            <a:chExt cx="2132" cy="816"/>
          </a:xfrm>
        </p:grpSpPr>
        <p:sp>
          <p:nvSpPr>
            <p:cNvPr id="37899" name="AutoShape 17"/>
            <p:cNvSpPr>
              <a:spLocks noChangeArrowheads="1"/>
            </p:cNvSpPr>
            <p:nvPr/>
          </p:nvSpPr>
          <p:spPr bwMode="auto">
            <a:xfrm>
              <a:off x="272" y="1162"/>
              <a:ext cx="1497" cy="816"/>
            </a:xfrm>
            <a:prstGeom prst="wedgeEllipseCallout">
              <a:avLst>
                <a:gd name="adj1" fmla="val 79861"/>
                <a:gd name="adj2" fmla="val 82477"/>
              </a:avLst>
            </a:prstGeom>
            <a:solidFill>
              <a:srgbClr val="FFFF00"/>
            </a:solidFill>
            <a:ln w="9525">
              <a:solidFill>
                <a:srgbClr val="CC00CC"/>
              </a:solidFill>
              <a:miter lim="800000"/>
            </a:ln>
          </p:spPr>
          <p:txBody>
            <a:bodyPr/>
            <a:lstStyle/>
            <a:p>
              <a:pPr algn="ctr"/>
              <a:endParaRPr kumimoji="0" lang="zh-CN" altLang="en-US" sz="2800" b="0">
                <a:latin typeface="Arial" panose="020B0604020202020204" pitchFamily="34" charset="0"/>
                <a:ea typeface="隶书" panose="02010509060101010101" charset="-122"/>
              </a:endParaRPr>
            </a:p>
          </p:txBody>
        </p:sp>
        <p:sp>
          <p:nvSpPr>
            <p:cNvPr id="37900" name="Rectangle 18"/>
            <p:cNvSpPr>
              <a:spLocks noChangeArrowheads="1"/>
            </p:cNvSpPr>
            <p:nvPr/>
          </p:nvSpPr>
          <p:spPr bwMode="auto">
            <a:xfrm>
              <a:off x="317" y="1366"/>
              <a:ext cx="20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kumimoji="0" lang="zh-CN" altLang="en-US">
                  <a:solidFill>
                    <a:srgbClr val="0000FF"/>
                  </a:solidFill>
                  <a:latin typeface="Arial" panose="020B0604020202020204" pitchFamily="34" charset="0"/>
                  <a:ea typeface="隶书" panose="02010509060101010101" charset="-122"/>
                </a:rPr>
                <a:t>不等式的解</a:t>
              </a:r>
            </a:p>
          </p:txBody>
        </p:sp>
      </p:grpSp>
      <p:sp>
        <p:nvSpPr>
          <p:cNvPr id="106515" name="AutoShape 19"/>
          <p:cNvSpPr>
            <a:spLocks noChangeArrowheads="1"/>
          </p:cNvSpPr>
          <p:nvPr/>
        </p:nvSpPr>
        <p:spPr bwMode="auto">
          <a:xfrm>
            <a:off x="5076825" y="1484313"/>
            <a:ext cx="3024188" cy="1296987"/>
          </a:xfrm>
          <a:prstGeom prst="wedgeEllipseCallout">
            <a:avLst>
              <a:gd name="adj1" fmla="val -70944"/>
              <a:gd name="adj2" fmla="val 59181"/>
            </a:avLst>
          </a:prstGeom>
          <a:solidFill>
            <a:srgbClr val="FFFF00"/>
          </a:solidFill>
          <a:ln w="9525">
            <a:solidFill>
              <a:srgbClr val="CC00CC"/>
            </a:solidFill>
            <a:miter lim="800000"/>
          </a:ln>
        </p:spPr>
        <p:txBody>
          <a:bodyPr/>
          <a:lstStyle/>
          <a:p>
            <a:pPr algn="ctr"/>
            <a:endParaRPr kumimoji="0" lang="zh-CN" altLang="en-US" sz="2800" b="0">
              <a:latin typeface="Arial" panose="020B0604020202020204" pitchFamily="34" charset="0"/>
              <a:ea typeface="隶书" panose="02010509060101010101" charset="-122"/>
            </a:endParaRPr>
          </a:p>
        </p:txBody>
      </p:sp>
      <p:sp>
        <p:nvSpPr>
          <p:cNvPr id="106516" name="Rectangle 20"/>
          <p:cNvSpPr>
            <a:spLocks noChangeArrowheads="1"/>
          </p:cNvSpPr>
          <p:nvPr/>
        </p:nvSpPr>
        <p:spPr bwMode="auto">
          <a:xfrm>
            <a:off x="5364163" y="1844675"/>
            <a:ext cx="3241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zh-CN" altLang="en-US">
                <a:solidFill>
                  <a:srgbClr val="0000FF"/>
                </a:solidFill>
                <a:latin typeface="Arial" panose="020B0604020202020204" pitchFamily="34" charset="0"/>
                <a:ea typeface="隶书" panose="02010509060101010101" charset="-122"/>
              </a:rPr>
              <a:t>不等式的解集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15" grpId="0" animBg="1"/>
      <p:bldP spid="1065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571" name="Group 3"/>
          <p:cNvGraphicFramePr>
            <a:graphicFrameLocks noGrp="1"/>
          </p:cNvGraphicFramePr>
          <p:nvPr/>
        </p:nvGraphicFramePr>
        <p:xfrm>
          <a:off x="611188" y="1268413"/>
          <a:ext cx="8101012" cy="3960814"/>
        </p:xfrm>
        <a:graphic>
          <a:graphicData uri="http://schemas.openxmlformats.org/drawingml/2006/table">
            <a:tbl>
              <a:tblPr/>
              <a:tblGrid>
                <a:gridCol w="92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2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3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隶书" panose="02010509060101010101" charset="-122"/>
                        <a:ea typeface="隶书" panose="02010509060101010101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charset="-122"/>
                          <a:ea typeface="隶书" panose="02010509060101010101" charset="-122"/>
                        </a:rPr>
                        <a:t>不等式的解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charset="-122"/>
                          <a:ea typeface="隶书" panose="02010509060101010101" charset="-122"/>
                        </a:rPr>
                        <a:t>不等式的解集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235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charset="-122"/>
                          <a:ea typeface="隶书" panose="02010509060101010101" charset="-122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charset="-122"/>
                          <a:ea typeface="隶书" panose="02010509060101010101" charset="-122"/>
                        </a:rPr>
                        <a:t>区别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charset="-122"/>
                          <a:ea typeface="隶书" panose="02010509060101010101" charset="-122"/>
                        </a:rPr>
                        <a:t>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charset="-122"/>
                          <a:ea typeface="隶书" panose="02010509060101010101" charset="-122"/>
                        </a:rPr>
                        <a:t>定义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隶书" panose="02010509060101010101" charset="-122"/>
                        <a:ea typeface="隶书" panose="0201050906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隶书" panose="02010509060101010101" charset="-122"/>
                        <a:ea typeface="隶书" panose="0201050906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0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charset="-122"/>
                          <a:ea typeface="隶书" panose="02010509060101010101" charset="-122"/>
                        </a:rPr>
                        <a:t>特点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隶书" panose="02010509060101010101" charset="-122"/>
                        <a:ea typeface="隶书" panose="0201050906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隶书" panose="02010509060101010101" charset="-122"/>
                        <a:ea typeface="隶书" panose="0201050906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838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charset="-122"/>
                          <a:ea typeface="隶书" panose="02010509060101010101" charset="-122"/>
                        </a:rPr>
                        <a:t>形式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隶书" panose="02010509060101010101" charset="-122"/>
                        <a:ea typeface="隶书" panose="0201050906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隶书" panose="02010509060101010101" charset="-122"/>
                        <a:ea typeface="隶书" panose="020105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隶书" panose="02010509060101010101" charset="-122"/>
                        <a:ea typeface="隶书" panose="0201050906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charset="-122"/>
                          <a:ea typeface="隶书" panose="02010509060101010101" charset="-122"/>
                        </a:rPr>
                        <a:t>联系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隶书" panose="02010509060101010101" charset="-122"/>
                        <a:ea typeface="隶书" panose="0201050906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隶书" panose="02010509060101010101" charset="-122"/>
                        <a:ea typeface="隶书" panose="0201050906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9599" name="Text Box 31"/>
          <p:cNvSpPr txBox="1">
            <a:spLocks noChangeArrowheads="1"/>
          </p:cNvSpPr>
          <p:nvPr/>
        </p:nvSpPr>
        <p:spPr bwMode="auto">
          <a:xfrm>
            <a:off x="2592388" y="2070100"/>
            <a:ext cx="27003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zh-CN" altLang="en-US" sz="2400">
                <a:latin typeface="Arial" panose="020B0604020202020204" pitchFamily="34" charset="0"/>
                <a:ea typeface="隶书" panose="02010509060101010101" charset="-122"/>
              </a:rPr>
              <a:t>满足一个不等式的未知数的</a:t>
            </a:r>
            <a:r>
              <a:rPr kumimoji="0" lang="zh-CN" altLang="en-US" sz="2400">
                <a:solidFill>
                  <a:srgbClr val="FF3300"/>
                </a:solidFill>
                <a:latin typeface="Arial" panose="020B0604020202020204" pitchFamily="34" charset="0"/>
                <a:ea typeface="隶书" panose="02010509060101010101" charset="-122"/>
              </a:rPr>
              <a:t>某个</a:t>
            </a:r>
            <a:r>
              <a:rPr kumimoji="0" lang="zh-CN" altLang="en-US" sz="2400">
                <a:latin typeface="Arial" panose="020B0604020202020204" pitchFamily="34" charset="0"/>
                <a:ea typeface="隶书" panose="02010509060101010101" charset="-122"/>
              </a:rPr>
              <a:t>值</a:t>
            </a:r>
          </a:p>
        </p:txBody>
      </p:sp>
      <p:sp>
        <p:nvSpPr>
          <p:cNvPr id="109600" name="Text Box 32"/>
          <p:cNvSpPr txBox="1">
            <a:spLocks noChangeArrowheads="1"/>
          </p:cNvSpPr>
          <p:nvPr/>
        </p:nvSpPr>
        <p:spPr bwMode="auto">
          <a:xfrm>
            <a:off x="5651500" y="2070100"/>
            <a:ext cx="28797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sz="2400">
                <a:latin typeface="Arial" panose="020B0604020202020204" pitchFamily="34" charset="0"/>
                <a:ea typeface="隶书" panose="02010509060101010101" charset="-122"/>
              </a:rPr>
              <a:t>满足一个不等式的未知数的</a:t>
            </a:r>
            <a:r>
              <a:rPr kumimoji="0" lang="zh-CN" altLang="en-US" sz="2400">
                <a:solidFill>
                  <a:srgbClr val="FF3300"/>
                </a:solidFill>
                <a:latin typeface="Arial" panose="020B0604020202020204" pitchFamily="34" charset="0"/>
                <a:ea typeface="隶书" panose="02010509060101010101" charset="-122"/>
              </a:rPr>
              <a:t>所有</a:t>
            </a:r>
            <a:r>
              <a:rPr kumimoji="0" lang="zh-CN" altLang="en-US" sz="2400">
                <a:latin typeface="Arial" panose="020B0604020202020204" pitchFamily="34" charset="0"/>
                <a:ea typeface="隶书" panose="02010509060101010101" charset="-122"/>
              </a:rPr>
              <a:t>值</a:t>
            </a:r>
          </a:p>
        </p:txBody>
      </p:sp>
      <p:sp>
        <p:nvSpPr>
          <p:cNvPr id="109601" name="Text Box 33"/>
          <p:cNvSpPr txBox="1">
            <a:spLocks noChangeArrowheads="1"/>
          </p:cNvSpPr>
          <p:nvPr/>
        </p:nvSpPr>
        <p:spPr bwMode="auto">
          <a:xfrm>
            <a:off x="2771775" y="2970213"/>
            <a:ext cx="900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zh-CN" altLang="en-US" sz="2400">
                <a:latin typeface="Arial" panose="020B0604020202020204" pitchFamily="34" charset="0"/>
                <a:ea typeface="隶书" panose="02010509060101010101" charset="-122"/>
              </a:rPr>
              <a:t>个体</a:t>
            </a:r>
            <a:endParaRPr kumimoji="0" lang="zh-CN" altLang="en-US" sz="1800" b="0">
              <a:latin typeface="Arial" panose="020B0604020202020204" pitchFamily="34" charset="0"/>
            </a:endParaRPr>
          </a:p>
        </p:txBody>
      </p:sp>
      <p:sp>
        <p:nvSpPr>
          <p:cNvPr id="109602" name="Text Box 34"/>
          <p:cNvSpPr txBox="1">
            <a:spLocks noChangeArrowheads="1"/>
          </p:cNvSpPr>
          <p:nvPr/>
        </p:nvSpPr>
        <p:spPr bwMode="auto">
          <a:xfrm>
            <a:off x="5651500" y="2970213"/>
            <a:ext cx="900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zh-CN" altLang="en-US" sz="2400">
                <a:latin typeface="Arial" panose="020B0604020202020204" pitchFamily="34" charset="0"/>
                <a:ea typeface="隶书" panose="02010509060101010101" charset="-122"/>
              </a:rPr>
              <a:t>全体</a:t>
            </a:r>
            <a:endParaRPr kumimoji="0" lang="zh-CN" altLang="en-US" sz="2400" b="0">
              <a:latin typeface="Arial" panose="020B0604020202020204" pitchFamily="34" charset="0"/>
              <a:ea typeface="隶书" panose="02010509060101010101" charset="-122"/>
            </a:endParaRPr>
          </a:p>
        </p:txBody>
      </p:sp>
      <p:sp>
        <p:nvSpPr>
          <p:cNvPr id="109603" name="Text Box 35"/>
          <p:cNvSpPr txBox="1">
            <a:spLocks noChangeArrowheads="1"/>
          </p:cNvSpPr>
          <p:nvPr/>
        </p:nvSpPr>
        <p:spPr bwMode="auto">
          <a:xfrm>
            <a:off x="2771775" y="3789363"/>
            <a:ext cx="21605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zh-CN" altLang="en-US" sz="2400">
                <a:latin typeface="隶书" panose="02010509060101010101" charset="-122"/>
                <a:ea typeface="隶书" panose="02010509060101010101" charset="-122"/>
              </a:rPr>
              <a:t>如</a:t>
            </a:r>
            <a:r>
              <a:rPr kumimoji="0" lang="en-US" altLang="zh-CN" sz="2400">
                <a:latin typeface="隶书" panose="02010509060101010101" charset="-122"/>
                <a:ea typeface="隶书" panose="02010509060101010101" charset="-122"/>
              </a:rPr>
              <a:t>:x=3</a:t>
            </a:r>
            <a:r>
              <a:rPr kumimoji="0" lang="zh-CN" altLang="en-US" sz="2400">
                <a:latin typeface="隶书" panose="02010509060101010101" charset="-122"/>
                <a:ea typeface="隶书" panose="02010509060101010101" charset="-122"/>
              </a:rPr>
              <a:t>是</a:t>
            </a:r>
            <a:r>
              <a:rPr kumimoji="0" lang="en-US" altLang="zh-CN" sz="2400">
                <a:latin typeface="隶书" panose="02010509060101010101" charset="-122"/>
                <a:ea typeface="隶书" panose="02010509060101010101" charset="-122"/>
              </a:rPr>
              <a:t>2x-3&lt;7</a:t>
            </a:r>
            <a:r>
              <a:rPr kumimoji="0" lang="zh-CN" altLang="en-US" sz="2400">
                <a:latin typeface="隶书" panose="02010509060101010101" charset="-122"/>
                <a:ea typeface="隶书" panose="02010509060101010101" charset="-122"/>
              </a:rPr>
              <a:t>的</a:t>
            </a:r>
            <a:r>
              <a:rPr kumimoji="0" lang="zh-CN" altLang="en-US" sz="2400">
                <a:solidFill>
                  <a:srgbClr val="FF3300"/>
                </a:solidFill>
                <a:latin typeface="隶书" panose="02010509060101010101" charset="-122"/>
                <a:ea typeface="隶书" panose="02010509060101010101" charset="-122"/>
              </a:rPr>
              <a:t>一个解</a:t>
            </a:r>
            <a:endParaRPr kumimoji="0" lang="zh-CN" altLang="en-US" sz="2400"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109604" name="Text Box 36"/>
          <p:cNvSpPr txBox="1">
            <a:spLocks noChangeArrowheads="1"/>
          </p:cNvSpPr>
          <p:nvPr/>
        </p:nvSpPr>
        <p:spPr bwMode="auto">
          <a:xfrm>
            <a:off x="5653088" y="3789363"/>
            <a:ext cx="25193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sz="2400">
                <a:latin typeface="隶书" panose="02010509060101010101" charset="-122"/>
                <a:ea typeface="隶书" panose="02010509060101010101" charset="-122"/>
              </a:rPr>
              <a:t>如</a:t>
            </a:r>
            <a:r>
              <a:rPr kumimoji="0" lang="en-US" altLang="zh-CN" sz="2400">
                <a:latin typeface="隶书" panose="02010509060101010101" charset="-122"/>
                <a:ea typeface="隶书" panose="02010509060101010101" charset="-122"/>
              </a:rPr>
              <a:t>:x&lt;5</a:t>
            </a:r>
            <a:r>
              <a:rPr kumimoji="0" lang="zh-CN" altLang="en-US" sz="2400">
                <a:latin typeface="隶书" panose="02010509060101010101" charset="-122"/>
                <a:ea typeface="隶书" panose="02010509060101010101" charset="-122"/>
              </a:rPr>
              <a:t>是</a:t>
            </a:r>
            <a:r>
              <a:rPr kumimoji="0" lang="en-US" altLang="zh-CN" sz="2400">
                <a:latin typeface="隶书" panose="02010509060101010101" charset="-122"/>
                <a:ea typeface="隶书" panose="02010509060101010101" charset="-122"/>
              </a:rPr>
              <a:t>2x-3&lt;7</a:t>
            </a:r>
            <a:r>
              <a:rPr kumimoji="0" lang="zh-CN" altLang="en-US" sz="2400">
                <a:latin typeface="隶书" panose="02010509060101010101" charset="-122"/>
                <a:ea typeface="隶书" panose="02010509060101010101" charset="-122"/>
              </a:rPr>
              <a:t>的</a:t>
            </a:r>
            <a:r>
              <a:rPr kumimoji="0" lang="zh-CN" altLang="en-US" sz="2400">
                <a:solidFill>
                  <a:srgbClr val="FF3300"/>
                </a:solidFill>
                <a:latin typeface="隶书" panose="02010509060101010101" charset="-122"/>
                <a:ea typeface="隶书" panose="02010509060101010101" charset="-122"/>
              </a:rPr>
              <a:t>解集</a:t>
            </a:r>
          </a:p>
        </p:txBody>
      </p:sp>
      <p:sp>
        <p:nvSpPr>
          <p:cNvPr id="109605" name="Text Box 37"/>
          <p:cNvSpPr txBox="1">
            <a:spLocks noChangeArrowheads="1"/>
          </p:cNvSpPr>
          <p:nvPr/>
        </p:nvSpPr>
        <p:spPr bwMode="auto">
          <a:xfrm>
            <a:off x="1511300" y="4689475"/>
            <a:ext cx="3781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zh-CN" altLang="en-US" sz="2400">
                <a:latin typeface="Arial" panose="020B0604020202020204" pitchFamily="34" charset="0"/>
                <a:ea typeface="隶书" panose="02010509060101010101" charset="-122"/>
              </a:rPr>
              <a:t>某个解定是解集中的一员</a:t>
            </a:r>
          </a:p>
        </p:txBody>
      </p:sp>
      <p:sp>
        <p:nvSpPr>
          <p:cNvPr id="109606" name="Text Box 38"/>
          <p:cNvSpPr txBox="1">
            <a:spLocks noChangeArrowheads="1"/>
          </p:cNvSpPr>
          <p:nvPr/>
        </p:nvSpPr>
        <p:spPr bwMode="auto">
          <a:xfrm>
            <a:off x="5292725" y="4689475"/>
            <a:ext cx="3421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sz="2400">
                <a:latin typeface="Arial" panose="020B0604020202020204" pitchFamily="34" charset="0"/>
                <a:ea typeface="隶书" panose="02010509060101010101" charset="-122"/>
              </a:rPr>
              <a:t>解集一定包括了某个解</a:t>
            </a:r>
          </a:p>
        </p:txBody>
      </p:sp>
      <p:sp>
        <p:nvSpPr>
          <p:cNvPr id="109607" name="Text Box 39"/>
          <p:cNvSpPr txBox="1">
            <a:spLocks noChangeArrowheads="1"/>
          </p:cNvSpPr>
          <p:nvPr/>
        </p:nvSpPr>
        <p:spPr bwMode="auto">
          <a:xfrm>
            <a:off x="1258888" y="5516563"/>
            <a:ext cx="511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sz="2400">
                <a:latin typeface="隶书" panose="02010509060101010101" charset="-122"/>
                <a:ea typeface="隶书" panose="02010509060101010101" charset="-122"/>
              </a:rPr>
              <a:t>求不等式解集的过程叫做解不等式</a:t>
            </a:r>
            <a:r>
              <a:rPr kumimoji="0" lang="en-US" altLang="zh-CN" sz="2400">
                <a:latin typeface="隶书" panose="02010509060101010101" charset="-122"/>
                <a:ea typeface="隶书" panose="02010509060101010101" charset="-122"/>
              </a:rPr>
              <a:t>.</a:t>
            </a:r>
          </a:p>
        </p:txBody>
      </p:sp>
      <p:sp>
        <p:nvSpPr>
          <p:cNvPr id="109608" name="Text Box 40"/>
          <p:cNvSpPr txBox="1">
            <a:spLocks noChangeArrowheads="1"/>
          </p:cNvSpPr>
          <p:nvPr/>
        </p:nvSpPr>
        <p:spPr bwMode="auto">
          <a:xfrm>
            <a:off x="1150938" y="332656"/>
            <a:ext cx="6661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sz="2800" dirty="0">
                <a:latin typeface="隶书" panose="02010509060101010101" charset="-122"/>
                <a:ea typeface="隶书" panose="02010509060101010101" charset="-122"/>
              </a:rPr>
              <a:t>不等式的解与不等式的解集的区别与联系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9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9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9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9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9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9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09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9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09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09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109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00" grpId="0"/>
      <p:bldP spid="109601" grpId="0"/>
      <p:bldP spid="109602" grpId="0"/>
      <p:bldP spid="109603" grpId="0"/>
      <p:bldP spid="109604" grpId="0"/>
      <p:bldP spid="109605" grpId="0"/>
      <p:bldP spid="109606" grpId="0"/>
      <p:bldP spid="109607" grpId="0"/>
      <p:bldP spid="1096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6"/>
          <p:cNvSpPr txBox="1">
            <a:spLocks noChangeArrowheads="1"/>
          </p:cNvSpPr>
          <p:nvPr/>
        </p:nvSpPr>
        <p:spPr bwMode="auto">
          <a:xfrm>
            <a:off x="827088" y="1700213"/>
            <a:ext cx="769620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kumimoji="0" lang="en-US" altLang="zh-CN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(1)x&lt;y+3,y+3&lt;4z-5,</a:t>
            </a:r>
            <a:r>
              <a:rPr kumimoji="0" lang="zh-CN" altLang="en-US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则</a:t>
            </a:r>
            <a:r>
              <a:rPr kumimoji="0" lang="en-US" altLang="zh-CN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x&lt;4z-5; (  ) </a:t>
            </a:r>
          </a:p>
          <a:p>
            <a:pPr eaLnBrk="1" hangingPunct="1">
              <a:lnSpc>
                <a:spcPct val="125000"/>
              </a:lnSpc>
            </a:pPr>
            <a:r>
              <a:rPr kumimoji="0" lang="en-US" altLang="zh-CN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(2)</a:t>
            </a:r>
            <a:r>
              <a:rPr kumimoji="0" lang="zh-CN" altLang="en-US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若</a:t>
            </a:r>
            <a:r>
              <a:rPr kumimoji="0" lang="en-US" altLang="zh-CN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-5a&lt;-5b,</a:t>
            </a:r>
            <a:r>
              <a:rPr kumimoji="0" lang="zh-CN" altLang="en-US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则</a:t>
            </a:r>
            <a:r>
              <a:rPr kumimoji="0" lang="en-US" altLang="zh-CN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a&lt;b;         (  )</a:t>
            </a:r>
          </a:p>
          <a:p>
            <a:pPr eaLnBrk="1" hangingPunct="1">
              <a:lnSpc>
                <a:spcPct val="125000"/>
              </a:lnSpc>
            </a:pPr>
            <a:r>
              <a:rPr kumimoji="0" lang="en-US" altLang="zh-CN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(3)</a:t>
            </a:r>
            <a:r>
              <a:rPr kumimoji="0" lang="zh-CN" altLang="en-US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若</a:t>
            </a:r>
            <a:r>
              <a:rPr kumimoji="0" lang="en-US" altLang="zh-CN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-a&gt;-b,</a:t>
            </a:r>
            <a:r>
              <a:rPr kumimoji="0" lang="zh-CN" altLang="en-US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则</a:t>
            </a:r>
            <a:r>
              <a:rPr kumimoji="0" lang="en-US" altLang="zh-CN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2-a&gt;2-b;       (  )</a:t>
            </a:r>
          </a:p>
          <a:p>
            <a:pPr eaLnBrk="1" hangingPunct="1">
              <a:lnSpc>
                <a:spcPct val="125000"/>
              </a:lnSpc>
            </a:pPr>
            <a:r>
              <a:rPr kumimoji="0" lang="en-US" altLang="zh-CN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(4)</a:t>
            </a:r>
            <a:r>
              <a:rPr kumimoji="0" lang="zh-CN" altLang="en-US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若</a:t>
            </a:r>
            <a:r>
              <a:rPr kumimoji="0" lang="en-US" altLang="zh-CN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a&gt;b,</a:t>
            </a:r>
            <a:r>
              <a:rPr kumimoji="0" lang="zh-CN" altLang="en-US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则</a:t>
            </a:r>
            <a:r>
              <a:rPr kumimoji="0" lang="en-US" altLang="zh-CN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ac</a:t>
            </a:r>
            <a:r>
              <a:rPr kumimoji="0" lang="en-US" altLang="zh-CN" sz="3600" b="0" baseline="3000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0" lang="en-US" altLang="zh-CN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&gt;bc</a:t>
            </a:r>
            <a:r>
              <a:rPr kumimoji="0" lang="en-US" altLang="zh-CN" sz="3600" b="0" baseline="3000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0" lang="en-US" altLang="zh-CN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;          (  )</a:t>
            </a:r>
          </a:p>
          <a:p>
            <a:pPr eaLnBrk="1" hangingPunct="1">
              <a:lnSpc>
                <a:spcPct val="125000"/>
              </a:lnSpc>
            </a:pPr>
            <a:r>
              <a:rPr kumimoji="0" lang="en-US" altLang="zh-CN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(5)</a:t>
            </a:r>
            <a:r>
              <a:rPr kumimoji="0" lang="zh-CN" altLang="en-US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若</a:t>
            </a:r>
            <a:r>
              <a:rPr kumimoji="0" lang="en-US" altLang="zh-CN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ac</a:t>
            </a:r>
            <a:r>
              <a:rPr kumimoji="0" lang="en-US" altLang="zh-CN" sz="3600" b="0" baseline="3000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0" lang="en-US" altLang="zh-CN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&gt;bc</a:t>
            </a:r>
            <a:r>
              <a:rPr kumimoji="0" lang="en-US" altLang="zh-CN" sz="3600" b="0" baseline="3000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0" lang="en-US" altLang="zh-CN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kumimoji="0" lang="zh-CN" altLang="en-US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则</a:t>
            </a:r>
            <a:r>
              <a:rPr kumimoji="0" lang="en-US" altLang="zh-CN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a&gt;b;          (  ) (6)</a:t>
            </a:r>
            <a:r>
              <a:rPr kumimoji="0" lang="zh-CN" altLang="en-US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若</a:t>
            </a:r>
            <a:r>
              <a:rPr kumimoji="0" lang="en-US" altLang="zh-CN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a&gt;0,</a:t>
            </a:r>
            <a:r>
              <a:rPr kumimoji="0" lang="zh-CN" altLang="en-US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且</a:t>
            </a:r>
            <a:r>
              <a:rPr kumimoji="0" lang="en-US" altLang="zh-CN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(b-1)a&lt;0,</a:t>
            </a:r>
            <a:r>
              <a:rPr kumimoji="0" lang="zh-CN" altLang="en-US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则</a:t>
            </a:r>
            <a:r>
              <a:rPr kumimoji="0" lang="en-US" altLang="zh-CN" sz="3600" b="0" dirty="0">
                <a:solidFill>
                  <a:schemeClr val="bg2"/>
                </a:solidFill>
                <a:latin typeface="楷体_GB2312" pitchFamily="49" charset="-122"/>
                <a:ea typeface="楷体_GB2312" pitchFamily="49" charset="-122"/>
              </a:rPr>
              <a:t>b&gt;1.  (  )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7315200" y="3184525"/>
            <a:ext cx="5334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kumimoji="0" lang="en-US" altLang="zh-CN" sz="36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√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7315200" y="2489200"/>
            <a:ext cx="642938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kumimoji="0" lang="en-US" altLang="zh-CN" sz="3600">
                <a:solidFill>
                  <a:srgbClr val="FF0000"/>
                </a:solidFill>
                <a:latin typeface="宋体" panose="02010600030101010101" pitchFamily="2" charset="-122"/>
              </a:rPr>
              <a:t>×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7286625" y="1857375"/>
            <a:ext cx="642938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kumimoji="0" lang="en-US" altLang="zh-CN" sz="36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√</a:t>
            </a:r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7467600" y="4572000"/>
            <a:ext cx="5334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kumimoji="0" lang="en-US" altLang="zh-CN" sz="36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√</a:t>
            </a:r>
          </a:p>
        </p:txBody>
      </p:sp>
      <p:sp>
        <p:nvSpPr>
          <p:cNvPr id="78865" name="Text Box 17"/>
          <p:cNvSpPr txBox="1">
            <a:spLocks noChangeArrowheads="1"/>
          </p:cNvSpPr>
          <p:nvPr/>
        </p:nvSpPr>
        <p:spPr bwMode="auto">
          <a:xfrm>
            <a:off x="7434263" y="3886200"/>
            <a:ext cx="642937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kumimoji="0" lang="en-US" altLang="zh-CN" sz="3600">
                <a:solidFill>
                  <a:srgbClr val="FF0000"/>
                </a:solidFill>
                <a:latin typeface="宋体" panose="02010600030101010101" pitchFamily="2" charset="-122"/>
              </a:rPr>
              <a:t>×</a:t>
            </a:r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7391400" y="5240338"/>
            <a:ext cx="64293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kumimoji="0" lang="en-US" altLang="zh-CN" sz="3600">
                <a:solidFill>
                  <a:srgbClr val="FF0000"/>
                </a:solidFill>
                <a:latin typeface="宋体" panose="02010600030101010101" pitchFamily="2" charset="-122"/>
              </a:rPr>
              <a:t>×</a:t>
            </a:r>
          </a:p>
        </p:txBody>
      </p:sp>
      <p:pic>
        <p:nvPicPr>
          <p:cNvPr id="24585" name="Picture 19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1066800"/>
            <a:ext cx="182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55650" y="476250"/>
            <a:ext cx="7772400" cy="1143000"/>
          </a:xfrm>
          <a:prstGeom prst="wave">
            <a:avLst>
              <a:gd name="adj1" fmla="val 13005"/>
              <a:gd name="adj2" fmla="val 0"/>
            </a:avLst>
          </a:prstGeom>
          <a:gradFill rotWithShape="0">
            <a:gsLst>
              <a:gs pos="0">
                <a:schemeClr val="accent1"/>
              </a:gs>
              <a:gs pos="100000">
                <a:srgbClr val="005E47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</a:ln>
        </p:spPr>
        <p:txBody>
          <a:bodyPr lIns="92075" tIns="46038" rIns="92075" bIns="46038" anchor="ctr"/>
          <a:lstStyle/>
          <a:p>
            <a:pPr algn="ctr">
              <a:spcBef>
                <a:spcPct val="50000"/>
              </a:spcBef>
              <a:defRPr/>
            </a:pPr>
            <a:r>
              <a:rPr kumimoji="0" lang="zh-CN" altLang="en-US" sz="440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辩一辩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6" grpId="0"/>
      <p:bldP spid="78855" grpId="0"/>
      <p:bldP spid="78858" grpId="0"/>
      <p:bldP spid="78863" grpId="0"/>
      <p:bldP spid="78865" grpId="0"/>
      <p:bldP spid="7886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971550" y="1350963"/>
            <a:ext cx="2339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400" dirty="0">
                <a:solidFill>
                  <a:srgbClr val="0000FF"/>
                </a:solidFill>
                <a:latin typeface="隶书" panose="02010509060101010101" charset="-122"/>
                <a:ea typeface="隶书" panose="02010509060101010101" charset="-122"/>
              </a:rPr>
              <a:t>1.</a:t>
            </a:r>
            <a:r>
              <a:rPr kumimoji="0" lang="zh-CN" altLang="en-US" sz="2400" dirty="0">
                <a:solidFill>
                  <a:srgbClr val="0000FF"/>
                </a:solidFill>
                <a:latin typeface="隶书" panose="02010509060101010101" charset="-122"/>
                <a:ea typeface="隶书" panose="02010509060101010101" charset="-122"/>
              </a:rPr>
              <a:t>判断正误</a:t>
            </a:r>
            <a:r>
              <a:rPr kumimoji="0" lang="en-US" altLang="zh-CN" sz="2400" dirty="0">
                <a:solidFill>
                  <a:srgbClr val="0000FF"/>
                </a:solidFill>
                <a:latin typeface="隶书" panose="02010509060101010101" charset="-122"/>
                <a:ea typeface="隶书" panose="02010509060101010101" charset="-122"/>
              </a:rPr>
              <a:t>:</a:t>
            </a:r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1150938" y="2071688"/>
            <a:ext cx="4681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400" dirty="0">
                <a:solidFill>
                  <a:srgbClr val="0000FF"/>
                </a:solidFill>
                <a:latin typeface="隶书" panose="02010509060101010101" charset="-122"/>
                <a:ea typeface="隶书" panose="02010509060101010101" charset="-122"/>
              </a:rPr>
              <a:t>(1)</a:t>
            </a:r>
            <a:r>
              <a:rPr kumimoji="0" lang="zh-CN" altLang="en-US" sz="2400" dirty="0">
                <a:solidFill>
                  <a:srgbClr val="0000FF"/>
                </a:solidFill>
                <a:latin typeface="隶书" panose="02010509060101010101" charset="-122"/>
                <a:ea typeface="隶书" panose="02010509060101010101" charset="-122"/>
              </a:rPr>
              <a:t>不等式</a:t>
            </a:r>
            <a:r>
              <a:rPr kumimoji="0" lang="en-US" altLang="zh-CN" sz="2400" dirty="0">
                <a:solidFill>
                  <a:srgbClr val="0000FF"/>
                </a:solidFill>
                <a:latin typeface="隶书" panose="02010509060101010101" charset="-122"/>
                <a:ea typeface="隶书" panose="02010509060101010101" charset="-122"/>
              </a:rPr>
              <a:t>x-1&gt;0</a:t>
            </a:r>
            <a:r>
              <a:rPr kumimoji="0" lang="zh-CN" altLang="en-US" sz="2400" dirty="0">
                <a:solidFill>
                  <a:srgbClr val="0000FF"/>
                </a:solidFill>
                <a:latin typeface="隶书" panose="02010509060101010101" charset="-122"/>
                <a:ea typeface="隶书" panose="02010509060101010101" charset="-122"/>
              </a:rPr>
              <a:t>有无数个解</a:t>
            </a:r>
            <a:r>
              <a:rPr kumimoji="0" lang="en-US" altLang="zh-CN" sz="2400" dirty="0">
                <a:latin typeface="隶书" panose="02010509060101010101" charset="-122"/>
                <a:ea typeface="隶书" panose="02010509060101010101" charset="-122"/>
              </a:rPr>
              <a:t>;</a:t>
            </a:r>
          </a:p>
        </p:txBody>
      </p:sp>
      <p:graphicFrame>
        <p:nvGraphicFramePr>
          <p:cNvPr id="108548" name="Object 4"/>
          <p:cNvGraphicFramePr>
            <a:graphicFrameLocks noChangeAspect="1"/>
          </p:cNvGraphicFramePr>
          <p:nvPr/>
        </p:nvGraphicFramePr>
        <p:xfrm>
          <a:off x="1244600" y="2611438"/>
          <a:ext cx="5221288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公式" r:id="rId3" imgW="2286000" imgH="406400" progId="Equation.3">
                  <p:embed/>
                </p:oleObj>
              </mc:Choice>
              <mc:Fallback>
                <p:oleObj name="公式" r:id="rId3" imgW="2286000" imgH="406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2611438"/>
                        <a:ext cx="5221288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49" name="Object 5"/>
          <p:cNvGraphicFramePr>
            <a:graphicFrameLocks noChangeAspect="1"/>
          </p:cNvGraphicFramePr>
          <p:nvPr/>
        </p:nvGraphicFramePr>
        <p:xfrm>
          <a:off x="971550" y="3332163"/>
          <a:ext cx="5688013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公式" r:id="rId5" imgW="1904365" imgH="406400" progId="Equation.3">
                  <p:embed/>
                </p:oleObj>
              </mc:Choice>
              <mc:Fallback>
                <p:oleObj name="公式" r:id="rId5" imgW="1904365" imgH="40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332163"/>
                        <a:ext cx="5688013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1331913" y="4232275"/>
            <a:ext cx="594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400" dirty="0">
                <a:solidFill>
                  <a:srgbClr val="0000FF"/>
                </a:solidFill>
                <a:latin typeface="隶书" panose="02010509060101010101" charset="-122"/>
                <a:ea typeface="隶书" panose="02010509060101010101" charset="-122"/>
              </a:rPr>
              <a:t>______________</a:t>
            </a:r>
            <a:r>
              <a:rPr kumimoji="0" lang="zh-CN" altLang="en-US" sz="2400" dirty="0">
                <a:solidFill>
                  <a:srgbClr val="0000FF"/>
                </a:solidFill>
                <a:latin typeface="隶书" panose="02010509060101010101" charset="-122"/>
                <a:ea typeface="隶书" panose="02010509060101010101" charset="-122"/>
              </a:rPr>
              <a:t>是方程</a:t>
            </a:r>
            <a:r>
              <a:rPr kumimoji="0" lang="en-US" altLang="zh-CN" sz="2400" dirty="0">
                <a:solidFill>
                  <a:srgbClr val="0000FF"/>
                </a:solidFill>
                <a:latin typeface="隶书" panose="02010509060101010101" charset="-122"/>
                <a:ea typeface="隶书" panose="02010509060101010101" charset="-122"/>
              </a:rPr>
              <a:t>x+4=0</a:t>
            </a:r>
            <a:r>
              <a:rPr kumimoji="0" lang="zh-CN" altLang="en-US" sz="2400" dirty="0">
                <a:solidFill>
                  <a:srgbClr val="0000FF"/>
                </a:solidFill>
                <a:latin typeface="隶书" panose="02010509060101010101" charset="-122"/>
                <a:ea typeface="隶书" panose="02010509060101010101" charset="-122"/>
              </a:rPr>
              <a:t>的解</a:t>
            </a:r>
            <a:r>
              <a:rPr kumimoji="0" lang="zh-CN" altLang="en-US" sz="2400" dirty="0">
                <a:latin typeface="隶书" panose="02010509060101010101" charset="-122"/>
                <a:ea typeface="隶书" panose="02010509060101010101" charset="-122"/>
              </a:rPr>
              <a:t>．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1331913" y="4951413"/>
            <a:ext cx="594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400" dirty="0">
                <a:latin typeface="隶书" panose="02010509060101010101" charset="-122"/>
                <a:ea typeface="隶书" panose="02010509060101010101" charset="-122"/>
              </a:rPr>
              <a:t>______________</a:t>
            </a:r>
            <a:r>
              <a:rPr kumimoji="0" lang="zh-CN" altLang="en-US" sz="2400" dirty="0">
                <a:solidFill>
                  <a:srgbClr val="0000FF"/>
                </a:solidFill>
                <a:latin typeface="隶书" panose="02010509060101010101" charset="-122"/>
                <a:ea typeface="隶书" panose="02010509060101010101" charset="-122"/>
              </a:rPr>
              <a:t>是不等式</a:t>
            </a:r>
            <a:r>
              <a:rPr kumimoji="0" lang="en-US" altLang="zh-CN" sz="2400" dirty="0">
                <a:solidFill>
                  <a:srgbClr val="0000FF"/>
                </a:solidFill>
                <a:latin typeface="隶书" panose="02010509060101010101" charset="-122"/>
                <a:ea typeface="隶书" panose="02010509060101010101" charset="-122"/>
              </a:rPr>
              <a:t>x+4≥0</a:t>
            </a:r>
            <a:r>
              <a:rPr kumimoji="0" lang="zh-CN" altLang="en-US" sz="2400" dirty="0">
                <a:solidFill>
                  <a:srgbClr val="0000FF"/>
                </a:solidFill>
                <a:latin typeface="隶书" panose="02010509060101010101" charset="-122"/>
                <a:ea typeface="隶书" panose="02010509060101010101" charset="-122"/>
              </a:rPr>
              <a:t>的解</a:t>
            </a:r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1331913" y="5672138"/>
            <a:ext cx="594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400" dirty="0">
                <a:latin typeface="隶书" panose="02010509060101010101" charset="-122"/>
                <a:ea typeface="隶书" panose="02010509060101010101" charset="-122"/>
              </a:rPr>
              <a:t>______________</a:t>
            </a:r>
            <a:r>
              <a:rPr kumimoji="0" lang="zh-CN" altLang="en-US" sz="2400" dirty="0">
                <a:solidFill>
                  <a:srgbClr val="0000FF"/>
                </a:solidFill>
                <a:latin typeface="隶书" panose="02010509060101010101" charset="-122"/>
                <a:ea typeface="隶书" panose="02010509060101010101" charset="-122"/>
              </a:rPr>
              <a:t>是不等式</a:t>
            </a:r>
            <a:r>
              <a:rPr kumimoji="0" lang="en-US" altLang="zh-CN" sz="2400" dirty="0">
                <a:solidFill>
                  <a:srgbClr val="0000FF"/>
                </a:solidFill>
                <a:latin typeface="隶书" panose="02010509060101010101" charset="-122"/>
                <a:ea typeface="隶书" panose="02010509060101010101" charset="-122"/>
              </a:rPr>
              <a:t>x+4&lt;0</a:t>
            </a:r>
            <a:r>
              <a:rPr kumimoji="0" lang="zh-CN" altLang="en-US" sz="2400" dirty="0">
                <a:solidFill>
                  <a:srgbClr val="0000FF"/>
                </a:solidFill>
                <a:latin typeface="隶书" panose="02010509060101010101" charset="-122"/>
                <a:ea typeface="隶书" panose="02010509060101010101" charset="-122"/>
              </a:rPr>
              <a:t>的解</a:t>
            </a:r>
          </a:p>
        </p:txBody>
      </p:sp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6911975" y="2889250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800">
                <a:solidFill>
                  <a:srgbClr val="FF3300"/>
                </a:solidFill>
                <a:latin typeface="Arial" panose="020B0604020202020204" pitchFamily="34" charset="0"/>
                <a:ea typeface="隶书" panose="02010509060101010101" charset="-122"/>
              </a:rPr>
              <a:t>×</a:t>
            </a:r>
          </a:p>
        </p:txBody>
      </p: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5472113" y="1989138"/>
            <a:ext cx="7191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sz="2800">
                <a:solidFill>
                  <a:srgbClr val="FF3300"/>
                </a:solidFill>
                <a:latin typeface="Arial" panose="020B0604020202020204" pitchFamily="34" charset="0"/>
                <a:ea typeface="隶书" panose="02010509060101010101" charset="-122"/>
              </a:rPr>
              <a:t>√</a:t>
            </a:r>
          </a:p>
        </p:txBody>
      </p:sp>
      <p:graphicFrame>
        <p:nvGraphicFramePr>
          <p:cNvPr id="108556" name="Object 12"/>
          <p:cNvGraphicFramePr>
            <a:graphicFrameLocks noChangeAspect="1"/>
          </p:cNvGraphicFramePr>
          <p:nvPr/>
        </p:nvGraphicFramePr>
        <p:xfrm>
          <a:off x="971550" y="4689475"/>
          <a:ext cx="252095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公式" r:id="rId7" imgW="951865" imgH="406400" progId="Equation.3">
                  <p:embed/>
                </p:oleObj>
              </mc:Choice>
              <mc:Fallback>
                <p:oleObj name="公式" r:id="rId7" imgW="951865" imgH="406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689475"/>
                        <a:ext cx="2520950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57" name="Object 13"/>
          <p:cNvGraphicFramePr>
            <a:graphicFrameLocks noChangeAspect="1"/>
          </p:cNvGraphicFramePr>
          <p:nvPr/>
        </p:nvGraphicFramePr>
        <p:xfrm>
          <a:off x="1692275" y="5589588"/>
          <a:ext cx="13779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公式" r:id="rId9" imgW="520700" imgH="190500" progId="Equation.3">
                  <p:embed/>
                </p:oleObj>
              </mc:Choice>
              <mc:Fallback>
                <p:oleObj name="公式" r:id="rId9" imgW="520700" imgH="1905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589588"/>
                        <a:ext cx="137795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58" name="Object 14"/>
          <p:cNvGraphicFramePr>
            <a:graphicFrameLocks noChangeAspect="1"/>
          </p:cNvGraphicFramePr>
          <p:nvPr/>
        </p:nvGraphicFramePr>
        <p:xfrm>
          <a:off x="2051050" y="4149725"/>
          <a:ext cx="6381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公式" r:id="rId11" imgW="241300" imgH="165100" progId="Equation.3">
                  <p:embed/>
                </p:oleObj>
              </mc:Choice>
              <mc:Fallback>
                <p:oleObj name="公式" r:id="rId11" imgW="241300" imgH="1651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4149725"/>
                        <a:ext cx="63817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AutoShape 2"/>
          <p:cNvSpPr>
            <a:spLocks noChangeArrowheads="1"/>
          </p:cNvSpPr>
          <p:nvPr/>
        </p:nvSpPr>
        <p:spPr bwMode="auto">
          <a:xfrm>
            <a:off x="2771775" y="333375"/>
            <a:ext cx="3960813" cy="1052513"/>
          </a:xfrm>
          <a:prstGeom prst="horizontalScroll">
            <a:avLst>
              <a:gd name="adj" fmla="val 12500"/>
            </a:avLst>
          </a:prstGeom>
          <a:solidFill>
            <a:srgbClr val="00FF00"/>
          </a:solidFill>
          <a:ln w="349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zh-CN" altLang="en-US" sz="6000" dirty="0">
                <a:solidFill>
                  <a:srgbClr val="9C6BFF"/>
                </a:solidFill>
                <a:ea typeface="楷体_GB2312" pitchFamily="49" charset="-122"/>
              </a:rPr>
              <a:t>自测一下</a:t>
            </a:r>
            <a:endParaRPr lang="zh-CN" altLang="zh-CN" sz="6000" dirty="0">
              <a:solidFill>
                <a:srgbClr val="9C6BFF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/>
      <p:bldP spid="108550" grpId="0"/>
      <p:bldP spid="108551" grpId="0"/>
      <p:bldP spid="108552" grpId="0"/>
      <p:bldP spid="108554" grpId="0"/>
      <p:bldP spid="10855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2771775" y="333375"/>
            <a:ext cx="3960813" cy="1052513"/>
          </a:xfrm>
          <a:prstGeom prst="horizontalScroll">
            <a:avLst>
              <a:gd name="adj" fmla="val 12500"/>
            </a:avLst>
          </a:prstGeom>
          <a:solidFill>
            <a:srgbClr val="00FF00"/>
          </a:solidFill>
          <a:ln w="349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zh-CN" altLang="en-US" sz="6000" dirty="0">
                <a:solidFill>
                  <a:srgbClr val="9C6BFF"/>
                </a:solidFill>
                <a:ea typeface="楷体_GB2312" pitchFamily="49" charset="-122"/>
              </a:rPr>
              <a:t>自测一下</a:t>
            </a:r>
            <a:endParaRPr lang="zh-CN" altLang="zh-CN" sz="6000" dirty="0">
              <a:solidFill>
                <a:srgbClr val="9C6BFF"/>
              </a:solidFill>
              <a:ea typeface="楷体_GB2312" pitchFamily="49" charset="-122"/>
            </a:endParaRPr>
          </a:p>
        </p:txBody>
      </p:sp>
      <p:sp>
        <p:nvSpPr>
          <p:cNvPr id="39939" name="Text Box 8"/>
          <p:cNvSpPr txBox="1">
            <a:spLocks noChangeArrowheads="1"/>
          </p:cNvSpPr>
          <p:nvPr/>
        </p:nvSpPr>
        <p:spPr bwMode="auto">
          <a:xfrm>
            <a:off x="539750" y="1844675"/>
            <a:ext cx="83534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chemeClr val="bg2"/>
                </a:solidFill>
              </a:rPr>
              <a:t>3</a:t>
            </a:r>
            <a:r>
              <a:rPr lang="zh-CN" altLang="en-US" sz="2800" dirty="0">
                <a:solidFill>
                  <a:schemeClr val="bg2"/>
                </a:solidFill>
              </a:rPr>
              <a:t>、满足不等式</a:t>
            </a:r>
            <a:r>
              <a:rPr lang="en-US" altLang="zh-CN" sz="2800" dirty="0">
                <a:solidFill>
                  <a:schemeClr val="bg2"/>
                </a:solidFill>
              </a:rPr>
              <a:t>x</a:t>
            </a:r>
            <a:r>
              <a:rPr lang="zh-CN" altLang="en-US" sz="2800" dirty="0">
                <a:solidFill>
                  <a:schemeClr val="bg2"/>
                </a:solidFill>
              </a:rPr>
              <a:t>－</a:t>
            </a:r>
            <a:r>
              <a:rPr lang="en-US" altLang="zh-CN" sz="2800" dirty="0">
                <a:solidFill>
                  <a:schemeClr val="bg2"/>
                </a:solidFill>
              </a:rPr>
              <a:t>1</a:t>
            </a:r>
            <a:r>
              <a:rPr lang="zh-CN" altLang="en-US" sz="2800" dirty="0">
                <a:solidFill>
                  <a:schemeClr val="bg2"/>
                </a:solidFill>
              </a:rPr>
              <a:t>＜</a:t>
            </a:r>
            <a:r>
              <a:rPr lang="en-US" altLang="zh-CN" sz="2800" dirty="0">
                <a:solidFill>
                  <a:schemeClr val="bg2"/>
                </a:solidFill>
              </a:rPr>
              <a:t>4</a:t>
            </a:r>
            <a:r>
              <a:rPr lang="zh-CN" altLang="en-US" sz="2800" dirty="0">
                <a:solidFill>
                  <a:schemeClr val="bg2"/>
                </a:solidFill>
              </a:rPr>
              <a:t>的正整数有（    ）</a:t>
            </a:r>
          </a:p>
          <a:p>
            <a:pPr eaLnBrk="1" hangingPunct="1"/>
            <a:r>
              <a:rPr lang="en-US" altLang="zh-CN" sz="2800" dirty="0">
                <a:solidFill>
                  <a:schemeClr val="bg2"/>
                </a:solidFill>
              </a:rPr>
              <a:t> A</a:t>
            </a:r>
            <a:r>
              <a:rPr lang="zh-CN" altLang="en-US" sz="2800" dirty="0">
                <a:solidFill>
                  <a:schemeClr val="bg2"/>
                </a:solidFill>
              </a:rPr>
              <a:t>、</a:t>
            </a:r>
            <a:r>
              <a:rPr lang="en-US" altLang="zh-CN" sz="2800" dirty="0">
                <a:solidFill>
                  <a:schemeClr val="bg2"/>
                </a:solidFill>
              </a:rPr>
              <a:t>1</a:t>
            </a:r>
            <a:r>
              <a:rPr lang="zh-CN" altLang="en-US" sz="2800" dirty="0">
                <a:solidFill>
                  <a:schemeClr val="bg2"/>
                </a:solidFill>
              </a:rPr>
              <a:t>，</a:t>
            </a:r>
            <a:r>
              <a:rPr lang="en-US" altLang="zh-CN" sz="2800" dirty="0">
                <a:solidFill>
                  <a:schemeClr val="bg2"/>
                </a:solidFill>
              </a:rPr>
              <a:t>2</a:t>
            </a:r>
            <a:r>
              <a:rPr lang="zh-CN" altLang="en-US" sz="2800" dirty="0">
                <a:solidFill>
                  <a:schemeClr val="bg2"/>
                </a:solidFill>
              </a:rPr>
              <a:t>，</a:t>
            </a:r>
            <a:r>
              <a:rPr lang="en-US" altLang="zh-CN" sz="2800" dirty="0">
                <a:solidFill>
                  <a:schemeClr val="bg2"/>
                </a:solidFill>
              </a:rPr>
              <a:t>3</a:t>
            </a:r>
            <a:r>
              <a:rPr lang="zh-CN" altLang="en-US" sz="2800" dirty="0">
                <a:solidFill>
                  <a:schemeClr val="bg2"/>
                </a:solidFill>
              </a:rPr>
              <a:t>，</a:t>
            </a:r>
            <a:r>
              <a:rPr lang="en-US" altLang="zh-CN" sz="2800" dirty="0">
                <a:solidFill>
                  <a:schemeClr val="bg2"/>
                </a:solidFill>
              </a:rPr>
              <a:t>4       B</a:t>
            </a:r>
            <a:r>
              <a:rPr lang="zh-CN" altLang="en-US" sz="2800" dirty="0">
                <a:solidFill>
                  <a:schemeClr val="bg2"/>
                </a:solidFill>
              </a:rPr>
              <a:t>、</a:t>
            </a:r>
            <a:r>
              <a:rPr lang="en-US" altLang="zh-CN" sz="2800" dirty="0">
                <a:solidFill>
                  <a:schemeClr val="bg2"/>
                </a:solidFill>
              </a:rPr>
              <a:t>0</a:t>
            </a:r>
            <a:r>
              <a:rPr lang="zh-CN" altLang="en-US" sz="2800" dirty="0">
                <a:solidFill>
                  <a:schemeClr val="bg2"/>
                </a:solidFill>
              </a:rPr>
              <a:t>，</a:t>
            </a:r>
            <a:r>
              <a:rPr lang="en-US" altLang="zh-CN" sz="2800" dirty="0">
                <a:solidFill>
                  <a:schemeClr val="bg2"/>
                </a:solidFill>
              </a:rPr>
              <a:t>1</a:t>
            </a:r>
            <a:r>
              <a:rPr lang="zh-CN" altLang="en-US" sz="2800" dirty="0">
                <a:solidFill>
                  <a:schemeClr val="bg2"/>
                </a:solidFill>
              </a:rPr>
              <a:t>，</a:t>
            </a:r>
            <a:r>
              <a:rPr lang="en-US" altLang="zh-CN" sz="2800" dirty="0">
                <a:solidFill>
                  <a:schemeClr val="bg2"/>
                </a:solidFill>
              </a:rPr>
              <a:t>2</a:t>
            </a:r>
            <a:r>
              <a:rPr lang="zh-CN" altLang="en-US" sz="2800" dirty="0">
                <a:solidFill>
                  <a:schemeClr val="bg2"/>
                </a:solidFill>
              </a:rPr>
              <a:t>，</a:t>
            </a:r>
            <a:r>
              <a:rPr lang="en-US" altLang="zh-CN" sz="2800" dirty="0">
                <a:solidFill>
                  <a:schemeClr val="bg2"/>
                </a:solidFill>
              </a:rPr>
              <a:t>3</a:t>
            </a:r>
            <a:r>
              <a:rPr lang="zh-CN" altLang="en-US" sz="2800" dirty="0">
                <a:solidFill>
                  <a:schemeClr val="bg2"/>
                </a:solidFill>
              </a:rPr>
              <a:t>，</a:t>
            </a:r>
            <a:r>
              <a:rPr lang="en-US" altLang="zh-CN" sz="2800" dirty="0">
                <a:solidFill>
                  <a:schemeClr val="bg2"/>
                </a:solidFill>
              </a:rPr>
              <a:t>4 </a:t>
            </a:r>
          </a:p>
          <a:p>
            <a:pPr eaLnBrk="1" hangingPunct="1"/>
            <a:r>
              <a:rPr lang="en-US" altLang="zh-CN" sz="2800" dirty="0">
                <a:solidFill>
                  <a:schemeClr val="bg2"/>
                </a:solidFill>
              </a:rPr>
              <a:t> C</a:t>
            </a:r>
            <a:r>
              <a:rPr lang="zh-CN" altLang="en-US" sz="2800" dirty="0">
                <a:solidFill>
                  <a:schemeClr val="bg2"/>
                </a:solidFill>
              </a:rPr>
              <a:t>、</a:t>
            </a:r>
            <a:r>
              <a:rPr lang="en-US" altLang="zh-CN" sz="2800" dirty="0">
                <a:solidFill>
                  <a:schemeClr val="bg2"/>
                </a:solidFill>
              </a:rPr>
              <a:t>0</a:t>
            </a:r>
            <a:r>
              <a:rPr lang="zh-CN" altLang="en-US" sz="2800" dirty="0">
                <a:solidFill>
                  <a:schemeClr val="bg2"/>
                </a:solidFill>
              </a:rPr>
              <a:t>，</a:t>
            </a:r>
            <a:r>
              <a:rPr lang="en-US" altLang="zh-CN" sz="2800" dirty="0">
                <a:solidFill>
                  <a:schemeClr val="bg2"/>
                </a:solidFill>
              </a:rPr>
              <a:t>1</a:t>
            </a:r>
            <a:r>
              <a:rPr lang="zh-CN" altLang="en-US" sz="2800" dirty="0">
                <a:solidFill>
                  <a:schemeClr val="bg2"/>
                </a:solidFill>
              </a:rPr>
              <a:t>，</a:t>
            </a:r>
            <a:r>
              <a:rPr lang="en-US" altLang="zh-CN" sz="2800" dirty="0">
                <a:solidFill>
                  <a:schemeClr val="bg2"/>
                </a:solidFill>
              </a:rPr>
              <a:t>2</a:t>
            </a:r>
            <a:r>
              <a:rPr lang="zh-CN" altLang="en-US" sz="2800" dirty="0">
                <a:solidFill>
                  <a:schemeClr val="bg2"/>
                </a:solidFill>
              </a:rPr>
              <a:t>，</a:t>
            </a:r>
            <a:r>
              <a:rPr lang="en-US" altLang="zh-CN" sz="2800" dirty="0">
                <a:solidFill>
                  <a:schemeClr val="bg2"/>
                </a:solidFill>
              </a:rPr>
              <a:t>3       D</a:t>
            </a:r>
            <a:r>
              <a:rPr lang="zh-CN" altLang="en-US" sz="2800" dirty="0">
                <a:solidFill>
                  <a:schemeClr val="bg2"/>
                </a:solidFill>
              </a:rPr>
              <a:t>、无穷多个 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227763" y="1844675"/>
            <a:ext cx="1441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7D1A7"/>
                </a:solidFill>
              </a:rPr>
              <a:t>A</a:t>
            </a:r>
          </a:p>
        </p:txBody>
      </p:sp>
      <p:sp>
        <p:nvSpPr>
          <p:cNvPr id="39941" name="Text Box 10"/>
          <p:cNvSpPr txBox="1">
            <a:spLocks noChangeArrowheads="1"/>
          </p:cNvSpPr>
          <p:nvPr/>
        </p:nvSpPr>
        <p:spPr bwMode="auto">
          <a:xfrm>
            <a:off x="539750" y="3068638"/>
            <a:ext cx="734377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chemeClr val="bg2"/>
                </a:solidFill>
              </a:rPr>
              <a:t>4</a:t>
            </a:r>
            <a:r>
              <a:rPr lang="zh-CN" altLang="en-US" dirty="0">
                <a:solidFill>
                  <a:schemeClr val="bg2"/>
                </a:solidFill>
              </a:rPr>
              <a:t>、下列说法正确的是（    ）</a:t>
            </a:r>
          </a:p>
          <a:p>
            <a:pPr eaLnBrk="1" hangingPunct="1"/>
            <a:r>
              <a:rPr lang="en-US" altLang="zh-CN" dirty="0">
                <a:solidFill>
                  <a:schemeClr val="bg2"/>
                </a:solidFill>
              </a:rPr>
              <a:t>A</a:t>
            </a:r>
            <a:r>
              <a:rPr lang="zh-CN" altLang="en-US" dirty="0">
                <a:solidFill>
                  <a:schemeClr val="bg2"/>
                </a:solidFill>
              </a:rPr>
              <a:t>．不等式</a:t>
            </a:r>
            <a:r>
              <a:rPr lang="en-US" altLang="zh-CN" dirty="0">
                <a:solidFill>
                  <a:schemeClr val="bg2"/>
                </a:solidFill>
              </a:rPr>
              <a:t>2x≥3 </a:t>
            </a:r>
            <a:r>
              <a:rPr lang="zh-CN" altLang="en-US" dirty="0">
                <a:solidFill>
                  <a:schemeClr val="bg2"/>
                </a:solidFill>
              </a:rPr>
              <a:t>的解有</a:t>
            </a:r>
            <a:r>
              <a:rPr lang="en-US" altLang="zh-CN" dirty="0">
                <a:solidFill>
                  <a:schemeClr val="bg2"/>
                </a:solidFill>
              </a:rPr>
              <a:t>1</a:t>
            </a:r>
            <a:r>
              <a:rPr lang="zh-CN" altLang="en-US" dirty="0">
                <a:solidFill>
                  <a:schemeClr val="bg2"/>
                </a:solidFill>
              </a:rPr>
              <a:t>个。    </a:t>
            </a:r>
          </a:p>
          <a:p>
            <a:pPr eaLnBrk="1" hangingPunct="1"/>
            <a:r>
              <a:rPr lang="en-US" altLang="zh-CN" dirty="0">
                <a:solidFill>
                  <a:schemeClr val="bg2"/>
                </a:solidFill>
              </a:rPr>
              <a:t>B .</a:t>
            </a:r>
            <a:r>
              <a:rPr lang="zh-CN" altLang="en-US" dirty="0">
                <a:solidFill>
                  <a:schemeClr val="bg2"/>
                </a:solidFill>
              </a:rPr>
              <a:t>不等式</a:t>
            </a:r>
            <a:r>
              <a:rPr lang="en-US" altLang="zh-CN" dirty="0">
                <a:solidFill>
                  <a:schemeClr val="bg2"/>
                </a:solidFill>
              </a:rPr>
              <a:t>x + 1&lt; 3</a:t>
            </a:r>
            <a:r>
              <a:rPr lang="zh-CN" altLang="en-US" dirty="0">
                <a:solidFill>
                  <a:schemeClr val="bg2"/>
                </a:solidFill>
              </a:rPr>
              <a:t>的解集是 </a:t>
            </a:r>
            <a:r>
              <a:rPr lang="en-US" altLang="zh-CN" dirty="0">
                <a:solidFill>
                  <a:schemeClr val="bg2"/>
                </a:solidFill>
              </a:rPr>
              <a:t>x&lt;3 </a:t>
            </a:r>
          </a:p>
          <a:p>
            <a:pPr eaLnBrk="1" hangingPunct="1"/>
            <a:r>
              <a:rPr lang="en-US" altLang="zh-CN" dirty="0">
                <a:solidFill>
                  <a:schemeClr val="bg2"/>
                </a:solidFill>
              </a:rPr>
              <a:t>C. </a:t>
            </a:r>
            <a:r>
              <a:rPr lang="zh-CN" altLang="en-US" dirty="0">
                <a:solidFill>
                  <a:schemeClr val="bg2"/>
                </a:solidFill>
              </a:rPr>
              <a:t>不等式</a:t>
            </a:r>
            <a:r>
              <a:rPr lang="en-US" altLang="zh-CN" dirty="0">
                <a:solidFill>
                  <a:schemeClr val="bg2"/>
                </a:solidFill>
              </a:rPr>
              <a:t>3x≥6</a:t>
            </a:r>
            <a:r>
              <a:rPr lang="zh-CN" altLang="en-US" dirty="0">
                <a:solidFill>
                  <a:schemeClr val="bg2"/>
                </a:solidFill>
              </a:rPr>
              <a:t>的解集是</a:t>
            </a:r>
            <a:r>
              <a:rPr lang="en-US" altLang="zh-CN" dirty="0">
                <a:solidFill>
                  <a:schemeClr val="bg2"/>
                </a:solidFill>
              </a:rPr>
              <a:t>x≥2 </a:t>
            </a:r>
            <a:r>
              <a:rPr lang="en-US" altLang="zh-CN" dirty="0" smtClean="0">
                <a:solidFill>
                  <a:schemeClr val="bg2"/>
                </a:solidFill>
              </a:rPr>
              <a:t> </a:t>
            </a:r>
            <a:endParaRPr lang="zh-CN" altLang="en-US" dirty="0">
              <a:solidFill>
                <a:schemeClr val="bg2"/>
              </a:solidFill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4859338" y="3213100"/>
            <a:ext cx="7921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7D1A7"/>
                </a:solidFill>
              </a:rPr>
              <a:t>C</a:t>
            </a:r>
          </a:p>
        </p:txBody>
      </p:sp>
      <p:sp>
        <p:nvSpPr>
          <p:cNvPr id="39943" name="Text Box 13"/>
          <p:cNvSpPr txBox="1">
            <a:spLocks noChangeArrowheads="1"/>
          </p:cNvSpPr>
          <p:nvPr/>
        </p:nvSpPr>
        <p:spPr bwMode="auto">
          <a:xfrm>
            <a:off x="611188" y="5300663"/>
            <a:ext cx="87852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/>
              <a:t>5</a:t>
            </a:r>
            <a:r>
              <a:rPr lang="zh-CN" altLang="en-US" dirty="0"/>
              <a:t>、不等式</a:t>
            </a:r>
            <a:r>
              <a:rPr lang="en-US" altLang="zh-CN" dirty="0"/>
              <a:t>x </a:t>
            </a:r>
            <a:r>
              <a:rPr lang="zh-CN" altLang="en-US" dirty="0"/>
              <a:t>＜ </a:t>
            </a:r>
            <a:r>
              <a:rPr lang="en-US" altLang="zh-CN" dirty="0"/>
              <a:t>5</a:t>
            </a:r>
            <a:r>
              <a:rPr lang="zh-CN" altLang="en-US" dirty="0"/>
              <a:t>的正整数解是</a:t>
            </a:r>
            <a:r>
              <a:rPr lang="zh-CN" altLang="en-US" u="sng" dirty="0"/>
              <a:t> （                </a:t>
            </a:r>
            <a:r>
              <a:rPr lang="zh-CN" altLang="en-US" u="sng" dirty="0" smtClean="0"/>
              <a:t>）</a:t>
            </a:r>
            <a:endParaRPr lang="zh-CN" altLang="en-US" dirty="0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6516688" y="5297835"/>
            <a:ext cx="18716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/>
              <a:t>4  3  2  1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/>
      <p:bldP spid="20491" grpId="0"/>
      <p:bldP spid="2049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WordArt 4" descr="窄竖线"/>
          <p:cNvSpPr>
            <a:spLocks noChangeArrowheads="1" noChangeShapeType="1" noTextEdit="1"/>
          </p:cNvSpPr>
          <p:nvPr/>
        </p:nvSpPr>
        <p:spPr bwMode="auto">
          <a:xfrm>
            <a:off x="1187449" y="1124744"/>
            <a:ext cx="7134225" cy="359152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zh-CN" altLang="en-US" sz="8000" kern="10" dirty="0">
                <a:ln w="12700">
                  <a:solidFill>
                    <a:srgbClr val="000000"/>
                  </a:solidFill>
                  <a:rou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再见</a:t>
            </a: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9512" y="1556792"/>
            <a:ext cx="8964488" cy="46799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>
                <a:solidFill>
                  <a:schemeClr val="bg2"/>
                </a:solidFill>
              </a:rPr>
              <a:t>1</a:t>
            </a:r>
            <a:r>
              <a:rPr lang="zh-CN" altLang="en-US" b="1" dirty="0">
                <a:solidFill>
                  <a:schemeClr val="bg2"/>
                </a:solidFill>
              </a:rPr>
              <a:t>、若</a:t>
            </a:r>
            <a:r>
              <a:rPr lang="en-US" altLang="zh-CN" b="1" dirty="0">
                <a:solidFill>
                  <a:schemeClr val="bg2"/>
                </a:solidFill>
              </a:rPr>
              <a:t>m&gt;n</a:t>
            </a:r>
            <a:r>
              <a:rPr lang="zh-CN" altLang="en-US" b="1" dirty="0">
                <a:solidFill>
                  <a:schemeClr val="bg2"/>
                </a:solidFill>
              </a:rPr>
              <a:t>，且</a:t>
            </a:r>
            <a:r>
              <a:rPr lang="en-US" altLang="zh-CN" b="1" dirty="0">
                <a:solidFill>
                  <a:schemeClr val="bg2"/>
                </a:solidFill>
              </a:rPr>
              <a:t>am&lt;an</a:t>
            </a:r>
            <a:r>
              <a:rPr lang="zh-CN" altLang="en-US" b="1" dirty="0">
                <a:solidFill>
                  <a:schemeClr val="bg2"/>
                </a:solidFill>
              </a:rPr>
              <a:t>，则</a:t>
            </a:r>
            <a:r>
              <a:rPr lang="en-US" altLang="zh-CN" b="1" dirty="0">
                <a:solidFill>
                  <a:schemeClr val="bg2"/>
                </a:solidFill>
              </a:rPr>
              <a:t>a</a:t>
            </a:r>
            <a:r>
              <a:rPr lang="zh-CN" altLang="en-US" b="1" dirty="0">
                <a:solidFill>
                  <a:schemeClr val="bg2"/>
                </a:solidFill>
              </a:rPr>
              <a:t>的取值应满足条件（  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>
                <a:solidFill>
                  <a:schemeClr val="bg2"/>
                </a:solidFill>
              </a:rPr>
              <a:t>A</a:t>
            </a:r>
            <a:r>
              <a:rPr lang="zh-CN" altLang="en-US" b="1" dirty="0">
                <a:solidFill>
                  <a:schemeClr val="bg2"/>
                </a:solidFill>
              </a:rPr>
              <a:t>．</a:t>
            </a:r>
            <a:r>
              <a:rPr lang="en-US" altLang="zh-CN" b="1" dirty="0">
                <a:solidFill>
                  <a:schemeClr val="bg2"/>
                </a:solidFill>
              </a:rPr>
              <a:t>a&gt;0   B</a:t>
            </a:r>
            <a:r>
              <a:rPr lang="zh-CN" altLang="en-US" b="1" dirty="0">
                <a:solidFill>
                  <a:schemeClr val="bg2"/>
                </a:solidFill>
              </a:rPr>
              <a:t>．</a:t>
            </a:r>
            <a:r>
              <a:rPr lang="en-US" altLang="zh-CN" b="1" dirty="0">
                <a:solidFill>
                  <a:schemeClr val="bg2"/>
                </a:solidFill>
              </a:rPr>
              <a:t>a&lt;0  C</a:t>
            </a:r>
            <a:r>
              <a:rPr lang="zh-CN" altLang="en-US" b="1" dirty="0">
                <a:solidFill>
                  <a:schemeClr val="bg2"/>
                </a:solidFill>
              </a:rPr>
              <a:t>．</a:t>
            </a:r>
            <a:r>
              <a:rPr lang="en-US" altLang="zh-CN" b="1" dirty="0">
                <a:solidFill>
                  <a:schemeClr val="bg2"/>
                </a:solidFill>
              </a:rPr>
              <a:t>a=0  D</a:t>
            </a:r>
            <a:r>
              <a:rPr lang="zh-CN" altLang="en-US" b="1" dirty="0">
                <a:solidFill>
                  <a:schemeClr val="bg2"/>
                </a:solidFill>
              </a:rPr>
              <a:t>．</a:t>
            </a:r>
            <a:r>
              <a:rPr lang="en-US" altLang="zh-CN" b="1" dirty="0">
                <a:solidFill>
                  <a:schemeClr val="bg2"/>
                </a:solidFill>
              </a:rPr>
              <a:t>a0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>
                <a:solidFill>
                  <a:schemeClr val="bg2"/>
                </a:solidFill>
              </a:rPr>
              <a:t>2</a:t>
            </a:r>
            <a:r>
              <a:rPr lang="zh-CN" altLang="en-US" b="1" dirty="0">
                <a:solidFill>
                  <a:schemeClr val="bg2"/>
                </a:solidFill>
              </a:rPr>
              <a:t>、若</a:t>
            </a:r>
            <a:r>
              <a:rPr lang="en-US" altLang="zh-CN" b="1" dirty="0">
                <a:solidFill>
                  <a:schemeClr val="bg2"/>
                </a:solidFill>
              </a:rPr>
              <a:t>k&lt;0,</a:t>
            </a:r>
            <a:r>
              <a:rPr lang="zh-CN" altLang="en-US" b="1" dirty="0">
                <a:solidFill>
                  <a:schemeClr val="bg2"/>
                </a:solidFill>
              </a:rPr>
              <a:t>则下列不等式中不成立的是</a:t>
            </a:r>
            <a:r>
              <a:rPr lang="en-US" altLang="zh-CN" b="1" dirty="0">
                <a:solidFill>
                  <a:schemeClr val="bg2"/>
                </a:solidFill>
              </a:rPr>
              <a:t>(    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>
                <a:solidFill>
                  <a:schemeClr val="bg2"/>
                </a:solidFill>
              </a:rPr>
              <a:t>   A.k+2&gt;k-2     </a:t>
            </a:r>
            <a:r>
              <a:rPr lang="en-US" altLang="zh-CN" b="1" dirty="0" smtClean="0">
                <a:solidFill>
                  <a:schemeClr val="bg2"/>
                </a:solidFill>
              </a:rPr>
              <a:t>B</a:t>
            </a:r>
            <a:r>
              <a:rPr lang="en-US" altLang="zh-CN" b="1" dirty="0">
                <a:solidFill>
                  <a:schemeClr val="bg2"/>
                </a:solidFill>
              </a:rPr>
              <a:t>.-6k&gt;0     </a:t>
            </a:r>
            <a:r>
              <a:rPr lang="en-US" altLang="zh-CN" b="1" dirty="0" err="1">
                <a:solidFill>
                  <a:schemeClr val="bg2"/>
                </a:solidFill>
              </a:rPr>
              <a:t>C.k</a:t>
            </a:r>
            <a:r>
              <a:rPr lang="en-US" altLang="zh-CN" b="1" dirty="0">
                <a:solidFill>
                  <a:schemeClr val="bg2"/>
                </a:solidFill>
              </a:rPr>
              <a:t>&gt;-k        </a:t>
            </a:r>
            <a:r>
              <a:rPr lang="en-US" altLang="zh-CN" b="1" dirty="0" err="1" smtClean="0">
                <a:solidFill>
                  <a:schemeClr val="bg2"/>
                </a:solidFill>
              </a:rPr>
              <a:t>D.k</a:t>
            </a:r>
            <a:r>
              <a:rPr lang="en-US" altLang="zh-CN" b="1" dirty="0">
                <a:solidFill>
                  <a:schemeClr val="bg2"/>
                </a:solidFill>
              </a:rPr>
              <a:t>&lt;-k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>
                <a:solidFill>
                  <a:schemeClr val="bg2"/>
                </a:solidFill>
              </a:rPr>
              <a:t>3</a:t>
            </a:r>
            <a:r>
              <a:rPr lang="zh-CN" altLang="en-US" b="1" dirty="0">
                <a:solidFill>
                  <a:schemeClr val="bg2"/>
                </a:solidFill>
              </a:rPr>
              <a:t>、用“＜”或“＞”填空：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 smtClean="0">
                <a:solidFill>
                  <a:schemeClr val="bg2"/>
                </a:solidFill>
              </a:rPr>
              <a:t>(1)a</a:t>
            </a:r>
            <a:r>
              <a:rPr lang="en-US" altLang="zh-CN" b="1" u="sng" dirty="0" smtClean="0">
                <a:solidFill>
                  <a:schemeClr val="bg2"/>
                </a:solidFill>
              </a:rPr>
              <a:t>    </a:t>
            </a:r>
            <a:r>
              <a:rPr lang="en-US" altLang="zh-CN" b="1" dirty="0" smtClean="0">
                <a:solidFill>
                  <a:schemeClr val="bg2"/>
                </a:solidFill>
              </a:rPr>
              <a:t> </a:t>
            </a:r>
            <a:r>
              <a:rPr lang="en-US" altLang="zh-CN" b="1" dirty="0">
                <a:solidFill>
                  <a:schemeClr val="bg2"/>
                </a:solidFill>
              </a:rPr>
              <a:t>a+1  (2)a+2 </a:t>
            </a:r>
            <a:r>
              <a:rPr lang="en-US" altLang="zh-CN" b="1" u="sng" dirty="0">
                <a:solidFill>
                  <a:schemeClr val="bg2"/>
                </a:solidFill>
              </a:rPr>
              <a:t>     </a:t>
            </a:r>
            <a:r>
              <a:rPr lang="en-US" altLang="zh-CN" b="1" dirty="0">
                <a:solidFill>
                  <a:schemeClr val="bg2"/>
                </a:solidFill>
              </a:rPr>
              <a:t> a-2  (3)1-a </a:t>
            </a:r>
            <a:r>
              <a:rPr lang="en-US" altLang="zh-CN" b="1" u="sng" dirty="0">
                <a:solidFill>
                  <a:schemeClr val="bg2"/>
                </a:solidFill>
              </a:rPr>
              <a:t>    </a:t>
            </a:r>
            <a:r>
              <a:rPr lang="en-US" altLang="zh-CN" b="1" dirty="0">
                <a:solidFill>
                  <a:schemeClr val="bg2"/>
                </a:solidFill>
              </a:rPr>
              <a:t> -a   (4)a2</a:t>
            </a:r>
            <a:r>
              <a:rPr lang="en-US" altLang="zh-CN" b="1" u="sng" dirty="0">
                <a:solidFill>
                  <a:schemeClr val="bg2"/>
                </a:solidFill>
              </a:rPr>
              <a:t>    </a:t>
            </a:r>
            <a:r>
              <a:rPr lang="en-US" altLang="zh-CN" b="1" dirty="0">
                <a:solidFill>
                  <a:schemeClr val="bg2"/>
                </a:solidFill>
              </a:rPr>
              <a:t>0(a≠0)</a:t>
            </a:r>
          </a:p>
        </p:txBody>
      </p:sp>
      <p:sp>
        <p:nvSpPr>
          <p:cNvPr id="100355" name="WordArt 4"/>
          <p:cNvSpPr>
            <a:spLocks noChangeArrowheads="1" noChangeShapeType="1" noTextEdit="1"/>
          </p:cNvSpPr>
          <p:nvPr/>
        </p:nvSpPr>
        <p:spPr bwMode="auto">
          <a:xfrm>
            <a:off x="395536" y="260648"/>
            <a:ext cx="3312368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 cap="sq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做一做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39750" y="1484313"/>
            <a:ext cx="72009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zh-CN" dirty="0">
                <a:solidFill>
                  <a:schemeClr val="bg2"/>
                </a:solidFill>
                <a:latin typeface="Verdana" panose="020B0604030504040204" pitchFamily="34" charset="0"/>
              </a:rPr>
              <a:t>1</a:t>
            </a:r>
            <a:r>
              <a:rPr kumimoji="0" lang="zh-CN" altLang="en-US" dirty="0">
                <a:solidFill>
                  <a:schemeClr val="bg2"/>
                </a:solidFill>
                <a:latin typeface="Verdana" panose="020B0604030504040204" pitchFamily="34" charset="0"/>
              </a:rPr>
              <a:t>、填一填（</a:t>
            </a:r>
            <a:r>
              <a:rPr kumimoji="0" lang="zh-CN" altLang="en-US" dirty="0">
                <a:solidFill>
                  <a:schemeClr val="bg2"/>
                </a:solidFill>
              </a:rPr>
              <a:t>将下列不等式化成“</a:t>
            </a:r>
            <a:r>
              <a:rPr kumimoji="0" lang="zh-CN" altLang="zh-CN" dirty="0">
                <a:solidFill>
                  <a:schemeClr val="bg2"/>
                </a:solidFill>
              </a:rPr>
              <a:t>x&gt;a”</a:t>
            </a:r>
            <a:r>
              <a:rPr kumimoji="0" lang="zh-CN" altLang="en-US" dirty="0">
                <a:solidFill>
                  <a:schemeClr val="bg2"/>
                </a:solidFill>
              </a:rPr>
              <a:t>或“</a:t>
            </a:r>
            <a:r>
              <a:rPr kumimoji="0" lang="zh-CN" altLang="zh-CN" dirty="0">
                <a:solidFill>
                  <a:schemeClr val="bg2"/>
                </a:solidFill>
              </a:rPr>
              <a:t>x&lt;a”</a:t>
            </a:r>
            <a:r>
              <a:rPr kumimoji="0" lang="zh-CN" altLang="en-US" dirty="0">
                <a:solidFill>
                  <a:schemeClr val="bg2"/>
                </a:solidFill>
              </a:rPr>
              <a:t>的形式</a:t>
            </a:r>
            <a:r>
              <a:rPr kumimoji="0" lang="zh-CN" altLang="en-US" dirty="0">
                <a:solidFill>
                  <a:schemeClr val="bg2"/>
                </a:solidFill>
                <a:latin typeface="Verdana" panose="020B0604030504040204" pitchFamily="34" charset="0"/>
              </a:rPr>
              <a:t>）</a:t>
            </a:r>
          </a:p>
          <a:p>
            <a:pPr eaLnBrk="1" hangingPunct="1">
              <a:spcBef>
                <a:spcPct val="50000"/>
              </a:spcBef>
            </a:pPr>
            <a:r>
              <a:rPr kumimoji="0" lang="zh-CN" altLang="en-US" dirty="0">
                <a:solidFill>
                  <a:schemeClr val="bg2"/>
                </a:solidFill>
              </a:rPr>
              <a:t>（</a:t>
            </a:r>
            <a:r>
              <a:rPr kumimoji="0" lang="zh-CN" altLang="zh-CN" dirty="0">
                <a:solidFill>
                  <a:schemeClr val="bg2"/>
                </a:solidFill>
              </a:rPr>
              <a:t>1</a:t>
            </a:r>
            <a:r>
              <a:rPr kumimoji="0" lang="zh-CN" altLang="en-US" dirty="0">
                <a:solidFill>
                  <a:schemeClr val="bg2"/>
                </a:solidFill>
              </a:rPr>
              <a:t>）</a:t>
            </a:r>
            <a:r>
              <a:rPr kumimoji="0" lang="zh-CN" altLang="zh-CN" dirty="0">
                <a:solidFill>
                  <a:schemeClr val="bg2"/>
                </a:solidFill>
              </a:rPr>
              <a:t>x-3&gt;2</a:t>
            </a:r>
            <a:r>
              <a:rPr kumimoji="0" lang="zh-CN" altLang="en-US" dirty="0">
                <a:solidFill>
                  <a:schemeClr val="bg2"/>
                </a:solidFill>
              </a:rPr>
              <a:t>       </a:t>
            </a:r>
            <a:r>
              <a:rPr kumimoji="0" lang="zh-CN" altLang="en-US" u="sng" dirty="0">
                <a:solidFill>
                  <a:schemeClr val="bg2"/>
                </a:solidFill>
              </a:rPr>
              <a:t>                      </a:t>
            </a:r>
            <a:r>
              <a:rPr kumimoji="0" lang="zh-CN" altLang="en-US" dirty="0">
                <a:solidFill>
                  <a:schemeClr val="bg2"/>
                </a:solidFill>
              </a:rPr>
              <a:t>       ）</a:t>
            </a:r>
          </a:p>
          <a:p>
            <a:pPr eaLnBrk="1" hangingPunct="1">
              <a:spcBef>
                <a:spcPct val="50000"/>
              </a:spcBef>
            </a:pPr>
            <a:r>
              <a:rPr kumimoji="0" lang="zh-CN" altLang="en-US" dirty="0">
                <a:solidFill>
                  <a:schemeClr val="bg2"/>
                </a:solidFill>
              </a:rPr>
              <a:t>  </a:t>
            </a:r>
            <a:r>
              <a:rPr kumimoji="0" lang="zh-CN" altLang="zh-CN" dirty="0">
                <a:solidFill>
                  <a:schemeClr val="bg2"/>
                </a:solidFill>
              </a:rPr>
              <a:t>(2)4x&lt;3x-1</a:t>
            </a:r>
            <a:r>
              <a:rPr kumimoji="0" lang="zh-CN" altLang="en-US" dirty="0"/>
              <a:t>       </a:t>
            </a:r>
            <a:r>
              <a:rPr kumimoji="0" lang="zh-CN" altLang="en-US" u="sng" dirty="0"/>
              <a:t>                       </a:t>
            </a:r>
            <a:r>
              <a:rPr kumimoji="0" lang="zh-CN" altLang="en-US" dirty="0"/>
              <a:t>        ）</a:t>
            </a:r>
            <a:endParaRPr kumimoji="0" lang="zh-CN" altLang="zh-CN" u="sng" dirty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95288" y="4221163"/>
            <a:ext cx="6840537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zh-CN">
                <a:latin typeface="Verdana" panose="020B0604030504040204" pitchFamily="34" charset="0"/>
              </a:rPr>
              <a:t>(4)-3x&lt;6;</a:t>
            </a:r>
            <a:r>
              <a:rPr kumimoji="0" lang="zh-CN" altLang="en-US">
                <a:latin typeface="Verdana" panose="020B0604030504040204" pitchFamily="34" charset="0"/>
              </a:rPr>
              <a:t>          </a:t>
            </a:r>
            <a:r>
              <a:rPr kumimoji="0" lang="zh-CN" altLang="en-US" u="sng">
                <a:latin typeface="Verdana" panose="020B0604030504040204" pitchFamily="34" charset="0"/>
              </a:rPr>
              <a:t>               </a:t>
            </a:r>
            <a:r>
              <a:rPr kumimoji="0" lang="zh-CN" altLang="en-US">
                <a:latin typeface="Verdana" panose="020B0604030504040204" pitchFamily="34" charset="0"/>
              </a:rPr>
              <a:t> ）</a:t>
            </a:r>
            <a:endParaRPr kumimoji="0" lang="zh-CN" altLang="zh-CN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kumimoji="0" lang="zh-CN" altLang="zh-CN">
                <a:latin typeface="Verdana" panose="020B0604030504040204" pitchFamily="34" charset="0"/>
              </a:rPr>
              <a:t> (5)3x-5&lt;4x-6</a:t>
            </a:r>
            <a:r>
              <a:rPr kumimoji="0" lang="zh-CN" altLang="en-US">
                <a:latin typeface="Verdana" panose="020B0604030504040204" pitchFamily="34" charset="0"/>
              </a:rPr>
              <a:t>      </a:t>
            </a:r>
            <a:r>
              <a:rPr kumimoji="0" lang="zh-CN" altLang="en-US" u="sng">
                <a:latin typeface="Verdana" panose="020B0604030504040204" pitchFamily="34" charset="0"/>
              </a:rPr>
              <a:t>             </a:t>
            </a:r>
            <a:r>
              <a:rPr kumimoji="0" lang="zh-CN" altLang="en-US">
                <a:latin typeface="Verdana" panose="020B0604030504040204" pitchFamily="34" charset="0"/>
              </a:rPr>
              <a:t>）</a:t>
            </a:r>
            <a:r>
              <a:rPr kumimoji="0" lang="zh-CN" altLang="en-US" u="sng">
                <a:latin typeface="Verdana" panose="020B0604030504040204" pitchFamily="34" charset="0"/>
              </a:rPr>
              <a:t>   </a:t>
            </a:r>
            <a:endParaRPr kumimoji="0" lang="zh-CN" altLang="zh-CN" u="sng">
              <a:latin typeface="Verdana" panose="020B0604030504040204" pitchFamily="34" charset="0"/>
            </a:endParaRP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4067175" y="2565400"/>
            <a:ext cx="12239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zh-CN">
                <a:solidFill>
                  <a:srgbClr val="FF33CC"/>
                </a:solidFill>
              </a:rPr>
              <a:t>x&gt;</a:t>
            </a:r>
            <a:r>
              <a:rPr kumimoji="0" lang="zh-CN" altLang="en-US">
                <a:solidFill>
                  <a:srgbClr val="FF33CC"/>
                </a:solidFill>
              </a:rPr>
              <a:t>5</a:t>
            </a:r>
            <a:r>
              <a:rPr kumimoji="0" lang="en-US" altLang="zh-CN">
                <a:solidFill>
                  <a:srgbClr val="FF33CC"/>
                </a:solidFill>
              </a:rPr>
              <a:t> </a:t>
            </a:r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4067175" y="3429000"/>
            <a:ext cx="9572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zh-CN" altLang="zh-CN">
                <a:solidFill>
                  <a:srgbClr val="FF33CC"/>
                </a:solidFill>
              </a:rPr>
              <a:t>x&lt;</a:t>
            </a:r>
            <a:r>
              <a:rPr kumimoji="0" lang="en-US" altLang="zh-CN">
                <a:solidFill>
                  <a:srgbClr val="FF33CC"/>
                </a:solidFill>
              </a:rPr>
              <a:t>-1</a:t>
            </a:r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4500563" y="4076700"/>
            <a:ext cx="957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zh-CN" altLang="zh-CN">
                <a:solidFill>
                  <a:srgbClr val="FF33CC"/>
                </a:solidFill>
              </a:rPr>
              <a:t>x&gt;</a:t>
            </a:r>
            <a:r>
              <a:rPr kumimoji="0" lang="en-US" altLang="zh-CN">
                <a:solidFill>
                  <a:srgbClr val="FF33CC"/>
                </a:solidFill>
              </a:rPr>
              <a:t>-2</a:t>
            </a:r>
          </a:p>
        </p:txBody>
      </p:sp>
      <p:sp>
        <p:nvSpPr>
          <p:cNvPr id="79883" name="Rectangle 11"/>
          <p:cNvSpPr>
            <a:spLocks noChangeArrowheads="1"/>
          </p:cNvSpPr>
          <p:nvPr/>
        </p:nvSpPr>
        <p:spPr bwMode="auto">
          <a:xfrm>
            <a:off x="4859338" y="4797425"/>
            <a:ext cx="822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zh-CN" altLang="zh-CN">
                <a:solidFill>
                  <a:srgbClr val="FF33CC"/>
                </a:solidFill>
              </a:rPr>
              <a:t>x&gt;</a:t>
            </a:r>
            <a:r>
              <a:rPr kumimoji="0" lang="en-US" altLang="zh-CN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611188" y="333375"/>
            <a:ext cx="7772400" cy="1143000"/>
          </a:xfrm>
          <a:prstGeom prst="wave">
            <a:avLst>
              <a:gd name="adj1" fmla="val 13005"/>
              <a:gd name="adj2" fmla="val 0"/>
            </a:avLst>
          </a:prstGeom>
          <a:gradFill rotWithShape="0">
            <a:gsLst>
              <a:gs pos="0">
                <a:schemeClr val="accent1"/>
              </a:gs>
              <a:gs pos="100000">
                <a:srgbClr val="005E47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</a:ln>
        </p:spPr>
        <p:txBody>
          <a:bodyPr lIns="92075" tIns="46038" rIns="92075" bIns="46038" anchor="ctr"/>
          <a:lstStyle/>
          <a:p>
            <a:pPr algn="ctr">
              <a:spcBef>
                <a:spcPct val="50000"/>
              </a:spcBef>
              <a:defRPr/>
            </a:pPr>
            <a:r>
              <a:rPr kumimoji="0" lang="zh-CN" altLang="en-US" sz="440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填一填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9" grpId="0"/>
      <p:bldP spid="79880" grpId="0"/>
      <p:bldP spid="79882" grpId="0"/>
      <p:bldP spid="798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b="1" dirty="0">
                <a:solidFill>
                  <a:schemeClr val="bg2"/>
                </a:solidFill>
              </a:rPr>
              <a:t>方程</a:t>
            </a:r>
            <a:r>
              <a:rPr lang="en-US" altLang="zh-CN" b="1" dirty="0">
                <a:solidFill>
                  <a:schemeClr val="bg2"/>
                </a:solidFill>
              </a:rPr>
              <a:t>x+4=0</a:t>
            </a:r>
            <a:r>
              <a:rPr lang="zh-CN" altLang="en-US" b="1" dirty="0">
                <a:solidFill>
                  <a:schemeClr val="bg2"/>
                </a:solidFill>
              </a:rPr>
              <a:t>的解是</a:t>
            </a:r>
            <a:r>
              <a:rPr lang="zh-CN" altLang="en-US" b="1" u="sng" dirty="0">
                <a:solidFill>
                  <a:schemeClr val="bg2"/>
                </a:solidFill>
              </a:rPr>
              <a:t>                       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b="1" dirty="0">
                <a:solidFill>
                  <a:schemeClr val="bg2"/>
                </a:solidFill>
              </a:rPr>
              <a:t>方程的解是</a:t>
            </a:r>
            <a:r>
              <a:rPr lang="zh-CN" altLang="en-US" b="1" u="sng" dirty="0">
                <a:solidFill>
                  <a:schemeClr val="bg2"/>
                </a:solidFill>
              </a:rPr>
              <a:t>                                        </a:t>
            </a:r>
            <a:r>
              <a:rPr lang="zh-CN" altLang="en-US" b="1" dirty="0">
                <a:solidFill>
                  <a:schemeClr val="bg2"/>
                </a:solidFill>
              </a:rPr>
              <a:t>未知数的值</a:t>
            </a:r>
          </a:p>
        </p:txBody>
      </p:sp>
      <p:sp>
        <p:nvSpPr>
          <p:cNvPr id="26627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260350"/>
            <a:ext cx="7772400" cy="1143000"/>
          </a:xfrm>
          <a:prstGeom prst="wave">
            <a:avLst>
              <a:gd name="adj1" fmla="val 13005"/>
              <a:gd name="adj2" fmla="val 0"/>
            </a:avLst>
          </a:prstGeom>
          <a:gradFill rotWithShape="0">
            <a:gsLst>
              <a:gs pos="0">
                <a:schemeClr val="accent1"/>
              </a:gs>
              <a:gs pos="100000">
                <a:srgbClr val="005E47"/>
              </a:gs>
            </a:gsLst>
            <a:path path="rect">
              <a:fillToRect l="50000" t="50000" r="50000" b="50000"/>
            </a:path>
          </a:gradFill>
          <a:ln>
            <a:solidFill>
              <a:srgbClr val="0000FF"/>
            </a:solidFill>
            <a:round/>
          </a:ln>
        </p:spPr>
        <p:txBody>
          <a:bodyPr lIns="92075" tIns="46038" rIns="92075" bIns="46038"/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FF00"/>
                </a:solidFill>
              </a:rPr>
              <a:t>温故知新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4427538" y="2133600"/>
            <a:ext cx="1441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dirty="0">
                <a:solidFill>
                  <a:srgbClr val="FF33CC"/>
                </a:solidFill>
              </a:rPr>
              <a:t>x=-4</a:t>
            </a:r>
            <a:endParaRPr kumimoji="0" lang="zh-CN" altLang="en-US" dirty="0">
              <a:solidFill>
                <a:srgbClr val="FF33CC"/>
              </a:solidFill>
            </a:endParaRP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2340768" y="3068960"/>
            <a:ext cx="46085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dirty="0">
                <a:solidFill>
                  <a:srgbClr val="FF33CC"/>
                </a:solidFill>
              </a:rPr>
              <a:t>使方程左右两边相等的或使等式成立的</a:t>
            </a: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684213" y="4570413"/>
            <a:ext cx="7921625" cy="1476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Tx/>
              <a:buChar char="•"/>
            </a:pPr>
            <a:r>
              <a:rPr lang="zh-CN" altLang="en-US" dirty="0">
                <a:solidFill>
                  <a:schemeClr val="bg2"/>
                </a:solidFill>
              </a:rPr>
              <a:t>如果不等式中含有未知数，</a:t>
            </a:r>
            <a:r>
              <a:rPr lang="zh-CN" altLang="en-US" dirty="0">
                <a:solidFill>
                  <a:srgbClr val="FF0000"/>
                </a:solidFill>
              </a:rPr>
              <a:t>我们把使不等式成立的未知数的值叫做不等式的</a:t>
            </a:r>
            <a:r>
              <a:rPr lang="zh-CN" altLang="en-US" dirty="0" smtClean="0">
                <a:solidFill>
                  <a:srgbClr val="FF0000"/>
                </a:solidFill>
              </a:rPr>
              <a:t>解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8" grpId="0"/>
      <p:bldP spid="76809" grpId="0"/>
      <p:bldP spid="768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 bwMode="auto">
          <a:xfrm>
            <a:off x="323850" y="1417638"/>
            <a:ext cx="8820150" cy="2625725"/>
            <a:chOff x="432" y="1632"/>
            <a:chExt cx="4272" cy="1654"/>
          </a:xfrm>
        </p:grpSpPr>
        <p:sp>
          <p:nvSpPr>
            <p:cNvPr id="27671" name="Text Box 7"/>
            <p:cNvSpPr txBox="1">
              <a:spLocks noChangeArrowheads="1"/>
            </p:cNvSpPr>
            <p:nvPr/>
          </p:nvSpPr>
          <p:spPr bwMode="auto">
            <a:xfrm>
              <a:off x="432" y="1632"/>
              <a:ext cx="4272" cy="1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kumimoji="0" lang="zh-CN" altLang="en-US" dirty="0">
                  <a:solidFill>
                    <a:schemeClr val="bg2"/>
                  </a:solidFill>
                </a:rPr>
                <a:t>下列数中哪些是不等式     </a:t>
              </a:r>
              <a:r>
                <a:rPr kumimoji="0" lang="en-US" altLang="zh-CN" dirty="0">
                  <a:solidFill>
                    <a:schemeClr val="bg2"/>
                  </a:solidFill>
                </a:rPr>
                <a:t>x &gt;50</a:t>
              </a:r>
              <a:r>
                <a:rPr kumimoji="0" lang="zh-CN" altLang="en-US" dirty="0">
                  <a:solidFill>
                    <a:schemeClr val="bg2"/>
                  </a:solidFill>
                </a:rPr>
                <a:t>的解</a:t>
              </a:r>
              <a:r>
                <a:rPr kumimoji="0" lang="en-US" altLang="zh-CN" dirty="0">
                  <a:solidFill>
                    <a:schemeClr val="bg2"/>
                  </a:solidFill>
                </a:rPr>
                <a:t>:</a:t>
              </a:r>
            </a:p>
            <a:p>
              <a:pPr eaLnBrk="1" hangingPunct="1">
                <a:lnSpc>
                  <a:spcPct val="130000"/>
                </a:lnSpc>
              </a:pPr>
              <a:r>
                <a:rPr kumimoji="0" lang="en-US" altLang="zh-CN" dirty="0">
                  <a:solidFill>
                    <a:schemeClr val="bg2"/>
                  </a:solidFill>
                </a:rPr>
                <a:t>76, 73, 79, 80, 74.9, 75.1, 90, 60, -5, 0, 101, 1000.</a:t>
              </a:r>
            </a:p>
            <a:p>
              <a:pPr eaLnBrk="1" hangingPunct="1">
                <a:lnSpc>
                  <a:spcPct val="130000"/>
                </a:lnSpc>
              </a:pPr>
              <a:r>
                <a:rPr kumimoji="0" lang="zh-CN" altLang="en-US" dirty="0">
                  <a:solidFill>
                    <a:schemeClr val="bg2"/>
                  </a:solidFill>
                </a:rPr>
                <a:t>你还能找出这个不等式的其他解吗</a:t>
              </a:r>
              <a:r>
                <a:rPr kumimoji="0" lang="en-US" altLang="zh-CN" dirty="0">
                  <a:solidFill>
                    <a:schemeClr val="bg2"/>
                  </a:solidFill>
                </a:rPr>
                <a:t>?</a:t>
              </a:r>
              <a:r>
                <a:rPr kumimoji="0" lang="zh-CN" altLang="en-US" dirty="0">
                  <a:solidFill>
                    <a:schemeClr val="bg2"/>
                  </a:solidFill>
                </a:rPr>
                <a:t>这个不等式有多少个解</a:t>
              </a:r>
              <a:r>
                <a:rPr kumimoji="0" lang="en-US" altLang="zh-CN" dirty="0">
                  <a:solidFill>
                    <a:schemeClr val="bg2"/>
                  </a:solidFill>
                </a:rPr>
                <a:t>?</a:t>
              </a:r>
            </a:p>
          </p:txBody>
        </p:sp>
        <p:grpSp>
          <p:nvGrpSpPr>
            <p:cNvPr id="27672" name="Group 8"/>
            <p:cNvGrpSpPr/>
            <p:nvPr/>
          </p:nvGrpSpPr>
          <p:grpSpPr bwMode="auto">
            <a:xfrm>
              <a:off x="2400" y="1632"/>
              <a:ext cx="268" cy="451"/>
              <a:chOff x="1680" y="2880"/>
              <a:chExt cx="268" cy="451"/>
            </a:xfrm>
          </p:grpSpPr>
          <p:sp>
            <p:nvSpPr>
              <p:cNvPr id="27673" name="Text Box 9"/>
              <p:cNvSpPr txBox="1">
                <a:spLocks noChangeArrowheads="1"/>
              </p:cNvSpPr>
              <p:nvPr/>
            </p:nvSpPr>
            <p:spPr bwMode="auto">
              <a:xfrm>
                <a:off x="1680" y="2880"/>
                <a:ext cx="14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kumimoji="0" lang="zh-CN" altLang="zh-CN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27674" name="Line 10"/>
              <p:cNvSpPr>
                <a:spLocks noChangeShapeType="1"/>
              </p:cNvSpPr>
              <p:nvPr/>
            </p:nvSpPr>
            <p:spPr bwMode="auto">
              <a:xfrm>
                <a:off x="1804" y="310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75" name="Text Box 11"/>
              <p:cNvSpPr txBox="1">
                <a:spLocks noChangeArrowheads="1"/>
              </p:cNvSpPr>
              <p:nvPr/>
            </p:nvSpPr>
            <p:spPr bwMode="auto">
              <a:xfrm>
                <a:off x="1804" y="2937"/>
                <a:ext cx="1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0" lang="en-US" altLang="zh-CN" sz="1600" dirty="0">
                    <a:latin typeface="Arial" panose="020B0604020202020204" pitchFamily="34" charset="0"/>
                  </a:rPr>
                  <a:t>2</a:t>
                </a:r>
                <a:endParaRPr kumimoji="0"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7676" name="Text Box 12"/>
              <p:cNvSpPr txBox="1">
                <a:spLocks noChangeArrowheads="1"/>
              </p:cNvSpPr>
              <p:nvPr/>
            </p:nvSpPr>
            <p:spPr bwMode="auto">
              <a:xfrm>
                <a:off x="1790" y="3119"/>
                <a:ext cx="15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0" lang="en-US" altLang="zh-CN" sz="1600" dirty="0">
                    <a:latin typeface="Arial" panose="020B0604020202020204" pitchFamily="34" charset="0"/>
                  </a:rPr>
                  <a:t>3</a:t>
                </a:r>
                <a:endParaRPr kumimoji="0" lang="en-US" altLang="zh-CN" sz="1800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24589" name="Oval 13"/>
          <p:cNvSpPr>
            <a:spLocks noChangeArrowheads="1"/>
          </p:cNvSpPr>
          <p:nvPr/>
        </p:nvSpPr>
        <p:spPr bwMode="auto">
          <a:xfrm>
            <a:off x="900113" y="4365625"/>
            <a:ext cx="3311525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kumimoji="0" lang="zh-CN" altLang="en-US" sz="1800" b="0">
              <a:latin typeface="Arial" panose="020B0604020202020204" pitchFamily="34" charset="0"/>
            </a:endParaRP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2195513" y="45085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400" b="0">
                <a:latin typeface="Arial" panose="020B0604020202020204" pitchFamily="34" charset="0"/>
              </a:rPr>
              <a:t>76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2987675" y="4437063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400" b="0">
                <a:latin typeface="Arial" panose="020B0604020202020204" pitchFamily="34" charset="0"/>
              </a:rPr>
              <a:t>79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1295400" y="4868863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400" b="0">
                <a:latin typeface="Arial" panose="020B0604020202020204" pitchFamily="34" charset="0"/>
              </a:rPr>
              <a:t>80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1476375" y="4508500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400" b="0">
                <a:latin typeface="Arial" panose="020B0604020202020204" pitchFamily="34" charset="0"/>
              </a:rPr>
              <a:t>75.1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2051050" y="4868863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400" b="0">
                <a:latin typeface="Arial" panose="020B0604020202020204" pitchFamily="34" charset="0"/>
              </a:rPr>
              <a:t>90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3059113" y="4797425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400" b="0">
                <a:latin typeface="Arial" panose="020B0604020202020204" pitchFamily="34" charset="0"/>
              </a:rPr>
              <a:t>101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1908175" y="5229225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400" b="0">
                <a:latin typeface="Arial" panose="020B0604020202020204" pitchFamily="34" charset="0"/>
              </a:rPr>
              <a:t>1000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2771775" y="5013325"/>
            <a:ext cx="60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3600" b="0">
                <a:latin typeface="Arial" panose="020B0604020202020204" pitchFamily="34" charset="0"/>
              </a:rPr>
              <a:t>…</a:t>
            </a:r>
          </a:p>
        </p:txBody>
      </p:sp>
      <p:sp>
        <p:nvSpPr>
          <p:cNvPr id="24598" name="Oval 22"/>
          <p:cNvSpPr>
            <a:spLocks noChangeArrowheads="1"/>
          </p:cNvSpPr>
          <p:nvPr/>
        </p:nvSpPr>
        <p:spPr bwMode="auto">
          <a:xfrm>
            <a:off x="4572000" y="3933825"/>
            <a:ext cx="3240088" cy="180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kumimoji="0" lang="zh-CN" altLang="en-US" sz="1800" b="0">
              <a:latin typeface="Arial" panose="020B0604020202020204" pitchFamily="34" charset="0"/>
            </a:endParaRP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5219700" y="4292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400" b="0">
                <a:latin typeface="Arial" panose="020B0604020202020204" pitchFamily="34" charset="0"/>
              </a:rPr>
              <a:t>-5</a:t>
            </a: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5940425" y="4292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400" b="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6516688" y="42211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400" b="0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4800600" y="48006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400" b="0">
                <a:latin typeface="Arial" panose="020B0604020202020204" pitchFamily="34" charset="0"/>
              </a:rPr>
              <a:t>60</a:t>
            </a: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5724525" y="47974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400" b="0">
                <a:latin typeface="Arial" panose="020B0604020202020204" pitchFamily="34" charset="0"/>
              </a:rPr>
              <a:t>73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7164388" y="45815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400">
                <a:latin typeface="Arial" panose="020B0604020202020204" pitchFamily="34" charset="0"/>
              </a:rPr>
              <a:t>…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6372225" y="479742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400" b="0">
                <a:latin typeface="Arial" panose="020B0604020202020204" pitchFamily="34" charset="0"/>
              </a:rPr>
              <a:t>74</a:t>
            </a:r>
          </a:p>
        </p:txBody>
      </p:sp>
      <p:sp>
        <p:nvSpPr>
          <p:cNvPr id="24615" name="Text Box 39"/>
          <p:cNvSpPr txBox="1">
            <a:spLocks noChangeArrowheads="1"/>
          </p:cNvSpPr>
          <p:nvPr/>
        </p:nvSpPr>
        <p:spPr bwMode="auto">
          <a:xfrm>
            <a:off x="1835150" y="5876925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sz="2800">
                <a:solidFill>
                  <a:srgbClr val="CC0000"/>
                </a:solidFill>
                <a:latin typeface="Arial" panose="020B0604020202020204" pitchFamily="34" charset="0"/>
              </a:rPr>
              <a:t>大于</a:t>
            </a:r>
            <a:r>
              <a:rPr kumimoji="0" lang="en-US" altLang="zh-CN" sz="2800">
                <a:solidFill>
                  <a:srgbClr val="CC0000"/>
                </a:solidFill>
                <a:latin typeface="Arial" panose="020B0604020202020204" pitchFamily="34" charset="0"/>
              </a:rPr>
              <a:t>75</a:t>
            </a:r>
          </a:p>
        </p:txBody>
      </p:sp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5580063" y="5805488"/>
            <a:ext cx="1600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sz="2800">
                <a:solidFill>
                  <a:srgbClr val="CC0000"/>
                </a:solidFill>
                <a:latin typeface="Arial" panose="020B0604020202020204" pitchFamily="34" charset="0"/>
              </a:rPr>
              <a:t>小于</a:t>
            </a:r>
            <a:r>
              <a:rPr kumimoji="0" lang="en-US" altLang="zh-CN" sz="2800">
                <a:solidFill>
                  <a:srgbClr val="CC0000"/>
                </a:solidFill>
                <a:latin typeface="Arial" panose="020B0604020202020204" pitchFamily="34" charset="0"/>
              </a:rPr>
              <a:t>75</a:t>
            </a:r>
          </a:p>
        </p:txBody>
      </p:sp>
      <p:sp>
        <p:nvSpPr>
          <p:cNvPr id="27670" name="AutoShape 2"/>
          <p:cNvSpPr>
            <a:spLocks noChangeArrowheads="1"/>
          </p:cNvSpPr>
          <p:nvPr/>
        </p:nvSpPr>
        <p:spPr bwMode="auto">
          <a:xfrm>
            <a:off x="684213" y="0"/>
            <a:ext cx="7772400" cy="1143000"/>
          </a:xfrm>
          <a:prstGeom prst="wave">
            <a:avLst>
              <a:gd name="adj1" fmla="val 13005"/>
              <a:gd name="adj2" fmla="val 0"/>
            </a:avLst>
          </a:prstGeom>
          <a:gradFill rotWithShape="0">
            <a:gsLst>
              <a:gs pos="0">
                <a:schemeClr val="accent1"/>
              </a:gs>
              <a:gs pos="100000">
                <a:srgbClr val="005E47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</a:ln>
        </p:spPr>
        <p:txBody>
          <a:bodyPr lIns="92075" tIns="46038" rIns="92075" bIns="46038" anchor="ctr"/>
          <a:lstStyle/>
          <a:p>
            <a:pPr algn="ctr">
              <a:spcBef>
                <a:spcPct val="50000"/>
              </a:spcBef>
            </a:pPr>
            <a:r>
              <a:rPr lang="zh-CN" altLang="en-US" sz="4000" dirty="0">
                <a:solidFill>
                  <a:srgbClr val="FF0000"/>
                </a:solidFill>
              </a:rPr>
              <a:t>判一判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9" grpId="0" animBg="1"/>
      <p:bldP spid="24590" grpId="0"/>
      <p:bldP spid="24591" grpId="0"/>
      <p:bldP spid="24592" grpId="0"/>
      <p:bldP spid="24593" grpId="0"/>
      <p:bldP spid="24594" grpId="0"/>
      <p:bldP spid="24595" grpId="0"/>
      <p:bldP spid="24596" grpId="0"/>
      <p:bldP spid="24597" grpId="0"/>
      <p:bldP spid="24598" grpId="0" animBg="1"/>
      <p:bldP spid="24599" grpId="0"/>
      <p:bldP spid="24600" grpId="0"/>
      <p:bldP spid="24601" grpId="0"/>
      <p:bldP spid="24602" grpId="0"/>
      <p:bldP spid="24603" grpId="0"/>
      <p:bldP spid="24605" grpId="0"/>
      <p:bldP spid="246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6"/>
          <p:cNvSpPr txBox="1">
            <a:spLocks noChangeArrowheads="1"/>
          </p:cNvSpPr>
          <p:nvPr/>
        </p:nvSpPr>
        <p:spPr bwMode="auto">
          <a:xfrm>
            <a:off x="4800600" y="48006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0" lang="en-US" altLang="zh-CN" sz="2400" b="0">
              <a:latin typeface="Arial" panose="020B0604020202020204" pitchFamily="34" charset="0"/>
            </a:endParaRPr>
          </a:p>
        </p:txBody>
      </p:sp>
      <p:sp>
        <p:nvSpPr>
          <p:cNvPr id="1028" name="AutoShape 2"/>
          <p:cNvSpPr>
            <a:spLocks noChangeArrowheads="1"/>
          </p:cNvSpPr>
          <p:nvPr/>
        </p:nvSpPr>
        <p:spPr bwMode="auto">
          <a:xfrm>
            <a:off x="827088" y="260350"/>
            <a:ext cx="7772400" cy="1143000"/>
          </a:xfrm>
          <a:prstGeom prst="wave">
            <a:avLst>
              <a:gd name="adj1" fmla="val 13005"/>
              <a:gd name="adj2" fmla="val 0"/>
            </a:avLst>
          </a:prstGeom>
          <a:gradFill rotWithShape="0">
            <a:gsLst>
              <a:gs pos="0">
                <a:schemeClr val="accent1"/>
              </a:gs>
              <a:gs pos="100000">
                <a:srgbClr val="005E47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</a:ln>
        </p:spPr>
        <p:txBody>
          <a:bodyPr lIns="92075" tIns="46038" rIns="92075" bIns="46038" anchor="ctr"/>
          <a:lstStyle/>
          <a:p>
            <a:pPr algn="ctr">
              <a:spcBef>
                <a:spcPct val="50000"/>
              </a:spcBef>
            </a:pPr>
            <a:r>
              <a:rPr lang="zh-CN" altLang="en-US" sz="4000" dirty="0">
                <a:solidFill>
                  <a:srgbClr val="FF0000"/>
                </a:solidFill>
              </a:rPr>
              <a:t>你发现了吗</a:t>
            </a:r>
          </a:p>
        </p:txBody>
      </p:sp>
      <p:sp>
        <p:nvSpPr>
          <p:cNvPr id="1029" name="Text Box 29"/>
          <p:cNvSpPr txBox="1">
            <a:spLocks noChangeArrowheads="1"/>
          </p:cNvSpPr>
          <p:nvPr/>
        </p:nvSpPr>
        <p:spPr bwMode="auto">
          <a:xfrm>
            <a:off x="900113" y="2060575"/>
            <a:ext cx="7416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zh-CN" altLang="en-US"/>
          </a:p>
        </p:txBody>
      </p:sp>
      <p:grpSp>
        <p:nvGrpSpPr>
          <p:cNvPr id="2" name="Group 56"/>
          <p:cNvGrpSpPr/>
          <p:nvPr/>
        </p:nvGrpSpPr>
        <p:grpSpPr bwMode="auto">
          <a:xfrm>
            <a:off x="457200" y="1412875"/>
            <a:ext cx="8686800" cy="1739900"/>
            <a:chOff x="144" y="2352"/>
            <a:chExt cx="5472" cy="987"/>
          </a:xfrm>
        </p:grpSpPr>
        <p:sp>
          <p:nvSpPr>
            <p:cNvPr id="1032" name="Text Box 53"/>
            <p:cNvSpPr txBox="1">
              <a:spLocks noChangeArrowheads="1"/>
            </p:cNvSpPr>
            <p:nvPr/>
          </p:nvSpPr>
          <p:spPr bwMode="auto">
            <a:xfrm>
              <a:off x="144" y="2448"/>
              <a:ext cx="5472" cy="89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dirty="0">
                  <a:solidFill>
                    <a:schemeClr val="bg2"/>
                  </a:solidFill>
                </a:rPr>
                <a:t>因此，</a:t>
              </a:r>
              <a:r>
                <a:rPr lang="en-US" altLang="zh-CN" dirty="0">
                  <a:solidFill>
                    <a:srgbClr val="FF0000"/>
                  </a:solidFill>
                  <a:latin typeface="宋体" panose="02010600030101010101" pitchFamily="2" charset="-122"/>
                </a:rPr>
                <a:t>x&gt;75</a:t>
              </a:r>
              <a:r>
                <a:rPr lang="zh-CN" altLang="en-US" dirty="0">
                  <a:solidFill>
                    <a:schemeClr val="bg2"/>
                  </a:solidFill>
                  <a:latin typeface="宋体" panose="02010600030101010101" pitchFamily="2" charset="-122"/>
                </a:rPr>
                <a:t>表示了能使      成立的</a:t>
              </a:r>
              <a:r>
                <a:rPr lang="zh-CN" altLang="en-US" dirty="0">
                  <a:solidFill>
                    <a:schemeClr val="bg2"/>
                  </a:solidFill>
                </a:rPr>
                <a:t>“</a:t>
              </a:r>
              <a:r>
                <a:rPr lang="en-US" altLang="zh-CN" dirty="0">
                  <a:solidFill>
                    <a:srgbClr val="FF0000"/>
                  </a:solidFill>
                  <a:latin typeface="宋体" panose="02010600030101010101" pitchFamily="2" charset="-122"/>
                </a:rPr>
                <a:t>x</a:t>
              </a:r>
              <a:r>
                <a:rPr lang="en-US" altLang="zh-CN" dirty="0">
                  <a:solidFill>
                    <a:schemeClr val="bg2"/>
                  </a:solidFill>
                </a:rPr>
                <a:t>”</a:t>
              </a:r>
              <a:r>
                <a:rPr lang="zh-CN" altLang="en-US" dirty="0">
                  <a:solidFill>
                    <a:schemeClr val="bg2"/>
                  </a:solidFill>
                  <a:latin typeface="宋体" panose="02010600030101010101" pitchFamily="2" charset="-122"/>
                </a:rPr>
                <a:t>的取范围，我们把它叫做</a:t>
              </a:r>
              <a:r>
                <a:rPr lang="zh-CN" altLang="en-US" dirty="0">
                  <a:solidFill>
                    <a:srgbClr val="FF0000"/>
                  </a:solidFill>
                  <a:latin typeface="宋体" panose="02010600030101010101" pitchFamily="2" charset="-122"/>
                </a:rPr>
                <a:t>不等式的解的集合</a:t>
              </a:r>
              <a:r>
                <a:rPr lang="zh-CN" altLang="en-US" dirty="0">
                  <a:solidFill>
                    <a:schemeClr val="bg2"/>
                  </a:solidFill>
                  <a:latin typeface="宋体" panose="02010600030101010101" pitchFamily="2" charset="-122"/>
                </a:rPr>
                <a:t>。简称</a:t>
              </a:r>
              <a:r>
                <a:rPr lang="zh-CN" altLang="en-US" dirty="0">
                  <a:solidFill>
                    <a:srgbClr val="FF0000"/>
                  </a:solidFill>
                  <a:latin typeface="宋体" panose="02010600030101010101" pitchFamily="2" charset="-122"/>
                </a:rPr>
                <a:t>解集。</a:t>
              </a:r>
            </a:p>
          </p:txBody>
        </p:sp>
        <p:graphicFrame>
          <p:nvGraphicFramePr>
            <p:cNvPr id="1026" name="Object 54"/>
            <p:cNvGraphicFramePr>
              <a:graphicFrameLocks noChangeAspect="1"/>
            </p:cNvGraphicFramePr>
            <p:nvPr/>
          </p:nvGraphicFramePr>
          <p:xfrm>
            <a:off x="2784" y="2352"/>
            <a:ext cx="796" cy="5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Equation" r:id="rId4" imgW="546100" imgH="393700" progId="Equation.3">
                    <p:embed/>
                  </p:oleObj>
                </mc:Choice>
                <mc:Fallback>
                  <p:oleObj name="Equation" r:id="rId4" imgW="546100" imgH="393700" progId="Equation.3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4" y="2352"/>
                          <a:ext cx="796" cy="5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9122" name="Text Box 34"/>
          <p:cNvSpPr txBox="1">
            <a:spLocks noChangeArrowheads="1"/>
          </p:cNvSpPr>
          <p:nvPr/>
        </p:nvSpPr>
        <p:spPr bwMode="auto">
          <a:xfrm>
            <a:off x="395288" y="3716338"/>
            <a:ext cx="874871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chemeClr val="bg2"/>
                </a:solidFill>
              </a:rPr>
              <a:t>一个含有未知数的不等式的所有的解，组成这个不等式的解集，求这个不等式的解集的过程叫做解不等式。</a:t>
            </a:r>
          </a:p>
          <a:p>
            <a:pPr eaLnBrk="1" hangingPunct="1">
              <a:spcBef>
                <a:spcPct val="50000"/>
              </a:spcBef>
            </a:pPr>
            <a:endParaRPr lang="zh-CN" alt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9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6"/>
          <p:cNvSpPr txBox="1">
            <a:spLocks noChangeArrowheads="1"/>
          </p:cNvSpPr>
          <p:nvPr/>
        </p:nvSpPr>
        <p:spPr bwMode="auto">
          <a:xfrm>
            <a:off x="4800600" y="48006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0" lang="en-US" altLang="zh-CN" sz="2400" b="0">
              <a:latin typeface="Arial" panose="020B0604020202020204" pitchFamily="34" charset="0"/>
            </a:endParaRPr>
          </a:p>
        </p:txBody>
      </p:sp>
      <p:sp>
        <p:nvSpPr>
          <p:cNvPr id="29699" name="AutoShape 2"/>
          <p:cNvSpPr>
            <a:spLocks noChangeArrowheads="1"/>
          </p:cNvSpPr>
          <p:nvPr/>
        </p:nvSpPr>
        <p:spPr bwMode="auto">
          <a:xfrm>
            <a:off x="827088" y="260350"/>
            <a:ext cx="7772400" cy="1143000"/>
          </a:xfrm>
          <a:prstGeom prst="wave">
            <a:avLst>
              <a:gd name="adj1" fmla="val 13005"/>
              <a:gd name="adj2" fmla="val 0"/>
            </a:avLst>
          </a:prstGeom>
          <a:gradFill rotWithShape="0">
            <a:gsLst>
              <a:gs pos="0">
                <a:schemeClr val="accent1"/>
              </a:gs>
              <a:gs pos="100000">
                <a:srgbClr val="005E47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</a:ln>
        </p:spPr>
        <p:txBody>
          <a:bodyPr lIns="92075" tIns="46038" rIns="92075" bIns="46038" anchor="ctr"/>
          <a:lstStyle/>
          <a:p>
            <a:pPr algn="ctr">
              <a:spcBef>
                <a:spcPct val="50000"/>
              </a:spcBef>
            </a:pPr>
            <a:endParaRPr lang="zh-CN" altLang="en-US" sz="4000">
              <a:solidFill>
                <a:srgbClr val="FF0000"/>
              </a:solidFill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900113" y="2060575"/>
            <a:ext cx="7416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zh-CN" altLang="en-US"/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395288" y="2997200"/>
            <a:ext cx="8748712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>
                <a:solidFill>
                  <a:schemeClr val="bg2"/>
                </a:solidFill>
              </a:rPr>
              <a:t>下列说法正确的是</a:t>
            </a:r>
            <a:r>
              <a:rPr kumimoji="0" lang="en-US" altLang="zh-CN">
                <a:solidFill>
                  <a:schemeClr val="bg2"/>
                </a:solidFill>
              </a:rPr>
              <a:t>(      )</a:t>
            </a:r>
          </a:p>
          <a:p>
            <a:pPr eaLnBrk="1" hangingPunct="1"/>
            <a:r>
              <a:rPr kumimoji="0" lang="en-US" altLang="zh-CN">
                <a:solidFill>
                  <a:schemeClr val="bg2"/>
                </a:solidFill>
              </a:rPr>
              <a:t>A. x=3</a:t>
            </a:r>
            <a:r>
              <a:rPr kumimoji="0" lang="zh-CN" altLang="en-US">
                <a:solidFill>
                  <a:schemeClr val="bg2"/>
                </a:solidFill>
              </a:rPr>
              <a:t>是</a:t>
            </a:r>
            <a:r>
              <a:rPr kumimoji="0" lang="en-US" altLang="zh-CN">
                <a:solidFill>
                  <a:schemeClr val="bg2"/>
                </a:solidFill>
              </a:rPr>
              <a:t>2x&gt;1</a:t>
            </a:r>
            <a:r>
              <a:rPr kumimoji="0" lang="zh-CN" altLang="en-US">
                <a:solidFill>
                  <a:schemeClr val="bg2"/>
                </a:solidFill>
              </a:rPr>
              <a:t>的解    </a:t>
            </a:r>
            <a:r>
              <a:rPr kumimoji="0" lang="en-US" altLang="zh-CN">
                <a:solidFill>
                  <a:schemeClr val="bg2"/>
                </a:solidFill>
              </a:rPr>
              <a:t>B. x=3</a:t>
            </a:r>
            <a:r>
              <a:rPr kumimoji="0" lang="zh-CN" altLang="en-US">
                <a:solidFill>
                  <a:schemeClr val="bg2"/>
                </a:solidFill>
              </a:rPr>
              <a:t>是</a:t>
            </a:r>
            <a:r>
              <a:rPr kumimoji="0" lang="en-US" altLang="zh-CN">
                <a:solidFill>
                  <a:schemeClr val="bg2"/>
                </a:solidFill>
              </a:rPr>
              <a:t>2x&gt;1</a:t>
            </a:r>
            <a:r>
              <a:rPr kumimoji="0" lang="zh-CN" altLang="en-US">
                <a:solidFill>
                  <a:schemeClr val="bg2"/>
                </a:solidFill>
              </a:rPr>
              <a:t>的唯一解</a:t>
            </a:r>
          </a:p>
          <a:p>
            <a:pPr eaLnBrk="1" hangingPunct="1"/>
            <a:r>
              <a:rPr kumimoji="0" lang="en-US" altLang="zh-CN">
                <a:solidFill>
                  <a:schemeClr val="bg2"/>
                </a:solidFill>
              </a:rPr>
              <a:t>C. x=3</a:t>
            </a:r>
            <a:r>
              <a:rPr kumimoji="0" lang="zh-CN" altLang="en-US">
                <a:solidFill>
                  <a:schemeClr val="bg2"/>
                </a:solidFill>
              </a:rPr>
              <a:t>不是</a:t>
            </a:r>
            <a:r>
              <a:rPr kumimoji="0" lang="en-US" altLang="zh-CN">
                <a:solidFill>
                  <a:schemeClr val="bg2"/>
                </a:solidFill>
              </a:rPr>
              <a:t>2x&gt;1</a:t>
            </a:r>
            <a:r>
              <a:rPr kumimoji="0" lang="zh-CN" altLang="en-US">
                <a:solidFill>
                  <a:schemeClr val="bg2"/>
                </a:solidFill>
              </a:rPr>
              <a:t>的解   </a:t>
            </a:r>
            <a:r>
              <a:rPr kumimoji="0" lang="en-US" altLang="zh-CN">
                <a:solidFill>
                  <a:schemeClr val="bg2"/>
                </a:solidFill>
              </a:rPr>
              <a:t>D. x=3</a:t>
            </a:r>
            <a:r>
              <a:rPr kumimoji="0" lang="zh-CN" altLang="en-US">
                <a:solidFill>
                  <a:schemeClr val="bg2"/>
                </a:solidFill>
              </a:rPr>
              <a:t>是</a:t>
            </a:r>
            <a:r>
              <a:rPr kumimoji="0" lang="en-US" altLang="zh-CN">
                <a:solidFill>
                  <a:schemeClr val="bg2"/>
                </a:solidFill>
              </a:rPr>
              <a:t>2x&gt;1</a:t>
            </a:r>
            <a:r>
              <a:rPr kumimoji="0" lang="zh-CN" altLang="en-US">
                <a:solidFill>
                  <a:schemeClr val="bg2"/>
                </a:solidFill>
              </a:rPr>
              <a:t>的解集</a:t>
            </a:r>
          </a:p>
        </p:txBody>
      </p:sp>
      <p:sp>
        <p:nvSpPr>
          <p:cNvPr id="29702" name="WordArt 94"/>
          <p:cNvSpPr>
            <a:spLocks noChangeArrowheads="1" noChangeShapeType="1" noTextEdit="1"/>
          </p:cNvSpPr>
          <p:nvPr/>
        </p:nvSpPr>
        <p:spPr bwMode="auto">
          <a:xfrm>
            <a:off x="3461941" y="650081"/>
            <a:ext cx="2293144" cy="363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 cap="sq">
                  <a:solidFill>
                    <a:srgbClr val="00FFFF"/>
                  </a:solidFill>
                  <a:round/>
                  <a:headEnd type="none" w="sm" len="sm"/>
                  <a:tailEnd type="none" w="sm" len="sm"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练一练</a:t>
            </a:r>
          </a:p>
        </p:txBody>
      </p:sp>
      <p:sp>
        <p:nvSpPr>
          <p:cNvPr id="91146" name="Rectangle 10"/>
          <p:cNvSpPr>
            <a:spLocks noChangeArrowheads="1"/>
          </p:cNvSpPr>
          <p:nvPr/>
        </p:nvSpPr>
        <p:spPr bwMode="auto">
          <a:xfrm>
            <a:off x="4067175" y="2924175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>
                <a:solidFill>
                  <a:srgbClr val="FF0000"/>
                </a:solidFill>
              </a:rPr>
              <a:t>A</a:t>
            </a:r>
            <a:endParaRPr kumimoji="0" lang="zh-CN" altLang="en-US">
              <a:solidFill>
                <a:srgbClr val="FF0000"/>
              </a:solidFill>
            </a:endParaRPr>
          </a:p>
        </p:txBody>
      </p:sp>
      <p:sp>
        <p:nvSpPr>
          <p:cNvPr id="29704" name="Text Box 11"/>
          <p:cNvSpPr txBox="1">
            <a:spLocks noChangeArrowheads="1"/>
          </p:cNvSpPr>
          <p:nvPr/>
        </p:nvSpPr>
        <p:spPr bwMode="auto">
          <a:xfrm>
            <a:off x="395288" y="1484313"/>
            <a:ext cx="9144000" cy="209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kumimoji="0" lang="zh-CN" altLang="en-US" dirty="0">
                <a:solidFill>
                  <a:srgbClr val="FF5A92"/>
                </a:solidFill>
              </a:rPr>
              <a:t>一个含有未知数的不等式的所有解的集合，叫做这个不等式的解集</a:t>
            </a:r>
            <a:r>
              <a:rPr kumimoji="0" lang="en-US" altLang="zh-CN" dirty="0">
                <a:solidFill>
                  <a:srgbClr val="FF5A92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zh-CN" altLang="en-US" dirty="0">
              <a:solidFill>
                <a:srgbClr val="FF5A92"/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4" grpId="0"/>
      <p:bldP spid="911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3419475" y="4365625"/>
            <a:ext cx="1008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0" lang="en-US" altLang="zh-CN" sz="280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sp>
        <p:nvSpPr>
          <p:cNvPr id="30723" name="Rectangle 14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29600" cy="1143000"/>
          </a:xfrm>
        </p:spPr>
        <p:txBody>
          <a:bodyPr lIns="92075" tIns="46038" rIns="92075" bIns="46038"/>
          <a:lstStyle/>
          <a:p>
            <a:r>
              <a:rPr lang="zh-CN" altLang="en-US" sz="4000" b="1">
                <a:solidFill>
                  <a:srgbClr val="FF0066"/>
                </a:solidFill>
              </a:rPr>
              <a:t/>
            </a:r>
            <a:br>
              <a:rPr lang="zh-CN" altLang="en-US" sz="4000" b="1">
                <a:solidFill>
                  <a:srgbClr val="FF0066"/>
                </a:solidFill>
              </a:rPr>
            </a:br>
            <a:endParaRPr lang="zh-CN" altLang="en-US" sz="4000" b="1">
              <a:solidFill>
                <a:srgbClr val="FF0066"/>
              </a:solidFill>
            </a:endParaRPr>
          </a:p>
        </p:txBody>
      </p:sp>
      <p:sp>
        <p:nvSpPr>
          <p:cNvPr id="30724" name="Rectangle 15"/>
          <p:cNvSpPr>
            <a:spLocks noChangeArrowheads="1"/>
          </p:cNvSpPr>
          <p:nvPr/>
        </p:nvSpPr>
        <p:spPr bwMode="auto">
          <a:xfrm>
            <a:off x="468313" y="1916113"/>
            <a:ext cx="7991475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3000"/>
              </a:lnSpc>
            </a:pPr>
            <a:r>
              <a:rPr kumimoji="0" lang="zh-CN" altLang="en-US" sz="2800" dirty="0">
                <a:solidFill>
                  <a:schemeClr val="bg2"/>
                </a:solidFill>
                <a:latin typeface="Arial" panose="020B0604020202020204" pitchFamily="34" charset="0"/>
              </a:rPr>
              <a:t>第一种</a:t>
            </a:r>
            <a:r>
              <a:rPr kumimoji="0" lang="en-US" altLang="zh-CN" sz="2800" dirty="0">
                <a:solidFill>
                  <a:schemeClr val="bg2"/>
                </a:solidFill>
                <a:latin typeface="Arial" panose="020B0604020202020204" pitchFamily="34" charset="0"/>
              </a:rPr>
              <a:t>:</a:t>
            </a:r>
            <a:r>
              <a:rPr kumimoji="0" lang="zh-CN" altLang="en-US" sz="2800" dirty="0">
                <a:solidFill>
                  <a:schemeClr val="bg2"/>
                </a:solidFill>
                <a:latin typeface="Arial" panose="020B0604020202020204" pitchFamily="34" charset="0"/>
              </a:rPr>
              <a:t>用式子</a:t>
            </a:r>
            <a:r>
              <a:rPr kumimoji="0" lang="en-US" altLang="zh-CN" sz="2800" dirty="0">
                <a:solidFill>
                  <a:schemeClr val="bg2"/>
                </a:solidFill>
                <a:latin typeface="Arial" panose="020B0604020202020204" pitchFamily="34" charset="0"/>
              </a:rPr>
              <a:t>(</a:t>
            </a:r>
            <a:r>
              <a:rPr kumimoji="0" lang="zh-CN" altLang="en-US" sz="2800" dirty="0">
                <a:solidFill>
                  <a:schemeClr val="bg2"/>
                </a:solidFill>
                <a:latin typeface="Arial" panose="020B0604020202020204" pitchFamily="34" charset="0"/>
              </a:rPr>
              <a:t>如</a:t>
            </a:r>
            <a:r>
              <a:rPr kumimoji="0" lang="en-US" altLang="zh-CN" sz="2800" dirty="0">
                <a:solidFill>
                  <a:schemeClr val="bg2"/>
                </a:solidFill>
                <a:latin typeface="Arial" panose="020B0604020202020204" pitchFamily="34" charset="0"/>
              </a:rPr>
              <a:t>x&gt;2),</a:t>
            </a:r>
            <a:r>
              <a:rPr kumimoji="0" lang="zh-CN" altLang="en-US" sz="2800" dirty="0">
                <a:solidFill>
                  <a:schemeClr val="bg2"/>
                </a:solidFill>
                <a:latin typeface="Arial" panose="020B0604020202020204" pitchFamily="34" charset="0"/>
              </a:rPr>
              <a:t>即用最简形式的不等式</a:t>
            </a:r>
            <a:r>
              <a:rPr kumimoji="0" lang="en-US" altLang="zh-CN" sz="2800" dirty="0">
                <a:solidFill>
                  <a:schemeClr val="bg2"/>
                </a:solidFill>
                <a:latin typeface="Arial" panose="020B0604020202020204" pitchFamily="34" charset="0"/>
              </a:rPr>
              <a:t>(</a:t>
            </a:r>
            <a:r>
              <a:rPr kumimoji="0" lang="zh-CN" altLang="en-US" sz="2800" dirty="0">
                <a:solidFill>
                  <a:schemeClr val="bg2"/>
                </a:solidFill>
                <a:latin typeface="Arial" panose="020B0604020202020204" pitchFamily="34" charset="0"/>
              </a:rPr>
              <a:t>如</a:t>
            </a:r>
            <a:r>
              <a:rPr kumimoji="0" lang="en-US" altLang="zh-CN" sz="2800" dirty="0">
                <a:solidFill>
                  <a:schemeClr val="bg2"/>
                </a:solidFill>
                <a:latin typeface="Arial" panose="020B0604020202020204" pitchFamily="34" charset="0"/>
              </a:rPr>
              <a:t>x&gt;a</a:t>
            </a:r>
            <a:r>
              <a:rPr kumimoji="0" lang="zh-CN" altLang="en-US" sz="2800" dirty="0">
                <a:solidFill>
                  <a:schemeClr val="bg2"/>
                </a:solidFill>
                <a:latin typeface="Arial" panose="020B0604020202020204" pitchFamily="34" charset="0"/>
              </a:rPr>
              <a:t>或</a:t>
            </a:r>
            <a:r>
              <a:rPr kumimoji="0" lang="en-US" altLang="zh-CN" sz="2800" dirty="0">
                <a:solidFill>
                  <a:schemeClr val="bg2"/>
                </a:solidFill>
                <a:latin typeface="Arial" panose="020B0604020202020204" pitchFamily="34" charset="0"/>
              </a:rPr>
              <a:t>x&lt;a)</a:t>
            </a:r>
            <a:r>
              <a:rPr kumimoji="0" lang="zh-CN" altLang="en-US" sz="2800" dirty="0">
                <a:solidFill>
                  <a:schemeClr val="bg2"/>
                </a:solidFill>
                <a:latin typeface="Arial" panose="020B0604020202020204" pitchFamily="34" charset="0"/>
              </a:rPr>
              <a:t>来表示</a:t>
            </a:r>
            <a:r>
              <a:rPr kumimoji="0" lang="en-US" altLang="zh-CN" sz="2800" dirty="0">
                <a:solidFill>
                  <a:schemeClr val="bg2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33000"/>
              </a:lnSpc>
            </a:pPr>
            <a:r>
              <a:rPr kumimoji="0" lang="zh-CN" altLang="en-US" sz="2800" dirty="0">
                <a:solidFill>
                  <a:schemeClr val="bg2"/>
                </a:solidFill>
                <a:latin typeface="Arial" panose="020B0604020202020204" pitchFamily="34" charset="0"/>
              </a:rPr>
              <a:t>第二种</a:t>
            </a:r>
            <a:r>
              <a:rPr kumimoji="0" lang="en-US" altLang="zh-CN" sz="2800" dirty="0">
                <a:solidFill>
                  <a:schemeClr val="bg2"/>
                </a:solidFill>
                <a:latin typeface="Arial" panose="020B0604020202020204" pitchFamily="34" charset="0"/>
              </a:rPr>
              <a:t>:</a:t>
            </a:r>
            <a:r>
              <a:rPr kumimoji="0" lang="zh-CN" altLang="en-US" sz="2800" dirty="0">
                <a:solidFill>
                  <a:schemeClr val="bg2"/>
                </a:solidFill>
                <a:latin typeface="Arial" panose="020B0604020202020204" pitchFamily="34" charset="0"/>
              </a:rPr>
              <a:t>用数轴</a:t>
            </a:r>
            <a:r>
              <a:rPr kumimoji="0" lang="en-US" altLang="zh-CN" sz="2800" dirty="0">
                <a:solidFill>
                  <a:schemeClr val="bg2"/>
                </a:solidFill>
                <a:latin typeface="Arial" panose="020B0604020202020204" pitchFamily="34" charset="0"/>
              </a:rPr>
              <a:t>,</a:t>
            </a:r>
            <a:r>
              <a:rPr kumimoji="0" lang="zh-CN" altLang="en-US" sz="2800" dirty="0">
                <a:solidFill>
                  <a:schemeClr val="bg2"/>
                </a:solidFill>
                <a:latin typeface="Arial" panose="020B0604020202020204" pitchFamily="34" charset="0"/>
              </a:rPr>
              <a:t>标出数轴上某一区间</a:t>
            </a:r>
            <a:r>
              <a:rPr kumimoji="0" lang="en-US" altLang="zh-CN" sz="2800" dirty="0">
                <a:solidFill>
                  <a:schemeClr val="bg2"/>
                </a:solidFill>
                <a:latin typeface="Arial" panose="020B0604020202020204" pitchFamily="34" charset="0"/>
              </a:rPr>
              <a:t>,</a:t>
            </a:r>
            <a:r>
              <a:rPr kumimoji="0" lang="zh-CN" altLang="en-US" sz="2800" dirty="0">
                <a:solidFill>
                  <a:schemeClr val="bg2"/>
                </a:solidFill>
                <a:latin typeface="Arial" panose="020B0604020202020204" pitchFamily="34" charset="0"/>
              </a:rPr>
              <a:t>其中的点对应的数值都是不等式的解</a:t>
            </a:r>
            <a:r>
              <a:rPr kumimoji="0" lang="en-US" altLang="zh-CN" sz="2800" dirty="0">
                <a:solidFill>
                  <a:schemeClr val="bg2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0725" name="AutoShape 2"/>
          <p:cNvSpPr>
            <a:spLocks noChangeArrowheads="1"/>
          </p:cNvSpPr>
          <p:nvPr/>
        </p:nvSpPr>
        <p:spPr bwMode="auto">
          <a:xfrm>
            <a:off x="468313" y="549275"/>
            <a:ext cx="7772400" cy="1143000"/>
          </a:xfrm>
          <a:prstGeom prst="wave">
            <a:avLst>
              <a:gd name="adj1" fmla="val 13005"/>
              <a:gd name="adj2" fmla="val 0"/>
            </a:avLst>
          </a:prstGeom>
          <a:gradFill rotWithShape="0">
            <a:gsLst>
              <a:gs pos="0">
                <a:schemeClr val="accent1"/>
              </a:gs>
              <a:gs pos="100000">
                <a:srgbClr val="005E47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</a:ln>
        </p:spPr>
        <p:txBody>
          <a:bodyPr lIns="92075" tIns="46038" rIns="92075" bIns="46038" anchor="ctr"/>
          <a:lstStyle/>
          <a:p>
            <a:pPr algn="ctr">
              <a:spcBef>
                <a:spcPct val="50000"/>
              </a:spcBef>
            </a:pPr>
            <a:r>
              <a:rPr lang="zh-CN" altLang="en-US" sz="4400" dirty="0">
                <a:solidFill>
                  <a:srgbClr val="FF0066"/>
                </a:solidFill>
              </a:rPr>
              <a:t>不等式解集的表示方法</a:t>
            </a:r>
          </a:p>
        </p:txBody>
      </p:sp>
      <p:sp>
        <p:nvSpPr>
          <p:cNvPr id="96274" name="Rectangle 18"/>
          <p:cNvSpPr>
            <a:spLocks noChangeArrowheads="1"/>
          </p:cNvSpPr>
          <p:nvPr/>
        </p:nvSpPr>
        <p:spPr bwMode="auto">
          <a:xfrm>
            <a:off x="755650" y="4437063"/>
            <a:ext cx="72723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zh-CN" altLang="en-US" dirty="0">
                <a:solidFill>
                  <a:schemeClr val="bg2"/>
                </a:solidFill>
              </a:rPr>
              <a:t>例</a:t>
            </a:r>
            <a:r>
              <a:rPr kumimoji="0" lang="en-US" altLang="zh-CN" dirty="0">
                <a:solidFill>
                  <a:schemeClr val="bg2"/>
                </a:solidFill>
              </a:rPr>
              <a:t>.</a:t>
            </a:r>
            <a:r>
              <a:rPr kumimoji="0" lang="zh-CN" altLang="en-US" dirty="0">
                <a:solidFill>
                  <a:schemeClr val="bg2"/>
                </a:solidFill>
              </a:rPr>
              <a:t>直接写出不等式的解集</a:t>
            </a:r>
            <a:r>
              <a:rPr kumimoji="0" lang="en-US" altLang="zh-CN" dirty="0">
                <a:solidFill>
                  <a:schemeClr val="bg2"/>
                </a:solidFill>
              </a:rPr>
              <a:t>:</a:t>
            </a:r>
          </a:p>
          <a:p>
            <a:r>
              <a:rPr kumimoji="0" lang="en-US" altLang="zh-CN" dirty="0">
                <a:solidFill>
                  <a:schemeClr val="bg2"/>
                </a:solidFill>
              </a:rPr>
              <a:t>     ⑴ x+2&gt;6   ⑵ 3x&gt;9   ⑶ x</a:t>
            </a:r>
            <a:r>
              <a:rPr kumimoji="0" lang="zh-CN" altLang="en-US" dirty="0">
                <a:solidFill>
                  <a:schemeClr val="bg2"/>
                </a:solidFill>
              </a:rPr>
              <a:t>－</a:t>
            </a:r>
            <a:r>
              <a:rPr kumimoji="0" lang="en-US" altLang="zh-CN" dirty="0">
                <a:solidFill>
                  <a:schemeClr val="bg2"/>
                </a:solidFill>
              </a:rPr>
              <a:t>3&gt;0</a:t>
            </a:r>
            <a:endParaRPr kumimoji="0" lang="zh-CN" altLang="en-US" dirty="0">
              <a:solidFill>
                <a:schemeClr val="bg2"/>
              </a:solidFill>
            </a:endParaRPr>
          </a:p>
        </p:txBody>
      </p:sp>
      <p:sp>
        <p:nvSpPr>
          <p:cNvPr id="96275" name="Rectangle 19"/>
          <p:cNvSpPr>
            <a:spLocks noChangeArrowheads="1"/>
          </p:cNvSpPr>
          <p:nvPr/>
        </p:nvSpPr>
        <p:spPr bwMode="auto">
          <a:xfrm>
            <a:off x="395288" y="5734050"/>
            <a:ext cx="2314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dirty="0"/>
              <a:t>解</a:t>
            </a:r>
            <a:r>
              <a:rPr kumimoji="0" lang="en-US" altLang="zh-CN" dirty="0"/>
              <a:t>: ⑴ x&gt;4 ; </a:t>
            </a:r>
          </a:p>
        </p:txBody>
      </p:sp>
      <p:sp>
        <p:nvSpPr>
          <p:cNvPr id="96276" name="Rectangle 20"/>
          <p:cNvSpPr>
            <a:spLocks noChangeArrowheads="1"/>
          </p:cNvSpPr>
          <p:nvPr/>
        </p:nvSpPr>
        <p:spPr bwMode="auto">
          <a:xfrm>
            <a:off x="2771775" y="5734050"/>
            <a:ext cx="16700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dirty="0"/>
              <a:t>⑵ </a:t>
            </a:r>
            <a:r>
              <a:rPr kumimoji="0" lang="en-US" altLang="zh-CN" dirty="0"/>
              <a:t>x&gt;3 ; </a:t>
            </a:r>
          </a:p>
        </p:txBody>
      </p:sp>
      <p:sp>
        <p:nvSpPr>
          <p:cNvPr id="30729" name="Rectangle 21"/>
          <p:cNvSpPr>
            <a:spLocks noChangeArrowheads="1"/>
          </p:cNvSpPr>
          <p:nvPr/>
        </p:nvSpPr>
        <p:spPr bwMode="auto">
          <a:xfrm>
            <a:off x="4643438" y="5734050"/>
            <a:ext cx="13319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zh-CN" altLang="en-US" dirty="0"/>
              <a:t>⑶ </a:t>
            </a:r>
            <a:r>
              <a:rPr kumimoji="0" lang="en-US" altLang="zh-CN" dirty="0"/>
              <a:t>x&gt;3</a:t>
            </a:r>
            <a:endParaRPr kumimoji="0" lang="zh-CN" altLang="en-US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96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9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96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4" grpId="0"/>
      <p:bldP spid="96274" grpId="0"/>
      <p:bldP spid="96275" grpId="0"/>
      <p:bldP spid="96276" grpId="0"/>
      <p:bldP spid="30729" grpId="0"/>
    </p:bldLst>
  </p:timing>
</p:sld>
</file>

<file path=ppt/theme/theme1.xml><?xml version="1.0" encoding="utf-8"?>
<a:theme xmlns:a="http://schemas.openxmlformats.org/drawingml/2006/main" name="WWW.2PPT.COM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1343</Words>
  <Application>Microsoft Office PowerPoint</Application>
  <PresentationFormat>全屏显示(4:3)</PresentationFormat>
  <Paragraphs>272</Paragraphs>
  <Slides>22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22</vt:i4>
      </vt:variant>
    </vt:vector>
  </HeadingPairs>
  <TitlesOfParts>
    <vt:vector size="39" baseType="lpstr">
      <vt:lpstr>Arial Unicode MS</vt:lpstr>
      <vt:lpstr>汉仪大宋简</vt:lpstr>
      <vt:lpstr>黑体</vt:lpstr>
      <vt:lpstr>华文行楷</vt:lpstr>
      <vt:lpstr>楷体_GB2312</vt:lpstr>
      <vt:lpstr>隶书</vt:lpstr>
      <vt:lpstr>宋体</vt:lpstr>
      <vt:lpstr>微软雅黑</vt:lpstr>
      <vt:lpstr>Arial</vt:lpstr>
      <vt:lpstr>Tahoma</vt:lpstr>
      <vt:lpstr>Times New Roman</vt:lpstr>
      <vt:lpstr>Verdana</vt:lpstr>
      <vt:lpstr>Wingdings</vt:lpstr>
      <vt:lpstr>WWW.2PPT.COM</vt:lpstr>
      <vt:lpstr>Equation</vt:lpstr>
      <vt:lpstr>位图图像</vt:lpstr>
      <vt:lpstr>公式</vt:lpstr>
      <vt:lpstr>PowerPoint 演示文稿</vt:lpstr>
      <vt:lpstr>PowerPoint 演示文稿</vt:lpstr>
      <vt:lpstr>PowerPoint 演示文稿</vt:lpstr>
      <vt:lpstr>PowerPoint 演示文稿</vt:lpstr>
      <vt:lpstr>温故知新</vt:lpstr>
      <vt:lpstr>PowerPoint 演示文稿</vt:lpstr>
      <vt:lpstr>PowerPoint 演示文稿</vt:lpstr>
      <vt:lpstr>PowerPoint 演示文稿</vt:lpstr>
      <vt:lpstr>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丰收园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2022-01-05T01:17:44Z</dcterms:created>
  <dcterms:modified xsi:type="dcterms:W3CDTF">2023-01-16T21:06:40Z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0775448E24C443F0BD5D98CF2B46C402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