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3C301-B753-4A37-BE38-F1C9CFBB65F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2FAEF-567D-4150-A098-7E2BA09944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2FAEF-567D-4150-A098-7E2BA099443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9899D-C0D5-421E-BA9F-B3527B7C94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BE3D2-B911-4E18-A86A-9FBC09C6939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DAE5F-C846-478E-9573-F887E050E9B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DEEC5-2EC2-4107-AB46-F2864B8B6E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03196-D2E3-4F76-859F-0C0AEE6C6E2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40DE-EB46-437F-9DFD-20DEA44EF17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123AB-501A-45B1-8612-1B27D08C29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77C77-4451-4E5A-89F7-5FF4A922842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EA72C-6048-4C77-932D-E53B6661B9E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415CD-D289-4A9F-BDA6-01AD8928BDA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9CFD8ED-D3E3-4E82-8CBD-4CCBCFDFB6B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1"/>
            <a:ext cx="9144000" cy="1221581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3632066" y="1155550"/>
            <a:ext cx="1569660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54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视图</a:t>
            </a:r>
            <a:endParaRPr lang="en-US" altLang="zh-CN" sz="5400" b="1" dirty="0" smtClean="0">
              <a:solidFill>
                <a:srgbClr val="CC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0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2000" b="1" dirty="0">
              <a:solidFill>
                <a:srgbClr val="CC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-7938" y="609823"/>
            <a:ext cx="9151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第五章 投影与视图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4894660"/>
            <a:ext cx="9144000" cy="24884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6" name="MH_Text_1"/>
          <p:cNvSpPr>
            <a:spLocks noChangeArrowheads="1"/>
          </p:cNvSpPr>
          <p:nvPr/>
        </p:nvSpPr>
        <p:spPr bwMode="auto">
          <a:xfrm>
            <a:off x="723900" y="3227785"/>
            <a:ext cx="1665288" cy="79176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7" name="MH_SubTitle_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22314" y="3431381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38" name="MH_Other_1"/>
          <p:cNvSpPr>
            <a:spLocks noChangeArrowheads="1"/>
          </p:cNvSpPr>
          <p:nvPr/>
        </p:nvSpPr>
        <p:spPr bwMode="auto">
          <a:xfrm>
            <a:off x="2149476" y="3559968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9" name="MH_Text_2"/>
          <p:cNvSpPr>
            <a:spLocks noChangeArrowheads="1"/>
          </p:cNvSpPr>
          <p:nvPr/>
        </p:nvSpPr>
        <p:spPr bwMode="auto">
          <a:xfrm>
            <a:off x="2711450" y="3226594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0" name="MH_SubTitle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11450" y="3431381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1" name="MH_Other_2"/>
          <p:cNvSpPr>
            <a:spLocks noChangeArrowheads="1"/>
          </p:cNvSpPr>
          <p:nvPr/>
        </p:nvSpPr>
        <p:spPr bwMode="auto">
          <a:xfrm>
            <a:off x="2746376" y="3557587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2" name="MH_Other_3"/>
          <p:cNvSpPr>
            <a:spLocks noChangeArrowheads="1"/>
          </p:cNvSpPr>
          <p:nvPr/>
        </p:nvSpPr>
        <p:spPr bwMode="auto">
          <a:xfrm>
            <a:off x="4179889" y="3559968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3" name="MH_Text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9" y="3226594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4" name="MH_SubTitle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9" y="3431381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5" name="MH_Other_4"/>
          <p:cNvSpPr>
            <a:spLocks noChangeArrowheads="1"/>
          </p:cNvSpPr>
          <p:nvPr/>
        </p:nvSpPr>
        <p:spPr bwMode="auto">
          <a:xfrm>
            <a:off x="4776788" y="3557587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6" name="MH_Other_5"/>
          <p:cNvSpPr>
            <a:spLocks noChangeArrowheads="1"/>
          </p:cNvSpPr>
          <p:nvPr/>
        </p:nvSpPr>
        <p:spPr bwMode="auto">
          <a:xfrm>
            <a:off x="6178551" y="3559968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7" name="MH_Text_4"/>
          <p:cNvSpPr>
            <a:spLocks noChangeArrowheads="1"/>
          </p:cNvSpPr>
          <p:nvPr/>
        </p:nvSpPr>
        <p:spPr bwMode="auto">
          <a:xfrm>
            <a:off x="6727825" y="3226594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8" name="MH_SubTitle_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27826" y="3431381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9" name="MH_Other_6"/>
          <p:cNvSpPr>
            <a:spLocks noChangeArrowheads="1"/>
          </p:cNvSpPr>
          <p:nvPr/>
        </p:nvSpPr>
        <p:spPr bwMode="auto">
          <a:xfrm>
            <a:off x="6777039" y="3557587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50" name="MH_Other_7"/>
          <p:cNvGrpSpPr/>
          <p:nvPr/>
        </p:nvGrpSpPr>
        <p:grpSpPr bwMode="auto">
          <a:xfrm>
            <a:off x="2085975" y="3524250"/>
            <a:ext cx="890588" cy="200025"/>
            <a:chOff x="0" y="0"/>
            <a:chExt cx="561" cy="169"/>
          </a:xfrm>
        </p:grpSpPr>
        <p:pic>
          <p:nvPicPr>
            <p:cNvPr id="51" name="MH_Other_7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3" name="MH_Other_8"/>
          <p:cNvSpPr>
            <a:spLocks noChangeArrowheads="1"/>
          </p:cNvSpPr>
          <p:nvPr/>
        </p:nvSpPr>
        <p:spPr bwMode="auto">
          <a:xfrm>
            <a:off x="2184401" y="3590925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54" name="MH_Other_9"/>
          <p:cNvGrpSpPr/>
          <p:nvPr/>
        </p:nvGrpSpPr>
        <p:grpSpPr bwMode="auto">
          <a:xfrm>
            <a:off x="4116388" y="3524250"/>
            <a:ext cx="889000" cy="200025"/>
            <a:chOff x="0" y="0"/>
            <a:chExt cx="560" cy="169"/>
          </a:xfrm>
        </p:grpSpPr>
        <p:pic>
          <p:nvPicPr>
            <p:cNvPr id="55" name="MH_Other_9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7" name="MH_Other_10"/>
          <p:cNvSpPr>
            <a:spLocks noChangeArrowheads="1"/>
          </p:cNvSpPr>
          <p:nvPr/>
        </p:nvSpPr>
        <p:spPr bwMode="auto">
          <a:xfrm>
            <a:off x="4214814" y="3590925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58" name="MH_Other_11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050" y="3524250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226176" y="3600450"/>
            <a:ext cx="669925" cy="4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60" name="MH_Other_12"/>
          <p:cNvSpPr>
            <a:spLocks noChangeArrowheads="1"/>
          </p:cNvSpPr>
          <p:nvPr/>
        </p:nvSpPr>
        <p:spPr bwMode="auto">
          <a:xfrm>
            <a:off x="6213476" y="3590925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-10682" y="4227934"/>
            <a:ext cx="915468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126157" descr="xin_40070120184130418250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6801" y="1815704"/>
            <a:ext cx="2879725" cy="130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矩形 126158"/>
          <p:cNvSpPr>
            <a:spLocks noChangeArrowheads="1"/>
          </p:cNvSpPr>
          <p:nvPr/>
        </p:nvSpPr>
        <p:spPr bwMode="auto">
          <a:xfrm>
            <a:off x="100014" y="411956"/>
            <a:ext cx="88931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下图是一个蒙古包的照片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小明认为这个蒙古包可以看成如图所示的几何体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请画出这个几何体的三种视图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你与小明的做法相同吗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grpSp>
        <p:nvGrpSpPr>
          <p:cNvPr id="13316" name="组合 126159"/>
          <p:cNvGrpSpPr/>
          <p:nvPr/>
        </p:nvGrpSpPr>
        <p:grpSpPr bwMode="auto">
          <a:xfrm>
            <a:off x="5099050" y="1815704"/>
            <a:ext cx="2160588" cy="1296590"/>
            <a:chOff x="3243" y="1570"/>
            <a:chExt cx="1633" cy="1180"/>
          </a:xfrm>
        </p:grpSpPr>
        <p:sp>
          <p:nvSpPr>
            <p:cNvPr id="13317" name="AutoShape 65" descr="绿色大理石"/>
            <p:cNvSpPr>
              <a:spLocks noChangeArrowheads="1"/>
            </p:cNvSpPr>
            <p:nvPr/>
          </p:nvSpPr>
          <p:spPr bwMode="auto">
            <a:xfrm>
              <a:off x="3243" y="2069"/>
              <a:ext cx="1633" cy="681"/>
            </a:xfrm>
            <a:prstGeom prst="can">
              <a:avLst>
                <a:gd name="adj" fmla="val 32597"/>
              </a:avLst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3318" name="等腰三角形 126161"/>
            <p:cNvSpPr>
              <a:spLocks noChangeArrowheads="1"/>
            </p:cNvSpPr>
            <p:nvPr/>
          </p:nvSpPr>
          <p:spPr bwMode="auto">
            <a:xfrm>
              <a:off x="3243" y="1570"/>
              <a:ext cx="1633" cy="59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57AB81"/>
                </a:gs>
                <a:gs pos="100000">
                  <a:srgbClr val="339966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4" name="Group 48"/>
          <p:cNvGrpSpPr/>
          <p:nvPr/>
        </p:nvGrpSpPr>
        <p:grpSpPr bwMode="auto">
          <a:xfrm>
            <a:off x="950914" y="3361135"/>
            <a:ext cx="1800225" cy="1000125"/>
            <a:chOff x="2832" y="1728"/>
            <a:chExt cx="1248" cy="778"/>
          </a:xfrm>
        </p:grpSpPr>
        <p:sp>
          <p:nvSpPr>
            <p:cNvPr id="13320" name="Rectangle 44"/>
            <p:cNvSpPr>
              <a:spLocks noChangeArrowheads="1"/>
            </p:cNvSpPr>
            <p:nvPr/>
          </p:nvSpPr>
          <p:spPr bwMode="auto">
            <a:xfrm>
              <a:off x="2832" y="2064"/>
              <a:ext cx="1241" cy="44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3321" name="AutoShape 47"/>
            <p:cNvSpPr>
              <a:spLocks noChangeArrowheads="1"/>
            </p:cNvSpPr>
            <p:nvPr/>
          </p:nvSpPr>
          <p:spPr bwMode="auto">
            <a:xfrm>
              <a:off x="2834" y="1728"/>
              <a:ext cx="1246" cy="334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" name="Group 48"/>
          <p:cNvGrpSpPr/>
          <p:nvPr/>
        </p:nvGrpSpPr>
        <p:grpSpPr bwMode="auto">
          <a:xfrm>
            <a:off x="3759201" y="3371850"/>
            <a:ext cx="1800225" cy="1000125"/>
            <a:chOff x="2832" y="1728"/>
            <a:chExt cx="1248" cy="778"/>
          </a:xfrm>
        </p:grpSpPr>
        <p:sp>
          <p:nvSpPr>
            <p:cNvPr id="13323" name="Rectangle 44"/>
            <p:cNvSpPr>
              <a:spLocks noChangeArrowheads="1"/>
            </p:cNvSpPr>
            <p:nvPr/>
          </p:nvSpPr>
          <p:spPr bwMode="auto">
            <a:xfrm>
              <a:off x="2832" y="2064"/>
              <a:ext cx="1241" cy="44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3324" name="AutoShape 47"/>
            <p:cNvSpPr>
              <a:spLocks noChangeArrowheads="1"/>
            </p:cNvSpPr>
            <p:nvPr/>
          </p:nvSpPr>
          <p:spPr bwMode="auto">
            <a:xfrm>
              <a:off x="2834" y="1728"/>
              <a:ext cx="1246" cy="334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26169" name="椭圆 126168"/>
          <p:cNvSpPr>
            <a:spLocks noChangeArrowheads="1"/>
          </p:cNvSpPr>
          <p:nvPr/>
        </p:nvSpPr>
        <p:spPr bwMode="auto">
          <a:xfrm>
            <a:off x="6481764" y="3165873"/>
            <a:ext cx="1800225" cy="135016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26170" name="椭圆 126169"/>
          <p:cNvSpPr>
            <a:spLocks noChangeArrowheads="1"/>
          </p:cNvSpPr>
          <p:nvPr/>
        </p:nvSpPr>
        <p:spPr bwMode="auto">
          <a:xfrm>
            <a:off x="7373939" y="3814762"/>
            <a:ext cx="71437" cy="5357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26171" name="文本框 126170"/>
          <p:cNvSpPr txBox="1">
            <a:spLocks noChangeArrowheads="1"/>
          </p:cNvSpPr>
          <p:nvPr/>
        </p:nvSpPr>
        <p:spPr bwMode="auto">
          <a:xfrm>
            <a:off x="4211638" y="4461273"/>
            <a:ext cx="1008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左视图</a:t>
            </a:r>
          </a:p>
        </p:txBody>
      </p:sp>
      <p:sp>
        <p:nvSpPr>
          <p:cNvPr id="126172" name="文本框 126171"/>
          <p:cNvSpPr txBox="1">
            <a:spLocks noChangeArrowheads="1"/>
          </p:cNvSpPr>
          <p:nvPr/>
        </p:nvSpPr>
        <p:spPr bwMode="auto">
          <a:xfrm>
            <a:off x="1331913" y="4462463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主视图</a:t>
            </a:r>
          </a:p>
        </p:txBody>
      </p:sp>
      <p:sp>
        <p:nvSpPr>
          <p:cNvPr id="126173" name="文本框 126172"/>
          <p:cNvSpPr txBox="1">
            <a:spLocks noChangeArrowheads="1"/>
          </p:cNvSpPr>
          <p:nvPr/>
        </p:nvSpPr>
        <p:spPr bwMode="auto">
          <a:xfrm>
            <a:off x="7092950" y="4569619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俯视图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171" grpId="0"/>
      <p:bldP spid="126172" grpId="0"/>
      <p:bldP spid="1261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组合 6147"/>
          <p:cNvGrpSpPr/>
          <p:nvPr/>
        </p:nvGrpSpPr>
        <p:grpSpPr bwMode="auto">
          <a:xfrm>
            <a:off x="395288" y="465535"/>
            <a:ext cx="5409874" cy="738770"/>
            <a:chOff x="0" y="0"/>
            <a:chExt cx="8521" cy="1550"/>
          </a:xfrm>
        </p:grpSpPr>
        <p:sp>
          <p:nvSpPr>
            <p:cNvPr id="14339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4340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4341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4342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764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根据三视图判断几何体的形状</a:t>
              </a:r>
            </a:p>
          </p:txBody>
        </p:sp>
        <p:sp>
          <p:nvSpPr>
            <p:cNvPr id="14343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4344" name="矩形 169012"/>
          <p:cNvSpPr>
            <a:spLocks noChangeArrowheads="1"/>
          </p:cNvSpPr>
          <p:nvPr/>
        </p:nvSpPr>
        <p:spPr bwMode="auto">
          <a:xfrm>
            <a:off x="107950" y="1108622"/>
            <a:ext cx="89562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已知一个几何体的三种视图如图所示，则该几何体是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(    )</a:t>
            </a:r>
          </a:p>
        </p:txBody>
      </p:sp>
      <p:sp>
        <p:nvSpPr>
          <p:cNvPr id="14345" name="直角三角形 169013"/>
          <p:cNvSpPr>
            <a:spLocks noChangeArrowheads="1"/>
          </p:cNvSpPr>
          <p:nvPr/>
        </p:nvSpPr>
        <p:spPr bwMode="auto">
          <a:xfrm>
            <a:off x="539751" y="1959769"/>
            <a:ext cx="792163" cy="919163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346" name="直角三角形 169014"/>
          <p:cNvSpPr>
            <a:spLocks noChangeArrowheads="1"/>
          </p:cNvSpPr>
          <p:nvPr/>
        </p:nvSpPr>
        <p:spPr bwMode="auto">
          <a:xfrm>
            <a:off x="1908176" y="1959769"/>
            <a:ext cx="792163" cy="919163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347" name="直角三角形 169015"/>
          <p:cNvSpPr>
            <a:spLocks noChangeArrowheads="1"/>
          </p:cNvSpPr>
          <p:nvPr/>
        </p:nvSpPr>
        <p:spPr bwMode="auto">
          <a:xfrm flipV="1">
            <a:off x="539751" y="3462338"/>
            <a:ext cx="792163" cy="754856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348" name="文本框 169016"/>
          <p:cNvSpPr txBox="1">
            <a:spLocks noChangeArrowheads="1"/>
          </p:cNvSpPr>
          <p:nvPr/>
        </p:nvSpPr>
        <p:spPr bwMode="auto">
          <a:xfrm>
            <a:off x="395288" y="2895601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主视图</a:t>
            </a:r>
          </a:p>
        </p:txBody>
      </p:sp>
      <p:sp>
        <p:nvSpPr>
          <p:cNvPr id="14349" name="文本框 169017"/>
          <p:cNvSpPr txBox="1">
            <a:spLocks noChangeArrowheads="1"/>
          </p:cNvSpPr>
          <p:nvPr/>
        </p:nvSpPr>
        <p:spPr bwMode="auto">
          <a:xfrm>
            <a:off x="1792288" y="2921794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左视图</a:t>
            </a:r>
          </a:p>
        </p:txBody>
      </p:sp>
      <p:sp>
        <p:nvSpPr>
          <p:cNvPr id="14350" name="文本框 169018"/>
          <p:cNvSpPr txBox="1">
            <a:spLocks noChangeArrowheads="1"/>
          </p:cNvSpPr>
          <p:nvPr/>
        </p:nvSpPr>
        <p:spPr bwMode="auto">
          <a:xfrm>
            <a:off x="395288" y="4218385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俯视图</a:t>
            </a:r>
          </a:p>
        </p:txBody>
      </p:sp>
      <p:grpSp>
        <p:nvGrpSpPr>
          <p:cNvPr id="14351" name="组合 169028"/>
          <p:cNvGrpSpPr/>
          <p:nvPr/>
        </p:nvGrpSpPr>
        <p:grpSpPr bwMode="auto">
          <a:xfrm>
            <a:off x="3867150" y="1624013"/>
            <a:ext cx="1295400" cy="1216819"/>
            <a:chOff x="2109" y="1752"/>
            <a:chExt cx="664" cy="1022"/>
          </a:xfrm>
        </p:grpSpPr>
        <p:sp>
          <p:nvSpPr>
            <p:cNvPr id="14352" name="等腰三角形 169024"/>
            <p:cNvSpPr>
              <a:spLocks noChangeArrowheads="1"/>
            </p:cNvSpPr>
            <p:nvPr/>
          </p:nvSpPr>
          <p:spPr bwMode="auto">
            <a:xfrm>
              <a:off x="2109" y="1752"/>
              <a:ext cx="664" cy="898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4353" name="任意多边形 169025"/>
            <p:cNvSpPr>
              <a:spLocks noChangeArrowheads="1"/>
            </p:cNvSpPr>
            <p:nvPr/>
          </p:nvSpPr>
          <p:spPr bwMode="auto">
            <a:xfrm flipV="1">
              <a:off x="2109" y="2639"/>
              <a:ext cx="664" cy="135"/>
            </a:xfrm>
            <a:custGeom>
              <a:avLst/>
              <a:gdLst>
                <a:gd name="T0" fmla="*/ 9 w 43200"/>
                <a:gd name="T1" fmla="*/ 22237 h 22238"/>
                <a:gd name="T2" fmla="*/ 0 w 43200"/>
                <a:gd name="T3" fmla="*/ 21600 h 22238"/>
                <a:gd name="T4" fmla="*/ 21600 w 43200"/>
                <a:gd name="T5" fmla="*/ 0 h 22238"/>
                <a:gd name="T6" fmla="*/ 43200 w 43200"/>
                <a:gd name="T7" fmla="*/ 21600 h 22238"/>
                <a:gd name="T8" fmla="*/ 43200 w 43200"/>
                <a:gd name="T9" fmla="*/ 21600 h 22238"/>
                <a:gd name="T10" fmla="*/ 36419 w 43200"/>
                <a:gd name="T11" fmla="*/ 13974 h 22238"/>
                <a:gd name="T12" fmla="*/ 58014 w 43200"/>
                <a:gd name="T13" fmla="*/ 3493 h 22238"/>
                <a:gd name="T14" fmla="*/ 79609 w 43200"/>
                <a:gd name="T15" fmla="*/ 13974 h 22238"/>
                <a:gd name="T16" fmla="*/ 64614 w 43200"/>
                <a:gd name="T17" fmla="*/ 23956 h 22238"/>
                <a:gd name="T18" fmla="*/ 9 w 43200"/>
                <a:gd name="T19" fmla="*/ 22237 h 22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200" h="22238" fill="none">
                  <a:moveTo>
                    <a:pt x="9" y="22237"/>
                  </a:moveTo>
                  <a:cubicBezTo>
                    <a:pt x="3" y="22026"/>
                    <a:pt x="0" y="21813"/>
                    <a:pt x="0" y="21600"/>
                  </a:cubicBezTo>
                  <a:cubicBezTo>
                    <a:pt x="0" y="9671"/>
                    <a:pt x="9671" y="0"/>
                    <a:pt x="21600" y="0"/>
                  </a:cubicBezTo>
                  <a:cubicBezTo>
                    <a:pt x="33529" y="0"/>
                    <a:pt x="43200" y="9671"/>
                    <a:pt x="43200" y="21600"/>
                  </a:cubicBezTo>
                </a:path>
                <a:path w="43200" h="22238" stroke="0">
                  <a:moveTo>
                    <a:pt x="43200" y="21600"/>
                  </a:moveTo>
                  <a:cubicBezTo>
                    <a:pt x="39025" y="19689"/>
                    <a:pt x="36419" y="16979"/>
                    <a:pt x="36419" y="13974"/>
                  </a:cubicBezTo>
                  <a:cubicBezTo>
                    <a:pt x="36419" y="8186"/>
                    <a:pt x="46087" y="3493"/>
                    <a:pt x="58014" y="3493"/>
                  </a:cubicBezTo>
                  <a:cubicBezTo>
                    <a:pt x="69941" y="3493"/>
                    <a:pt x="79609" y="8186"/>
                    <a:pt x="79609" y="13974"/>
                  </a:cubicBezTo>
                  <a:cubicBezTo>
                    <a:pt x="79609" y="18646"/>
                    <a:pt x="73310" y="22604"/>
                    <a:pt x="64614" y="23956"/>
                  </a:cubicBezTo>
                  <a:lnTo>
                    <a:pt x="9" y="22237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4354" name="任意多边形 169027"/>
            <p:cNvSpPr>
              <a:spLocks noChangeArrowheads="1"/>
            </p:cNvSpPr>
            <p:nvPr/>
          </p:nvSpPr>
          <p:spPr bwMode="auto">
            <a:xfrm>
              <a:off x="2109" y="2568"/>
              <a:ext cx="664" cy="91"/>
            </a:xfrm>
            <a:custGeom>
              <a:avLst/>
              <a:gdLst>
                <a:gd name="T0" fmla="*/ 9 w 43200"/>
                <a:gd name="T1" fmla="*/ 22237 h 22238"/>
                <a:gd name="T2" fmla="*/ 0 w 43200"/>
                <a:gd name="T3" fmla="*/ 21600 h 22238"/>
                <a:gd name="T4" fmla="*/ 21600 w 43200"/>
                <a:gd name="T5" fmla="*/ 0 h 22238"/>
                <a:gd name="T6" fmla="*/ 43200 w 43200"/>
                <a:gd name="T7" fmla="*/ 21600 h 22238"/>
                <a:gd name="T8" fmla="*/ 43200 w 43200"/>
                <a:gd name="T9" fmla="*/ 21600 h 22238"/>
                <a:gd name="T10" fmla="*/ 36419 w 43200"/>
                <a:gd name="T11" fmla="*/ 13974 h 22238"/>
                <a:gd name="T12" fmla="*/ 58014 w 43200"/>
                <a:gd name="T13" fmla="*/ 3493 h 22238"/>
                <a:gd name="T14" fmla="*/ 79609 w 43200"/>
                <a:gd name="T15" fmla="*/ 13974 h 22238"/>
                <a:gd name="T16" fmla="*/ 64614 w 43200"/>
                <a:gd name="T17" fmla="*/ 23956 h 22238"/>
                <a:gd name="T18" fmla="*/ 9 w 43200"/>
                <a:gd name="T19" fmla="*/ 22237 h 22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200" h="22238" fill="none">
                  <a:moveTo>
                    <a:pt x="9" y="22237"/>
                  </a:moveTo>
                  <a:cubicBezTo>
                    <a:pt x="3" y="22026"/>
                    <a:pt x="0" y="21813"/>
                    <a:pt x="0" y="21600"/>
                  </a:cubicBezTo>
                  <a:cubicBezTo>
                    <a:pt x="0" y="9671"/>
                    <a:pt x="9671" y="0"/>
                    <a:pt x="21600" y="0"/>
                  </a:cubicBezTo>
                  <a:cubicBezTo>
                    <a:pt x="33529" y="0"/>
                    <a:pt x="43200" y="9671"/>
                    <a:pt x="43200" y="21600"/>
                  </a:cubicBezTo>
                </a:path>
                <a:path w="43200" h="22238" stroke="0">
                  <a:moveTo>
                    <a:pt x="43200" y="21600"/>
                  </a:moveTo>
                  <a:cubicBezTo>
                    <a:pt x="39025" y="19689"/>
                    <a:pt x="36419" y="16979"/>
                    <a:pt x="36419" y="13974"/>
                  </a:cubicBezTo>
                  <a:cubicBezTo>
                    <a:pt x="36419" y="8186"/>
                    <a:pt x="46087" y="3493"/>
                    <a:pt x="58014" y="3493"/>
                  </a:cubicBezTo>
                  <a:cubicBezTo>
                    <a:pt x="69941" y="3493"/>
                    <a:pt x="79609" y="8186"/>
                    <a:pt x="79609" y="13974"/>
                  </a:cubicBezTo>
                  <a:cubicBezTo>
                    <a:pt x="79609" y="18646"/>
                    <a:pt x="73310" y="22604"/>
                    <a:pt x="64614" y="23956"/>
                  </a:cubicBezTo>
                  <a:lnTo>
                    <a:pt x="9" y="22237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14355" name="组合 169046"/>
          <p:cNvGrpSpPr/>
          <p:nvPr/>
        </p:nvGrpSpPr>
        <p:grpSpPr bwMode="auto">
          <a:xfrm>
            <a:off x="6315076" y="1677592"/>
            <a:ext cx="1800225" cy="1134665"/>
            <a:chOff x="3978" y="1670"/>
            <a:chExt cx="1134" cy="953"/>
          </a:xfrm>
        </p:grpSpPr>
        <p:sp>
          <p:nvSpPr>
            <p:cNvPr id="14356" name="等腰三角形 169031"/>
            <p:cNvSpPr>
              <a:spLocks noChangeArrowheads="1"/>
            </p:cNvSpPr>
            <p:nvPr/>
          </p:nvSpPr>
          <p:spPr bwMode="auto">
            <a:xfrm>
              <a:off x="4205" y="1670"/>
              <a:ext cx="907" cy="816"/>
            </a:xfrm>
            <a:prstGeom prst="triangle">
              <a:avLst>
                <a:gd name="adj" fmla="val 18301"/>
              </a:avLst>
            </a:prstGeom>
            <a:noFill/>
            <a:ln w="19050">
              <a:solidFill>
                <a:schemeClr val="tx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grpSp>
          <p:nvGrpSpPr>
            <p:cNvPr id="14357" name="组合 169037"/>
            <p:cNvGrpSpPr/>
            <p:nvPr/>
          </p:nvGrpSpPr>
          <p:grpSpPr bwMode="auto">
            <a:xfrm>
              <a:off x="3978" y="1670"/>
              <a:ext cx="1134" cy="953"/>
              <a:chOff x="3923" y="1842"/>
              <a:chExt cx="1134" cy="953"/>
            </a:xfrm>
          </p:grpSpPr>
          <p:sp>
            <p:nvSpPr>
              <p:cNvPr id="14358" name="等腰三角形 169030"/>
              <p:cNvSpPr>
                <a:spLocks noChangeArrowheads="1"/>
              </p:cNvSpPr>
              <p:nvPr/>
            </p:nvSpPr>
            <p:spPr bwMode="auto">
              <a:xfrm>
                <a:off x="3923" y="1979"/>
                <a:ext cx="907" cy="816"/>
              </a:xfrm>
              <a:prstGeom prst="triangle">
                <a:avLst>
                  <a:gd name="adj" fmla="val 18301"/>
                </a:avLst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14359" name="直接连接符 169032"/>
              <p:cNvSpPr>
                <a:spLocks noChangeShapeType="1"/>
              </p:cNvSpPr>
              <p:nvPr/>
            </p:nvSpPr>
            <p:spPr bwMode="auto">
              <a:xfrm flipV="1">
                <a:off x="4830" y="2659"/>
                <a:ext cx="227" cy="1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14360" name="直接连接符 169033"/>
              <p:cNvSpPr>
                <a:spLocks noChangeShapeType="1"/>
              </p:cNvSpPr>
              <p:nvPr/>
            </p:nvSpPr>
            <p:spPr bwMode="auto">
              <a:xfrm flipV="1">
                <a:off x="4096" y="1842"/>
                <a:ext cx="227" cy="1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14361" name="直接连接符 169034"/>
              <p:cNvSpPr>
                <a:spLocks noChangeShapeType="1"/>
              </p:cNvSpPr>
              <p:nvPr/>
            </p:nvSpPr>
            <p:spPr bwMode="auto">
              <a:xfrm flipV="1">
                <a:off x="3923" y="2659"/>
                <a:ext cx="227" cy="13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14362" name="直接连接符 169036"/>
              <p:cNvSpPr>
                <a:spLocks noChangeShapeType="1"/>
              </p:cNvSpPr>
              <p:nvPr/>
            </p:nvSpPr>
            <p:spPr bwMode="auto">
              <a:xfrm flipH="1" flipV="1">
                <a:off x="4317" y="1842"/>
                <a:ext cx="740" cy="81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</p:grpSp>
      <p:sp>
        <p:nvSpPr>
          <p:cNvPr id="14363" name="文本框 169038"/>
          <p:cNvSpPr txBox="1">
            <a:spLocks noChangeArrowheads="1"/>
          </p:cNvSpPr>
          <p:nvPr/>
        </p:nvSpPr>
        <p:spPr bwMode="auto">
          <a:xfrm>
            <a:off x="4356100" y="2931319"/>
            <a:ext cx="503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4364" name="文本框 169039"/>
          <p:cNvSpPr txBox="1">
            <a:spLocks noChangeArrowheads="1"/>
          </p:cNvSpPr>
          <p:nvPr/>
        </p:nvSpPr>
        <p:spPr bwMode="auto">
          <a:xfrm>
            <a:off x="7019925" y="28956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grpSp>
        <p:nvGrpSpPr>
          <p:cNvPr id="14365" name="组合 169055"/>
          <p:cNvGrpSpPr/>
          <p:nvPr/>
        </p:nvGrpSpPr>
        <p:grpSpPr bwMode="auto">
          <a:xfrm>
            <a:off x="3924301" y="3381375"/>
            <a:ext cx="1800225" cy="1133475"/>
            <a:chOff x="2472" y="2840"/>
            <a:chExt cx="1134" cy="952"/>
          </a:xfrm>
        </p:grpSpPr>
        <p:sp>
          <p:nvSpPr>
            <p:cNvPr id="14366" name="等腰三角形 169048"/>
            <p:cNvSpPr>
              <a:spLocks noChangeArrowheads="1"/>
            </p:cNvSpPr>
            <p:nvPr/>
          </p:nvSpPr>
          <p:spPr bwMode="auto">
            <a:xfrm>
              <a:off x="2699" y="2840"/>
              <a:ext cx="907" cy="816"/>
            </a:xfrm>
            <a:prstGeom prst="triangle">
              <a:avLst>
                <a:gd name="adj" fmla="val 18301"/>
              </a:avLst>
            </a:prstGeom>
            <a:noFill/>
            <a:ln w="19050">
              <a:solidFill>
                <a:schemeClr val="tx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4367" name="等腰三角形 169050"/>
            <p:cNvSpPr>
              <a:spLocks noChangeArrowheads="1"/>
            </p:cNvSpPr>
            <p:nvPr/>
          </p:nvSpPr>
          <p:spPr bwMode="auto">
            <a:xfrm>
              <a:off x="2472" y="2840"/>
              <a:ext cx="907" cy="952"/>
            </a:xfrm>
            <a:prstGeom prst="triangle">
              <a:avLst>
                <a:gd name="adj" fmla="val 43329"/>
              </a:avLst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4368" name="直接连接符 169051"/>
            <p:cNvSpPr>
              <a:spLocks noChangeShapeType="1"/>
            </p:cNvSpPr>
            <p:nvPr/>
          </p:nvSpPr>
          <p:spPr bwMode="auto">
            <a:xfrm flipV="1">
              <a:off x="3379" y="3657"/>
              <a:ext cx="227" cy="13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4369" name="直接连接符 169053"/>
            <p:cNvSpPr>
              <a:spLocks noChangeShapeType="1"/>
            </p:cNvSpPr>
            <p:nvPr/>
          </p:nvSpPr>
          <p:spPr bwMode="auto">
            <a:xfrm flipV="1">
              <a:off x="2472" y="3657"/>
              <a:ext cx="227" cy="13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4370" name="直接连接符 169054"/>
            <p:cNvSpPr>
              <a:spLocks noChangeShapeType="1"/>
            </p:cNvSpPr>
            <p:nvPr/>
          </p:nvSpPr>
          <p:spPr bwMode="auto">
            <a:xfrm flipH="1" flipV="1">
              <a:off x="2866" y="2840"/>
              <a:ext cx="740" cy="8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14371" name="文本框 169056"/>
          <p:cNvSpPr txBox="1">
            <a:spLocks noChangeArrowheads="1"/>
          </p:cNvSpPr>
          <p:nvPr/>
        </p:nvSpPr>
        <p:spPr bwMode="auto">
          <a:xfrm>
            <a:off x="4427538" y="4548188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grpSp>
        <p:nvGrpSpPr>
          <p:cNvPr id="14372" name="组合 169068"/>
          <p:cNvGrpSpPr/>
          <p:nvPr/>
        </p:nvGrpSpPr>
        <p:grpSpPr bwMode="auto">
          <a:xfrm>
            <a:off x="6443663" y="3381375"/>
            <a:ext cx="1816100" cy="1114425"/>
            <a:chOff x="4059" y="2840"/>
            <a:chExt cx="1144" cy="936"/>
          </a:xfrm>
        </p:grpSpPr>
        <p:sp>
          <p:nvSpPr>
            <p:cNvPr id="14373" name="直接连接符 169065"/>
            <p:cNvSpPr>
              <a:spLocks noChangeShapeType="1"/>
            </p:cNvSpPr>
            <p:nvPr/>
          </p:nvSpPr>
          <p:spPr bwMode="auto">
            <a:xfrm>
              <a:off x="4522" y="2840"/>
              <a:ext cx="0" cy="7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4374" name="直接连接符 169066"/>
            <p:cNvSpPr>
              <a:spLocks noChangeShapeType="1"/>
            </p:cNvSpPr>
            <p:nvPr/>
          </p:nvSpPr>
          <p:spPr bwMode="auto">
            <a:xfrm flipH="1">
              <a:off x="4059" y="3566"/>
              <a:ext cx="454" cy="2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4375" name="直接连接符 169067"/>
            <p:cNvSpPr>
              <a:spLocks noChangeShapeType="1"/>
            </p:cNvSpPr>
            <p:nvPr/>
          </p:nvSpPr>
          <p:spPr bwMode="auto">
            <a:xfrm>
              <a:off x="4513" y="3566"/>
              <a:ext cx="690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14376" name="文本框 169069"/>
          <p:cNvSpPr txBox="1">
            <a:spLocks noChangeArrowheads="1"/>
          </p:cNvSpPr>
          <p:nvPr/>
        </p:nvSpPr>
        <p:spPr bwMode="auto">
          <a:xfrm>
            <a:off x="7092951" y="4516041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69072" name="文本框 169071"/>
          <p:cNvSpPr txBox="1">
            <a:spLocks noChangeArrowheads="1"/>
          </p:cNvSpPr>
          <p:nvPr/>
        </p:nvSpPr>
        <p:spPr bwMode="auto">
          <a:xfrm>
            <a:off x="8359776" y="117038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cxnSp>
        <p:nvCxnSpPr>
          <p:cNvPr id="2" name="直接连接符 1"/>
          <p:cNvCxnSpPr>
            <a:stCxn id="14373" idx="0"/>
          </p:cNvCxnSpPr>
          <p:nvPr/>
        </p:nvCxnSpPr>
        <p:spPr>
          <a:xfrm flipH="1">
            <a:off x="6443663" y="3381375"/>
            <a:ext cx="735012" cy="1134666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>
            <a:stCxn id="14373" idx="0"/>
          </p:cNvCxnSpPr>
          <p:nvPr/>
        </p:nvCxnSpPr>
        <p:spPr>
          <a:xfrm flipH="1">
            <a:off x="6443664" y="4300538"/>
            <a:ext cx="1800225" cy="202406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>
            <a:stCxn id="14373" idx="0"/>
          </p:cNvCxnSpPr>
          <p:nvPr/>
        </p:nvCxnSpPr>
        <p:spPr>
          <a:xfrm>
            <a:off x="7164388" y="3381375"/>
            <a:ext cx="1079500" cy="919163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9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0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74084"/>
          <p:cNvSpPr>
            <a:spLocks noChangeArrowheads="1"/>
          </p:cNvSpPr>
          <p:nvPr/>
        </p:nvSpPr>
        <p:spPr bwMode="auto">
          <a:xfrm>
            <a:off x="128588" y="1162199"/>
            <a:ext cx="58785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请根据下面给的三种视图，画出该几何体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63" name="圆角矩形 31"/>
          <p:cNvSpPr>
            <a:spLocks noChangeArrowheads="1"/>
          </p:cNvSpPr>
          <p:nvPr/>
        </p:nvSpPr>
        <p:spPr bwMode="auto">
          <a:xfrm>
            <a:off x="250825" y="681038"/>
            <a:ext cx="1428750" cy="321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同步练习</a:t>
            </a:r>
            <a:endParaRPr lang="zh-CN" altLang="en-US"/>
          </a:p>
        </p:txBody>
      </p:sp>
      <p:sp>
        <p:nvSpPr>
          <p:cNvPr id="15364" name="矩形 174086"/>
          <p:cNvSpPr>
            <a:spLocks noChangeArrowheads="1"/>
          </p:cNvSpPr>
          <p:nvPr/>
        </p:nvSpPr>
        <p:spPr bwMode="auto">
          <a:xfrm>
            <a:off x="539751" y="1847850"/>
            <a:ext cx="1471613" cy="1188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5365" name="矩形 174087"/>
          <p:cNvSpPr>
            <a:spLocks noChangeArrowheads="1"/>
          </p:cNvSpPr>
          <p:nvPr/>
        </p:nvSpPr>
        <p:spPr bwMode="auto">
          <a:xfrm>
            <a:off x="2700338" y="1847850"/>
            <a:ext cx="1079500" cy="1188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5366" name="等腰三角形 174088"/>
          <p:cNvSpPr>
            <a:spLocks noChangeArrowheads="1"/>
          </p:cNvSpPr>
          <p:nvPr/>
        </p:nvSpPr>
        <p:spPr bwMode="auto">
          <a:xfrm rot="10800000">
            <a:off x="539751" y="3651647"/>
            <a:ext cx="1439863" cy="794147"/>
          </a:xfrm>
          <a:prstGeom prst="triangle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5367" name="直接连接符 174089"/>
          <p:cNvSpPr>
            <a:spLocks noChangeShapeType="1"/>
          </p:cNvSpPr>
          <p:nvPr/>
        </p:nvSpPr>
        <p:spPr bwMode="auto">
          <a:xfrm>
            <a:off x="1258889" y="1847850"/>
            <a:ext cx="1587" cy="118824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5368" name="矩形 174090"/>
          <p:cNvSpPr>
            <a:spLocks noChangeArrowheads="1"/>
          </p:cNvSpPr>
          <p:nvPr/>
        </p:nvSpPr>
        <p:spPr bwMode="auto">
          <a:xfrm>
            <a:off x="4787900" y="1924050"/>
            <a:ext cx="3024188" cy="243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0C0C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5369" name="文本框 174091"/>
          <p:cNvSpPr txBox="1">
            <a:spLocks noChangeArrowheads="1"/>
          </p:cNvSpPr>
          <p:nvPr/>
        </p:nvSpPr>
        <p:spPr bwMode="auto">
          <a:xfrm>
            <a:off x="827088" y="3102769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主视图</a:t>
            </a:r>
          </a:p>
        </p:txBody>
      </p:sp>
      <p:sp>
        <p:nvSpPr>
          <p:cNvPr id="15370" name="文本框 174092"/>
          <p:cNvSpPr txBox="1">
            <a:spLocks noChangeArrowheads="1"/>
          </p:cNvSpPr>
          <p:nvPr/>
        </p:nvSpPr>
        <p:spPr bwMode="auto">
          <a:xfrm>
            <a:off x="2700338" y="3134917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左视图</a:t>
            </a:r>
          </a:p>
        </p:txBody>
      </p:sp>
      <p:sp>
        <p:nvSpPr>
          <p:cNvPr id="15371" name="文本框 174093"/>
          <p:cNvSpPr txBox="1">
            <a:spLocks noChangeArrowheads="1"/>
          </p:cNvSpPr>
          <p:nvPr/>
        </p:nvSpPr>
        <p:spPr bwMode="auto">
          <a:xfrm>
            <a:off x="828675" y="4483894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俯视图</a:t>
            </a:r>
          </a:p>
        </p:txBody>
      </p:sp>
      <p:sp>
        <p:nvSpPr>
          <p:cNvPr id="174096" name="等腰三角形 174095"/>
          <p:cNvSpPr>
            <a:spLocks noChangeArrowheads="1"/>
          </p:cNvSpPr>
          <p:nvPr/>
        </p:nvSpPr>
        <p:spPr bwMode="auto">
          <a:xfrm rot="10800000">
            <a:off x="5580064" y="1977629"/>
            <a:ext cx="1514475" cy="1188244"/>
          </a:xfrm>
          <a:prstGeom prst="triangle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flatTx/>
          </a:bodyPr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65989"/>
          <p:cNvSpPr>
            <a:spLocks noChangeArrowheads="1"/>
          </p:cNvSpPr>
          <p:nvPr/>
        </p:nvSpPr>
        <p:spPr bwMode="auto">
          <a:xfrm>
            <a:off x="265113" y="1231107"/>
            <a:ext cx="8361362" cy="2322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关于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下面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几何体有几种说法，其中说法正确的是（        ）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它的俯视图是圆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它的主视图与左视图相同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它的三种视图都相同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它的主视图与俯视图都是圆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5992" name="文本框 165991"/>
          <p:cNvSpPr txBox="1">
            <a:spLocks noChangeArrowheads="1"/>
          </p:cNvSpPr>
          <p:nvPr/>
        </p:nvSpPr>
        <p:spPr bwMode="auto">
          <a:xfrm>
            <a:off x="7451725" y="1329928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388" name="矩形 80"/>
          <p:cNvSpPr>
            <a:spLocks noChangeArrowheads="1"/>
          </p:cNvSpPr>
          <p:nvPr/>
        </p:nvSpPr>
        <p:spPr bwMode="auto">
          <a:xfrm>
            <a:off x="136525" y="21432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rgbClr val="228989"/>
              </a:solidFill>
            </a:endParaRPr>
          </a:p>
        </p:txBody>
      </p:sp>
      <p:grpSp>
        <p:nvGrpSpPr>
          <p:cNvPr id="16389" name="组合 6"/>
          <p:cNvGrpSpPr/>
          <p:nvPr/>
        </p:nvGrpSpPr>
        <p:grpSpPr bwMode="auto">
          <a:xfrm>
            <a:off x="5795963" y="1707356"/>
            <a:ext cx="3206750" cy="1800225"/>
            <a:chOff x="9128" y="3586"/>
            <a:chExt cx="5050" cy="3779"/>
          </a:xfrm>
        </p:grpSpPr>
        <p:sp>
          <p:nvSpPr>
            <p:cNvPr id="5" name="椭圆 4"/>
            <p:cNvSpPr/>
            <p:nvPr/>
          </p:nvSpPr>
          <p:spPr>
            <a:xfrm>
              <a:off x="9580" y="3698"/>
              <a:ext cx="3840" cy="3667"/>
            </a:xfrm>
            <a:prstGeom prst="ellipse">
              <a:avLst/>
            </a:prstGeom>
            <a:ln w="28575" cmpd="sng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6" name="矩形 5"/>
            <p:cNvSpPr/>
            <p:nvPr/>
          </p:nvSpPr>
          <p:spPr>
            <a:xfrm>
              <a:off x="9128" y="3586"/>
              <a:ext cx="5050" cy="910"/>
            </a:xfrm>
            <a:prstGeom prst="rect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3" name="椭圆 2"/>
            <p:cNvSpPr/>
            <p:nvPr/>
          </p:nvSpPr>
          <p:spPr>
            <a:xfrm>
              <a:off x="9808" y="4153"/>
              <a:ext cx="3302" cy="952"/>
            </a:xfrm>
            <a:prstGeom prst="ellipse">
              <a:avLst/>
            </a:prstGeom>
            <a:noFill/>
            <a:ln w="28575" cmpd="sng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69987"/>
          <p:cNvSpPr>
            <a:spLocks noChangeArrowheads="1"/>
          </p:cNvSpPr>
          <p:nvPr/>
        </p:nvSpPr>
        <p:spPr bwMode="auto">
          <a:xfrm>
            <a:off x="250826" y="490628"/>
            <a:ext cx="8569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如下图几何体，请画出这个物体的三视图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7411" name="组合 170115"/>
          <p:cNvGrpSpPr/>
          <p:nvPr/>
        </p:nvGrpSpPr>
        <p:grpSpPr bwMode="auto">
          <a:xfrm>
            <a:off x="1042989" y="1653779"/>
            <a:ext cx="2117725" cy="972740"/>
            <a:chOff x="975" y="2623"/>
            <a:chExt cx="1334" cy="817"/>
          </a:xfrm>
        </p:grpSpPr>
        <p:sp>
          <p:nvSpPr>
            <p:cNvPr id="17412" name="立方体 170110"/>
            <p:cNvSpPr>
              <a:spLocks noChangeArrowheads="1"/>
            </p:cNvSpPr>
            <p:nvPr/>
          </p:nvSpPr>
          <p:spPr bwMode="auto">
            <a:xfrm>
              <a:off x="975" y="2931"/>
              <a:ext cx="409" cy="409"/>
            </a:xfrm>
            <a:prstGeom prst="cube">
              <a:avLst>
                <a:gd name="adj" fmla="val 250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13" name="立方体 170111"/>
            <p:cNvSpPr>
              <a:spLocks noChangeArrowheads="1"/>
            </p:cNvSpPr>
            <p:nvPr/>
          </p:nvSpPr>
          <p:spPr bwMode="auto">
            <a:xfrm>
              <a:off x="1283" y="2931"/>
              <a:ext cx="409" cy="409"/>
            </a:xfrm>
            <a:prstGeom prst="cube">
              <a:avLst>
                <a:gd name="adj" fmla="val 250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14" name="立方体 170112"/>
            <p:cNvSpPr>
              <a:spLocks noChangeArrowheads="1"/>
            </p:cNvSpPr>
            <p:nvPr/>
          </p:nvSpPr>
          <p:spPr bwMode="auto">
            <a:xfrm>
              <a:off x="1492" y="3031"/>
              <a:ext cx="409" cy="409"/>
            </a:xfrm>
            <a:prstGeom prst="cube">
              <a:avLst>
                <a:gd name="adj" fmla="val 250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15" name="立方体 170113"/>
            <p:cNvSpPr>
              <a:spLocks noChangeArrowheads="1"/>
            </p:cNvSpPr>
            <p:nvPr/>
          </p:nvSpPr>
          <p:spPr bwMode="auto">
            <a:xfrm>
              <a:off x="1601" y="2623"/>
              <a:ext cx="409" cy="409"/>
            </a:xfrm>
            <a:prstGeom prst="cube">
              <a:avLst>
                <a:gd name="adj" fmla="val 250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16" name="立方体 170114"/>
            <p:cNvSpPr>
              <a:spLocks noChangeArrowheads="1"/>
            </p:cNvSpPr>
            <p:nvPr/>
          </p:nvSpPr>
          <p:spPr bwMode="auto">
            <a:xfrm>
              <a:off x="1900" y="2931"/>
              <a:ext cx="409" cy="409"/>
            </a:xfrm>
            <a:prstGeom prst="cube">
              <a:avLst>
                <a:gd name="adj" fmla="val 250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17417" name="组合 170125"/>
          <p:cNvGrpSpPr/>
          <p:nvPr/>
        </p:nvGrpSpPr>
        <p:grpSpPr bwMode="auto">
          <a:xfrm>
            <a:off x="971551" y="3543300"/>
            <a:ext cx="1770063" cy="971550"/>
            <a:chOff x="494" y="2795"/>
            <a:chExt cx="1115" cy="816"/>
          </a:xfrm>
        </p:grpSpPr>
        <p:sp>
          <p:nvSpPr>
            <p:cNvPr id="17418" name="立方体 170119"/>
            <p:cNvSpPr>
              <a:spLocks noChangeArrowheads="1"/>
            </p:cNvSpPr>
            <p:nvPr/>
          </p:nvSpPr>
          <p:spPr bwMode="auto">
            <a:xfrm>
              <a:off x="1201" y="3022"/>
              <a:ext cx="408" cy="408"/>
            </a:xfrm>
            <a:prstGeom prst="cube">
              <a:avLst>
                <a:gd name="adj" fmla="val 250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19" name="立方体 170120"/>
            <p:cNvSpPr>
              <a:spLocks noChangeArrowheads="1"/>
            </p:cNvSpPr>
            <p:nvPr/>
          </p:nvSpPr>
          <p:spPr bwMode="auto">
            <a:xfrm>
              <a:off x="494" y="3113"/>
              <a:ext cx="408" cy="408"/>
            </a:xfrm>
            <a:prstGeom prst="cube">
              <a:avLst>
                <a:gd name="adj" fmla="val 250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20" name="立方体 170121"/>
            <p:cNvSpPr>
              <a:spLocks noChangeArrowheads="1"/>
            </p:cNvSpPr>
            <p:nvPr/>
          </p:nvSpPr>
          <p:spPr bwMode="auto">
            <a:xfrm>
              <a:off x="793" y="3113"/>
              <a:ext cx="408" cy="408"/>
            </a:xfrm>
            <a:prstGeom prst="cube">
              <a:avLst>
                <a:gd name="adj" fmla="val 250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21" name="立方体 170122"/>
            <p:cNvSpPr>
              <a:spLocks noChangeArrowheads="1"/>
            </p:cNvSpPr>
            <p:nvPr/>
          </p:nvSpPr>
          <p:spPr bwMode="auto">
            <a:xfrm>
              <a:off x="1111" y="3113"/>
              <a:ext cx="408" cy="408"/>
            </a:xfrm>
            <a:prstGeom prst="cube">
              <a:avLst>
                <a:gd name="adj" fmla="val 250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22" name="立方体 170123"/>
            <p:cNvSpPr>
              <a:spLocks noChangeArrowheads="1"/>
            </p:cNvSpPr>
            <p:nvPr/>
          </p:nvSpPr>
          <p:spPr bwMode="auto">
            <a:xfrm>
              <a:off x="1020" y="3203"/>
              <a:ext cx="408" cy="408"/>
            </a:xfrm>
            <a:prstGeom prst="cube">
              <a:avLst>
                <a:gd name="adj" fmla="val 250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23" name="立方体 170124"/>
            <p:cNvSpPr>
              <a:spLocks noChangeArrowheads="1"/>
            </p:cNvSpPr>
            <p:nvPr/>
          </p:nvSpPr>
          <p:spPr bwMode="auto">
            <a:xfrm>
              <a:off x="1111" y="2795"/>
              <a:ext cx="408" cy="408"/>
            </a:xfrm>
            <a:prstGeom prst="cube">
              <a:avLst>
                <a:gd name="adj" fmla="val 250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17424" name="文本框 170126"/>
          <p:cNvSpPr txBox="1">
            <a:spLocks noChangeArrowheads="1"/>
          </p:cNvSpPr>
          <p:nvPr/>
        </p:nvSpPr>
        <p:spPr bwMode="auto">
          <a:xfrm>
            <a:off x="323850" y="1977629"/>
            <a:ext cx="543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(1)</a:t>
            </a:r>
          </a:p>
        </p:txBody>
      </p:sp>
      <p:sp>
        <p:nvSpPr>
          <p:cNvPr id="17425" name="文本框 170127"/>
          <p:cNvSpPr txBox="1">
            <a:spLocks noChangeArrowheads="1"/>
          </p:cNvSpPr>
          <p:nvPr/>
        </p:nvSpPr>
        <p:spPr bwMode="auto">
          <a:xfrm>
            <a:off x="323850" y="3835004"/>
            <a:ext cx="543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(2)</a:t>
            </a:r>
          </a:p>
        </p:txBody>
      </p:sp>
      <p:sp>
        <p:nvSpPr>
          <p:cNvPr id="17426" name="直接连接符 170128"/>
          <p:cNvSpPr>
            <a:spLocks noChangeShapeType="1"/>
          </p:cNvSpPr>
          <p:nvPr/>
        </p:nvSpPr>
        <p:spPr bwMode="auto">
          <a:xfrm>
            <a:off x="539751" y="3112294"/>
            <a:ext cx="7561263" cy="0"/>
          </a:xfrm>
          <a:prstGeom prst="line">
            <a:avLst/>
          </a:prstGeom>
          <a:noFill/>
          <a:ln w="19050">
            <a:solidFill>
              <a:srgbClr val="C0C0C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7427" name="文本框 170129"/>
          <p:cNvSpPr txBox="1">
            <a:spLocks noChangeArrowheads="1"/>
          </p:cNvSpPr>
          <p:nvPr/>
        </p:nvSpPr>
        <p:spPr bwMode="auto">
          <a:xfrm>
            <a:off x="3851275" y="1059657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主视图</a:t>
            </a:r>
          </a:p>
        </p:txBody>
      </p:sp>
      <p:sp>
        <p:nvSpPr>
          <p:cNvPr id="17428" name="文本框 170130"/>
          <p:cNvSpPr txBox="1">
            <a:spLocks noChangeArrowheads="1"/>
          </p:cNvSpPr>
          <p:nvPr/>
        </p:nvSpPr>
        <p:spPr bwMode="auto">
          <a:xfrm>
            <a:off x="3924300" y="2463404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左视图</a:t>
            </a:r>
          </a:p>
        </p:txBody>
      </p:sp>
      <p:sp>
        <p:nvSpPr>
          <p:cNvPr id="17429" name="文本框 170131"/>
          <p:cNvSpPr txBox="1">
            <a:spLocks noChangeArrowheads="1"/>
          </p:cNvSpPr>
          <p:nvPr/>
        </p:nvSpPr>
        <p:spPr bwMode="auto">
          <a:xfrm>
            <a:off x="6659563" y="1059657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俯视图</a:t>
            </a:r>
          </a:p>
        </p:txBody>
      </p:sp>
      <p:sp>
        <p:nvSpPr>
          <p:cNvPr id="17430" name="文本框 170132"/>
          <p:cNvSpPr txBox="1">
            <a:spLocks noChangeArrowheads="1"/>
          </p:cNvSpPr>
          <p:nvPr/>
        </p:nvSpPr>
        <p:spPr bwMode="auto">
          <a:xfrm>
            <a:off x="3879850" y="3294460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主视图</a:t>
            </a:r>
          </a:p>
        </p:txBody>
      </p:sp>
      <p:sp>
        <p:nvSpPr>
          <p:cNvPr id="17431" name="文本框 170133"/>
          <p:cNvSpPr txBox="1">
            <a:spLocks noChangeArrowheads="1"/>
          </p:cNvSpPr>
          <p:nvPr/>
        </p:nvSpPr>
        <p:spPr bwMode="auto">
          <a:xfrm>
            <a:off x="3986213" y="4407694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左视图</a:t>
            </a:r>
          </a:p>
        </p:txBody>
      </p:sp>
      <p:sp>
        <p:nvSpPr>
          <p:cNvPr id="17432" name="文本框 170134"/>
          <p:cNvSpPr txBox="1">
            <a:spLocks noChangeArrowheads="1"/>
          </p:cNvSpPr>
          <p:nvPr/>
        </p:nvSpPr>
        <p:spPr bwMode="auto">
          <a:xfrm>
            <a:off x="6688138" y="3294460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俯视图</a:t>
            </a:r>
          </a:p>
        </p:txBody>
      </p:sp>
      <p:grpSp>
        <p:nvGrpSpPr>
          <p:cNvPr id="170153" name="组合 170152"/>
          <p:cNvGrpSpPr/>
          <p:nvPr/>
        </p:nvGrpSpPr>
        <p:grpSpPr bwMode="auto">
          <a:xfrm>
            <a:off x="6732589" y="1383506"/>
            <a:ext cx="1944687" cy="763191"/>
            <a:chOff x="4105" y="1437"/>
            <a:chExt cx="1225" cy="641"/>
          </a:xfrm>
        </p:grpSpPr>
        <p:sp>
          <p:nvSpPr>
            <p:cNvPr id="17434" name="矩形 170147"/>
            <p:cNvSpPr>
              <a:spLocks noChangeArrowheads="1"/>
            </p:cNvSpPr>
            <p:nvPr/>
          </p:nvSpPr>
          <p:spPr bwMode="auto">
            <a:xfrm>
              <a:off x="4105" y="1443"/>
              <a:ext cx="1225" cy="31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35" name="直接连接符 170148"/>
            <p:cNvSpPr>
              <a:spLocks noChangeShapeType="1"/>
            </p:cNvSpPr>
            <p:nvPr/>
          </p:nvSpPr>
          <p:spPr bwMode="auto">
            <a:xfrm>
              <a:off x="4416" y="1437"/>
              <a:ext cx="0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36" name="直接连接符 170149"/>
            <p:cNvSpPr>
              <a:spLocks noChangeShapeType="1"/>
            </p:cNvSpPr>
            <p:nvPr/>
          </p:nvSpPr>
          <p:spPr bwMode="auto">
            <a:xfrm>
              <a:off x="4731" y="1440"/>
              <a:ext cx="0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37" name="直接连接符 170150"/>
            <p:cNvSpPr>
              <a:spLocks noChangeShapeType="1"/>
            </p:cNvSpPr>
            <p:nvPr/>
          </p:nvSpPr>
          <p:spPr bwMode="auto">
            <a:xfrm>
              <a:off x="5048" y="1440"/>
              <a:ext cx="0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38" name="矩形 170151"/>
            <p:cNvSpPr>
              <a:spLocks noChangeArrowheads="1"/>
            </p:cNvSpPr>
            <p:nvPr/>
          </p:nvSpPr>
          <p:spPr bwMode="auto">
            <a:xfrm>
              <a:off x="4731" y="1761"/>
              <a:ext cx="317" cy="31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170165" name="组合 170164"/>
          <p:cNvGrpSpPr/>
          <p:nvPr/>
        </p:nvGrpSpPr>
        <p:grpSpPr bwMode="auto">
          <a:xfrm>
            <a:off x="5148263" y="2301478"/>
            <a:ext cx="1009650" cy="756047"/>
            <a:chOff x="3243" y="1933"/>
            <a:chExt cx="636" cy="635"/>
          </a:xfrm>
        </p:grpSpPr>
        <p:sp>
          <p:nvSpPr>
            <p:cNvPr id="17440" name="矩形 170138"/>
            <p:cNvSpPr>
              <a:spLocks noChangeArrowheads="1"/>
            </p:cNvSpPr>
            <p:nvPr/>
          </p:nvSpPr>
          <p:spPr bwMode="auto">
            <a:xfrm>
              <a:off x="3243" y="2250"/>
              <a:ext cx="636" cy="31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41" name="矩形 170160"/>
            <p:cNvSpPr>
              <a:spLocks noChangeArrowheads="1"/>
            </p:cNvSpPr>
            <p:nvPr/>
          </p:nvSpPr>
          <p:spPr bwMode="auto">
            <a:xfrm>
              <a:off x="3243" y="1933"/>
              <a:ext cx="317" cy="6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170166" name="组合 170165"/>
          <p:cNvGrpSpPr/>
          <p:nvPr/>
        </p:nvGrpSpPr>
        <p:grpSpPr bwMode="auto">
          <a:xfrm>
            <a:off x="3995739" y="1329928"/>
            <a:ext cx="1944687" cy="756047"/>
            <a:chOff x="2517" y="1171"/>
            <a:chExt cx="1225" cy="635"/>
          </a:xfrm>
        </p:grpSpPr>
        <p:grpSp>
          <p:nvGrpSpPr>
            <p:cNvPr id="17443" name="组合 170159"/>
            <p:cNvGrpSpPr/>
            <p:nvPr/>
          </p:nvGrpSpPr>
          <p:grpSpPr bwMode="auto">
            <a:xfrm>
              <a:off x="2517" y="1480"/>
              <a:ext cx="1225" cy="324"/>
              <a:chOff x="2608" y="1344"/>
              <a:chExt cx="1225" cy="324"/>
            </a:xfrm>
          </p:grpSpPr>
          <p:sp>
            <p:nvSpPr>
              <p:cNvPr id="17444" name="矩形 170154"/>
              <p:cNvSpPr>
                <a:spLocks noChangeArrowheads="1"/>
              </p:cNvSpPr>
              <p:nvPr/>
            </p:nvSpPr>
            <p:spPr bwMode="auto">
              <a:xfrm>
                <a:off x="2608" y="1350"/>
                <a:ext cx="1225" cy="31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17445" name="直接连接符 170155"/>
              <p:cNvSpPr>
                <a:spLocks noChangeShapeType="1"/>
              </p:cNvSpPr>
              <p:nvPr/>
            </p:nvSpPr>
            <p:spPr bwMode="auto">
              <a:xfrm>
                <a:off x="2919" y="1344"/>
                <a:ext cx="0" cy="3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17446" name="直接连接符 170156"/>
              <p:cNvSpPr>
                <a:spLocks noChangeShapeType="1"/>
              </p:cNvSpPr>
              <p:nvPr/>
            </p:nvSpPr>
            <p:spPr bwMode="auto">
              <a:xfrm>
                <a:off x="3234" y="1347"/>
                <a:ext cx="0" cy="3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17447" name="直接连接符 170157"/>
              <p:cNvSpPr>
                <a:spLocks noChangeShapeType="1"/>
              </p:cNvSpPr>
              <p:nvPr/>
            </p:nvSpPr>
            <p:spPr bwMode="auto">
              <a:xfrm>
                <a:off x="3551" y="1347"/>
                <a:ext cx="0" cy="3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17448" name="矩形 170163"/>
            <p:cNvSpPr>
              <a:spLocks noChangeArrowheads="1"/>
            </p:cNvSpPr>
            <p:nvPr/>
          </p:nvSpPr>
          <p:spPr bwMode="auto">
            <a:xfrm>
              <a:off x="3143" y="1171"/>
              <a:ext cx="317" cy="6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170174" name="组合 170173"/>
          <p:cNvGrpSpPr/>
          <p:nvPr/>
        </p:nvGrpSpPr>
        <p:grpSpPr bwMode="auto">
          <a:xfrm>
            <a:off x="4141788" y="3381375"/>
            <a:ext cx="1511300" cy="756047"/>
            <a:chOff x="2608" y="2931"/>
            <a:chExt cx="952" cy="635"/>
          </a:xfrm>
        </p:grpSpPr>
        <p:sp>
          <p:nvSpPr>
            <p:cNvPr id="17450" name="矩形 170168"/>
            <p:cNvSpPr>
              <a:spLocks noChangeArrowheads="1"/>
            </p:cNvSpPr>
            <p:nvPr/>
          </p:nvSpPr>
          <p:spPr bwMode="auto">
            <a:xfrm>
              <a:off x="2608" y="3246"/>
              <a:ext cx="952" cy="31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51" name="直接连接符 170169"/>
            <p:cNvSpPr>
              <a:spLocks noChangeShapeType="1"/>
            </p:cNvSpPr>
            <p:nvPr/>
          </p:nvSpPr>
          <p:spPr bwMode="auto">
            <a:xfrm>
              <a:off x="2919" y="3240"/>
              <a:ext cx="0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52" name="矩形 170172"/>
            <p:cNvSpPr>
              <a:spLocks noChangeArrowheads="1"/>
            </p:cNvSpPr>
            <p:nvPr/>
          </p:nvSpPr>
          <p:spPr bwMode="auto">
            <a:xfrm>
              <a:off x="3243" y="2931"/>
              <a:ext cx="317" cy="6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170179" name="组合 170178"/>
          <p:cNvGrpSpPr/>
          <p:nvPr/>
        </p:nvGrpSpPr>
        <p:grpSpPr bwMode="auto">
          <a:xfrm>
            <a:off x="6877050" y="3436144"/>
            <a:ext cx="1511300" cy="1079897"/>
            <a:chOff x="4150" y="2931"/>
            <a:chExt cx="952" cy="907"/>
          </a:xfrm>
        </p:grpSpPr>
        <p:sp>
          <p:nvSpPr>
            <p:cNvPr id="17454" name="矩形 170175"/>
            <p:cNvSpPr>
              <a:spLocks noChangeArrowheads="1"/>
            </p:cNvSpPr>
            <p:nvPr/>
          </p:nvSpPr>
          <p:spPr bwMode="auto">
            <a:xfrm>
              <a:off x="4150" y="3246"/>
              <a:ext cx="952" cy="31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55" name="直接连接符 170176"/>
            <p:cNvSpPr>
              <a:spLocks noChangeShapeType="1"/>
            </p:cNvSpPr>
            <p:nvPr/>
          </p:nvSpPr>
          <p:spPr bwMode="auto">
            <a:xfrm>
              <a:off x="4461" y="3240"/>
              <a:ext cx="0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56" name="矩形 170177"/>
            <p:cNvSpPr>
              <a:spLocks noChangeArrowheads="1"/>
            </p:cNvSpPr>
            <p:nvPr/>
          </p:nvSpPr>
          <p:spPr bwMode="auto">
            <a:xfrm>
              <a:off x="4785" y="2931"/>
              <a:ext cx="317" cy="90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170183" name="组合 170182"/>
          <p:cNvGrpSpPr/>
          <p:nvPr/>
        </p:nvGrpSpPr>
        <p:grpSpPr bwMode="auto">
          <a:xfrm>
            <a:off x="5435600" y="4083844"/>
            <a:ext cx="1511300" cy="757238"/>
            <a:chOff x="3370" y="3430"/>
            <a:chExt cx="952" cy="636"/>
          </a:xfrm>
        </p:grpSpPr>
        <p:sp>
          <p:nvSpPr>
            <p:cNvPr id="17458" name="矩形 170180"/>
            <p:cNvSpPr>
              <a:spLocks noChangeArrowheads="1"/>
            </p:cNvSpPr>
            <p:nvPr/>
          </p:nvSpPr>
          <p:spPr bwMode="auto">
            <a:xfrm>
              <a:off x="3370" y="3748"/>
              <a:ext cx="952" cy="31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7459" name="矩形 170181"/>
            <p:cNvSpPr>
              <a:spLocks noChangeArrowheads="1"/>
            </p:cNvSpPr>
            <p:nvPr/>
          </p:nvSpPr>
          <p:spPr bwMode="auto">
            <a:xfrm>
              <a:off x="3696" y="3430"/>
              <a:ext cx="317" cy="6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0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矩形 164867"/>
          <p:cNvSpPr>
            <a:spLocks noChangeArrowheads="1"/>
          </p:cNvSpPr>
          <p:nvPr/>
        </p:nvSpPr>
        <p:spPr bwMode="auto">
          <a:xfrm>
            <a:off x="827088" y="2193131"/>
            <a:ext cx="1008062" cy="37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视图</a:t>
            </a:r>
          </a:p>
        </p:txBody>
      </p:sp>
      <p:sp>
        <p:nvSpPr>
          <p:cNvPr id="164869" name="左大括号 164868"/>
          <p:cNvSpPr/>
          <p:nvPr/>
        </p:nvSpPr>
        <p:spPr bwMode="auto">
          <a:xfrm>
            <a:off x="2051051" y="1221581"/>
            <a:ext cx="73025" cy="2268141"/>
          </a:xfrm>
          <a:prstGeom prst="leftBrace">
            <a:avLst>
              <a:gd name="adj1" fmla="val 344725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64887" name="矩形 164886"/>
          <p:cNvSpPr>
            <a:spLocks noChangeArrowheads="1"/>
          </p:cNvSpPr>
          <p:nvPr/>
        </p:nvSpPr>
        <p:spPr bwMode="auto">
          <a:xfrm>
            <a:off x="3311526" y="1059657"/>
            <a:ext cx="5364163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用正投影的方法绘制的物体在投影面上的图形</a:t>
            </a:r>
          </a:p>
        </p:txBody>
      </p:sp>
      <p:sp>
        <p:nvSpPr>
          <p:cNvPr id="164888" name="矩形 164887"/>
          <p:cNvSpPr>
            <a:spLocks noChangeArrowheads="1"/>
          </p:cNvSpPr>
          <p:nvPr/>
        </p:nvSpPr>
        <p:spPr bwMode="auto">
          <a:xfrm>
            <a:off x="4427539" y="1631157"/>
            <a:ext cx="3457575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主视图：从正面得到的视图</a:t>
            </a:r>
          </a:p>
        </p:txBody>
      </p:sp>
      <p:sp>
        <p:nvSpPr>
          <p:cNvPr id="164889" name="左大括号 164888"/>
          <p:cNvSpPr/>
          <p:nvPr/>
        </p:nvSpPr>
        <p:spPr bwMode="auto">
          <a:xfrm>
            <a:off x="4211638" y="1760935"/>
            <a:ext cx="88900" cy="1079897"/>
          </a:xfrm>
          <a:prstGeom prst="leftBrace">
            <a:avLst>
              <a:gd name="adj1" fmla="val 13482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64891" name="文本框 164890"/>
          <p:cNvSpPr txBox="1">
            <a:spLocks noChangeArrowheads="1"/>
          </p:cNvSpPr>
          <p:nvPr/>
        </p:nvSpPr>
        <p:spPr bwMode="auto">
          <a:xfrm>
            <a:off x="2174875" y="1059656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概念</a:t>
            </a:r>
          </a:p>
        </p:txBody>
      </p:sp>
      <p:sp>
        <p:nvSpPr>
          <p:cNvPr id="164892" name="右箭头 164891"/>
          <p:cNvSpPr>
            <a:spLocks noChangeArrowheads="1"/>
          </p:cNvSpPr>
          <p:nvPr/>
        </p:nvSpPr>
        <p:spPr bwMode="auto">
          <a:xfrm>
            <a:off x="3017838" y="1134666"/>
            <a:ext cx="215900" cy="216694"/>
          </a:xfrm>
          <a:prstGeom prst="rightArrow">
            <a:avLst>
              <a:gd name="adj1" fmla="val 50000"/>
              <a:gd name="adj2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64893" name="文本框 164892"/>
          <p:cNvSpPr txBox="1">
            <a:spLocks noChangeArrowheads="1"/>
          </p:cNvSpPr>
          <p:nvPr/>
        </p:nvSpPr>
        <p:spPr bwMode="auto">
          <a:xfrm>
            <a:off x="2195513" y="2116931"/>
            <a:ext cx="2031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三视图的组成</a:t>
            </a:r>
          </a:p>
        </p:txBody>
      </p:sp>
      <p:sp>
        <p:nvSpPr>
          <p:cNvPr id="164894" name="矩形 164893"/>
          <p:cNvSpPr>
            <a:spLocks noChangeArrowheads="1"/>
          </p:cNvSpPr>
          <p:nvPr/>
        </p:nvSpPr>
        <p:spPr bwMode="auto">
          <a:xfrm>
            <a:off x="4427539" y="2139554"/>
            <a:ext cx="3457575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左视图：从左面得到的视图</a:t>
            </a:r>
          </a:p>
        </p:txBody>
      </p:sp>
      <p:sp>
        <p:nvSpPr>
          <p:cNvPr id="164895" name="矩形 164894"/>
          <p:cNvSpPr>
            <a:spLocks noChangeArrowheads="1"/>
          </p:cNvSpPr>
          <p:nvPr/>
        </p:nvSpPr>
        <p:spPr bwMode="auto">
          <a:xfrm>
            <a:off x="4427539" y="2636044"/>
            <a:ext cx="3457575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俯视图：从上面得到的视图</a:t>
            </a:r>
          </a:p>
        </p:txBody>
      </p:sp>
      <p:sp>
        <p:nvSpPr>
          <p:cNvPr id="164896" name="文本框 164895"/>
          <p:cNvSpPr txBox="1">
            <a:spLocks noChangeArrowheads="1"/>
          </p:cNvSpPr>
          <p:nvPr/>
        </p:nvSpPr>
        <p:spPr bwMode="auto">
          <a:xfrm>
            <a:off x="2195513" y="3274219"/>
            <a:ext cx="2031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三视图的画法</a:t>
            </a:r>
          </a:p>
        </p:txBody>
      </p:sp>
      <p:sp>
        <p:nvSpPr>
          <p:cNvPr id="164897" name="矩形 164896"/>
          <p:cNvSpPr>
            <a:spLocks noChangeArrowheads="1"/>
          </p:cNvSpPr>
          <p:nvPr/>
        </p:nvSpPr>
        <p:spPr bwMode="auto">
          <a:xfrm>
            <a:off x="4413250" y="3274219"/>
            <a:ext cx="259238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ea typeface="黑体" panose="02010609060101010101" pitchFamily="49" charset="-122"/>
              </a:rPr>
              <a:t>长对正</a:t>
            </a:r>
            <a:r>
              <a:rPr lang="en-US" altLang="zh-CN" sz="2000" dirty="0"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ea typeface="黑体" panose="02010609060101010101" pitchFamily="49" charset="-122"/>
              </a:rPr>
              <a:t>高平齐</a:t>
            </a:r>
            <a:r>
              <a:rPr lang="en-US" altLang="zh-CN" sz="2000" dirty="0"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ea typeface="黑体" panose="02010609060101010101" pitchFamily="49" charset="-122"/>
              </a:rPr>
              <a:t>宽相等</a:t>
            </a:r>
          </a:p>
        </p:txBody>
      </p:sp>
      <p:sp>
        <p:nvSpPr>
          <p:cNvPr id="18446" name="矩形 80"/>
          <p:cNvSpPr>
            <a:spLocks noChangeArrowheads="1"/>
          </p:cNvSpPr>
          <p:nvPr/>
        </p:nvSpPr>
        <p:spPr bwMode="auto">
          <a:xfrm>
            <a:off x="139700" y="32147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课堂小结</a:t>
            </a:r>
            <a:endParaRPr lang="zh-CN" altLang="en-US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6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64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/>
      <p:bldP spid="164887" grpId="0"/>
      <p:bldP spid="164888" grpId="0"/>
      <p:bldP spid="164891" grpId="0"/>
      <p:bldP spid="164893" grpId="0"/>
      <p:bldP spid="164894" grpId="0"/>
      <p:bldP spid="164895" grpId="0"/>
      <p:bldP spid="164896" grpId="0"/>
      <p:bldP spid="1648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211201" y="1657350"/>
            <a:ext cx="867568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algn="just">
              <a:lnSpc>
                <a:spcPct val="16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理解视图及三视图的概念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indent="200025" algn="just">
              <a:lnSpc>
                <a:spcPct val="16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会辨别简单几何体的三种视图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能熟练画出简单几何体的三</a:t>
            </a:r>
          </a:p>
          <a:p>
            <a:pPr indent="200025" algn="just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种视图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  <a:p>
            <a:pPr indent="200025">
              <a:lnSpc>
                <a:spcPct val="16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能根据三视图描述基本几何体或实物原型．（难点）</a:t>
            </a:r>
          </a:p>
        </p:txBody>
      </p:sp>
      <p:sp>
        <p:nvSpPr>
          <p:cNvPr id="5123" name="矩形 4119"/>
          <p:cNvSpPr>
            <a:spLocks noChangeArrowheads="1"/>
          </p:cNvSpPr>
          <p:nvPr/>
        </p:nvSpPr>
        <p:spPr bwMode="auto">
          <a:xfrm>
            <a:off x="3708400" y="1113235"/>
            <a:ext cx="1728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57" name="直接连接符 22656"/>
          <p:cNvSpPr>
            <a:spLocks noChangeShapeType="1"/>
          </p:cNvSpPr>
          <p:nvPr/>
        </p:nvSpPr>
        <p:spPr bwMode="auto">
          <a:xfrm>
            <a:off x="2484439" y="3295650"/>
            <a:ext cx="503237" cy="217885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658" name="直接连接符 22657"/>
          <p:cNvSpPr>
            <a:spLocks noChangeShapeType="1"/>
          </p:cNvSpPr>
          <p:nvPr/>
        </p:nvSpPr>
        <p:spPr bwMode="auto">
          <a:xfrm>
            <a:off x="2484439" y="3144441"/>
            <a:ext cx="503237" cy="217884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659" name="直接连接符 22658"/>
          <p:cNvSpPr>
            <a:spLocks noChangeShapeType="1"/>
          </p:cNvSpPr>
          <p:nvPr/>
        </p:nvSpPr>
        <p:spPr bwMode="auto">
          <a:xfrm>
            <a:off x="2497139" y="2993232"/>
            <a:ext cx="503237" cy="217885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149" name="文本框 22644"/>
          <p:cNvSpPr txBox="1">
            <a:spLocks noChangeArrowheads="1"/>
          </p:cNvSpPr>
          <p:nvPr/>
        </p:nvSpPr>
        <p:spPr bwMode="auto">
          <a:xfrm>
            <a:off x="250826" y="573881"/>
            <a:ext cx="86407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观察下面图形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假如有一束平形光从正面、左面、上面照射到物体上，请分别画出不同方向的正投影图形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150" name="矩形 22645"/>
          <p:cNvSpPr>
            <a:spLocks noChangeArrowheads="1"/>
          </p:cNvSpPr>
          <p:nvPr/>
        </p:nvSpPr>
        <p:spPr bwMode="auto">
          <a:xfrm>
            <a:off x="2971801" y="3090863"/>
            <a:ext cx="2663825" cy="66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flatTx/>
          </a:bodyPr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151" name="矩形 22646"/>
          <p:cNvSpPr>
            <a:spLocks noChangeArrowheads="1"/>
          </p:cNvSpPr>
          <p:nvPr/>
        </p:nvSpPr>
        <p:spPr bwMode="auto">
          <a:xfrm>
            <a:off x="3821114" y="2431257"/>
            <a:ext cx="885825" cy="66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flatTx/>
          </a:bodyPr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650" name="直接连接符 22649"/>
          <p:cNvSpPr>
            <a:spLocks noChangeShapeType="1"/>
          </p:cNvSpPr>
          <p:nvPr/>
        </p:nvSpPr>
        <p:spPr bwMode="auto">
          <a:xfrm>
            <a:off x="4138613" y="1966913"/>
            <a:ext cx="0" cy="378619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651" name="直接连接符 22650"/>
          <p:cNvSpPr>
            <a:spLocks noChangeShapeType="1"/>
          </p:cNvSpPr>
          <p:nvPr/>
        </p:nvSpPr>
        <p:spPr bwMode="auto">
          <a:xfrm>
            <a:off x="4324350" y="1956198"/>
            <a:ext cx="0" cy="378619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652" name="直接连接符 22651"/>
          <p:cNvSpPr>
            <a:spLocks noChangeShapeType="1"/>
          </p:cNvSpPr>
          <p:nvPr/>
        </p:nvSpPr>
        <p:spPr bwMode="auto">
          <a:xfrm>
            <a:off x="4500563" y="1956198"/>
            <a:ext cx="0" cy="378619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660" name="直接连接符 22659"/>
          <p:cNvSpPr>
            <a:spLocks noChangeShapeType="1"/>
          </p:cNvSpPr>
          <p:nvPr/>
        </p:nvSpPr>
        <p:spPr bwMode="auto">
          <a:xfrm flipV="1">
            <a:off x="3492501" y="3598069"/>
            <a:ext cx="504825" cy="270272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661" name="直接连接符 22660"/>
          <p:cNvSpPr>
            <a:spLocks noChangeShapeType="1"/>
          </p:cNvSpPr>
          <p:nvPr/>
        </p:nvSpPr>
        <p:spPr bwMode="auto">
          <a:xfrm flipV="1">
            <a:off x="3708401" y="3619501"/>
            <a:ext cx="504825" cy="270272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662" name="直接连接符 22661"/>
          <p:cNvSpPr>
            <a:spLocks noChangeShapeType="1"/>
          </p:cNvSpPr>
          <p:nvPr/>
        </p:nvSpPr>
        <p:spPr bwMode="auto">
          <a:xfrm flipV="1">
            <a:off x="3924301" y="3651647"/>
            <a:ext cx="504825" cy="270272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158" name="矩形 80"/>
          <p:cNvSpPr>
            <a:spLocks noChangeArrowheads="1"/>
          </p:cNvSpPr>
          <p:nvPr/>
        </p:nvSpPr>
        <p:spPr bwMode="auto">
          <a:xfrm>
            <a:off x="123825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228989"/>
                </a:solidFill>
                <a:ea typeface="方正姚体" panose="02010601030101010101" pitchFamily="2" charset="-122"/>
              </a:rPr>
              <a:t>导入新课</a:t>
            </a:r>
            <a:endParaRPr lang="zh-CN" altLang="en-US">
              <a:solidFill>
                <a:srgbClr val="228989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094" name="组合 124093"/>
          <p:cNvGrpSpPr/>
          <p:nvPr/>
        </p:nvGrpSpPr>
        <p:grpSpPr bwMode="auto">
          <a:xfrm>
            <a:off x="2916239" y="3165873"/>
            <a:ext cx="2663825" cy="1350169"/>
            <a:chOff x="1837" y="2659"/>
            <a:chExt cx="1678" cy="1134"/>
          </a:xfrm>
        </p:grpSpPr>
        <p:sp>
          <p:nvSpPr>
            <p:cNvPr id="7171" name="矩形 124079"/>
            <p:cNvSpPr>
              <a:spLocks noChangeArrowheads="1"/>
            </p:cNvSpPr>
            <p:nvPr/>
          </p:nvSpPr>
          <p:spPr bwMode="auto">
            <a:xfrm>
              <a:off x="2381" y="2659"/>
              <a:ext cx="558" cy="113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7172" name="矩形 124080"/>
            <p:cNvSpPr>
              <a:spLocks noChangeArrowheads="1"/>
            </p:cNvSpPr>
            <p:nvPr/>
          </p:nvSpPr>
          <p:spPr bwMode="auto">
            <a:xfrm>
              <a:off x="1837" y="3203"/>
              <a:ext cx="1678" cy="58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7173" name="组合 6147"/>
          <p:cNvGrpSpPr/>
          <p:nvPr/>
        </p:nvGrpSpPr>
        <p:grpSpPr bwMode="auto">
          <a:xfrm>
            <a:off x="395288" y="465535"/>
            <a:ext cx="3973504" cy="738770"/>
            <a:chOff x="0" y="0"/>
            <a:chExt cx="6259" cy="1550"/>
          </a:xfrm>
        </p:grpSpPr>
        <p:sp>
          <p:nvSpPr>
            <p:cNvPr id="7174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7175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717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177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5381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三视图的识别和绘制</a:t>
              </a:r>
            </a:p>
          </p:txBody>
        </p:sp>
        <p:sp>
          <p:nvSpPr>
            <p:cNvPr id="7178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24073" name="文本框 124072"/>
          <p:cNvSpPr txBox="1">
            <a:spLocks noChangeArrowheads="1"/>
          </p:cNvSpPr>
          <p:nvPr/>
        </p:nvSpPr>
        <p:spPr bwMode="auto">
          <a:xfrm>
            <a:off x="3852863" y="4542235"/>
            <a:ext cx="1008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主视图</a:t>
            </a:r>
          </a:p>
        </p:txBody>
      </p:sp>
      <p:sp>
        <p:nvSpPr>
          <p:cNvPr id="124074" name="文本框 124073"/>
          <p:cNvSpPr txBox="1">
            <a:spLocks noChangeArrowheads="1"/>
          </p:cNvSpPr>
          <p:nvPr/>
        </p:nvSpPr>
        <p:spPr bwMode="auto">
          <a:xfrm>
            <a:off x="1173163" y="4537473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左视图</a:t>
            </a:r>
          </a:p>
        </p:txBody>
      </p:sp>
      <p:sp>
        <p:nvSpPr>
          <p:cNvPr id="124075" name="文本框 124074"/>
          <p:cNvSpPr txBox="1">
            <a:spLocks noChangeArrowheads="1"/>
          </p:cNvSpPr>
          <p:nvPr/>
        </p:nvSpPr>
        <p:spPr bwMode="auto">
          <a:xfrm>
            <a:off x="6977063" y="4537473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俯视图</a:t>
            </a:r>
          </a:p>
        </p:txBody>
      </p:sp>
      <p:sp>
        <p:nvSpPr>
          <p:cNvPr id="124077" name="文本框 124076"/>
          <p:cNvSpPr txBox="1">
            <a:spLocks noChangeArrowheads="1"/>
          </p:cNvSpPr>
          <p:nvPr/>
        </p:nvSpPr>
        <p:spPr bwMode="auto">
          <a:xfrm>
            <a:off x="3275013" y="1183481"/>
            <a:ext cx="59055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ea typeface="黑体" panose="02010609060101010101" pitchFamily="49" charset="-122"/>
              </a:rPr>
              <a:t>       </a:t>
            </a:r>
            <a:r>
              <a:rPr lang="zh-CN" altLang="en-US" sz="2400" dirty="0">
                <a:ea typeface="黑体" panose="02010609060101010101" pitchFamily="49" charset="-122"/>
              </a:rPr>
              <a:t>用正投影的方法绘制的物体在投影上的图形称为物体的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视图</a:t>
            </a:r>
            <a:r>
              <a:rPr lang="en-US" altLang="zh-CN" sz="2400" dirty="0"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ea typeface="黑体" panose="02010609060101010101" pitchFamily="49" charset="-122"/>
              </a:rPr>
              <a:t>      </a:t>
            </a:r>
            <a:r>
              <a:rPr lang="zh-CN" altLang="en-US" sz="2400" dirty="0">
                <a:ea typeface="黑体" panose="02010609060101010101" pitchFamily="49" charset="-122"/>
              </a:rPr>
              <a:t>把正面得到的视图叫作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主视图</a:t>
            </a:r>
            <a:r>
              <a:rPr lang="en-US" altLang="zh-CN" sz="2400" dirty="0"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ea typeface="黑体" panose="02010609060101010101" pitchFamily="49" charset="-122"/>
              </a:rPr>
              <a:t>左边得到的叫作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左视图</a:t>
            </a:r>
            <a:r>
              <a:rPr lang="zh-CN" altLang="en-US" sz="2400" dirty="0">
                <a:ea typeface="黑体" panose="02010609060101010101" pitchFamily="49" charset="-122"/>
              </a:rPr>
              <a:t>，上面得到的叫作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俯视图</a:t>
            </a:r>
            <a:r>
              <a:rPr lang="en-US" altLang="zh-CN" sz="2400" dirty="0"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24084" name="组合 124083"/>
          <p:cNvGrpSpPr/>
          <p:nvPr/>
        </p:nvGrpSpPr>
        <p:grpSpPr bwMode="auto">
          <a:xfrm>
            <a:off x="1187451" y="3187303"/>
            <a:ext cx="885825" cy="1327547"/>
            <a:chOff x="793" y="2568"/>
            <a:chExt cx="558" cy="1115"/>
          </a:xfrm>
        </p:grpSpPr>
        <p:sp>
          <p:nvSpPr>
            <p:cNvPr id="7184" name="矩形 124077"/>
            <p:cNvSpPr>
              <a:spLocks noChangeArrowheads="1"/>
            </p:cNvSpPr>
            <p:nvPr/>
          </p:nvSpPr>
          <p:spPr bwMode="auto">
            <a:xfrm>
              <a:off x="793" y="2568"/>
              <a:ext cx="558" cy="1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7185" name="直接连接符 124082"/>
            <p:cNvSpPr>
              <a:spLocks noChangeShapeType="1"/>
            </p:cNvSpPr>
            <p:nvPr/>
          </p:nvSpPr>
          <p:spPr bwMode="auto">
            <a:xfrm flipH="1">
              <a:off x="793" y="3085"/>
              <a:ext cx="5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124093" name="组合 124092"/>
          <p:cNvGrpSpPr/>
          <p:nvPr/>
        </p:nvGrpSpPr>
        <p:grpSpPr bwMode="auto">
          <a:xfrm>
            <a:off x="6156326" y="3835004"/>
            <a:ext cx="2663825" cy="703659"/>
            <a:chOff x="3923" y="3212"/>
            <a:chExt cx="1678" cy="591"/>
          </a:xfrm>
        </p:grpSpPr>
        <p:sp>
          <p:nvSpPr>
            <p:cNvPr id="7187" name="矩形 124084"/>
            <p:cNvSpPr>
              <a:spLocks noChangeArrowheads="1"/>
            </p:cNvSpPr>
            <p:nvPr/>
          </p:nvSpPr>
          <p:spPr bwMode="auto">
            <a:xfrm>
              <a:off x="3923" y="3213"/>
              <a:ext cx="1678" cy="59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7188" name="直接连接符 124085"/>
            <p:cNvSpPr>
              <a:spLocks noChangeShapeType="1"/>
            </p:cNvSpPr>
            <p:nvPr/>
          </p:nvSpPr>
          <p:spPr bwMode="auto">
            <a:xfrm>
              <a:off x="4477" y="3212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7189" name="直接连接符 124086"/>
            <p:cNvSpPr>
              <a:spLocks noChangeShapeType="1"/>
            </p:cNvSpPr>
            <p:nvPr/>
          </p:nvSpPr>
          <p:spPr bwMode="auto">
            <a:xfrm>
              <a:off x="5030" y="321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7190" name="矩形 124089"/>
          <p:cNvSpPr>
            <a:spLocks noChangeArrowheads="1"/>
          </p:cNvSpPr>
          <p:nvPr/>
        </p:nvSpPr>
        <p:spPr bwMode="auto">
          <a:xfrm>
            <a:off x="323851" y="2205038"/>
            <a:ext cx="2663825" cy="66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flatTx/>
          </a:bodyPr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7191" name="矩形 124090"/>
          <p:cNvSpPr>
            <a:spLocks noChangeArrowheads="1"/>
          </p:cNvSpPr>
          <p:nvPr/>
        </p:nvSpPr>
        <p:spPr bwMode="auto">
          <a:xfrm>
            <a:off x="1201739" y="1545432"/>
            <a:ext cx="885825" cy="66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flatTx/>
          </a:bodyPr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7192" name="矩形 80"/>
          <p:cNvSpPr>
            <a:spLocks noChangeArrowheads="1"/>
          </p:cNvSpPr>
          <p:nvPr/>
        </p:nvSpPr>
        <p:spPr bwMode="auto">
          <a:xfrm>
            <a:off x="122238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讲授新课</a:t>
            </a:r>
            <a:endParaRPr lang="zh-CN" altLang="en-US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4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073" grpId="0"/>
      <p:bldP spid="124074" grpId="0"/>
      <p:bldP spid="1240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5"/>
          <p:cNvSpPr>
            <a:spLocks noGrp="1" noChangeArrowheads="1"/>
          </p:cNvSpPr>
          <p:nvPr/>
        </p:nvSpPr>
        <p:spPr bwMode="auto">
          <a:xfrm>
            <a:off x="395289" y="411956"/>
            <a:ext cx="755173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观察主视图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左视图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俯视图你发现了什么规律？</a:t>
            </a:r>
          </a:p>
        </p:txBody>
      </p:sp>
      <p:grpSp>
        <p:nvGrpSpPr>
          <p:cNvPr id="8195" name="组合 167947"/>
          <p:cNvGrpSpPr/>
          <p:nvPr/>
        </p:nvGrpSpPr>
        <p:grpSpPr bwMode="auto">
          <a:xfrm>
            <a:off x="5637214" y="1534716"/>
            <a:ext cx="885825" cy="1350169"/>
            <a:chOff x="793" y="2568"/>
            <a:chExt cx="558" cy="1115"/>
          </a:xfrm>
        </p:grpSpPr>
        <p:sp>
          <p:nvSpPr>
            <p:cNvPr id="8196" name="矩形 167948"/>
            <p:cNvSpPr>
              <a:spLocks noChangeArrowheads="1"/>
            </p:cNvSpPr>
            <p:nvPr/>
          </p:nvSpPr>
          <p:spPr bwMode="auto">
            <a:xfrm>
              <a:off x="793" y="2568"/>
              <a:ext cx="558" cy="1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8197" name="直接连接符 167949"/>
            <p:cNvSpPr>
              <a:spLocks noChangeShapeType="1"/>
            </p:cNvSpPr>
            <p:nvPr/>
          </p:nvSpPr>
          <p:spPr bwMode="auto">
            <a:xfrm flipH="1">
              <a:off x="793" y="3085"/>
              <a:ext cx="5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8198" name="组合 167950"/>
          <p:cNvGrpSpPr/>
          <p:nvPr/>
        </p:nvGrpSpPr>
        <p:grpSpPr bwMode="auto">
          <a:xfrm>
            <a:off x="2305051" y="3317082"/>
            <a:ext cx="2663825" cy="703660"/>
            <a:chOff x="3923" y="3212"/>
            <a:chExt cx="1678" cy="591"/>
          </a:xfrm>
        </p:grpSpPr>
        <p:sp>
          <p:nvSpPr>
            <p:cNvPr id="8199" name="矩形 167951"/>
            <p:cNvSpPr>
              <a:spLocks noChangeArrowheads="1"/>
            </p:cNvSpPr>
            <p:nvPr/>
          </p:nvSpPr>
          <p:spPr bwMode="auto">
            <a:xfrm>
              <a:off x="3923" y="3213"/>
              <a:ext cx="1678" cy="59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8200" name="直接连接符 167952"/>
            <p:cNvSpPr>
              <a:spLocks noChangeShapeType="1"/>
            </p:cNvSpPr>
            <p:nvPr/>
          </p:nvSpPr>
          <p:spPr bwMode="auto">
            <a:xfrm>
              <a:off x="4477" y="3212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8201" name="直接连接符 167953"/>
            <p:cNvSpPr>
              <a:spLocks noChangeShapeType="1"/>
            </p:cNvSpPr>
            <p:nvPr/>
          </p:nvSpPr>
          <p:spPr bwMode="auto">
            <a:xfrm>
              <a:off x="5030" y="321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167955" name="直接连接符 167954"/>
          <p:cNvSpPr>
            <a:spLocks noChangeShapeType="1"/>
          </p:cNvSpPr>
          <p:nvPr/>
        </p:nvSpPr>
        <p:spPr bwMode="auto">
          <a:xfrm>
            <a:off x="1604963" y="1534716"/>
            <a:ext cx="6121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67956" name="直接连接符 167955"/>
          <p:cNvSpPr>
            <a:spLocks noChangeShapeType="1"/>
          </p:cNvSpPr>
          <p:nvPr/>
        </p:nvSpPr>
        <p:spPr bwMode="auto">
          <a:xfrm>
            <a:off x="1604963" y="2884885"/>
            <a:ext cx="6121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67958" name="直接连接符 167957"/>
          <p:cNvSpPr>
            <a:spLocks noChangeShapeType="1"/>
          </p:cNvSpPr>
          <p:nvPr/>
        </p:nvSpPr>
        <p:spPr bwMode="auto">
          <a:xfrm>
            <a:off x="2297113" y="1156097"/>
            <a:ext cx="0" cy="3186113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67959" name="直接连接符 167958"/>
          <p:cNvSpPr>
            <a:spLocks noChangeShapeType="1"/>
          </p:cNvSpPr>
          <p:nvPr/>
        </p:nvSpPr>
        <p:spPr bwMode="auto">
          <a:xfrm>
            <a:off x="4975225" y="1200150"/>
            <a:ext cx="0" cy="3186113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67960" name="任意多边形 167959"/>
          <p:cNvSpPr>
            <a:spLocks noChangeArrowheads="1"/>
          </p:cNvSpPr>
          <p:nvPr/>
        </p:nvSpPr>
        <p:spPr bwMode="auto">
          <a:xfrm flipV="1">
            <a:off x="4989513" y="2830116"/>
            <a:ext cx="647700" cy="48577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67962" name="任意多边形 167961"/>
          <p:cNvSpPr>
            <a:spLocks noChangeArrowheads="1"/>
          </p:cNvSpPr>
          <p:nvPr/>
        </p:nvSpPr>
        <p:spPr bwMode="auto">
          <a:xfrm flipV="1">
            <a:off x="4875213" y="2851548"/>
            <a:ext cx="1655762" cy="1163240"/>
          </a:xfrm>
          <a:custGeom>
            <a:avLst/>
            <a:gdLst>
              <a:gd name="T0" fmla="*/ 0 w 21600"/>
              <a:gd name="T1" fmla="*/ 0 h 23304"/>
              <a:gd name="T2" fmla="*/ 21600 w 21600"/>
              <a:gd name="T3" fmla="*/ 21600 h 23304"/>
              <a:gd name="T4" fmla="*/ 21534 w 21600"/>
              <a:gd name="T5" fmla="*/ 23304 h 23304"/>
              <a:gd name="T6" fmla="*/ 21532 w 21600"/>
              <a:gd name="T7" fmla="*/ 23303 h 23304"/>
              <a:gd name="T8" fmla="*/ 32298 w 21600"/>
              <a:gd name="T9" fmla="*/ 3411 h 23304"/>
              <a:gd name="T10" fmla="*/ 43098 w 21600"/>
              <a:gd name="T11" fmla="*/ 25011 h 23304"/>
              <a:gd name="T12" fmla="*/ 42546 w 21600"/>
              <a:gd name="T13" fmla="*/ 31847 h 23304"/>
              <a:gd name="T14" fmla="*/ 0 w 21600"/>
              <a:gd name="T15" fmla="*/ 0 h 23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0" h="23304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cubicBezTo>
                  <a:pt x="21600" y="22176"/>
                  <a:pt x="21577" y="22746"/>
                  <a:pt x="21534" y="23304"/>
                </a:cubicBezTo>
              </a:path>
              <a:path w="21600" h="23304" stroke="0">
                <a:moveTo>
                  <a:pt x="21532" y="23303"/>
                </a:moveTo>
                <a:cubicBezTo>
                  <a:pt x="21969" y="12168"/>
                  <a:pt x="26622" y="3411"/>
                  <a:pt x="32298" y="3411"/>
                </a:cubicBezTo>
                <a:cubicBezTo>
                  <a:pt x="38263" y="3411"/>
                  <a:pt x="43098" y="13082"/>
                  <a:pt x="43098" y="25011"/>
                </a:cubicBezTo>
                <a:cubicBezTo>
                  <a:pt x="43098" y="27402"/>
                  <a:pt x="42904" y="29701"/>
                  <a:pt x="42546" y="31847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67963" name="直接连接符 167962"/>
          <p:cNvSpPr>
            <a:spLocks noChangeShapeType="1"/>
          </p:cNvSpPr>
          <p:nvPr/>
        </p:nvSpPr>
        <p:spPr bwMode="auto">
          <a:xfrm>
            <a:off x="2008188" y="1545431"/>
            <a:ext cx="0" cy="12954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67964" name="直接连接符 167963"/>
          <p:cNvSpPr>
            <a:spLocks noChangeShapeType="1"/>
          </p:cNvSpPr>
          <p:nvPr/>
        </p:nvSpPr>
        <p:spPr bwMode="auto">
          <a:xfrm>
            <a:off x="2325688" y="1351360"/>
            <a:ext cx="2592387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67965" name="直接连接符 167964"/>
          <p:cNvSpPr>
            <a:spLocks noChangeShapeType="1"/>
          </p:cNvSpPr>
          <p:nvPr/>
        </p:nvSpPr>
        <p:spPr bwMode="auto">
          <a:xfrm>
            <a:off x="5508625" y="3165872"/>
            <a:ext cx="647700" cy="485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67966" name="文本框 167965"/>
          <p:cNvSpPr txBox="1">
            <a:spLocks noChangeArrowheads="1"/>
          </p:cNvSpPr>
          <p:nvPr/>
        </p:nvSpPr>
        <p:spPr bwMode="auto">
          <a:xfrm>
            <a:off x="1519238" y="2096691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FF"/>
                </a:solidFill>
                <a:ea typeface="黑体" panose="02010609060101010101" pitchFamily="49" charset="-122"/>
              </a:rPr>
              <a:t>高</a:t>
            </a:r>
          </a:p>
        </p:txBody>
      </p:sp>
      <p:sp>
        <p:nvSpPr>
          <p:cNvPr id="167967" name="文本框 167966"/>
          <p:cNvSpPr txBox="1">
            <a:spLocks noChangeArrowheads="1"/>
          </p:cNvSpPr>
          <p:nvPr/>
        </p:nvSpPr>
        <p:spPr bwMode="auto">
          <a:xfrm>
            <a:off x="3390900" y="1006079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FF0000"/>
                </a:solidFill>
                <a:ea typeface="黑体" panose="02010609060101010101" pitchFamily="49" charset="-122"/>
              </a:rPr>
              <a:t>长</a:t>
            </a:r>
          </a:p>
        </p:txBody>
      </p:sp>
      <p:sp>
        <p:nvSpPr>
          <p:cNvPr id="167968" name="文本框 167967"/>
          <p:cNvSpPr txBox="1">
            <a:spLocks noChangeArrowheads="1"/>
          </p:cNvSpPr>
          <p:nvPr/>
        </p:nvSpPr>
        <p:spPr bwMode="auto">
          <a:xfrm>
            <a:off x="5724525" y="3112294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>
                <a:ea typeface="黑体" panose="02010609060101010101" pitchFamily="49" charset="-122"/>
              </a:rPr>
              <a:t>宽</a:t>
            </a:r>
          </a:p>
        </p:txBody>
      </p:sp>
      <p:sp>
        <p:nvSpPr>
          <p:cNvPr id="36927" name="Rectangle 63"/>
          <p:cNvSpPr>
            <a:spLocks noGrp="1" noChangeArrowheads="1"/>
          </p:cNvSpPr>
          <p:nvPr/>
        </p:nvSpPr>
        <p:spPr bwMode="auto">
          <a:xfrm>
            <a:off x="1187451" y="4441032"/>
            <a:ext cx="5472113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规律：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长对正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高平齐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宽相等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8215" name="组合 167971"/>
          <p:cNvGrpSpPr/>
          <p:nvPr/>
        </p:nvGrpSpPr>
        <p:grpSpPr bwMode="auto">
          <a:xfrm>
            <a:off x="2297114" y="1534716"/>
            <a:ext cx="2663825" cy="1350169"/>
            <a:chOff x="1837" y="2659"/>
            <a:chExt cx="1678" cy="1134"/>
          </a:xfrm>
        </p:grpSpPr>
        <p:sp>
          <p:nvSpPr>
            <p:cNvPr id="8216" name="矩形 167972"/>
            <p:cNvSpPr>
              <a:spLocks noChangeArrowheads="1"/>
            </p:cNvSpPr>
            <p:nvPr/>
          </p:nvSpPr>
          <p:spPr bwMode="auto">
            <a:xfrm>
              <a:off x="2381" y="2659"/>
              <a:ext cx="558" cy="113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8217" name="矩形 167973"/>
            <p:cNvSpPr>
              <a:spLocks noChangeArrowheads="1"/>
            </p:cNvSpPr>
            <p:nvPr/>
          </p:nvSpPr>
          <p:spPr bwMode="auto">
            <a:xfrm>
              <a:off x="1837" y="3203"/>
              <a:ext cx="1678" cy="58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7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7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7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7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7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7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7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7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9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66" grpId="0"/>
      <p:bldP spid="167967" grpId="0"/>
      <p:bldP spid="167968" grpId="0"/>
      <p:bldP spid="369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/>
        </p:nvSpPr>
        <p:spPr bwMode="auto">
          <a:xfrm>
            <a:off x="250825" y="681038"/>
            <a:ext cx="853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物体的形状分别可以看成什么样的几何体？</a:t>
            </a:r>
          </a:p>
        </p:txBody>
      </p:sp>
      <p:sp>
        <p:nvSpPr>
          <p:cNvPr id="141369" name="AutoShape 65" descr="绿色大理石"/>
          <p:cNvSpPr>
            <a:spLocks noChangeArrowheads="1"/>
          </p:cNvSpPr>
          <p:nvPr/>
        </p:nvSpPr>
        <p:spPr bwMode="auto">
          <a:xfrm>
            <a:off x="1476376" y="1329928"/>
            <a:ext cx="1133475" cy="1314450"/>
          </a:xfrm>
          <a:prstGeom prst="can">
            <a:avLst>
              <a:gd name="adj" fmla="val 3865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grpSp>
        <p:nvGrpSpPr>
          <p:cNvPr id="141391" name="组合 141390"/>
          <p:cNvGrpSpPr/>
          <p:nvPr/>
        </p:nvGrpSpPr>
        <p:grpSpPr bwMode="auto">
          <a:xfrm>
            <a:off x="3851275" y="1275160"/>
            <a:ext cx="1150938" cy="1397794"/>
            <a:chOff x="2426" y="1071"/>
            <a:chExt cx="725" cy="1174"/>
          </a:xfrm>
        </p:grpSpPr>
        <p:sp>
          <p:nvSpPr>
            <p:cNvPr id="9221" name="等腰三角形 141369"/>
            <p:cNvSpPr>
              <a:spLocks noChangeArrowheads="1"/>
            </p:cNvSpPr>
            <p:nvPr/>
          </p:nvSpPr>
          <p:spPr bwMode="auto">
            <a:xfrm>
              <a:off x="2426" y="1071"/>
              <a:ext cx="725" cy="104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969696"/>
                </a:gs>
              </a:gsLst>
              <a:lin ang="18900000" scaled="1"/>
            </a:gradFill>
            <a:ln w="19050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9222" name="椭圆 141370"/>
            <p:cNvSpPr>
              <a:spLocks noChangeArrowheads="1"/>
            </p:cNvSpPr>
            <p:nvPr/>
          </p:nvSpPr>
          <p:spPr bwMode="auto">
            <a:xfrm>
              <a:off x="2426" y="2018"/>
              <a:ext cx="725" cy="227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pic>
        <p:nvPicPr>
          <p:cNvPr id="141374" name="图片 141373" descr="ac75323d6b6de243-174fbc37ffe7ed35-6c7ec117f4f2056c2f7de5c1d046d29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56325" y="1437085"/>
            <a:ext cx="1655763" cy="121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76" name="矩形 141375"/>
          <p:cNvSpPr>
            <a:spLocks noChangeArrowheads="1"/>
          </p:cNvSpPr>
          <p:nvPr/>
        </p:nvSpPr>
        <p:spPr bwMode="auto">
          <a:xfrm>
            <a:off x="468314" y="3571875"/>
            <a:ext cx="1036637" cy="922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1378" name="椭圆 141377"/>
          <p:cNvSpPr>
            <a:spLocks noChangeArrowheads="1"/>
          </p:cNvSpPr>
          <p:nvPr/>
        </p:nvSpPr>
        <p:spPr bwMode="auto">
          <a:xfrm>
            <a:off x="3492501" y="3575448"/>
            <a:ext cx="1152525" cy="864394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141383" name="组合 141382"/>
          <p:cNvGrpSpPr/>
          <p:nvPr/>
        </p:nvGrpSpPr>
        <p:grpSpPr bwMode="auto">
          <a:xfrm>
            <a:off x="1979613" y="3381375"/>
            <a:ext cx="1054100" cy="1216819"/>
            <a:chOff x="1338" y="2750"/>
            <a:chExt cx="664" cy="1022"/>
          </a:xfrm>
        </p:grpSpPr>
        <p:sp>
          <p:nvSpPr>
            <p:cNvPr id="9227" name="等腰三角形 141376"/>
            <p:cNvSpPr>
              <a:spLocks noChangeArrowheads="1"/>
            </p:cNvSpPr>
            <p:nvPr/>
          </p:nvSpPr>
          <p:spPr bwMode="auto">
            <a:xfrm>
              <a:off x="1338" y="2750"/>
              <a:ext cx="664" cy="898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9228" name="任意多边形 141381"/>
            <p:cNvSpPr>
              <a:spLocks noChangeArrowheads="1"/>
            </p:cNvSpPr>
            <p:nvPr/>
          </p:nvSpPr>
          <p:spPr bwMode="auto">
            <a:xfrm flipV="1">
              <a:off x="1338" y="3637"/>
              <a:ext cx="664" cy="135"/>
            </a:xfrm>
            <a:custGeom>
              <a:avLst/>
              <a:gdLst>
                <a:gd name="T0" fmla="*/ 9 w 43200"/>
                <a:gd name="T1" fmla="*/ 22237 h 22238"/>
                <a:gd name="T2" fmla="*/ 0 w 43200"/>
                <a:gd name="T3" fmla="*/ 21600 h 22238"/>
                <a:gd name="T4" fmla="*/ 21600 w 43200"/>
                <a:gd name="T5" fmla="*/ 0 h 22238"/>
                <a:gd name="T6" fmla="*/ 43200 w 43200"/>
                <a:gd name="T7" fmla="*/ 21600 h 22238"/>
                <a:gd name="T8" fmla="*/ 43200 w 43200"/>
                <a:gd name="T9" fmla="*/ 21600 h 22238"/>
                <a:gd name="T10" fmla="*/ 36419 w 43200"/>
                <a:gd name="T11" fmla="*/ 13974 h 22238"/>
                <a:gd name="T12" fmla="*/ 58014 w 43200"/>
                <a:gd name="T13" fmla="*/ 3493 h 22238"/>
                <a:gd name="T14" fmla="*/ 79609 w 43200"/>
                <a:gd name="T15" fmla="*/ 13974 h 22238"/>
                <a:gd name="T16" fmla="*/ 64614 w 43200"/>
                <a:gd name="T17" fmla="*/ 23956 h 22238"/>
                <a:gd name="T18" fmla="*/ 9 w 43200"/>
                <a:gd name="T19" fmla="*/ 22237 h 22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200" h="22238" fill="none">
                  <a:moveTo>
                    <a:pt x="9" y="22237"/>
                  </a:moveTo>
                  <a:cubicBezTo>
                    <a:pt x="3" y="22026"/>
                    <a:pt x="0" y="21813"/>
                    <a:pt x="0" y="21600"/>
                  </a:cubicBezTo>
                  <a:cubicBezTo>
                    <a:pt x="0" y="9671"/>
                    <a:pt x="9671" y="0"/>
                    <a:pt x="21600" y="0"/>
                  </a:cubicBezTo>
                  <a:cubicBezTo>
                    <a:pt x="33529" y="0"/>
                    <a:pt x="43200" y="9671"/>
                    <a:pt x="43200" y="21600"/>
                  </a:cubicBezTo>
                </a:path>
                <a:path w="43200" h="22238" stroke="0">
                  <a:moveTo>
                    <a:pt x="43200" y="21600"/>
                  </a:moveTo>
                  <a:cubicBezTo>
                    <a:pt x="39025" y="19689"/>
                    <a:pt x="36419" y="16979"/>
                    <a:pt x="36419" y="13974"/>
                  </a:cubicBezTo>
                  <a:cubicBezTo>
                    <a:pt x="36419" y="8186"/>
                    <a:pt x="46087" y="3493"/>
                    <a:pt x="58014" y="3493"/>
                  </a:cubicBezTo>
                  <a:cubicBezTo>
                    <a:pt x="69941" y="3493"/>
                    <a:pt x="79609" y="8186"/>
                    <a:pt x="79609" y="13974"/>
                  </a:cubicBezTo>
                  <a:cubicBezTo>
                    <a:pt x="79609" y="18646"/>
                    <a:pt x="73310" y="22604"/>
                    <a:pt x="64614" y="23956"/>
                  </a:cubicBezTo>
                  <a:lnTo>
                    <a:pt x="9" y="22237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141380" name="矩形 141379"/>
          <p:cNvSpPr>
            <a:spLocks noChangeArrowheads="1"/>
          </p:cNvSpPr>
          <p:nvPr/>
        </p:nvSpPr>
        <p:spPr bwMode="auto">
          <a:xfrm>
            <a:off x="5087939" y="3576638"/>
            <a:ext cx="1036637" cy="922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1384" name="任意多边形 141383"/>
          <p:cNvSpPr>
            <a:spLocks noChangeArrowheads="1"/>
          </p:cNvSpPr>
          <p:nvPr/>
        </p:nvSpPr>
        <p:spPr bwMode="auto">
          <a:xfrm flipV="1">
            <a:off x="5086351" y="3356372"/>
            <a:ext cx="1033463" cy="432197"/>
          </a:xfrm>
          <a:custGeom>
            <a:avLst/>
            <a:gdLst>
              <a:gd name="T0" fmla="*/ 38071 w 38072"/>
              <a:gd name="T1" fmla="*/ 10534 h 21600"/>
              <a:gd name="T2" fmla="*/ 19214 w 38072"/>
              <a:gd name="T3" fmla="*/ 21599 h 21600"/>
              <a:gd name="T4" fmla="*/ -4 w 38072"/>
              <a:gd name="T5" fmla="*/ 9869 h 21600"/>
              <a:gd name="T6" fmla="*/ 0 w 38072"/>
              <a:gd name="T7" fmla="*/ 9865 h 21600"/>
              <a:gd name="T8" fmla="*/ -32 w 38072"/>
              <a:gd name="T9" fmla="*/ 10856 h 21600"/>
              <a:gd name="T10" fmla="*/ 38071 w 38072"/>
              <a:gd name="T11" fmla="*/ 1053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72" h="21600" fill="none">
                <a:moveTo>
                  <a:pt x="38071" y="10534"/>
                </a:moveTo>
                <a:cubicBezTo>
                  <a:pt x="34377" y="17138"/>
                  <a:pt x="27316" y="21599"/>
                  <a:pt x="19214" y="21599"/>
                </a:cubicBezTo>
                <a:cubicBezTo>
                  <a:pt x="10840" y="21599"/>
                  <a:pt x="3580" y="16834"/>
                  <a:pt x="-4" y="9869"/>
                </a:cubicBezTo>
              </a:path>
              <a:path w="38072" h="21600" stroke="0">
                <a:moveTo>
                  <a:pt x="0" y="9865"/>
                </a:moveTo>
                <a:cubicBezTo>
                  <a:pt x="-3" y="10205"/>
                  <a:pt x="-14" y="10537"/>
                  <a:pt x="-32" y="10856"/>
                </a:cubicBezTo>
                <a:lnTo>
                  <a:pt x="38071" y="10534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1386" name="等腰三角形 141385"/>
          <p:cNvSpPr>
            <a:spLocks noChangeArrowheads="1"/>
          </p:cNvSpPr>
          <p:nvPr/>
        </p:nvSpPr>
        <p:spPr bwMode="auto">
          <a:xfrm>
            <a:off x="6588125" y="3436144"/>
            <a:ext cx="1081088" cy="1079897"/>
          </a:xfrm>
          <a:prstGeom prst="triangle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141390" name="组合 141389"/>
          <p:cNvGrpSpPr/>
          <p:nvPr/>
        </p:nvGrpSpPr>
        <p:grpSpPr bwMode="auto">
          <a:xfrm>
            <a:off x="7908926" y="3384948"/>
            <a:ext cx="1046163" cy="1139428"/>
            <a:chOff x="4982" y="2704"/>
            <a:chExt cx="659" cy="957"/>
          </a:xfrm>
        </p:grpSpPr>
        <p:sp>
          <p:nvSpPr>
            <p:cNvPr id="9233" name="矩形 141387"/>
            <p:cNvSpPr>
              <a:spLocks noChangeArrowheads="1"/>
            </p:cNvSpPr>
            <p:nvPr/>
          </p:nvSpPr>
          <p:spPr bwMode="auto">
            <a:xfrm>
              <a:off x="4983" y="2886"/>
              <a:ext cx="653" cy="7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9234" name="任意多边形 141388"/>
            <p:cNvSpPr>
              <a:spLocks noChangeArrowheads="1"/>
            </p:cNvSpPr>
            <p:nvPr/>
          </p:nvSpPr>
          <p:spPr bwMode="auto">
            <a:xfrm rot="10800000" flipV="1">
              <a:off x="4982" y="2704"/>
              <a:ext cx="659" cy="363"/>
            </a:xfrm>
            <a:custGeom>
              <a:avLst/>
              <a:gdLst>
                <a:gd name="T0" fmla="*/ 37619 w 37620"/>
                <a:gd name="T1" fmla="*/ 10534 h 21600"/>
                <a:gd name="T2" fmla="*/ 18762 w 37620"/>
                <a:gd name="T3" fmla="*/ 21599 h 21600"/>
                <a:gd name="T4" fmla="*/ -3 w 37620"/>
                <a:gd name="T5" fmla="*/ 10703 h 21600"/>
                <a:gd name="T6" fmla="*/ 0 w 37620"/>
                <a:gd name="T7" fmla="*/ 10700 h 21600"/>
                <a:gd name="T8" fmla="*/ -32 w 37620"/>
                <a:gd name="T9" fmla="*/ 11718 h 21600"/>
                <a:gd name="T10" fmla="*/ 37619 w 37620"/>
                <a:gd name="T11" fmla="*/ 105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620" h="21600" fill="none">
                  <a:moveTo>
                    <a:pt x="37619" y="10534"/>
                  </a:moveTo>
                  <a:cubicBezTo>
                    <a:pt x="33925" y="17138"/>
                    <a:pt x="26864" y="21599"/>
                    <a:pt x="18762" y="21599"/>
                  </a:cubicBezTo>
                  <a:cubicBezTo>
                    <a:pt x="10727" y="21599"/>
                    <a:pt x="3717" y="17212"/>
                    <a:pt x="-3" y="10703"/>
                  </a:cubicBezTo>
                </a:path>
                <a:path w="37620" h="21600" stroke="0">
                  <a:moveTo>
                    <a:pt x="0" y="10700"/>
                  </a:moveTo>
                  <a:cubicBezTo>
                    <a:pt x="-3" y="11049"/>
                    <a:pt x="-14" y="11390"/>
                    <a:pt x="-32" y="11718"/>
                  </a:cubicBezTo>
                  <a:lnTo>
                    <a:pt x="37619" y="10534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2" name="Rectangle 3"/>
          <p:cNvSpPr>
            <a:spLocks noGrp="1" noChangeArrowheads="1"/>
          </p:cNvSpPr>
          <p:nvPr/>
        </p:nvSpPr>
        <p:spPr bwMode="auto">
          <a:xfrm>
            <a:off x="395288" y="3003947"/>
            <a:ext cx="853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分别找出上述几何体的主视图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1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41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4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4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4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4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  <p:bldP spid="141369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/>
        </p:nvSpPr>
        <p:spPr bwMode="auto">
          <a:xfrm>
            <a:off x="595313" y="481013"/>
            <a:ext cx="853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请完成下表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25300" name="表格 125299"/>
          <p:cNvGraphicFramePr/>
          <p:nvPr/>
        </p:nvGraphicFramePr>
        <p:xfrm>
          <a:off x="684213" y="925117"/>
          <a:ext cx="7632700" cy="3861197"/>
        </p:xfrm>
        <a:graphic>
          <a:graphicData uri="http://schemas.openxmlformats.org/drawingml/2006/table">
            <a:tbl>
              <a:tblPr/>
              <a:tblGrid>
                <a:gridCol w="165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1266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几何体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主视图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左视图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俯视图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1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036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44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70" name="AutoShape 65" descr="绿色大理石"/>
          <p:cNvSpPr>
            <a:spLocks noChangeArrowheads="1"/>
          </p:cNvSpPr>
          <p:nvPr/>
        </p:nvSpPr>
        <p:spPr bwMode="auto">
          <a:xfrm>
            <a:off x="1187451" y="1653778"/>
            <a:ext cx="652463" cy="756047"/>
          </a:xfrm>
          <a:prstGeom prst="can">
            <a:avLst>
              <a:gd name="adj" fmla="val 3862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grpSp>
        <p:nvGrpSpPr>
          <p:cNvPr id="10271" name="组合 125301"/>
          <p:cNvGrpSpPr/>
          <p:nvPr/>
        </p:nvGrpSpPr>
        <p:grpSpPr bwMode="auto">
          <a:xfrm>
            <a:off x="1116013" y="2680097"/>
            <a:ext cx="666750" cy="809625"/>
            <a:chOff x="2426" y="1071"/>
            <a:chExt cx="725" cy="1174"/>
          </a:xfrm>
        </p:grpSpPr>
        <p:sp>
          <p:nvSpPr>
            <p:cNvPr id="10272" name="等腰三角形 125302"/>
            <p:cNvSpPr>
              <a:spLocks noChangeArrowheads="1"/>
            </p:cNvSpPr>
            <p:nvPr/>
          </p:nvSpPr>
          <p:spPr bwMode="auto">
            <a:xfrm>
              <a:off x="2426" y="1071"/>
              <a:ext cx="725" cy="1043"/>
            </a:xfrm>
            <a:prstGeom prst="triangle">
              <a:avLst>
                <a:gd name="adj" fmla="val 50000"/>
              </a:avLst>
            </a:prstGeom>
            <a:solidFill>
              <a:srgbClr val="FF9900"/>
            </a:solidFill>
            <a:ln w="19050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0273" name="椭圆 125303"/>
            <p:cNvSpPr>
              <a:spLocks noChangeArrowheads="1"/>
            </p:cNvSpPr>
            <p:nvPr/>
          </p:nvSpPr>
          <p:spPr bwMode="auto">
            <a:xfrm>
              <a:off x="2426" y="2018"/>
              <a:ext cx="725" cy="227"/>
            </a:xfrm>
            <a:prstGeom prst="ellipse">
              <a:avLst/>
            </a:prstGeom>
            <a:solidFill>
              <a:srgbClr val="FF9900"/>
            </a:solidFill>
            <a:ln w="19050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10274" name="椭圆 125305"/>
          <p:cNvSpPr>
            <a:spLocks noChangeArrowheads="1"/>
          </p:cNvSpPr>
          <p:nvPr/>
        </p:nvSpPr>
        <p:spPr bwMode="auto">
          <a:xfrm>
            <a:off x="1071563" y="3932635"/>
            <a:ext cx="863600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0000FF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25307" name="矩形 125306"/>
          <p:cNvSpPr>
            <a:spLocks noChangeArrowheads="1"/>
          </p:cNvSpPr>
          <p:nvPr/>
        </p:nvSpPr>
        <p:spPr bwMode="auto">
          <a:xfrm>
            <a:off x="3059114" y="1707357"/>
            <a:ext cx="649287" cy="70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25308" name="矩形 125307"/>
          <p:cNvSpPr>
            <a:spLocks noChangeArrowheads="1"/>
          </p:cNvSpPr>
          <p:nvPr/>
        </p:nvSpPr>
        <p:spPr bwMode="auto">
          <a:xfrm>
            <a:off x="5148264" y="1707357"/>
            <a:ext cx="649287" cy="70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25309" name="椭圆 125308"/>
          <p:cNvSpPr>
            <a:spLocks noChangeArrowheads="1"/>
          </p:cNvSpPr>
          <p:nvPr/>
        </p:nvSpPr>
        <p:spPr bwMode="auto">
          <a:xfrm>
            <a:off x="7092951" y="1751410"/>
            <a:ext cx="792163" cy="59412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25310" name="等腰三角形 125309"/>
          <p:cNvSpPr>
            <a:spLocks noChangeArrowheads="1"/>
          </p:cNvSpPr>
          <p:nvPr/>
        </p:nvSpPr>
        <p:spPr bwMode="auto">
          <a:xfrm>
            <a:off x="2987675" y="2733675"/>
            <a:ext cx="703263" cy="702469"/>
          </a:xfrm>
          <a:prstGeom prst="triangle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25311" name="等腰三角形 125310"/>
          <p:cNvSpPr>
            <a:spLocks noChangeArrowheads="1"/>
          </p:cNvSpPr>
          <p:nvPr/>
        </p:nvSpPr>
        <p:spPr bwMode="auto">
          <a:xfrm>
            <a:off x="5148263" y="2733675"/>
            <a:ext cx="703262" cy="702469"/>
          </a:xfrm>
          <a:prstGeom prst="triangle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25312" name="椭圆 125311"/>
          <p:cNvSpPr>
            <a:spLocks noChangeArrowheads="1"/>
          </p:cNvSpPr>
          <p:nvPr/>
        </p:nvSpPr>
        <p:spPr bwMode="auto">
          <a:xfrm>
            <a:off x="7092951" y="2787253"/>
            <a:ext cx="792163" cy="59412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25313" name="椭圆 125312"/>
          <p:cNvSpPr>
            <a:spLocks noChangeArrowheads="1"/>
          </p:cNvSpPr>
          <p:nvPr/>
        </p:nvSpPr>
        <p:spPr bwMode="auto">
          <a:xfrm>
            <a:off x="7480301" y="3061097"/>
            <a:ext cx="36513" cy="27384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25314" name="椭圆 125313"/>
          <p:cNvSpPr>
            <a:spLocks noChangeArrowheads="1"/>
          </p:cNvSpPr>
          <p:nvPr/>
        </p:nvSpPr>
        <p:spPr bwMode="auto">
          <a:xfrm>
            <a:off x="2987676" y="3921919"/>
            <a:ext cx="792163" cy="59412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25315" name="椭圆 125314"/>
          <p:cNvSpPr>
            <a:spLocks noChangeArrowheads="1"/>
          </p:cNvSpPr>
          <p:nvPr/>
        </p:nvSpPr>
        <p:spPr bwMode="auto">
          <a:xfrm>
            <a:off x="5076826" y="3921919"/>
            <a:ext cx="792163" cy="59412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25316" name="椭圆 125315"/>
          <p:cNvSpPr>
            <a:spLocks noChangeArrowheads="1"/>
          </p:cNvSpPr>
          <p:nvPr/>
        </p:nvSpPr>
        <p:spPr bwMode="auto">
          <a:xfrm>
            <a:off x="7019926" y="3975497"/>
            <a:ext cx="792163" cy="59412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2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/>
        </p:nvSpPr>
        <p:spPr bwMode="auto">
          <a:xfrm>
            <a:off x="250826" y="411956"/>
            <a:ext cx="842486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如图，粗线表示嵌在玻璃正方体内的一根铁丝，请画出该正方体的三视图： </a:t>
            </a:r>
          </a:p>
        </p:txBody>
      </p:sp>
      <p:grpSp>
        <p:nvGrpSpPr>
          <p:cNvPr id="11267" name="组合 138336"/>
          <p:cNvGrpSpPr/>
          <p:nvPr/>
        </p:nvGrpSpPr>
        <p:grpSpPr bwMode="auto">
          <a:xfrm>
            <a:off x="684213" y="2409826"/>
            <a:ext cx="1943100" cy="1459706"/>
            <a:chOff x="295" y="1888"/>
            <a:chExt cx="1224" cy="1226"/>
          </a:xfrm>
        </p:grpSpPr>
        <p:grpSp>
          <p:nvGrpSpPr>
            <p:cNvPr id="11268" name="组合 138333"/>
            <p:cNvGrpSpPr/>
            <p:nvPr/>
          </p:nvGrpSpPr>
          <p:grpSpPr bwMode="auto">
            <a:xfrm>
              <a:off x="295" y="1888"/>
              <a:ext cx="1224" cy="1226"/>
              <a:chOff x="340" y="1570"/>
              <a:chExt cx="1224" cy="1226"/>
            </a:xfrm>
          </p:grpSpPr>
          <p:sp>
            <p:nvSpPr>
              <p:cNvPr id="11269" name="立方体 138328"/>
              <p:cNvSpPr>
                <a:spLocks noChangeArrowheads="1"/>
              </p:cNvSpPr>
              <p:nvPr/>
            </p:nvSpPr>
            <p:spPr bwMode="auto">
              <a:xfrm>
                <a:off x="340" y="1570"/>
                <a:ext cx="1224" cy="1224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11270" name="直接连接符 138329"/>
              <p:cNvSpPr>
                <a:spLocks noChangeShapeType="1"/>
              </p:cNvSpPr>
              <p:nvPr/>
            </p:nvSpPr>
            <p:spPr bwMode="auto">
              <a:xfrm flipH="1">
                <a:off x="340" y="2478"/>
                <a:ext cx="318" cy="3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11271" name="直接连接符 138331"/>
              <p:cNvSpPr>
                <a:spLocks noChangeShapeType="1"/>
              </p:cNvSpPr>
              <p:nvPr/>
            </p:nvSpPr>
            <p:spPr bwMode="auto">
              <a:xfrm>
                <a:off x="657" y="2478"/>
                <a:ext cx="90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11272" name="直接连接符 138332"/>
              <p:cNvSpPr>
                <a:spLocks noChangeShapeType="1"/>
              </p:cNvSpPr>
              <p:nvPr/>
            </p:nvSpPr>
            <p:spPr bwMode="auto">
              <a:xfrm>
                <a:off x="657" y="1570"/>
                <a:ext cx="0" cy="90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11273" name="直接连接符 138334"/>
            <p:cNvSpPr>
              <a:spLocks noChangeShapeType="1"/>
            </p:cNvSpPr>
            <p:nvPr/>
          </p:nvSpPr>
          <p:spPr bwMode="auto">
            <a:xfrm flipV="1">
              <a:off x="295" y="2387"/>
              <a:ext cx="317" cy="7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1274" name="直接连接符 138335"/>
            <p:cNvSpPr>
              <a:spLocks noChangeShapeType="1"/>
            </p:cNvSpPr>
            <p:nvPr/>
          </p:nvSpPr>
          <p:spPr bwMode="auto">
            <a:xfrm flipH="1">
              <a:off x="612" y="2205"/>
              <a:ext cx="590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11275" name="直接连接符 138337"/>
          <p:cNvSpPr>
            <a:spLocks noChangeShapeType="1"/>
          </p:cNvSpPr>
          <p:nvPr/>
        </p:nvSpPr>
        <p:spPr bwMode="auto">
          <a:xfrm>
            <a:off x="3492500" y="2193131"/>
            <a:ext cx="4895850" cy="0"/>
          </a:xfrm>
          <a:prstGeom prst="line">
            <a:avLst/>
          </a:prstGeom>
          <a:noFill/>
          <a:ln w="12700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1276" name="直接连接符 138338"/>
          <p:cNvSpPr>
            <a:spLocks noChangeShapeType="1"/>
          </p:cNvSpPr>
          <p:nvPr/>
        </p:nvSpPr>
        <p:spPr bwMode="auto">
          <a:xfrm>
            <a:off x="3419475" y="3650456"/>
            <a:ext cx="4895850" cy="0"/>
          </a:xfrm>
          <a:prstGeom prst="line">
            <a:avLst/>
          </a:prstGeom>
          <a:noFill/>
          <a:ln w="12700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38340" name="文本框 138339"/>
          <p:cNvSpPr txBox="1">
            <a:spLocks noChangeArrowheads="1"/>
          </p:cNvSpPr>
          <p:nvPr/>
        </p:nvSpPr>
        <p:spPr bwMode="auto">
          <a:xfrm>
            <a:off x="3492500" y="1275160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主视图</a:t>
            </a:r>
          </a:p>
        </p:txBody>
      </p:sp>
      <p:sp>
        <p:nvSpPr>
          <p:cNvPr id="138341" name="文本框 138340"/>
          <p:cNvSpPr txBox="1">
            <a:spLocks noChangeArrowheads="1"/>
          </p:cNvSpPr>
          <p:nvPr/>
        </p:nvSpPr>
        <p:spPr bwMode="auto">
          <a:xfrm>
            <a:off x="3492500" y="2356248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左视图</a:t>
            </a:r>
          </a:p>
        </p:txBody>
      </p:sp>
      <p:sp>
        <p:nvSpPr>
          <p:cNvPr id="138342" name="文本框 138341"/>
          <p:cNvSpPr txBox="1">
            <a:spLocks noChangeArrowheads="1"/>
          </p:cNvSpPr>
          <p:nvPr/>
        </p:nvSpPr>
        <p:spPr bwMode="auto">
          <a:xfrm>
            <a:off x="3563938" y="3813573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俯视图</a:t>
            </a:r>
          </a:p>
        </p:txBody>
      </p:sp>
      <p:grpSp>
        <p:nvGrpSpPr>
          <p:cNvPr id="138353" name="组合 138352"/>
          <p:cNvGrpSpPr/>
          <p:nvPr/>
        </p:nvGrpSpPr>
        <p:grpSpPr bwMode="auto">
          <a:xfrm>
            <a:off x="5651500" y="1168003"/>
            <a:ext cx="1225550" cy="919163"/>
            <a:chOff x="3560" y="981"/>
            <a:chExt cx="772" cy="772"/>
          </a:xfrm>
        </p:grpSpPr>
        <p:sp>
          <p:nvSpPr>
            <p:cNvPr id="11281" name="矩形 138344"/>
            <p:cNvSpPr>
              <a:spLocks noChangeArrowheads="1"/>
            </p:cNvSpPr>
            <p:nvPr/>
          </p:nvSpPr>
          <p:spPr bwMode="auto">
            <a:xfrm>
              <a:off x="3560" y="981"/>
              <a:ext cx="772" cy="77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1282" name="直接连接符 138347"/>
            <p:cNvSpPr>
              <a:spLocks noChangeShapeType="1"/>
            </p:cNvSpPr>
            <p:nvPr/>
          </p:nvSpPr>
          <p:spPr bwMode="auto">
            <a:xfrm flipH="1">
              <a:off x="3560" y="981"/>
              <a:ext cx="7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138354" name="组合 138353"/>
          <p:cNvGrpSpPr/>
          <p:nvPr/>
        </p:nvGrpSpPr>
        <p:grpSpPr bwMode="auto">
          <a:xfrm>
            <a:off x="5651500" y="2571750"/>
            <a:ext cx="1225550" cy="919163"/>
            <a:chOff x="3560" y="2205"/>
            <a:chExt cx="772" cy="772"/>
          </a:xfrm>
        </p:grpSpPr>
        <p:sp>
          <p:nvSpPr>
            <p:cNvPr id="11284" name="矩形 138345"/>
            <p:cNvSpPr>
              <a:spLocks noChangeArrowheads="1"/>
            </p:cNvSpPr>
            <p:nvPr/>
          </p:nvSpPr>
          <p:spPr bwMode="auto">
            <a:xfrm>
              <a:off x="3560" y="2205"/>
              <a:ext cx="772" cy="77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1285" name="直接连接符 138349"/>
            <p:cNvSpPr>
              <a:spLocks noChangeShapeType="1"/>
            </p:cNvSpPr>
            <p:nvPr/>
          </p:nvSpPr>
          <p:spPr bwMode="auto">
            <a:xfrm flipH="1">
              <a:off x="3560" y="2205"/>
              <a:ext cx="772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1286" name="直接连接符 138350"/>
            <p:cNvSpPr>
              <a:spLocks noChangeShapeType="1"/>
            </p:cNvSpPr>
            <p:nvPr/>
          </p:nvSpPr>
          <p:spPr bwMode="auto">
            <a:xfrm>
              <a:off x="3560" y="2478"/>
              <a:ext cx="772" cy="4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138355" name="组合 138354"/>
          <p:cNvGrpSpPr/>
          <p:nvPr/>
        </p:nvGrpSpPr>
        <p:grpSpPr bwMode="auto">
          <a:xfrm>
            <a:off x="5651500" y="3868341"/>
            <a:ext cx="1225550" cy="919163"/>
            <a:chOff x="3560" y="3249"/>
            <a:chExt cx="772" cy="772"/>
          </a:xfrm>
        </p:grpSpPr>
        <p:sp>
          <p:nvSpPr>
            <p:cNvPr id="11288" name="矩形 138346"/>
            <p:cNvSpPr>
              <a:spLocks noChangeArrowheads="1"/>
            </p:cNvSpPr>
            <p:nvPr/>
          </p:nvSpPr>
          <p:spPr bwMode="auto">
            <a:xfrm>
              <a:off x="3560" y="3249"/>
              <a:ext cx="772" cy="77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1289" name="直接连接符 138351"/>
            <p:cNvSpPr>
              <a:spLocks noChangeShapeType="1"/>
            </p:cNvSpPr>
            <p:nvPr/>
          </p:nvSpPr>
          <p:spPr bwMode="auto">
            <a:xfrm>
              <a:off x="3560" y="3249"/>
              <a:ext cx="772" cy="7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8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340" grpId="0"/>
      <p:bldP spid="138341" grpId="0"/>
      <p:bldP spid="1383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圆角矩形 31"/>
          <p:cNvSpPr>
            <a:spLocks noChangeArrowheads="1"/>
          </p:cNvSpPr>
          <p:nvPr/>
        </p:nvSpPr>
        <p:spPr bwMode="auto">
          <a:xfrm>
            <a:off x="250825" y="573882"/>
            <a:ext cx="1428750" cy="321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同步练习</a:t>
            </a:r>
            <a:endParaRPr lang="zh-CN" altLang="en-US" dirty="0"/>
          </a:p>
        </p:txBody>
      </p:sp>
      <p:sp>
        <p:nvSpPr>
          <p:cNvPr id="12291" name="矩形 8639"/>
          <p:cNvSpPr>
            <a:spLocks noChangeArrowheads="1"/>
          </p:cNvSpPr>
          <p:nvPr/>
        </p:nvSpPr>
        <p:spPr bwMode="auto">
          <a:xfrm>
            <a:off x="250825" y="1113235"/>
            <a:ext cx="8229600" cy="53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找出图中每一物品所对应的主视图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12292" name="图片 8640" descr="11f4121bf6e75e38-80f1c0a9fc5bc308-62f5823ea296b25b0d873984d968d22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464" y="1762126"/>
            <a:ext cx="1349375" cy="140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图片 8642" descr="ac75323d6b6de243-1a1ee6c9b75b7e2e-5efce8f51824fc3495bf81735165e1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1762125"/>
            <a:ext cx="1751012" cy="151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4" name="组合 8647"/>
          <p:cNvGrpSpPr/>
          <p:nvPr/>
        </p:nvGrpSpPr>
        <p:grpSpPr bwMode="auto">
          <a:xfrm>
            <a:off x="2916239" y="1815704"/>
            <a:ext cx="1150937" cy="1397794"/>
            <a:chOff x="2426" y="1071"/>
            <a:chExt cx="725" cy="1174"/>
          </a:xfrm>
        </p:grpSpPr>
        <p:sp>
          <p:nvSpPr>
            <p:cNvPr id="12295" name="等腰三角形 8648"/>
            <p:cNvSpPr>
              <a:spLocks noChangeArrowheads="1"/>
            </p:cNvSpPr>
            <p:nvPr/>
          </p:nvSpPr>
          <p:spPr bwMode="auto">
            <a:xfrm>
              <a:off x="2426" y="1071"/>
              <a:ext cx="725" cy="104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CC00"/>
                </a:gs>
                <a:gs pos="100000">
                  <a:srgbClr val="FFE06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2296" name="椭圆 8649"/>
            <p:cNvSpPr>
              <a:spLocks noChangeArrowheads="1"/>
            </p:cNvSpPr>
            <p:nvPr/>
          </p:nvSpPr>
          <p:spPr bwMode="auto">
            <a:xfrm>
              <a:off x="2426" y="2018"/>
              <a:ext cx="725" cy="22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E06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pic>
        <p:nvPicPr>
          <p:cNvPr id="12297" name="图片 8651" descr="ca643a51a59392ff-5fc11d4a6a8a1b5f-ebfe756bd216bc65b81ea23f72e110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788" y="1977628"/>
            <a:ext cx="2303462" cy="120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任意多边形 8653"/>
          <p:cNvSpPr>
            <a:spLocks noChangeArrowheads="1"/>
          </p:cNvSpPr>
          <p:nvPr/>
        </p:nvSpPr>
        <p:spPr bwMode="auto">
          <a:xfrm>
            <a:off x="784226" y="3759994"/>
            <a:ext cx="1109663" cy="875110"/>
          </a:xfrm>
          <a:custGeom>
            <a:avLst/>
            <a:gdLst>
              <a:gd name="T0" fmla="*/ 0 w 21600"/>
              <a:gd name="T1" fmla="*/ 0 h 21600"/>
              <a:gd name="T2" fmla="*/ 5400 w 21600"/>
              <a:gd name="T3" fmla="*/ 21600 h 21600"/>
              <a:gd name="T4" fmla="*/ 16200 w 21600"/>
              <a:gd name="T5" fmla="*/ 21600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2299" name="椭圆 8656"/>
          <p:cNvSpPr>
            <a:spLocks noChangeArrowheads="1"/>
          </p:cNvSpPr>
          <p:nvPr/>
        </p:nvSpPr>
        <p:spPr bwMode="auto">
          <a:xfrm>
            <a:off x="2643189" y="3663554"/>
            <a:ext cx="1233487" cy="97274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2300" name="矩形 8659"/>
          <p:cNvSpPr>
            <a:spLocks noChangeArrowheads="1"/>
          </p:cNvSpPr>
          <p:nvPr/>
        </p:nvSpPr>
        <p:spPr bwMode="auto">
          <a:xfrm>
            <a:off x="4672013" y="3868341"/>
            <a:ext cx="1655762" cy="64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2301" name="等腰三角形 8661"/>
          <p:cNvSpPr>
            <a:spLocks noChangeArrowheads="1"/>
          </p:cNvSpPr>
          <p:nvPr/>
        </p:nvSpPr>
        <p:spPr bwMode="auto">
          <a:xfrm>
            <a:off x="7192963" y="3598069"/>
            <a:ext cx="863600" cy="972741"/>
          </a:xfrm>
          <a:prstGeom prst="triangle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664" name="直接连接符 8663"/>
          <p:cNvSpPr>
            <a:spLocks noChangeShapeType="1"/>
          </p:cNvSpPr>
          <p:nvPr/>
        </p:nvSpPr>
        <p:spPr bwMode="auto">
          <a:xfrm>
            <a:off x="1835150" y="3219450"/>
            <a:ext cx="1008063" cy="48696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665" name="直接连接符 8664"/>
          <p:cNvSpPr>
            <a:spLocks noChangeShapeType="1"/>
          </p:cNvSpPr>
          <p:nvPr/>
        </p:nvSpPr>
        <p:spPr bwMode="auto">
          <a:xfrm>
            <a:off x="4067176" y="3219451"/>
            <a:ext cx="3313113" cy="59412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666" name="直接连接符 8665"/>
          <p:cNvSpPr>
            <a:spLocks noChangeShapeType="1"/>
          </p:cNvSpPr>
          <p:nvPr/>
        </p:nvSpPr>
        <p:spPr bwMode="auto">
          <a:xfrm flipH="1">
            <a:off x="1547814" y="3219451"/>
            <a:ext cx="3455987" cy="43219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667" name="直接连接符 8666"/>
          <p:cNvSpPr>
            <a:spLocks noChangeShapeType="1"/>
          </p:cNvSpPr>
          <p:nvPr/>
        </p:nvSpPr>
        <p:spPr bwMode="auto">
          <a:xfrm flipH="1">
            <a:off x="5364163" y="3165872"/>
            <a:ext cx="1871662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全屏显示(16:9)</PresentationFormat>
  <Paragraphs>88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方正姚体</vt:lpstr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2016-08-11T01:00:00Z</dcterms:created>
  <dcterms:modified xsi:type="dcterms:W3CDTF">2023-01-16T21:06:47Z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73F7079A1FDB4B95A781B1D46C8B6404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