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87" r:id="rId2"/>
    <p:sldId id="304" r:id="rId3"/>
    <p:sldId id="288" r:id="rId4"/>
    <p:sldId id="291" r:id="rId5"/>
    <p:sldId id="292" r:id="rId6"/>
    <p:sldId id="293" r:id="rId7"/>
    <p:sldId id="265" r:id="rId8"/>
    <p:sldId id="259" r:id="rId9"/>
    <p:sldId id="264" r:id="rId10"/>
    <p:sldId id="306" r:id="rId11"/>
    <p:sldId id="307" r:id="rId12"/>
    <p:sldId id="308" r:id="rId13"/>
    <p:sldId id="309" r:id="rId14"/>
    <p:sldId id="310" r:id="rId15"/>
    <p:sldId id="311" r:id="rId16"/>
    <p:sldId id="274" r:id="rId17"/>
    <p:sldId id="278" r:id="rId18"/>
    <p:sldId id="286" r:id="rId19"/>
    <p:sldId id="312" r:id="rId20"/>
    <p:sldId id="313" r:id="rId21"/>
    <p:sldId id="314" r:id="rId22"/>
    <p:sldId id="315" r:id="rId23"/>
    <p:sldId id="305" r:id="rId24"/>
    <p:sldId id="283" r:id="rId25"/>
    <p:sldId id="290" r:id="rId2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7B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4" autoAdjust="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51548-DFCA-4F8B-B031-CC33F4E3B9B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A3DAA-AB92-4C51-9F6E-84D232A85B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A3DAA-AB92-4C51-9F6E-84D232A85B9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086D6-8161-4552-84CB-A281789CBB1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D74A4-940B-46CE-A3CF-1F7B6A964F8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E8BCD-81B5-4D77-8B15-11F47A24E52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8E8BE-C96F-40A3-999A-F4E0C3789A3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FC927-A06E-44AB-9BDF-830131C30C2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32FD1-B884-4977-B820-EB7130E0ABA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835F90-1B43-49F1-9AC1-863AA422B43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80BD9-F771-48EC-B89A-6914659CE5A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DDAFA-1D55-4F0F-8A9C-6AF99415C38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D4AB4-A124-482C-BC13-DD598F68BAE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6E6FC-5A58-4205-9F54-FC2D889271A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84687EA0-3E71-447A-B546-9F5ACC21F27C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3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hyperlink" Target="http://news.yztoday.com/55/2003-07-09/20030709-78555-55.shtml" TargetMode="Externa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audio5.wav"/><Relationship Id="rId1" Type="http://schemas.openxmlformats.org/officeDocument/2006/relationships/audio" Target="../media/audio4.wav"/><Relationship Id="rId6" Type="http://schemas.openxmlformats.org/officeDocument/2006/relationships/image" Target="../media/image6.jpe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8.wav"/><Relationship Id="rId7" Type="http://schemas.openxmlformats.org/officeDocument/2006/relationships/image" Target="../media/image6.jpeg"/><Relationship Id="rId2" Type="http://schemas.openxmlformats.org/officeDocument/2006/relationships/audio" Target="../media/audio7.wav"/><Relationship Id="rId1" Type="http://schemas.openxmlformats.org/officeDocument/2006/relationships/audio" Target="../media/audio6.wav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0" y="1066800"/>
            <a:ext cx="9144000" cy="1957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kumimoji="1" lang="en-US" altLang="zh-CN" sz="54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Unit  </a:t>
            </a:r>
            <a:r>
              <a:rPr kumimoji="1" lang="en-US" altLang="zh-CN" sz="54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10 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kumimoji="1" lang="en-US" altLang="zh-CN" sz="60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Can </a:t>
            </a:r>
            <a:r>
              <a:rPr kumimoji="1" lang="en-US" altLang="zh-CN" sz="60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I help you ?</a:t>
            </a:r>
          </a:p>
        </p:txBody>
      </p:sp>
      <p:sp>
        <p:nvSpPr>
          <p:cNvPr id="5" name="矩形 4"/>
          <p:cNvSpPr/>
          <p:nvPr/>
        </p:nvSpPr>
        <p:spPr>
          <a:xfrm>
            <a:off x="-14785" y="5725236"/>
            <a:ext cx="9158785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图片2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39688"/>
            <a:ext cx="9109075" cy="681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4427538" y="1341438"/>
            <a:ext cx="35274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6000" b="1">
                <a:solidFill>
                  <a:srgbClr val="FF0000"/>
                </a:solidFill>
              </a:rPr>
              <a:t> a</a:t>
            </a:r>
            <a:r>
              <a:rPr lang="en-US" altLang="zh-CN" sz="6000" b="1">
                <a:solidFill>
                  <a:srgbClr val="0000FF"/>
                </a:solidFill>
              </a:rPr>
              <a:t> jacket</a:t>
            </a:r>
            <a:endParaRPr lang="en-US" altLang="zh-CN" sz="6000" b="1">
              <a:solidFill>
                <a:srgbClr val="FF0000"/>
              </a:solidFill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971550" y="4294188"/>
            <a:ext cx="41036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6000" b="1">
                <a:solidFill>
                  <a:srgbClr val="FF0000"/>
                </a:solidFill>
              </a:rPr>
              <a:t> a</a:t>
            </a:r>
            <a:r>
              <a:rPr lang="en-US" altLang="zh-CN" sz="6000" b="1">
                <a:solidFill>
                  <a:srgbClr val="0000FF"/>
                </a:solidFill>
              </a:rPr>
              <a:t> sweater</a:t>
            </a:r>
            <a:endParaRPr lang="en-US" altLang="zh-CN" sz="6000" b="1">
              <a:solidFill>
                <a:srgbClr val="FF0000"/>
              </a:solidFill>
            </a:endParaRPr>
          </a:p>
        </p:txBody>
      </p:sp>
      <p:pic>
        <p:nvPicPr>
          <p:cNvPr id="57349" name="Picture 5" descr="B75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2492375"/>
            <a:ext cx="3984625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0" name="Picture 6" descr="T1AaBLXjpMXXatovjX_0851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404813"/>
            <a:ext cx="3744913" cy="374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/>
      <p:bldP spid="573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图片2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39688"/>
            <a:ext cx="9109075" cy="681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1" name="Picture 3" descr="star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0"/>
            <a:ext cx="1165225" cy="131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4427538" y="1341438"/>
            <a:ext cx="35274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6000" b="1">
                <a:solidFill>
                  <a:srgbClr val="FF0000"/>
                </a:solidFill>
              </a:rPr>
              <a:t> a</a:t>
            </a:r>
            <a:r>
              <a:rPr lang="en-US" altLang="zh-CN" sz="6000" b="1">
                <a:solidFill>
                  <a:srgbClr val="0000FF"/>
                </a:solidFill>
              </a:rPr>
              <a:t> shirt</a:t>
            </a:r>
            <a:endParaRPr lang="en-US" altLang="zh-CN" sz="6000" b="1">
              <a:solidFill>
                <a:srgbClr val="FF0000"/>
              </a:solidFill>
            </a:endParaRPr>
          </a:p>
        </p:txBody>
      </p:sp>
      <p:pic>
        <p:nvPicPr>
          <p:cNvPr id="58373" name="Picture 5" descr="star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978775" y="5545138"/>
            <a:ext cx="1165225" cy="131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4" name="Picture 6" descr="T-SHIRT03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7900" y="2636838"/>
            <a:ext cx="3455988" cy="333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1116013" y="4222750"/>
            <a:ext cx="48958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6000" b="1">
                <a:solidFill>
                  <a:srgbClr val="FF0000"/>
                </a:solidFill>
              </a:rPr>
              <a:t> a</a:t>
            </a:r>
            <a:r>
              <a:rPr lang="en-US" altLang="zh-CN" sz="6000" b="1">
                <a:solidFill>
                  <a:srgbClr val="0000FF"/>
                </a:solidFill>
              </a:rPr>
              <a:t> T- shirt</a:t>
            </a:r>
            <a:endParaRPr lang="en-US" altLang="zh-CN" sz="6000" b="1">
              <a:solidFill>
                <a:srgbClr val="FF0000"/>
              </a:solidFill>
            </a:endParaRPr>
          </a:p>
        </p:txBody>
      </p:sp>
      <p:pic>
        <p:nvPicPr>
          <p:cNvPr id="58376" name="Picture 8" descr="afb6f2379f3695f4a2cc2be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4563" y="188913"/>
            <a:ext cx="3594100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  <p:bldP spid="583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图片2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39688"/>
            <a:ext cx="9109075" cy="681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5" name="Picture 3" descr="star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978775" y="5545138"/>
            <a:ext cx="1165225" cy="131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4859338" y="1557338"/>
            <a:ext cx="35274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6000" b="1">
                <a:solidFill>
                  <a:srgbClr val="FF0000"/>
                </a:solidFill>
              </a:rPr>
              <a:t> a</a:t>
            </a:r>
            <a:r>
              <a:rPr lang="en-US" altLang="zh-CN" sz="6000" b="1">
                <a:solidFill>
                  <a:srgbClr val="0000FF"/>
                </a:solidFill>
              </a:rPr>
              <a:t> skirt</a:t>
            </a:r>
            <a:endParaRPr lang="en-US" altLang="zh-CN" sz="6000" b="1">
              <a:solidFill>
                <a:srgbClr val="FF0000"/>
              </a:solidFill>
            </a:endParaRPr>
          </a:p>
        </p:txBody>
      </p:sp>
      <p:pic>
        <p:nvPicPr>
          <p:cNvPr id="59397" name="Picture 5" descr="star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0"/>
            <a:ext cx="1165225" cy="131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539750" y="4508500"/>
            <a:ext cx="44640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6000" b="1">
                <a:solidFill>
                  <a:srgbClr val="FF0000"/>
                </a:solidFill>
              </a:rPr>
              <a:t> a</a:t>
            </a:r>
            <a:r>
              <a:rPr lang="en-US" altLang="zh-CN" sz="6000" b="1">
                <a:solidFill>
                  <a:srgbClr val="0000FF"/>
                </a:solidFill>
              </a:rPr>
              <a:t> blouse</a:t>
            </a:r>
            <a:endParaRPr lang="en-US" altLang="zh-CN" sz="6000" b="1">
              <a:solidFill>
                <a:srgbClr val="FF0000"/>
              </a:solidFill>
            </a:endParaRPr>
          </a:p>
        </p:txBody>
      </p:sp>
      <p:pic>
        <p:nvPicPr>
          <p:cNvPr id="59399" name="Picture 7" descr="100916234104037916200128465166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2852738"/>
            <a:ext cx="3433762" cy="343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0" name="Picture 8" descr="T2hnFaXmNbXXXXXXXX_!!34632544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288" y="549275"/>
            <a:ext cx="3960812" cy="305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  <p:bldP spid="593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图片2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39688"/>
            <a:ext cx="9109075" cy="681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5219700" y="5516563"/>
            <a:ext cx="3238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5400" b="1">
                <a:solidFill>
                  <a:srgbClr val="FF0000"/>
                </a:solidFill>
              </a:rPr>
              <a:t>trousers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827088" y="3716338"/>
            <a:ext cx="36004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6000" b="1">
                <a:solidFill>
                  <a:srgbClr val="FF0000"/>
                </a:solidFill>
              </a:rPr>
              <a:t> </a:t>
            </a:r>
            <a:r>
              <a:rPr lang="en-US" altLang="zh-CN" sz="6000" b="1">
                <a:solidFill>
                  <a:srgbClr val="0000FF"/>
                </a:solidFill>
              </a:rPr>
              <a:t>short</a:t>
            </a:r>
            <a:r>
              <a:rPr lang="en-US" altLang="zh-CN" sz="6000" b="1">
                <a:solidFill>
                  <a:srgbClr val="FF0000"/>
                </a:solidFill>
              </a:rPr>
              <a:t>s</a:t>
            </a:r>
          </a:p>
        </p:txBody>
      </p:sp>
      <p:pic>
        <p:nvPicPr>
          <p:cNvPr id="60421" name="Picture 5" descr="star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0"/>
            <a:ext cx="1165225" cy="131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2" name="Picture 6" descr="star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978775" y="5545138"/>
            <a:ext cx="1165225" cy="131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3" name="Picture 7" descr="T1x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3800" y="404813"/>
            <a:ext cx="3513138" cy="50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4" name="Picture 8" descr="T1vCVQXlNsXXaAG4TX_11543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908050"/>
            <a:ext cx="295275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/>
      <p:bldP spid="604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图片2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39688"/>
            <a:ext cx="9109075" cy="681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3" name="Picture 3" descr="star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0"/>
            <a:ext cx="1165225" cy="131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4" name="Picture 4" descr="star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978775" y="5545138"/>
            <a:ext cx="1165225" cy="131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4427538" y="1341438"/>
            <a:ext cx="35274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6000" b="1">
                <a:solidFill>
                  <a:srgbClr val="FF0000"/>
                </a:solidFill>
              </a:rPr>
              <a:t> </a:t>
            </a:r>
            <a:r>
              <a:rPr lang="en-US" altLang="zh-CN" sz="6000" b="1">
                <a:solidFill>
                  <a:srgbClr val="0000FF"/>
                </a:solidFill>
              </a:rPr>
              <a:t>sock</a:t>
            </a:r>
            <a:r>
              <a:rPr lang="en-US" altLang="zh-CN" sz="60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547813" y="4294188"/>
            <a:ext cx="35274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6000" b="1">
                <a:solidFill>
                  <a:srgbClr val="FF0000"/>
                </a:solidFill>
              </a:rPr>
              <a:t> </a:t>
            </a:r>
            <a:r>
              <a:rPr lang="en-US" altLang="zh-CN" sz="6000" b="1">
                <a:solidFill>
                  <a:srgbClr val="0000FF"/>
                </a:solidFill>
              </a:rPr>
              <a:t>shoe</a:t>
            </a:r>
            <a:r>
              <a:rPr lang="en-US" altLang="zh-CN" sz="6000" b="1">
                <a:solidFill>
                  <a:srgbClr val="FF0000"/>
                </a:solidFill>
              </a:rPr>
              <a:t>s</a:t>
            </a:r>
          </a:p>
        </p:txBody>
      </p:sp>
      <p:pic>
        <p:nvPicPr>
          <p:cNvPr id="61447" name="Picture 7" descr="db09c7f9a08e5a48252df2d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4663" y="2924175"/>
            <a:ext cx="3463925" cy="35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8" name="Picture 8" descr="70fd546792b85f97e6113a7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5650" y="692150"/>
            <a:ext cx="3671888" cy="256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/>
      <p:bldP spid="614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图片2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39688"/>
            <a:ext cx="9109075" cy="681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7" name="Picture 3" descr="star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0"/>
            <a:ext cx="1165225" cy="131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8" name="Picture 4" descr="star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978775" y="5545138"/>
            <a:ext cx="1165225" cy="131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5148263" y="1557338"/>
            <a:ext cx="35274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6000" b="1">
                <a:solidFill>
                  <a:srgbClr val="FF0000"/>
                </a:solidFill>
              </a:rPr>
              <a:t> </a:t>
            </a:r>
            <a:r>
              <a:rPr lang="en-US" altLang="zh-CN" sz="6000" b="1">
                <a:solidFill>
                  <a:srgbClr val="0000FF"/>
                </a:solidFill>
              </a:rPr>
              <a:t>bag</a:t>
            </a:r>
            <a:r>
              <a:rPr lang="en-US" altLang="zh-CN" sz="6000" b="1">
                <a:solidFill>
                  <a:srgbClr val="FF0000"/>
                </a:solidFill>
              </a:rPr>
              <a:t>s</a:t>
            </a:r>
          </a:p>
        </p:txBody>
      </p:sp>
      <p:pic>
        <p:nvPicPr>
          <p:cNvPr id="62470" name="Picture 6" descr="u=3163292504,2102181695&amp;gp=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3355975"/>
            <a:ext cx="2352675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1" name="Picture 7" descr="55_09_1144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988" y="620713"/>
            <a:ext cx="3959225" cy="332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2" name="Picture 8" descr="200312191910_chanel_0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2708275"/>
            <a:ext cx="2911475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88b9922d107c5bc88b1399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 rot="-199547">
            <a:off x="4175125" y="3573463"/>
            <a:ext cx="49688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4000" b="1" i="1">
                <a:solidFill>
                  <a:srgbClr val="FFFF00"/>
                </a:solidFill>
                <a:latin typeface="Times New Roman" panose="02020603050405020304" pitchFamily="18" charset="0"/>
              </a:rPr>
              <a:t>Can you remmember ?</a:t>
            </a:r>
          </a:p>
          <a:p>
            <a:r>
              <a:rPr kumimoji="1" lang="en-US" altLang="zh-CN" sz="4000" b="1" i="1">
                <a:solidFill>
                  <a:srgbClr val="FFFF00"/>
                </a:solidFill>
                <a:latin typeface="Times New Roman" panose="02020603050405020304" pitchFamily="18" charset="0"/>
              </a:rPr>
              <a:t>How to spell it ? 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066800" y="1066800"/>
            <a:ext cx="44640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6000" b="1">
                <a:solidFill>
                  <a:srgbClr val="FFFF00"/>
                </a:solidFill>
              </a:rPr>
              <a:t> clothes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990600" y="914400"/>
            <a:ext cx="44640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6000" b="1">
                <a:solidFill>
                  <a:srgbClr val="FFFF00"/>
                </a:solidFill>
              </a:rPr>
              <a:t>  hat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762000" y="1143000"/>
            <a:ext cx="44640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6000" b="1">
                <a:solidFill>
                  <a:srgbClr val="FFFF00"/>
                </a:solidFill>
              </a:rPr>
              <a:t> trousers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762000" y="990600"/>
            <a:ext cx="44640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6000" b="1">
                <a:solidFill>
                  <a:srgbClr val="FFFF00"/>
                </a:solidFill>
              </a:rPr>
              <a:t> shorts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838200" y="990600"/>
            <a:ext cx="44640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6000" b="1">
                <a:solidFill>
                  <a:srgbClr val="FFFF00"/>
                </a:solidFill>
              </a:rPr>
              <a:t> jacket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838200" y="1066800"/>
            <a:ext cx="44640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6000" b="1">
                <a:solidFill>
                  <a:srgbClr val="FFFF00"/>
                </a:solidFill>
              </a:rPr>
              <a:t> sweater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762000" y="990600"/>
            <a:ext cx="44640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6000" b="1">
                <a:solidFill>
                  <a:srgbClr val="FFFF00"/>
                </a:solidFill>
              </a:rPr>
              <a:t> shirt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1143000" y="1066800"/>
            <a:ext cx="44640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6000" b="1">
                <a:solidFill>
                  <a:srgbClr val="FFFF00"/>
                </a:solidFill>
              </a:rPr>
              <a:t> T- shirt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914400" y="1143000"/>
            <a:ext cx="44640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6000" b="1">
                <a:solidFill>
                  <a:srgbClr val="FFFF00"/>
                </a:solidFill>
              </a:rPr>
              <a:t> skirt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838200" y="1066800"/>
            <a:ext cx="44640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6000" b="1">
                <a:solidFill>
                  <a:srgbClr val="FFFF00"/>
                </a:solidFill>
              </a:rPr>
              <a:t> blouse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838200" y="1066800"/>
            <a:ext cx="44640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6000" b="1">
                <a:solidFill>
                  <a:srgbClr val="FFFF00"/>
                </a:solidFill>
              </a:rPr>
              <a:t> socks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838200" y="990600"/>
            <a:ext cx="44640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6000" b="1">
                <a:solidFill>
                  <a:srgbClr val="FFFF00"/>
                </a:solidFill>
              </a:rPr>
              <a:t> shoes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1066800" y="990600"/>
            <a:ext cx="44640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6000" b="1">
                <a:solidFill>
                  <a:srgbClr val="FFFF00"/>
                </a:solidFill>
              </a:rPr>
              <a:t>dress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7" grpId="0"/>
      <p:bldP spid="23558" grpId="0"/>
      <p:bldP spid="23559" grpId="0"/>
      <p:bldP spid="23560" grpId="0"/>
      <p:bldP spid="23561" grpId="0"/>
      <p:bldP spid="23562" grpId="0"/>
      <p:bldP spid="23563" grpId="0"/>
      <p:bldP spid="23564" grpId="0"/>
      <p:bldP spid="23565" grpId="0"/>
      <p:bldP spid="23566" grpId="0"/>
      <p:bldP spid="23567" grpId="0"/>
      <p:bldP spid="235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蝴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Chi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0"/>
            <a:ext cx="3816350" cy="19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940425" y="5734050"/>
            <a:ext cx="22320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5400" b="1" i="1">
                <a:solidFill>
                  <a:srgbClr val="FFFF66"/>
                </a:solidFill>
                <a:latin typeface="Times New Roman" panose="02020603050405020304" pitchFamily="18" charset="0"/>
              </a:rPr>
              <a:t> 1 </a:t>
            </a:r>
            <a:r>
              <a:rPr kumimoji="1" lang="en-US" altLang="zh-CN" sz="4800" b="1" i="1">
                <a:solidFill>
                  <a:srgbClr val="FFFF66"/>
                </a:solidFill>
                <a:latin typeface="Times New Roman" panose="02020603050405020304" pitchFamily="18" charset="0"/>
              </a:rPr>
              <a:t>yuan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828800" y="4267200"/>
            <a:ext cx="1152525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pattFill prst="pct90">
                  <a:fgClr>
                    <a:schemeClr val="tx1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6600" b="1">
                <a:solidFill>
                  <a:srgbClr val="CC3300"/>
                </a:solidFill>
                <a:latin typeface="Times New Roman" panose="02020603050405020304" pitchFamily="18" charset="0"/>
              </a:rPr>
              <a:t>￥</a:t>
            </a:r>
          </a:p>
        </p:txBody>
      </p:sp>
      <p:pic>
        <p:nvPicPr>
          <p:cNvPr id="27656" name="Picture 8" descr="xinsrc_3207012920398431111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3886200"/>
            <a:ext cx="3810000" cy="2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838200" y="2667000"/>
            <a:ext cx="30956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5400" b="1" i="1">
                <a:solidFill>
                  <a:srgbClr val="FFFF66"/>
                </a:solidFill>
                <a:latin typeface="Times New Roman" panose="02020603050405020304" pitchFamily="18" charset="0"/>
              </a:rPr>
              <a:t> 100 </a:t>
            </a:r>
            <a:r>
              <a:rPr kumimoji="1" lang="en-US" altLang="zh-CN" sz="4800" b="1" i="1">
                <a:solidFill>
                  <a:srgbClr val="FFFF66"/>
                </a:solidFill>
                <a:latin typeface="Times New Roman" panose="02020603050405020304" pitchFamily="18" charset="0"/>
              </a:rPr>
              <a:t>yuan</a:t>
            </a:r>
          </a:p>
        </p:txBody>
      </p:sp>
      <p:pic>
        <p:nvPicPr>
          <p:cNvPr id="27662" name="Picture 14" descr="kgjljf6c16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0"/>
            <a:ext cx="43434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762000" y="5181600"/>
            <a:ext cx="38877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8000" b="1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zh-CN" sz="4800" b="1">
                <a:solidFill>
                  <a:srgbClr val="FF0000"/>
                </a:solidFill>
              </a:rPr>
              <a:t>RMB</a:t>
            </a:r>
            <a:r>
              <a:rPr kumimoji="1" lang="zh-CN" altLang="en-US" sz="4800" b="1">
                <a:solidFill>
                  <a:srgbClr val="FF0000"/>
                </a:solidFill>
              </a:rPr>
              <a:t>人民币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utoUpdateAnimBg="0"/>
      <p:bldP spid="2765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/>
          <p:nvPr/>
        </p:nvGrpSpPr>
        <p:grpSpPr bwMode="auto">
          <a:xfrm>
            <a:off x="-457200" y="533400"/>
            <a:ext cx="3884613" cy="2408238"/>
            <a:chOff x="113" y="1798"/>
            <a:chExt cx="2566" cy="1609"/>
          </a:xfrm>
        </p:grpSpPr>
        <p:sp>
          <p:nvSpPr>
            <p:cNvPr id="35843" name="Text Box 3"/>
            <p:cNvSpPr txBox="1">
              <a:spLocks noChangeArrowheads="1"/>
            </p:cNvSpPr>
            <p:nvPr/>
          </p:nvSpPr>
          <p:spPr bwMode="auto">
            <a:xfrm>
              <a:off x="113" y="3020"/>
              <a:ext cx="2132" cy="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zh-CN" altLang="zh-CN" sz="3200" b="1">
                <a:latin typeface="Comic Sans MS" panose="030F0702030302020204" pitchFamily="66" charset="0"/>
              </a:endParaRPr>
            </a:p>
          </p:txBody>
        </p:sp>
        <p:grpSp>
          <p:nvGrpSpPr>
            <p:cNvPr id="35844" name="Group 4"/>
            <p:cNvGrpSpPr/>
            <p:nvPr/>
          </p:nvGrpSpPr>
          <p:grpSpPr bwMode="auto">
            <a:xfrm rot="-1272070">
              <a:off x="1430" y="1798"/>
              <a:ext cx="1249" cy="620"/>
              <a:chOff x="2154" y="1253"/>
              <a:chExt cx="1947" cy="620"/>
            </a:xfrm>
          </p:grpSpPr>
          <p:pic>
            <p:nvPicPr>
              <p:cNvPr id="35845" name="Picture 5" descr="l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154" y="1253"/>
                <a:ext cx="1724" cy="6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846" name="Text Box 6"/>
              <p:cNvSpPr txBox="1">
                <a:spLocks noChangeArrowheads="1"/>
              </p:cNvSpPr>
              <p:nvPr/>
            </p:nvSpPr>
            <p:spPr bwMode="auto">
              <a:xfrm>
                <a:off x="2648" y="1384"/>
                <a:ext cx="1453" cy="4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4000" b="1"/>
                  <a:t>￥</a:t>
                </a:r>
                <a:r>
                  <a:rPr lang="en-US" altLang="zh-CN" sz="3200" b="1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14</a:t>
                </a:r>
              </a:p>
            </p:txBody>
          </p:sp>
        </p:grpSp>
      </p:grpSp>
      <p:pic>
        <p:nvPicPr>
          <p:cNvPr id="35847" name="Picture 7" descr="DSC00085 拷贝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838200"/>
            <a:ext cx="2087563" cy="156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bag 拷贝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61205">
            <a:off x="619125" y="4816475"/>
            <a:ext cx="2633663" cy="203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849" name="Group 9"/>
          <p:cNvGrpSpPr/>
          <p:nvPr/>
        </p:nvGrpSpPr>
        <p:grpSpPr bwMode="auto">
          <a:xfrm rot="-1272070">
            <a:off x="2590800" y="5334000"/>
            <a:ext cx="1741488" cy="641350"/>
            <a:chOff x="2154" y="1253"/>
            <a:chExt cx="1939" cy="620"/>
          </a:xfrm>
        </p:grpSpPr>
        <p:pic>
          <p:nvPicPr>
            <p:cNvPr id="35850" name="Picture 10" descr="l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54" y="1253"/>
              <a:ext cx="1724" cy="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851" name="Text Box 11"/>
            <p:cNvSpPr txBox="1">
              <a:spLocks noChangeArrowheads="1"/>
            </p:cNvSpPr>
            <p:nvPr/>
          </p:nvSpPr>
          <p:spPr bwMode="auto">
            <a:xfrm>
              <a:off x="2640" y="1370"/>
              <a:ext cx="1453" cy="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/>
                <a:t>￥</a:t>
              </a:r>
              <a:r>
                <a:rPr lang="en-US" altLang="zh-CN" sz="28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238</a:t>
              </a:r>
            </a:p>
          </p:txBody>
        </p:sp>
      </p:grpSp>
      <p:pic>
        <p:nvPicPr>
          <p:cNvPr id="35856" name="Picture 1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4025900"/>
            <a:ext cx="1779588" cy="283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857" name="Group 17"/>
          <p:cNvGrpSpPr/>
          <p:nvPr/>
        </p:nvGrpSpPr>
        <p:grpSpPr bwMode="auto">
          <a:xfrm rot="-1272070">
            <a:off x="7162800" y="4495800"/>
            <a:ext cx="1617663" cy="719138"/>
            <a:chOff x="2154" y="1253"/>
            <a:chExt cx="1940" cy="620"/>
          </a:xfrm>
        </p:grpSpPr>
        <p:pic>
          <p:nvPicPr>
            <p:cNvPr id="35858" name="Picture 18" descr="l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54" y="1253"/>
              <a:ext cx="1724" cy="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859" name="Text Box 19"/>
            <p:cNvSpPr txBox="1">
              <a:spLocks noChangeArrowheads="1"/>
            </p:cNvSpPr>
            <p:nvPr/>
          </p:nvSpPr>
          <p:spPr bwMode="auto">
            <a:xfrm>
              <a:off x="2641" y="1380"/>
              <a:ext cx="1453" cy="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/>
                <a:t>￥</a:t>
              </a:r>
              <a:r>
                <a:rPr lang="en-US" altLang="zh-CN" sz="24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118</a:t>
              </a:r>
            </a:p>
          </p:txBody>
        </p:sp>
      </p:grpSp>
      <p:grpSp>
        <p:nvGrpSpPr>
          <p:cNvPr id="35860" name="Group 20"/>
          <p:cNvGrpSpPr/>
          <p:nvPr/>
        </p:nvGrpSpPr>
        <p:grpSpPr bwMode="auto">
          <a:xfrm>
            <a:off x="5791200" y="304800"/>
            <a:ext cx="2536825" cy="2111375"/>
            <a:chOff x="3742" y="2826"/>
            <a:chExt cx="1406" cy="1330"/>
          </a:xfrm>
        </p:grpSpPr>
        <p:pic>
          <p:nvPicPr>
            <p:cNvPr id="35861" name="Picture 21" descr="shoes 拷贝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42" y="2826"/>
              <a:ext cx="1315" cy="1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862" name="Text Box 22"/>
            <p:cNvSpPr txBox="1">
              <a:spLocks noChangeArrowheads="1"/>
            </p:cNvSpPr>
            <p:nvPr/>
          </p:nvSpPr>
          <p:spPr bwMode="auto">
            <a:xfrm>
              <a:off x="3923" y="3868"/>
              <a:ext cx="12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zh-CN" altLang="zh-CN" sz="2400" b="1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5863" name="Group 23"/>
          <p:cNvGrpSpPr/>
          <p:nvPr/>
        </p:nvGrpSpPr>
        <p:grpSpPr bwMode="auto">
          <a:xfrm rot="-1272070">
            <a:off x="7239000" y="685800"/>
            <a:ext cx="1622425" cy="717550"/>
            <a:chOff x="2154" y="1253"/>
            <a:chExt cx="1946" cy="620"/>
          </a:xfrm>
        </p:grpSpPr>
        <p:pic>
          <p:nvPicPr>
            <p:cNvPr id="35864" name="Picture 24" descr="l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54" y="1253"/>
              <a:ext cx="1724" cy="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865" name="Text Box 25"/>
            <p:cNvSpPr txBox="1">
              <a:spLocks noChangeArrowheads="1"/>
            </p:cNvSpPr>
            <p:nvPr/>
          </p:nvSpPr>
          <p:spPr bwMode="auto">
            <a:xfrm>
              <a:off x="2647" y="1385"/>
              <a:ext cx="1453" cy="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/>
                <a:t>￥</a:t>
              </a:r>
              <a:r>
                <a:rPr lang="zh-CN" altLang="en-US"/>
                <a:t> </a:t>
              </a:r>
              <a:r>
                <a:rPr lang="en-US" altLang="zh-CN" sz="2400" b="1"/>
                <a:t>1</a:t>
              </a:r>
              <a:r>
                <a:rPr lang="en-US" altLang="zh-CN" sz="24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99</a:t>
              </a:r>
            </a:p>
          </p:txBody>
        </p:sp>
      </p:grpSp>
      <p:sp>
        <p:nvSpPr>
          <p:cNvPr id="35869" name="Text Box 29"/>
          <p:cNvSpPr txBox="1">
            <a:spLocks noChangeArrowheads="1"/>
          </p:cNvSpPr>
          <p:nvPr/>
        </p:nvSpPr>
        <p:spPr bwMode="auto">
          <a:xfrm>
            <a:off x="990600" y="2133600"/>
            <a:ext cx="81534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3200" b="1" dirty="0"/>
              <a:t>A:How much </a:t>
            </a:r>
            <a:r>
              <a:rPr lang="en-US" altLang="zh-CN" sz="3200" b="1" dirty="0">
                <a:solidFill>
                  <a:srgbClr val="0000FF"/>
                </a:solidFill>
              </a:rPr>
              <a:t>is</a:t>
            </a:r>
            <a:r>
              <a:rPr lang="en-US" altLang="zh-CN" sz="3200" b="1" dirty="0"/>
              <a:t> </a:t>
            </a:r>
            <a:r>
              <a:rPr lang="en-US" altLang="zh-CN" sz="3200" b="1" dirty="0">
                <a:solidFill>
                  <a:srgbClr val="FF0000"/>
                </a:solidFill>
              </a:rPr>
              <a:t>this/that +</a:t>
            </a:r>
            <a:r>
              <a:rPr lang="en-US" altLang="zh-CN" sz="3200" b="1" dirty="0"/>
              <a:t> </a:t>
            </a:r>
            <a:r>
              <a:rPr lang="zh-CN" altLang="en-US" sz="3200" b="1" dirty="0">
                <a:solidFill>
                  <a:srgbClr val="FF0000"/>
                </a:solidFill>
              </a:rPr>
              <a:t>名词（单）</a:t>
            </a:r>
            <a:r>
              <a:rPr lang="zh-CN" altLang="en-US" sz="3200" b="1" dirty="0"/>
              <a:t>？</a:t>
            </a:r>
            <a:r>
              <a:rPr lang="en-US" altLang="zh-CN" sz="3200" b="1" dirty="0"/>
              <a:t>B:It’s … </a:t>
            </a:r>
            <a:r>
              <a:rPr lang="en-US" altLang="zh-CN" sz="3200" b="1" dirty="0" err="1"/>
              <a:t>yuan</a:t>
            </a:r>
            <a:r>
              <a:rPr lang="en-US" altLang="zh-CN" sz="3200" b="1" dirty="0"/>
              <a:t> .</a:t>
            </a:r>
          </a:p>
        </p:txBody>
      </p:sp>
      <p:sp>
        <p:nvSpPr>
          <p:cNvPr id="35870" name="Text Box 30"/>
          <p:cNvSpPr txBox="1">
            <a:spLocks noChangeArrowheads="1"/>
          </p:cNvSpPr>
          <p:nvPr/>
        </p:nvSpPr>
        <p:spPr bwMode="auto">
          <a:xfrm>
            <a:off x="533400" y="3429000"/>
            <a:ext cx="86106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3200" b="1" dirty="0"/>
              <a:t>A: How much </a:t>
            </a:r>
            <a:r>
              <a:rPr lang="en-US" altLang="zh-CN" sz="3200" b="1" dirty="0">
                <a:solidFill>
                  <a:srgbClr val="0000FF"/>
                </a:solidFill>
              </a:rPr>
              <a:t>are</a:t>
            </a:r>
            <a:r>
              <a:rPr lang="en-US" altLang="zh-CN" sz="3200" b="1" dirty="0"/>
              <a:t> </a:t>
            </a:r>
            <a:r>
              <a:rPr lang="en-US" altLang="zh-CN" sz="3200" b="1" dirty="0">
                <a:solidFill>
                  <a:srgbClr val="FF0000"/>
                </a:solidFill>
              </a:rPr>
              <a:t>these/those + </a:t>
            </a:r>
            <a:r>
              <a:rPr lang="zh-CN" altLang="en-US" sz="3200" b="1" dirty="0">
                <a:solidFill>
                  <a:srgbClr val="FF0000"/>
                </a:solidFill>
              </a:rPr>
              <a:t>名词（复）</a:t>
            </a:r>
            <a:r>
              <a:rPr lang="zh-CN" altLang="en-US" sz="3200" b="1" dirty="0"/>
              <a:t> </a:t>
            </a:r>
            <a:r>
              <a:rPr lang="en-US" altLang="zh-CN" sz="3200" b="1" dirty="0"/>
              <a:t>?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3200" b="1" dirty="0"/>
              <a:t>B: They’re … </a:t>
            </a:r>
            <a:r>
              <a:rPr lang="en-US" altLang="zh-CN" sz="3200" b="1" dirty="0" err="1"/>
              <a:t>yuan</a:t>
            </a:r>
            <a:r>
              <a:rPr lang="en-US" altLang="zh-CN" sz="3200" b="1" dirty="0"/>
              <a:t>.</a:t>
            </a:r>
          </a:p>
        </p:txBody>
      </p:sp>
      <p:sp>
        <p:nvSpPr>
          <p:cNvPr id="35871" name="WordArt 31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3962400" cy="723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FFFF"/>
                </a:solidFill>
                <a:latin typeface="Monotype Corsiva" panose="03010101010201010101"/>
              </a:rPr>
              <a:t>Ask and answer:</a:t>
            </a:r>
            <a:endParaRPr lang="zh-CN" altLang="en-US" sz="3600" kern="10" dirty="0">
              <a:ln w="9525">
                <a:solidFill>
                  <a:srgbClr val="000000"/>
                </a:solidFill>
                <a:round/>
              </a:ln>
              <a:solidFill>
                <a:srgbClr val="00FFFF"/>
              </a:solidFill>
              <a:latin typeface="Monotype Corsiva" panose="03010101010201010101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bag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836613"/>
            <a:ext cx="120650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2268538" y="1412875"/>
            <a:ext cx="47736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</a:rPr>
              <a:t>-</a:t>
            </a: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How much</a:t>
            </a:r>
            <a:r>
              <a:rPr lang="en-US" altLang="zh-CN" sz="2800" b="1" dirty="0">
                <a:latin typeface="Times New Roman" panose="02020603050405020304" pitchFamily="18" charset="0"/>
              </a:rPr>
              <a:t> is 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this</a:t>
            </a:r>
            <a:r>
              <a:rPr lang="en-US" altLang="zh-CN" sz="2800" b="1" dirty="0">
                <a:latin typeface="Times New Roman" panose="02020603050405020304" pitchFamily="18" charset="0"/>
              </a:rPr>
              <a:t> bag?</a:t>
            </a: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-</a:t>
            </a: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It’s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zh-CN" altLang="en-US" b="1" dirty="0"/>
              <a:t>￥</a:t>
            </a:r>
            <a:r>
              <a:rPr lang="zh-CN" altLang="en-US" dirty="0"/>
              <a:t> </a:t>
            </a:r>
            <a:r>
              <a:rPr lang="en-US" altLang="zh-CN" sz="2800" b="1" dirty="0"/>
              <a:t>3</a:t>
            </a:r>
            <a:r>
              <a:rPr lang="en-US" altLang="zh-CN" sz="2800" b="1" dirty="0">
                <a:latin typeface="Times New Roman" panose="02020603050405020304" pitchFamily="18" charset="0"/>
              </a:rPr>
              <a:t>8.   </a:t>
            </a:r>
            <a:r>
              <a:rPr lang="en-US" altLang="zh-CN" sz="2400" b="1" dirty="0">
                <a:latin typeface="Times New Roman" panose="02020603050405020304" pitchFamily="18" charset="0"/>
              </a:rPr>
              <a:t>(</a:t>
            </a:r>
            <a:r>
              <a:rPr lang="en-US" altLang="zh-CN" sz="2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it’s = it is; </a:t>
            </a:r>
            <a:r>
              <a:rPr lang="zh-CN" altLang="en-US" b="1" dirty="0"/>
              <a:t>￥</a:t>
            </a:r>
            <a:r>
              <a:rPr lang="zh-CN" altLang="en-US" dirty="0"/>
              <a:t> </a:t>
            </a:r>
            <a:r>
              <a:rPr lang="en-US" altLang="zh-CN" sz="2400" b="1" dirty="0">
                <a:solidFill>
                  <a:srgbClr val="8000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= </a:t>
            </a:r>
            <a:r>
              <a:rPr lang="en-US" altLang="zh-CN" sz="2400" b="1" dirty="0" err="1">
                <a:solidFill>
                  <a:srgbClr val="8000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yuan</a:t>
            </a:r>
            <a:r>
              <a:rPr lang="en-US" altLang="zh-CN" sz="2400" b="1" dirty="0">
                <a:latin typeface="Times New Roman" panose="02020603050405020304" pitchFamily="18" charset="0"/>
                <a:ea typeface="华文行楷" panose="02010800040101010101" pitchFamily="2" charset="-122"/>
              </a:rPr>
              <a:t>) 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1908175" y="2205038"/>
            <a:ext cx="576263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b="1"/>
              <a:t>￥</a:t>
            </a:r>
            <a:r>
              <a:rPr lang="en-US" altLang="zh-CN" b="1"/>
              <a:t>3</a:t>
            </a:r>
            <a:r>
              <a:rPr lang="en-US" altLang="zh-CN">
                <a:latin typeface="Comic Sans MS" panose="030F0702030302020204" pitchFamily="66" charset="0"/>
              </a:rPr>
              <a:t>8</a:t>
            </a:r>
          </a:p>
        </p:txBody>
      </p:sp>
      <p:pic>
        <p:nvPicPr>
          <p:cNvPr id="63493" name="Picture 5" descr="shoes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DFE"/>
              </a:clrFrom>
              <a:clrTo>
                <a:srgbClr val="F9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4005263"/>
            <a:ext cx="1512887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1619250" y="5516563"/>
            <a:ext cx="819150" cy="350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b="1"/>
              <a:t>￥</a:t>
            </a:r>
            <a:r>
              <a:rPr lang="zh-CN" altLang="en-US"/>
              <a:t> </a:t>
            </a:r>
            <a:r>
              <a:rPr lang="en-US" altLang="zh-CN"/>
              <a:t>12</a:t>
            </a:r>
            <a:r>
              <a:rPr lang="en-US" altLang="zh-CN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2339975" y="4221163"/>
            <a:ext cx="56451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</a:rPr>
              <a:t>-</a:t>
            </a: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How much</a:t>
            </a:r>
            <a:r>
              <a:rPr lang="en-US" altLang="zh-CN" sz="2800" b="1" dirty="0">
                <a:latin typeface="Times New Roman" panose="02020603050405020304" pitchFamily="18" charset="0"/>
              </a:rPr>
              <a:t> are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these </a:t>
            </a:r>
            <a:r>
              <a:rPr lang="en-US" altLang="zh-CN" sz="2800" b="1" dirty="0">
                <a:latin typeface="Times New Roman" panose="02020603050405020304" pitchFamily="18" charset="0"/>
              </a:rPr>
              <a:t>shoes?</a:t>
            </a: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-</a:t>
            </a: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They are </a:t>
            </a:r>
            <a:r>
              <a:rPr lang="zh-CN" altLang="en-US" sz="2800" b="1" dirty="0"/>
              <a:t>￥ </a:t>
            </a:r>
            <a:r>
              <a:rPr lang="en-US" altLang="zh-CN" sz="2800" b="1" dirty="0"/>
              <a:t>12</a:t>
            </a:r>
            <a:r>
              <a:rPr lang="en-US" altLang="zh-CN" sz="2800" b="1" dirty="0">
                <a:latin typeface="Times New Roman" panose="02020603050405020304" pitchFamily="18" charset="0"/>
              </a:rPr>
              <a:t>9.   </a:t>
            </a:r>
            <a:r>
              <a:rPr lang="en-US" altLang="zh-CN" sz="2400" b="1" dirty="0">
                <a:latin typeface="Times New Roman" panose="02020603050405020304" pitchFamily="18" charset="0"/>
              </a:rPr>
              <a:t>(</a:t>
            </a:r>
            <a:r>
              <a:rPr lang="en-US" altLang="zh-CN" sz="2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they’re = they are</a:t>
            </a:r>
            <a:r>
              <a:rPr lang="en-US" altLang="zh-CN" sz="2400" b="1" dirty="0">
                <a:latin typeface="Times New Roman" panose="02020603050405020304" pitchFamily="18" charset="0"/>
              </a:rPr>
              <a:t>)</a:t>
            </a:r>
          </a:p>
        </p:txBody>
      </p:sp>
      <p:pic>
        <p:nvPicPr>
          <p:cNvPr id="63496" name="Picture 8" descr="bag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404813"/>
            <a:ext cx="649288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7" name="Picture 9" descr="shoes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9FDFE"/>
              </a:clrFrom>
              <a:clrTo>
                <a:srgbClr val="F9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388" y="3143250"/>
            <a:ext cx="863600" cy="86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8172450" y="3716338"/>
            <a:ext cx="971550" cy="2460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b="1"/>
              <a:t>￥</a:t>
            </a:r>
            <a:r>
              <a:rPr lang="zh-CN" altLang="en-US"/>
              <a:t> </a:t>
            </a:r>
            <a:r>
              <a:rPr lang="en-US" altLang="zh-CN"/>
              <a:t>12</a:t>
            </a:r>
            <a:r>
              <a:rPr lang="en-US" altLang="zh-CN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8172450" y="836613"/>
            <a:ext cx="666750" cy="3825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b="1"/>
              <a:t>￥</a:t>
            </a:r>
            <a:r>
              <a:rPr lang="zh-CN" altLang="en-US"/>
              <a:t> </a:t>
            </a:r>
            <a:r>
              <a:rPr lang="en-US" altLang="zh-CN"/>
              <a:t>3</a:t>
            </a:r>
            <a:r>
              <a:rPr lang="en-US" altLang="zh-CN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63500" name="Line 12"/>
          <p:cNvSpPr>
            <a:spLocks noChangeShapeType="1"/>
          </p:cNvSpPr>
          <p:nvPr/>
        </p:nvSpPr>
        <p:spPr bwMode="auto">
          <a:xfrm flipV="1">
            <a:off x="6659563" y="1341438"/>
            <a:ext cx="936625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 flipV="1">
            <a:off x="7380288" y="4005263"/>
            <a:ext cx="21590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6948488" y="5564188"/>
            <a:ext cx="981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CC"/>
                </a:solidFill>
                <a:latin typeface="Comic Sans MS" panose="030F0702030302020204" pitchFamily="66" charset="0"/>
              </a:rPr>
              <a:t>those</a:t>
            </a:r>
          </a:p>
        </p:txBody>
      </p:sp>
      <p:sp>
        <p:nvSpPr>
          <p:cNvPr id="63503" name="Text Box 15"/>
          <p:cNvSpPr txBox="1">
            <a:spLocks noChangeArrowheads="1"/>
          </p:cNvSpPr>
          <p:nvPr/>
        </p:nvSpPr>
        <p:spPr bwMode="auto">
          <a:xfrm>
            <a:off x="6300788" y="2540000"/>
            <a:ext cx="815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CC"/>
                </a:solidFill>
                <a:latin typeface="Comic Sans MS" panose="030F0702030302020204" pitchFamily="66" charset="0"/>
              </a:rPr>
              <a:t>that</a:t>
            </a:r>
          </a:p>
        </p:txBody>
      </p:sp>
      <p:pic>
        <p:nvPicPr>
          <p:cNvPr id="63504" name="Picture 16" descr="0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49530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05" name="Picture 17" descr="02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/>
      <p:bldP spid="63492" grpId="0" animBg="1"/>
      <p:bldP spid="63494" grpId="0" animBg="1"/>
      <p:bldP spid="63495" grpId="0"/>
      <p:bldP spid="63498" grpId="0" animBg="1"/>
      <p:bldP spid="63499" grpId="0" animBg="1"/>
      <p:bldP spid="63500" grpId="0" animBg="1"/>
      <p:bldP spid="63501" grpId="0" animBg="1"/>
      <p:bldP spid="63502" grpId="0"/>
      <p:bldP spid="6350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accent2"/>
                </a:solidFill>
              </a:rPr>
              <a:t>Unit 10 Can I help you?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4800" b="1" dirty="0">
                <a:solidFill>
                  <a:srgbClr val="FF0000"/>
                </a:solidFill>
              </a:rPr>
              <a:t>教学目标</a:t>
            </a:r>
            <a:r>
              <a:rPr lang="zh-CN" altLang="en-US" dirty="0"/>
              <a:t>：</a:t>
            </a:r>
          </a:p>
          <a:p>
            <a:r>
              <a:rPr lang="zh-CN" altLang="en-US" dirty="0"/>
              <a:t>       能在听说读写的活动中理解和运用购物用语“</a:t>
            </a:r>
            <a:r>
              <a:rPr lang="en-US" altLang="zh-CN" dirty="0"/>
              <a:t>How much is / are…?It’s / They are…</a:t>
            </a:r>
            <a:r>
              <a:rPr lang="en-US" altLang="zh-CN" dirty="0" err="1"/>
              <a:t>yuan</a:t>
            </a:r>
            <a:r>
              <a:rPr lang="en-US" altLang="zh-CN" dirty="0"/>
              <a:t>.”</a:t>
            </a:r>
          </a:p>
          <a:p>
            <a:r>
              <a:rPr lang="en-US" altLang="zh-CN" dirty="0"/>
              <a:t>       </a:t>
            </a:r>
            <a:r>
              <a:rPr lang="zh-CN" altLang="en-US" dirty="0"/>
              <a:t>能用英语模拟购物情景。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AutoShape 4"/>
          <p:cNvSpPr>
            <a:spLocks noChangeArrowheads="1"/>
          </p:cNvSpPr>
          <p:nvPr/>
        </p:nvSpPr>
        <p:spPr bwMode="auto">
          <a:xfrm>
            <a:off x="1524000" y="457200"/>
            <a:ext cx="3962400" cy="1219200"/>
          </a:xfrm>
          <a:prstGeom prst="flowChartMagnetic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4000" b="1">
                <a:latin typeface="PMingLiU-ExtB" panose="02020500000000000000" pitchFamily="18" charset="-120"/>
              </a:rPr>
              <a:t>Can I help you?</a:t>
            </a:r>
          </a:p>
        </p:txBody>
      </p:sp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3000" y="3048000"/>
            <a:ext cx="2590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43" name="AutoShape 7"/>
          <p:cNvSpPr>
            <a:spLocks noChangeArrowheads="1"/>
          </p:cNvSpPr>
          <p:nvPr/>
        </p:nvSpPr>
        <p:spPr bwMode="auto">
          <a:xfrm>
            <a:off x="4038600" y="3124200"/>
            <a:ext cx="4648200" cy="3048000"/>
          </a:xfrm>
          <a:prstGeom prst="leftArrowCallout">
            <a:avLst>
              <a:gd name="adj1" fmla="val 25000"/>
              <a:gd name="adj2" fmla="val 25000"/>
              <a:gd name="adj3" fmla="val 2541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4400" b="1">
                <a:latin typeface="PMingLiU-ExtB" panose="02020500000000000000" pitchFamily="18" charset="-120"/>
              </a:rPr>
              <a:t>Yes,please.</a:t>
            </a:r>
          </a:p>
          <a:p>
            <a:pPr algn="ctr"/>
            <a:r>
              <a:rPr lang="en-US" altLang="zh-CN" sz="4400" b="1">
                <a:latin typeface="PMingLiU-ExtB" panose="02020500000000000000" pitchFamily="18" charset="-120"/>
              </a:rPr>
              <a:t>I want </a:t>
            </a:r>
          </a:p>
          <a:p>
            <a:pPr algn="ctr"/>
            <a:r>
              <a:rPr lang="en-US" altLang="zh-CN" sz="4400" b="1">
                <a:latin typeface="PMingLiU-ExtB" panose="02020500000000000000" pitchFamily="18" charset="-120"/>
              </a:rPr>
              <a:t>to buy some</a:t>
            </a:r>
          </a:p>
          <a:p>
            <a:pPr algn="ctr"/>
            <a:r>
              <a:rPr lang="en-US" altLang="zh-CN" sz="4400" b="1">
                <a:latin typeface="PMingLiU-ExtB" panose="02020500000000000000" pitchFamily="18" charset="-120"/>
              </a:rPr>
              <a:t>Shoes.</a:t>
            </a:r>
          </a:p>
        </p:txBody>
      </p:sp>
      <p:pic>
        <p:nvPicPr>
          <p:cNvPr id="6554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0"/>
            <a:ext cx="236220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animBg="1"/>
      <p:bldP spid="655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AutoShape 5"/>
          <p:cNvSpPr>
            <a:spLocks noChangeArrowheads="1"/>
          </p:cNvSpPr>
          <p:nvPr/>
        </p:nvSpPr>
        <p:spPr bwMode="auto">
          <a:xfrm>
            <a:off x="4114800" y="0"/>
            <a:ext cx="4495800" cy="2819400"/>
          </a:xfrm>
          <a:prstGeom prst="wedgeRoundRectCallout">
            <a:avLst>
              <a:gd name="adj1" fmla="val -48940"/>
              <a:gd name="adj2" fmla="val 5912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 sz="4000" b="1">
                <a:latin typeface="PMingLiU-ExtB" panose="02020500000000000000" pitchFamily="18" charset="-120"/>
              </a:rPr>
              <a:t>We have these </a:t>
            </a:r>
          </a:p>
          <a:p>
            <a:pPr algn="ctr"/>
            <a:r>
              <a:rPr lang="en-US" altLang="zh-CN" sz="4000" b="1">
                <a:latin typeface="PMingLiU-ExtB" panose="02020500000000000000" pitchFamily="18" charset="-120"/>
              </a:rPr>
              <a:t>black shoes and those brown</a:t>
            </a:r>
          </a:p>
          <a:p>
            <a:pPr algn="ctr"/>
            <a:r>
              <a:rPr lang="en-US" altLang="zh-CN" sz="4000" b="1">
                <a:latin typeface="PMingLiU-ExtB" panose="02020500000000000000" pitchFamily="18" charset="-120"/>
              </a:rPr>
              <a:t>ones</a:t>
            </a:r>
            <a:r>
              <a:rPr lang="en-US" altLang="zh-CN" sz="4000"/>
              <a:t>.</a:t>
            </a:r>
          </a:p>
        </p:txBody>
      </p:sp>
      <p:sp>
        <p:nvSpPr>
          <p:cNvPr id="66566" name="AutoShape 6"/>
          <p:cNvSpPr/>
          <p:nvPr/>
        </p:nvSpPr>
        <p:spPr bwMode="auto">
          <a:xfrm>
            <a:off x="304800" y="4343400"/>
            <a:ext cx="3581400" cy="1828800"/>
          </a:xfrm>
          <a:prstGeom prst="borderCallout3">
            <a:avLst>
              <a:gd name="adj1" fmla="val 6250"/>
              <a:gd name="adj2" fmla="val -2130"/>
              <a:gd name="adj3" fmla="val 6250"/>
              <a:gd name="adj4" fmla="val -4255"/>
              <a:gd name="adj5" fmla="val 102083"/>
              <a:gd name="adj6" fmla="val -4255"/>
              <a:gd name="adj7" fmla="val 117537"/>
              <a:gd name="adj8" fmla="val 139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 sz="3600" b="1">
                <a:latin typeface="PMingLiU-ExtB" panose="02020500000000000000" pitchFamily="18" charset="-120"/>
              </a:rPr>
              <a:t>How much are the black shoes</a:t>
            </a:r>
            <a:r>
              <a:rPr lang="en-US" altLang="zh-CN" sz="3600"/>
              <a:t>?</a:t>
            </a:r>
          </a:p>
        </p:txBody>
      </p:sp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86400" y="4343400"/>
            <a:ext cx="2590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143000"/>
            <a:ext cx="243840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 animBg="1"/>
      <p:bldP spid="6656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AutoShape 5"/>
          <p:cNvSpPr>
            <a:spLocks noChangeArrowheads="1"/>
          </p:cNvSpPr>
          <p:nvPr/>
        </p:nvSpPr>
        <p:spPr bwMode="auto">
          <a:xfrm>
            <a:off x="1371600" y="457200"/>
            <a:ext cx="3810000" cy="2133600"/>
          </a:xfrm>
          <a:prstGeom prst="flowChartMagnetic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4400" b="1">
                <a:latin typeface="PMingLiU-ExtB" panose="02020500000000000000" pitchFamily="18" charset="-120"/>
              </a:rPr>
              <a:t>They’re </a:t>
            </a:r>
          </a:p>
          <a:p>
            <a:pPr algn="ctr"/>
            <a:r>
              <a:rPr lang="en-US" altLang="zh-CN" sz="4400" b="1">
                <a:latin typeface="PMingLiU-ExtB" panose="02020500000000000000" pitchFamily="18" charset="-120"/>
              </a:rPr>
              <a:t>150 yuan.</a:t>
            </a:r>
          </a:p>
        </p:txBody>
      </p:sp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90600" y="3657600"/>
            <a:ext cx="3200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91" name="AutoShape 7"/>
          <p:cNvSpPr>
            <a:spLocks noChangeArrowheads="1"/>
          </p:cNvSpPr>
          <p:nvPr/>
        </p:nvSpPr>
        <p:spPr bwMode="auto">
          <a:xfrm>
            <a:off x="4724400" y="3657600"/>
            <a:ext cx="3581400" cy="1066800"/>
          </a:xfrm>
          <a:prstGeom prst="wedgeRoundRectCallout">
            <a:avLst>
              <a:gd name="adj1" fmla="val -67375"/>
              <a:gd name="adj2" fmla="val 18303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 sz="3600" b="1">
                <a:latin typeface="PMingLiU-ExtB" panose="02020500000000000000" pitchFamily="18" charset="-120"/>
              </a:rPr>
              <a:t>I’ll take them.</a:t>
            </a:r>
          </a:p>
        </p:txBody>
      </p:sp>
      <p:pic>
        <p:nvPicPr>
          <p:cNvPr id="6759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685800"/>
            <a:ext cx="266700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animBg="1"/>
      <p:bldP spid="6759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370369-201001130159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6" name="WordArt 6"/>
          <p:cNvSpPr>
            <a:spLocks noChangeArrowheads="1" noChangeShapeType="1" noTextEdit="1"/>
          </p:cNvSpPr>
          <p:nvPr/>
        </p:nvSpPr>
        <p:spPr bwMode="auto">
          <a:xfrm>
            <a:off x="762000" y="0"/>
            <a:ext cx="7772400" cy="795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Let's go shopping.</a:t>
            </a:r>
            <a:endParaRPr lang="zh-CN" altLang="en-US" sz="3600" kern="1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WordArt 3"/>
          <p:cNvSpPr>
            <a:spLocks noChangeArrowheads="1" noChangeShapeType="1" noTextEdit="1"/>
          </p:cNvSpPr>
          <p:nvPr/>
        </p:nvSpPr>
        <p:spPr bwMode="auto">
          <a:xfrm>
            <a:off x="3183672" y="685800"/>
            <a:ext cx="266382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总结一下</a:t>
            </a:r>
          </a:p>
        </p:txBody>
      </p:sp>
      <p:pic>
        <p:nvPicPr>
          <p:cNvPr id="32775" name="Picture 7" descr="135a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124075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685800" y="2963862"/>
            <a:ext cx="81534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3200" b="1" dirty="0"/>
              <a:t>1.How much </a:t>
            </a:r>
            <a:r>
              <a:rPr lang="en-US" altLang="zh-CN" sz="3200" b="1" dirty="0">
                <a:solidFill>
                  <a:srgbClr val="0000FF"/>
                </a:solidFill>
              </a:rPr>
              <a:t>is</a:t>
            </a:r>
            <a:r>
              <a:rPr lang="en-US" altLang="zh-CN" sz="3200" b="1" dirty="0"/>
              <a:t> </a:t>
            </a:r>
            <a:r>
              <a:rPr lang="en-US" altLang="zh-CN" sz="3200" b="1" dirty="0">
                <a:solidFill>
                  <a:srgbClr val="FF0000"/>
                </a:solidFill>
              </a:rPr>
              <a:t>this/that +</a:t>
            </a:r>
            <a:r>
              <a:rPr lang="en-US" altLang="zh-CN" sz="3200" b="1" dirty="0"/>
              <a:t> </a:t>
            </a:r>
            <a:r>
              <a:rPr lang="zh-CN" altLang="en-US" sz="2400" b="1" dirty="0">
                <a:solidFill>
                  <a:srgbClr val="FF0000"/>
                </a:solidFill>
              </a:rPr>
              <a:t>名词（单）</a:t>
            </a:r>
            <a:r>
              <a:rPr lang="zh-CN" altLang="en-US" sz="2400" b="1" dirty="0"/>
              <a:t>？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3200" b="1" dirty="0"/>
              <a:t>It’s … </a:t>
            </a:r>
            <a:r>
              <a:rPr lang="en-US" altLang="zh-CN" sz="3200" b="1" dirty="0" err="1"/>
              <a:t>yuan</a:t>
            </a:r>
            <a:r>
              <a:rPr lang="en-US" altLang="zh-CN" sz="3200" b="1" dirty="0"/>
              <a:t> .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685800" y="4487862"/>
            <a:ext cx="8610600" cy="107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2800" b="1" dirty="0" smtClean="0"/>
              <a:t>2.How </a:t>
            </a:r>
            <a:r>
              <a:rPr lang="en-US" altLang="zh-CN" sz="2800" b="1" dirty="0"/>
              <a:t>much </a:t>
            </a:r>
            <a:r>
              <a:rPr lang="en-US" altLang="zh-CN" sz="2800" b="1" dirty="0">
                <a:solidFill>
                  <a:srgbClr val="0000FF"/>
                </a:solidFill>
              </a:rPr>
              <a:t>are</a:t>
            </a:r>
            <a:r>
              <a:rPr lang="en-US" altLang="zh-CN" sz="2800" b="1" dirty="0"/>
              <a:t> </a:t>
            </a:r>
            <a:r>
              <a:rPr lang="en-US" altLang="zh-CN" sz="2800" b="1" dirty="0">
                <a:solidFill>
                  <a:srgbClr val="FF0000"/>
                </a:solidFill>
              </a:rPr>
              <a:t>these/those + </a:t>
            </a:r>
            <a:r>
              <a:rPr lang="zh-CN" altLang="en-US" sz="2800" b="1" dirty="0">
                <a:solidFill>
                  <a:srgbClr val="FF0000"/>
                </a:solidFill>
              </a:rPr>
              <a:t>名词（复）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?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2800" b="1" dirty="0" smtClean="0"/>
              <a:t>They’re </a:t>
            </a:r>
            <a:r>
              <a:rPr lang="en-US" altLang="zh-CN" sz="2800" b="1" dirty="0"/>
              <a:t>… </a:t>
            </a:r>
            <a:r>
              <a:rPr lang="en-US" altLang="zh-CN" sz="2800" b="1" dirty="0" err="1"/>
              <a:t>yuan</a:t>
            </a:r>
            <a:r>
              <a:rPr lang="en-US" altLang="zh-CN" sz="2800" b="1" dirty="0"/>
              <a:t>.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533400" y="1979069"/>
            <a:ext cx="861060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3200" b="1" dirty="0"/>
              <a:t> </a:t>
            </a:r>
            <a:r>
              <a:rPr lang="zh-CN" altLang="en-US" sz="3200" b="1" dirty="0">
                <a:solidFill>
                  <a:srgbClr val="000000"/>
                </a:solidFill>
              </a:rPr>
              <a:t>学会购物询问价格用 </a:t>
            </a:r>
            <a:r>
              <a:rPr lang="en-US" altLang="zh-CN" sz="3200" b="1" dirty="0">
                <a:solidFill>
                  <a:srgbClr val="000000"/>
                </a:solidFill>
              </a:rPr>
              <a:t>how much</a:t>
            </a:r>
            <a:r>
              <a:rPr lang="zh-CN" altLang="en-US" sz="3200" b="1" dirty="0">
                <a:solidFill>
                  <a:srgbClr val="000000"/>
                </a:solidFill>
              </a:rPr>
              <a:t>句</a:t>
            </a:r>
            <a:r>
              <a:rPr lang="zh-CN" altLang="en-US" sz="3200" b="1" dirty="0" smtClean="0">
                <a:solidFill>
                  <a:srgbClr val="000000"/>
                </a:solidFill>
              </a:rPr>
              <a:t>型</a:t>
            </a:r>
            <a:endParaRPr lang="zh-CN" altLang="en-US" sz="3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557338"/>
            <a:ext cx="7772400" cy="1143000"/>
          </a:xfrm>
        </p:spPr>
        <p:txBody>
          <a:bodyPr/>
          <a:lstStyle/>
          <a:p>
            <a:r>
              <a:rPr lang="en-US" altLang="zh-CN" dirty="0"/>
              <a:t>Homework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743200"/>
            <a:ext cx="7772400" cy="1295400"/>
          </a:xfrm>
        </p:spPr>
        <p:txBody>
          <a:bodyPr/>
          <a:lstStyle/>
          <a:p>
            <a:r>
              <a:rPr lang="en-US" altLang="zh-CN" b="1" dirty="0"/>
              <a:t>1.</a:t>
            </a:r>
            <a:r>
              <a:rPr lang="zh-CN" altLang="en-US" b="1" dirty="0"/>
              <a:t>听读录音</a:t>
            </a:r>
            <a:r>
              <a:rPr lang="en-US" altLang="zh-CN" b="1" dirty="0"/>
              <a:t>Unit10</a:t>
            </a:r>
            <a:r>
              <a:rPr lang="zh-CN" altLang="en-US" b="1" dirty="0"/>
              <a:t>课文</a:t>
            </a:r>
          </a:p>
          <a:p>
            <a:r>
              <a:rPr lang="en-US" altLang="zh-CN" b="1" dirty="0"/>
              <a:t>2.</a:t>
            </a:r>
            <a:r>
              <a:rPr lang="zh-CN" altLang="en-US" b="1" dirty="0"/>
              <a:t>模仿</a:t>
            </a:r>
            <a:r>
              <a:rPr lang="en-US" altLang="zh-CN" b="1" dirty="0"/>
              <a:t>Unit10</a:t>
            </a:r>
            <a:r>
              <a:rPr lang="zh-CN" altLang="en-US" b="1" dirty="0"/>
              <a:t>课文写一段购物小对</a:t>
            </a:r>
            <a:r>
              <a:rPr lang="zh-CN" altLang="en-US" b="1" dirty="0" smtClean="0"/>
              <a:t>话 </a:t>
            </a:r>
            <a:endParaRPr lang="zh-CN" altLang="en-US" b="1" dirty="0"/>
          </a:p>
          <a:p>
            <a:pPr>
              <a:buFontTx/>
              <a:buNone/>
            </a:pPr>
            <a:endParaRPr lang="en-US" altLang="zh-C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229600" cy="2438400"/>
          </a:xfrm>
        </p:spPr>
        <p:txBody>
          <a:bodyPr/>
          <a:lstStyle/>
          <a:p>
            <a:r>
              <a:rPr lang="en-US" altLang="zh-CN" b="1" dirty="0"/>
              <a:t>1</a:t>
            </a:r>
            <a:r>
              <a:rPr lang="zh-CN" altLang="en-US" b="1" dirty="0"/>
              <a:t>、</a:t>
            </a:r>
            <a:r>
              <a:rPr lang="en-US" altLang="zh-CN" b="1" dirty="0"/>
              <a:t>How much is Snow White’s dress?</a:t>
            </a:r>
          </a:p>
          <a:p>
            <a:r>
              <a:rPr lang="en-US" altLang="zh-CN" b="1" dirty="0"/>
              <a:t>2</a:t>
            </a:r>
            <a:r>
              <a:rPr lang="zh-CN" altLang="en-US" b="1" dirty="0"/>
              <a:t>、</a:t>
            </a:r>
            <a:r>
              <a:rPr lang="en-US" altLang="zh-CN" b="1" dirty="0"/>
              <a:t>What colour is the dress?          </a:t>
            </a:r>
          </a:p>
          <a:p>
            <a:r>
              <a:rPr lang="en-US" altLang="zh-CN" b="1" dirty="0"/>
              <a:t>3</a:t>
            </a:r>
            <a:r>
              <a:rPr lang="zh-CN" altLang="en-US" b="1" dirty="0"/>
              <a:t>、</a:t>
            </a:r>
            <a:r>
              <a:rPr lang="en-US" altLang="zh-CN" b="1" dirty="0"/>
              <a:t>Is  the dress cheap?    </a:t>
            </a:r>
          </a:p>
          <a:p>
            <a:r>
              <a:rPr lang="en-US" altLang="zh-CN" b="1" dirty="0"/>
              <a:t>4</a:t>
            </a:r>
            <a:r>
              <a:rPr lang="zh-CN" altLang="en-US" b="1" dirty="0"/>
              <a:t>、</a:t>
            </a:r>
            <a:r>
              <a:rPr lang="en-US" altLang="zh-CN" b="1" dirty="0"/>
              <a:t>Is Snow White pretty?</a:t>
            </a:r>
            <a:r>
              <a:rPr lang="en-US" altLang="zh-CN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3" descr="未命名123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217025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5" descr="公主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"/>
          </a:blip>
          <a:srcRect/>
          <a:stretch>
            <a:fillRect/>
          </a:stretch>
        </p:blipFill>
        <p:spPr bwMode="auto">
          <a:xfrm>
            <a:off x="228600" y="3328988"/>
            <a:ext cx="2557463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0" name="D走206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D走.wav"/>
          </p:nvPr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640513"/>
            <a:ext cx="217488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Zip01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4914900"/>
            <a:ext cx="13874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3657600" y="5257800"/>
            <a:ext cx="2017713" cy="83185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400">
                <a:latin typeface="Times New Roman" panose="02020603050405020304" pitchFamily="18" charset="0"/>
              </a:rPr>
              <a:t>Hello,  I’m zip.  I’m lovely.</a:t>
            </a:r>
          </a:p>
        </p:txBody>
      </p:sp>
      <p:pic>
        <p:nvPicPr>
          <p:cNvPr id="16422" name="RECO2078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RECORD_10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096000"/>
            <a:ext cx="144463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2514600" y="3124200"/>
            <a:ext cx="3313113" cy="83185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400">
                <a:latin typeface="Times New Roman" panose="02020603050405020304" pitchFamily="18" charset="0"/>
              </a:rPr>
              <a:t>Hello,  I’m  Snow White. I’m </a:t>
            </a:r>
            <a:r>
              <a:rPr kumimoji="1" lang="en-US" altLang="zh-CN" sz="2400" b="1">
                <a:solidFill>
                  <a:srgbClr val="FF3300"/>
                </a:solidFill>
                <a:latin typeface="Times New Roman" panose="02020603050405020304" pitchFamily="18" charset="0"/>
              </a:rPr>
              <a:t>pretty.</a:t>
            </a:r>
          </a:p>
        </p:txBody>
      </p:sp>
      <p:pic>
        <p:nvPicPr>
          <p:cNvPr id="16421" name="RECO2079.wav">
            <a:hlinkClick r:id="" action="ppaction://media"/>
          </p:cNvPr>
          <p:cNvPicPr>
            <a:picLocks noRot="1" noChangeAspect="1" noChangeArrowheads="1"/>
          </p:cNvPicPr>
          <p:nvPr>
            <a:wavAudioFile r:embed="rId3" name="RECORD_1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038600"/>
            <a:ext cx="144463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64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08" fill="hold"/>
                                        <p:tgtEl>
                                          <p:spTgt spid="164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608" fill="hold"/>
                                        <p:tgtEl>
                                          <p:spTgt spid="164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 showWhenStopped="0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20"/>
                </p:tgtEl>
              </p:cMediaNode>
            </p:audio>
            <p:audio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22"/>
                </p:tgtEl>
              </p:cMediaNode>
            </p:audio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21"/>
                </p:tgtEl>
              </p:cMediaNode>
            </p:audio>
          </p:childTnLst>
        </p:cTn>
      </p:par>
    </p:tnLst>
    <p:bldLst>
      <p:bldP spid="16395" grpId="0" animBg="1"/>
      <p:bldP spid="1639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9" descr="未命名123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20" descr="Zip0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4914900"/>
            <a:ext cx="13874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3" descr="公主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"/>
          </a:blip>
          <a:srcRect/>
          <a:stretch>
            <a:fillRect/>
          </a:stretch>
        </p:blipFill>
        <p:spPr bwMode="auto">
          <a:xfrm>
            <a:off x="250825" y="3328988"/>
            <a:ext cx="2557463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5029200" y="4038600"/>
            <a:ext cx="2592388" cy="83185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400">
                <a:latin typeface="Times New Roman" panose="02020603050405020304" pitchFamily="18" charset="0"/>
              </a:rPr>
              <a:t>Your dress is pretty. </a:t>
            </a:r>
            <a:r>
              <a:rPr kumimoji="1" lang="en-US" altLang="zh-CN" sz="2400">
                <a:solidFill>
                  <a:srgbClr val="FF3300"/>
                </a:solidFill>
                <a:latin typeface="Times New Roman" panose="02020603050405020304" pitchFamily="18" charset="0"/>
              </a:rPr>
              <a:t>How much</a:t>
            </a:r>
            <a:r>
              <a:rPr kumimoji="1" lang="en-US" altLang="zh-CN" sz="2400">
                <a:latin typeface="Times New Roman" panose="02020603050405020304" pitchFamily="18" charset="0"/>
              </a:rPr>
              <a:t> is it?</a:t>
            </a:r>
            <a:endParaRPr kumimoji="1" lang="en-US" altLang="zh-CN" sz="24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449" name="RECO207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ECORD_12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953000"/>
            <a:ext cx="215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2514600" y="3429000"/>
            <a:ext cx="12954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400">
                <a:latin typeface="Times New Roman" panose="02020603050405020304" pitchFamily="18" charset="0"/>
              </a:rPr>
              <a:t>Guess!</a:t>
            </a:r>
            <a:endParaRPr kumimoji="1" lang="en-US" altLang="zh-CN" sz="24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447" name="RECO2080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RECORD_2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962400"/>
            <a:ext cx="215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0" fill="hold"/>
                                        <p:tgtEl>
                                          <p:spTgt spid="184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4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48" fill="hold"/>
                                        <p:tgtEl>
                                          <p:spTgt spid="184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9"/>
                </p:tgtEl>
              </p:cMediaNode>
            </p:audio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7"/>
                </p:tgtEl>
              </p:cMediaNode>
            </p:audio>
          </p:childTnLst>
        </p:cTn>
      </p:par>
    </p:tnLst>
    <p:bldLst>
      <p:bldP spid="18440" grpId="0" animBg="1"/>
      <p:bldP spid="184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2" descr="未命名123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23" descr="Zip01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4914900"/>
            <a:ext cx="13874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3" descr="公主6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"/>
          </a:blip>
          <a:srcRect/>
          <a:stretch>
            <a:fillRect/>
          </a:stretch>
        </p:blipFill>
        <p:spPr bwMode="auto">
          <a:xfrm>
            <a:off x="250825" y="3328988"/>
            <a:ext cx="2557463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5410200" y="4495800"/>
            <a:ext cx="165735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400" b="1">
                <a:latin typeface="Times New Roman" panose="02020603050405020304" pitchFamily="18" charset="0"/>
              </a:rPr>
              <a:t> 90 yuan?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2514600" y="3429000"/>
            <a:ext cx="2447925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400" b="1">
                <a:latin typeface="Times New Roman" panose="02020603050405020304" pitchFamily="18" charset="0"/>
              </a:rPr>
              <a:t>No.</a:t>
            </a:r>
            <a:r>
              <a:rPr kumimoji="1" lang="en-US" altLang="zh-CN" sz="2400" b="1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2400" b="1">
                <a:latin typeface="Times New Roman" panose="02020603050405020304" pitchFamily="18" charset="0"/>
              </a:rPr>
              <a:t>It’s 20 yuan.</a:t>
            </a:r>
            <a:endParaRPr kumimoji="1" lang="en-US" altLang="zh-CN" sz="24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472" name="RECO208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ECORD_16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0"/>
            <a:ext cx="215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2971800" y="5410200"/>
            <a:ext cx="28194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400" b="1">
                <a:solidFill>
                  <a:schemeClr val="tx2"/>
                </a:solidFill>
                <a:latin typeface="Times New Roman" panose="02020603050405020304" pitchFamily="18" charset="0"/>
              </a:rPr>
              <a:t>Oh!it’s too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2400" b="1">
                <a:solidFill>
                  <a:srgbClr val="FF3300"/>
                </a:solidFill>
                <a:latin typeface="Times New Roman" panose="02020603050405020304" pitchFamily="18" charset="0"/>
              </a:rPr>
              <a:t>cheap</a:t>
            </a:r>
            <a:r>
              <a:rPr kumimoji="1" lang="en-US" altLang="zh-CN" sz="2400">
                <a:solidFill>
                  <a:srgbClr val="FF330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9480" name="It's2093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It's too cheap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943600"/>
            <a:ext cx="215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1" name="RECO2093.wav">
            <a:hlinkClick r:id="" action="ppaction://media"/>
          </p:cNvPr>
          <p:cNvPicPr>
            <a:picLocks noRot="1" noChangeAspect="1" noChangeArrowheads="1"/>
          </p:cNvPicPr>
          <p:nvPr>
            <a:wavAudioFile r:embed="rId3" name="RECORD_4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57600"/>
            <a:ext cx="215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9" name="Text Box 1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648575" y="6308725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400">
                <a:solidFill>
                  <a:srgbClr val="FF3300"/>
                </a:solidFill>
                <a:latin typeface="Times New Roman" panose="02020603050405020304" pitchFamily="18" charset="0"/>
              </a:rPr>
              <a:t>返回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99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60" fill="hold"/>
                                        <p:tgtEl>
                                          <p:spTgt spid="194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399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679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096" fill="hold"/>
                                        <p:tgtEl>
                                          <p:spTgt spid="194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179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35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096" fill="hold"/>
                                        <p:tgtEl>
                                          <p:spTgt spid="194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72"/>
                </p:tgtEl>
              </p:cMediaNode>
            </p:audio>
            <p:audio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80"/>
                </p:tgtEl>
              </p:cMediaNode>
            </p:audio>
            <p:audio>
              <p:cMediaNode showWhenStopped="0"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81"/>
                </p:tgtEl>
              </p:cMediaNode>
            </p:audio>
          </p:childTnLst>
        </p:cTn>
      </p:par>
    </p:tnLst>
    <p:bldLst>
      <p:bldP spid="19466" grpId="0" animBg="1"/>
      <p:bldP spid="19467" grpId="0" animBg="1"/>
      <p:bldP spid="194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Picture 9" descr="dre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609600"/>
            <a:ext cx="2743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jacke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810000"/>
            <a:ext cx="2133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shir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3886200"/>
            <a:ext cx="2133600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sweat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609600"/>
            <a:ext cx="20574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skir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00" y="381000"/>
            <a:ext cx="1981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T-shirt"/>
          <p:cNvPicPr>
            <a:picLocks noChangeAspect="1" noChangeArrowheads="1"/>
          </p:cNvPicPr>
          <p:nvPr/>
        </p:nvPicPr>
        <p:blipFill>
          <a:blip r:embed="rId8">
            <a:biLevel thresh="50000"/>
            <a:grayscl/>
          </a:blip>
          <a:srcRect/>
          <a:stretch>
            <a:fillRect/>
          </a:stretch>
        </p:blipFill>
        <p:spPr bwMode="auto">
          <a:xfrm>
            <a:off x="6477000" y="3657600"/>
            <a:ext cx="2133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zh-CN"/>
          </a:p>
        </p:txBody>
      </p:sp>
      <p:sp>
        <p:nvSpPr>
          <p:cNvPr id="13324" name="Rectangle 12"/>
          <p:cNvSpPr>
            <a:spLocks noGrp="1" noChangeArrowheads="1"/>
          </p:cNvSpPr>
          <p:nvPr>
            <p:ph type="title"/>
          </p:nvPr>
        </p:nvSpPr>
        <p:spPr>
          <a:xfrm>
            <a:off x="3505200" y="5791200"/>
            <a:ext cx="2514600" cy="487363"/>
          </a:xfrm>
        </p:spPr>
        <p:txBody>
          <a:bodyPr/>
          <a:lstStyle/>
          <a:p>
            <a:r>
              <a:rPr lang="en-US" altLang="zh-CN" sz="4000"/>
              <a:t>shirt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6324600" y="6096000"/>
            <a:ext cx="25146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4000">
                <a:solidFill>
                  <a:schemeClr val="tx2"/>
                </a:solidFill>
              </a:rPr>
              <a:t>T-shirt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990600" y="2971800"/>
            <a:ext cx="25146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4000">
                <a:solidFill>
                  <a:schemeClr val="tx2"/>
                </a:solidFill>
              </a:rPr>
              <a:t>dress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3733800" y="2895600"/>
            <a:ext cx="25146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4000">
                <a:solidFill>
                  <a:schemeClr val="tx2"/>
                </a:solidFill>
              </a:rPr>
              <a:t>sweater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838200" y="6019800"/>
            <a:ext cx="25146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4000">
                <a:solidFill>
                  <a:schemeClr val="tx2"/>
                </a:solidFill>
              </a:rPr>
              <a:t>jacket</a:t>
            </a: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6248400" y="2895600"/>
            <a:ext cx="25146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4000">
                <a:solidFill>
                  <a:schemeClr val="tx2"/>
                </a:solidFill>
              </a:rPr>
              <a:t>skirt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/>
      <p:bldP spid="13325" grpId="0"/>
      <p:bldP spid="13326" grpId="0"/>
      <p:bldP spid="13328" grpId="0"/>
      <p:bldP spid="133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未命名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1000" y="0"/>
            <a:ext cx="4364038" cy="602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867400" y="2852738"/>
            <a:ext cx="2808288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7200">
                <a:solidFill>
                  <a:srgbClr val="FF3300"/>
                </a:solidFill>
                <a:latin typeface="Times New Roman" panose="02020603050405020304" pitchFamily="18" charset="0"/>
              </a:rPr>
              <a:t>p</a:t>
            </a:r>
            <a:r>
              <a:rPr kumimoji="1" lang="en-US" altLang="zh-CN" sz="7200">
                <a:solidFill>
                  <a:schemeClr val="tx2"/>
                </a:solidFill>
                <a:latin typeface="Times New Roman" panose="02020603050405020304" pitchFamily="18" charset="0"/>
              </a:rPr>
              <a:t>re</a:t>
            </a:r>
            <a:r>
              <a:rPr kumimoji="1" lang="en-US" altLang="zh-CN" sz="7200">
                <a:solidFill>
                  <a:schemeClr val="accent2"/>
                </a:solidFill>
                <a:latin typeface="Times New Roman" panose="02020603050405020304" pitchFamily="18" charset="0"/>
              </a:rPr>
              <a:t>tty</a:t>
            </a:r>
          </a:p>
        </p:txBody>
      </p:sp>
      <p:pic>
        <p:nvPicPr>
          <p:cNvPr id="7172" name="pret209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pretty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5229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848350" y="5948363"/>
            <a:ext cx="1892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kumimoji="1" lang="zh-CN" altLang="zh-CN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87" fill="hold"/>
                                        <p:tgtEl>
                                          <p:spTgt spid="71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2"/>
                </p:tgtEl>
              </p:cMediaNode>
            </p:audio>
          </p:childTnLst>
        </p:cTn>
      </p:par>
    </p:tnLst>
    <p:bldLst>
      <p:bldP spid="71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r>
              <a:rPr lang="en-US" altLang="zh-CN" b="1" dirty="0"/>
              <a:t>1</a:t>
            </a:r>
            <a:r>
              <a:rPr lang="zh-CN" altLang="en-US" b="1" dirty="0"/>
              <a:t>、</a:t>
            </a:r>
            <a:r>
              <a:rPr lang="en-US" altLang="zh-CN" b="1" dirty="0"/>
              <a:t>How much is Snow White’s dress?</a:t>
            </a:r>
          </a:p>
          <a:p>
            <a:r>
              <a:rPr lang="en-US" altLang="zh-CN" b="1" dirty="0"/>
              <a:t>2</a:t>
            </a:r>
            <a:r>
              <a:rPr lang="zh-CN" altLang="en-US" b="1" dirty="0"/>
              <a:t>、</a:t>
            </a:r>
            <a:r>
              <a:rPr lang="en-US" altLang="zh-CN" b="1" dirty="0"/>
              <a:t>What colour is the dress?          </a:t>
            </a:r>
          </a:p>
          <a:p>
            <a:r>
              <a:rPr lang="en-US" altLang="zh-CN" b="1" dirty="0"/>
              <a:t>3</a:t>
            </a:r>
            <a:r>
              <a:rPr lang="zh-CN" altLang="en-US" b="1" dirty="0"/>
              <a:t>、</a:t>
            </a:r>
            <a:r>
              <a:rPr lang="en-US" altLang="zh-CN" b="1" dirty="0"/>
              <a:t>Is  the dress cheap?    </a:t>
            </a:r>
          </a:p>
          <a:p>
            <a:r>
              <a:rPr lang="en-US" altLang="zh-CN" b="1" dirty="0"/>
              <a:t>4</a:t>
            </a:r>
            <a:r>
              <a:rPr lang="zh-CN" altLang="en-US" b="1" dirty="0"/>
              <a:t>、</a:t>
            </a:r>
            <a:r>
              <a:rPr lang="en-US" altLang="zh-CN" b="1" dirty="0"/>
              <a:t>Is Snow White pretty?</a:t>
            </a:r>
            <a:r>
              <a:rPr lang="en-US" altLang="zh-CN" dirty="0"/>
              <a:t> </a:t>
            </a:r>
          </a:p>
        </p:txBody>
      </p:sp>
      <p:pic>
        <p:nvPicPr>
          <p:cNvPr id="12292" name="Picture 4" descr="未命名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3600" y="3141663"/>
            <a:ext cx="3200400" cy="371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432</Words>
  <Application>Microsoft Office PowerPoint</Application>
  <PresentationFormat>全屏显示(4:3)</PresentationFormat>
  <Paragraphs>101</Paragraphs>
  <Slides>25</Slides>
  <Notes>1</Notes>
  <HiddenSlides>0</HiddenSlides>
  <MMClips>9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PMingLiU-ExtB</vt:lpstr>
      <vt:lpstr>华文行楷</vt:lpstr>
      <vt:lpstr>宋体</vt:lpstr>
      <vt:lpstr>微软雅黑</vt:lpstr>
      <vt:lpstr>Arial</vt:lpstr>
      <vt:lpstr>Calibri</vt:lpstr>
      <vt:lpstr>Comic Sans MS</vt:lpstr>
      <vt:lpstr>Georgia</vt:lpstr>
      <vt:lpstr>Monotype Corsiva</vt:lpstr>
      <vt:lpstr>Times New Roman</vt:lpstr>
      <vt:lpstr>WWW.2PPT.COM
</vt:lpstr>
      <vt:lpstr>PowerPoint 演示文稿</vt:lpstr>
      <vt:lpstr>Unit 10 Can I help you?</vt:lpstr>
      <vt:lpstr>PowerPoint 演示文稿</vt:lpstr>
      <vt:lpstr>PowerPoint 演示文稿</vt:lpstr>
      <vt:lpstr>PowerPoint 演示文稿</vt:lpstr>
      <vt:lpstr>PowerPoint 演示文稿</vt:lpstr>
      <vt:lpstr>shirt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2013-11-08T00:38:00Z</dcterms:created>
  <dcterms:modified xsi:type="dcterms:W3CDTF">2023-01-16T21:07:01Z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7E29CB30725441C0B783AE839430ED84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