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97"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417" r:id="rId18"/>
  </p:sldIdLst>
  <p:sldSz cx="12192000" cy="6858000"/>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BFE"/>
    <a:srgbClr val="57D2E3"/>
    <a:srgbClr val="21B1C5"/>
    <a:srgbClr val="B2F3FC"/>
    <a:srgbClr val="4BCFE1"/>
    <a:srgbClr val="5BADF7"/>
    <a:srgbClr val="6A56A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14"/>
  </p:normalViewPr>
  <p:slideViewPr>
    <p:cSldViewPr snapToGrid="0" showGuides="1">
      <p:cViewPr varScale="1">
        <p:scale>
          <a:sx n="109" d="100"/>
          <a:sy n="109" d="100"/>
        </p:scale>
        <p:origin x="-594"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showFormatting="0">
    <p:cViewPr>
      <p:scale>
        <a:sx n="100" d="100"/>
        <a:sy n="100" d="100"/>
      </p:scale>
      <p:origin x="0" y="-3744"/>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252A0312-3C34-455A-B944-B9B1E0ED390C}" type="slidenum">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7AA07096-7030-4DFC-A28B-D2AFFDC0C209}" type="slidenum">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幻灯片图像占位符 1"/>
          <p:cNvSpPr>
            <a:spLocks noGrp="1" noRot="1" noChangeAspect="1" noTextEdit="1"/>
          </p:cNvSpPr>
          <p:nvPr>
            <p:ph type="sldImg"/>
          </p:nvPr>
        </p:nvSpPr>
        <p:spPr>
          <a:ln>
            <a:solidFill>
              <a:srgbClr val="000000">
                <a:alpha val="100000"/>
              </a:srgbClr>
            </a:solidFill>
            <a:miter lim="800000"/>
          </a:ln>
        </p:spPr>
      </p:sp>
      <p:sp>
        <p:nvSpPr>
          <p:cNvPr id="73731" name="备注占位符 2"/>
          <p:cNvSpPr>
            <a:spLocks noGrp="1"/>
          </p:cNvSpPr>
          <p:nvPr>
            <p:ph type="body" idx="1"/>
          </p:nvPr>
        </p:nvSpPr>
        <p:spPr>
          <a:noFill/>
          <a:ln>
            <a:noFill/>
          </a:ln>
        </p:spPr>
        <p:txBody>
          <a:bodyPr wrap="square" lIns="91440" tIns="45720" rIns="91440" bIns="45720" anchor="t"/>
          <a:lstStyle/>
          <a:p>
            <a:pPr lvl="0"/>
            <a:endParaRPr lang="zh-CN" altLang="en-US" dirty="0"/>
          </a:p>
        </p:txBody>
      </p:sp>
      <p:sp>
        <p:nvSpPr>
          <p:cNvPr id="73732"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a:fld id="{9A0DB2DC-4C9A-4742-B13C-FB6460FD3503}" type="slidenum">
              <a:rPr lang="zh-CN" altLang="en-US" sz="1200" dirty="0">
                <a:solidFill>
                  <a:srgbClr val="000000"/>
                </a:solidFill>
              </a:rPr>
              <a:t>1</a:t>
            </a:fld>
            <a:endParaRPr lang="zh-CN" altLang="en-US" sz="1200" dirty="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幻灯片图像占位符 1"/>
          <p:cNvSpPr>
            <a:spLocks noGrp="1" noRot="1" noChangeAspect="1" noTextEdit="1"/>
          </p:cNvSpPr>
          <p:nvPr>
            <p:ph type="sldImg"/>
          </p:nvPr>
        </p:nvSpPr>
        <p:spPr>
          <a:ln>
            <a:solidFill>
              <a:srgbClr val="000000">
                <a:alpha val="100000"/>
              </a:srgbClr>
            </a:solidFill>
            <a:miter lim="800000"/>
          </a:ln>
        </p:spPr>
      </p:sp>
      <p:sp>
        <p:nvSpPr>
          <p:cNvPr id="9216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dirty="0"/>
          </a:p>
        </p:txBody>
      </p:sp>
      <p:sp>
        <p:nvSpPr>
          <p:cNvPr id="92164"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en-US" altLang="zh-CN" dirty="0">
                <a:solidFill>
                  <a:srgbClr val="000000"/>
                </a:solidFill>
                <a:latin typeface="Arial" panose="020B0604020202020204" pitchFamily="34" charset="0"/>
              </a:rPr>
              <a:t>10</a:t>
            </a:fld>
            <a:endParaRPr lang="en-US" altLang="zh-CN" dirty="0">
              <a:solidFill>
                <a:srgbClr val="000000"/>
              </a:solidFill>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幻灯片图像占位符 1"/>
          <p:cNvSpPr>
            <a:spLocks noGrp="1" noRot="1" noChangeAspect="1" noTextEdit="1"/>
          </p:cNvSpPr>
          <p:nvPr>
            <p:ph type="sldImg"/>
          </p:nvPr>
        </p:nvSpPr>
        <p:spPr>
          <a:ln>
            <a:solidFill>
              <a:srgbClr val="000000">
                <a:alpha val="100000"/>
              </a:srgbClr>
            </a:solidFill>
            <a:miter lim="800000"/>
          </a:ln>
        </p:spPr>
      </p:sp>
      <p:sp>
        <p:nvSpPr>
          <p:cNvPr id="9421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94212"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zh-CN" altLang="en-US" dirty="0">
                <a:solidFill>
                  <a:srgbClr val="000000"/>
                </a:solidFill>
                <a:latin typeface="Arial" panose="020B0604020202020204" pitchFamily="34" charset="0"/>
              </a:rPr>
              <a:t>11</a:t>
            </a:fld>
            <a:endParaRPr lang="zh-CN" altLang="en-US" dirty="0">
              <a:solidFill>
                <a:srgbClr val="000000"/>
              </a:solidFill>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幻灯片图像占位符 1"/>
          <p:cNvSpPr>
            <a:spLocks noGrp="1" noRot="1" noChangeAspect="1" noTextEdit="1"/>
          </p:cNvSpPr>
          <p:nvPr>
            <p:ph type="sldImg"/>
          </p:nvPr>
        </p:nvSpPr>
        <p:spPr>
          <a:ln>
            <a:solidFill>
              <a:srgbClr val="000000">
                <a:alpha val="100000"/>
              </a:srgbClr>
            </a:solidFill>
            <a:miter lim="800000"/>
          </a:ln>
        </p:spPr>
      </p:sp>
      <p:sp>
        <p:nvSpPr>
          <p:cNvPr id="96259"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96260"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zh-CN" altLang="en-US" dirty="0">
                <a:solidFill>
                  <a:srgbClr val="000000"/>
                </a:solidFill>
                <a:latin typeface="Arial" panose="020B0604020202020204" pitchFamily="34" charset="0"/>
              </a:rPr>
              <a:t>12</a:t>
            </a:fld>
            <a:endParaRPr lang="zh-CN" altLang="en-US" dirty="0">
              <a:solidFill>
                <a:srgbClr val="000000"/>
              </a:solidFill>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幻灯片图像占位符 1"/>
          <p:cNvSpPr>
            <a:spLocks noGrp="1" noRot="1" noChangeAspect="1" noTextEdit="1"/>
          </p:cNvSpPr>
          <p:nvPr>
            <p:ph type="sldImg"/>
          </p:nvPr>
        </p:nvSpPr>
        <p:spPr>
          <a:ln>
            <a:solidFill>
              <a:srgbClr val="000000">
                <a:alpha val="100000"/>
              </a:srgbClr>
            </a:solidFill>
            <a:miter lim="800000"/>
          </a:ln>
        </p:spPr>
      </p:sp>
      <p:sp>
        <p:nvSpPr>
          <p:cNvPr id="98307"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98308"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zh-CN" altLang="en-US" dirty="0">
                <a:solidFill>
                  <a:srgbClr val="000000"/>
                </a:solidFill>
                <a:latin typeface="Arial" panose="020B0604020202020204" pitchFamily="34" charset="0"/>
              </a:rPr>
              <a:t>13</a:t>
            </a:fld>
            <a:endParaRPr lang="zh-CN" altLang="en-US" dirty="0">
              <a:solidFill>
                <a:srgbClr val="000000"/>
              </a:solidFill>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幻灯片图像占位符 1"/>
          <p:cNvSpPr>
            <a:spLocks noGrp="1" noRot="1" noChangeAspect="1" noTextEdit="1"/>
          </p:cNvSpPr>
          <p:nvPr>
            <p:ph type="sldImg"/>
          </p:nvPr>
        </p:nvSpPr>
        <p:spPr>
          <a:ln>
            <a:solidFill>
              <a:srgbClr val="000000">
                <a:alpha val="100000"/>
              </a:srgbClr>
            </a:solidFill>
            <a:miter lim="800000"/>
          </a:ln>
        </p:spPr>
      </p:sp>
      <p:sp>
        <p:nvSpPr>
          <p:cNvPr id="100355"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100356"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zh-CN" altLang="en-US" dirty="0">
                <a:solidFill>
                  <a:srgbClr val="000000"/>
                </a:solidFill>
                <a:latin typeface="Arial" panose="020B0604020202020204" pitchFamily="34" charset="0"/>
              </a:rPr>
              <a:t>14</a:t>
            </a:fld>
            <a:endParaRPr lang="zh-CN" altLang="en-US" dirty="0">
              <a:solidFill>
                <a:srgbClr val="000000"/>
              </a:solidFill>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幻灯片图像占位符 1"/>
          <p:cNvSpPr>
            <a:spLocks noGrp="1" noRot="1" noChangeAspect="1" noTextEdit="1"/>
          </p:cNvSpPr>
          <p:nvPr>
            <p:ph type="sldImg"/>
          </p:nvPr>
        </p:nvSpPr>
        <p:spPr>
          <a:ln>
            <a:solidFill>
              <a:srgbClr val="000000">
                <a:alpha val="100000"/>
              </a:srgbClr>
            </a:solidFill>
            <a:miter lim="800000"/>
          </a:ln>
        </p:spPr>
      </p:sp>
      <p:sp>
        <p:nvSpPr>
          <p:cNvPr id="102403"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102404"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zh-CN" altLang="en-US" dirty="0">
                <a:solidFill>
                  <a:srgbClr val="000000"/>
                </a:solidFill>
                <a:latin typeface="Arial" panose="020B0604020202020204" pitchFamily="34" charset="0"/>
              </a:rPr>
              <a:t>15</a:t>
            </a:fld>
            <a:endParaRPr lang="zh-CN" altLang="en-US" dirty="0">
              <a:solidFill>
                <a:srgbClr val="000000"/>
              </a:solidFill>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幻灯片图像占位符 1"/>
          <p:cNvSpPr>
            <a:spLocks noGrp="1" noRot="1" noChangeAspect="1" noTextEdit="1"/>
          </p:cNvSpPr>
          <p:nvPr>
            <p:ph type="sldImg"/>
          </p:nvPr>
        </p:nvSpPr>
        <p:spPr>
          <a:ln>
            <a:solidFill>
              <a:srgbClr val="000000">
                <a:alpha val="100000"/>
              </a:srgbClr>
            </a:solidFill>
            <a:miter lim="800000"/>
          </a:ln>
        </p:spPr>
      </p:sp>
      <p:sp>
        <p:nvSpPr>
          <p:cNvPr id="10445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104452"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zh-CN" altLang="en-US" dirty="0">
                <a:solidFill>
                  <a:srgbClr val="000000"/>
                </a:solidFill>
                <a:latin typeface="Arial" panose="020B0604020202020204" pitchFamily="34" charset="0"/>
              </a:rPr>
              <a:t>16</a:t>
            </a:fld>
            <a:endParaRPr lang="zh-CN" altLang="en-US" dirty="0">
              <a:solidFill>
                <a:srgbClr val="000000"/>
              </a:solidFill>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幻灯片图像占位符 1"/>
          <p:cNvSpPr>
            <a:spLocks noGrp="1" noRot="1" noChangeAspect="1" noTextEdit="1"/>
          </p:cNvSpPr>
          <p:nvPr>
            <p:ph type="sldImg"/>
          </p:nvPr>
        </p:nvSpPr>
        <p:spPr>
          <a:ln>
            <a:solidFill>
              <a:srgbClr val="000000">
                <a:alpha val="100000"/>
              </a:srgbClr>
            </a:solidFill>
            <a:miter lim="800000"/>
          </a:ln>
        </p:spPr>
      </p:sp>
      <p:sp>
        <p:nvSpPr>
          <p:cNvPr id="315395" name="备注占位符 2"/>
          <p:cNvSpPr>
            <a:spLocks noGrp="1"/>
          </p:cNvSpPr>
          <p:nvPr>
            <p:ph type="body" idx="1"/>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315396"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a:fld id="{9A0DB2DC-4C9A-4742-B13C-FB6460FD3503}" type="slidenum">
              <a:rPr lang="zh-CN" altLang="en-US" sz="1200" dirty="0">
                <a:solidFill>
                  <a:srgbClr val="000000"/>
                </a:solidFill>
              </a:rPr>
              <a:t>17</a:t>
            </a:fld>
            <a:endParaRPr lang="zh-CN" altLang="en-US" sz="1200" dirty="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幻灯片图像占位符 1"/>
          <p:cNvSpPr>
            <a:spLocks noGrp="1" noRot="1" noChangeAspect="1" noTextEdit="1"/>
          </p:cNvSpPr>
          <p:nvPr>
            <p:ph type="sldImg"/>
          </p:nvPr>
        </p:nvSpPr>
        <p:spPr>
          <a:ln>
            <a:solidFill>
              <a:srgbClr val="000000">
                <a:alpha val="100000"/>
              </a:srgbClr>
            </a:solidFill>
            <a:miter lim="800000"/>
          </a:ln>
        </p:spPr>
      </p:sp>
      <p:sp>
        <p:nvSpPr>
          <p:cNvPr id="75779"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dirty="0"/>
          </a:p>
        </p:txBody>
      </p:sp>
      <p:sp>
        <p:nvSpPr>
          <p:cNvPr id="75780"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en-US" altLang="zh-CN" dirty="0">
                <a:solidFill>
                  <a:srgbClr val="000000"/>
                </a:solidFill>
                <a:latin typeface="Arial" panose="020B0604020202020204" pitchFamily="34" charset="0"/>
              </a:rPr>
              <a:t>2</a:t>
            </a:fld>
            <a:endParaRPr lang="en-US" altLang="zh-CN" dirty="0">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幻灯片图像占位符 1"/>
          <p:cNvSpPr>
            <a:spLocks noGrp="1" noRot="1" noChangeAspect="1" noTextEdit="1"/>
          </p:cNvSpPr>
          <p:nvPr>
            <p:ph type="sldImg"/>
          </p:nvPr>
        </p:nvSpPr>
        <p:spPr>
          <a:ln>
            <a:solidFill>
              <a:srgbClr val="000000">
                <a:alpha val="100000"/>
              </a:srgbClr>
            </a:solidFill>
            <a:miter lim="800000"/>
          </a:ln>
        </p:spPr>
      </p:sp>
      <p:sp>
        <p:nvSpPr>
          <p:cNvPr id="77827"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dirty="0"/>
          </a:p>
        </p:txBody>
      </p:sp>
      <p:sp>
        <p:nvSpPr>
          <p:cNvPr id="77828"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en-US" altLang="zh-CN" dirty="0">
                <a:solidFill>
                  <a:srgbClr val="000000"/>
                </a:solidFill>
                <a:latin typeface="Arial" panose="020B0604020202020204" pitchFamily="34" charset="0"/>
              </a:rPr>
              <a:t>3</a:t>
            </a:fld>
            <a:endParaRPr lang="en-US" altLang="zh-CN" dirty="0">
              <a:solidFill>
                <a:srgbClr val="000000"/>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幻灯片图像占位符 1"/>
          <p:cNvSpPr>
            <a:spLocks noGrp="1" noRot="1" noChangeAspect="1" noTextEdit="1"/>
          </p:cNvSpPr>
          <p:nvPr>
            <p:ph type="sldImg"/>
          </p:nvPr>
        </p:nvSpPr>
        <p:spPr>
          <a:ln>
            <a:solidFill>
              <a:srgbClr val="000000">
                <a:alpha val="100000"/>
              </a:srgbClr>
            </a:solidFill>
            <a:miter lim="800000"/>
          </a:ln>
        </p:spPr>
      </p:sp>
      <p:sp>
        <p:nvSpPr>
          <p:cNvPr id="79875"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dirty="0"/>
          </a:p>
        </p:txBody>
      </p:sp>
      <p:sp>
        <p:nvSpPr>
          <p:cNvPr id="79876"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en-US" altLang="zh-CN" dirty="0">
                <a:solidFill>
                  <a:srgbClr val="000000"/>
                </a:solidFill>
                <a:latin typeface="Arial" panose="020B0604020202020204" pitchFamily="34" charset="0"/>
              </a:rPr>
              <a:t>4</a:t>
            </a:fld>
            <a:endParaRPr lang="en-US" altLang="zh-CN" dirty="0">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幻灯片图像占位符 1"/>
          <p:cNvSpPr>
            <a:spLocks noGrp="1" noRot="1" noChangeAspect="1" noTextEdit="1"/>
          </p:cNvSpPr>
          <p:nvPr>
            <p:ph type="sldImg"/>
          </p:nvPr>
        </p:nvSpPr>
        <p:spPr>
          <a:ln>
            <a:solidFill>
              <a:srgbClr val="000000">
                <a:alpha val="100000"/>
              </a:srgbClr>
            </a:solidFill>
            <a:miter lim="800000"/>
          </a:ln>
        </p:spPr>
      </p:sp>
      <p:sp>
        <p:nvSpPr>
          <p:cNvPr id="8192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dirty="0"/>
          </a:p>
        </p:txBody>
      </p:sp>
      <p:sp>
        <p:nvSpPr>
          <p:cNvPr id="81924"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en-US" altLang="zh-CN" dirty="0">
                <a:solidFill>
                  <a:srgbClr val="000000"/>
                </a:solidFill>
                <a:latin typeface="Arial" panose="020B0604020202020204" pitchFamily="34" charset="0"/>
              </a:rPr>
              <a:t>5</a:t>
            </a:fld>
            <a:endParaRPr lang="en-US" altLang="zh-CN" dirty="0">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幻灯片图像占位符 1"/>
          <p:cNvSpPr>
            <a:spLocks noGrp="1" noRot="1" noChangeAspect="1" noTextEdit="1"/>
          </p:cNvSpPr>
          <p:nvPr>
            <p:ph type="sldImg"/>
          </p:nvPr>
        </p:nvSpPr>
        <p:spPr>
          <a:ln>
            <a:solidFill>
              <a:srgbClr val="000000">
                <a:alpha val="100000"/>
              </a:srgbClr>
            </a:solidFill>
            <a:miter lim="800000"/>
          </a:ln>
        </p:spPr>
      </p:sp>
      <p:sp>
        <p:nvSpPr>
          <p:cNvPr id="83971"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dirty="0"/>
          </a:p>
        </p:txBody>
      </p:sp>
      <p:sp>
        <p:nvSpPr>
          <p:cNvPr id="83972"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en-US" altLang="zh-CN" dirty="0">
                <a:solidFill>
                  <a:srgbClr val="000000"/>
                </a:solidFill>
                <a:latin typeface="Arial" panose="020B0604020202020204" pitchFamily="34" charset="0"/>
              </a:rPr>
              <a:t>6</a:t>
            </a:fld>
            <a:endParaRPr lang="en-US" altLang="zh-CN" dirty="0">
              <a:solidFill>
                <a:srgbClr val="000000"/>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幻灯片图像占位符 1"/>
          <p:cNvSpPr>
            <a:spLocks noGrp="1" noRot="1" noChangeAspect="1" noTextEdit="1"/>
          </p:cNvSpPr>
          <p:nvPr>
            <p:ph type="sldImg"/>
          </p:nvPr>
        </p:nvSpPr>
        <p:spPr>
          <a:ln>
            <a:solidFill>
              <a:srgbClr val="000000">
                <a:alpha val="100000"/>
              </a:srgbClr>
            </a:solidFill>
            <a:miter lim="800000"/>
          </a:ln>
        </p:spPr>
      </p:sp>
      <p:sp>
        <p:nvSpPr>
          <p:cNvPr id="86019"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dirty="0"/>
          </a:p>
        </p:txBody>
      </p:sp>
      <p:sp>
        <p:nvSpPr>
          <p:cNvPr id="86020"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en-US" altLang="zh-CN" dirty="0">
                <a:solidFill>
                  <a:srgbClr val="000000"/>
                </a:solidFill>
                <a:latin typeface="Arial" panose="020B0604020202020204" pitchFamily="34" charset="0"/>
              </a:rPr>
              <a:t>7</a:t>
            </a:fld>
            <a:endParaRPr lang="en-US" altLang="zh-CN" dirty="0">
              <a:solidFill>
                <a:srgbClr val="000000"/>
              </a:solidFill>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幻灯片图像占位符 1"/>
          <p:cNvSpPr>
            <a:spLocks noGrp="1" noRot="1" noChangeAspect="1" noTextEdit="1"/>
          </p:cNvSpPr>
          <p:nvPr>
            <p:ph type="sldImg"/>
          </p:nvPr>
        </p:nvSpPr>
        <p:spPr>
          <a:ln>
            <a:solidFill>
              <a:srgbClr val="000000">
                <a:alpha val="100000"/>
              </a:srgbClr>
            </a:solidFill>
            <a:miter lim="800000"/>
          </a:ln>
        </p:spPr>
      </p:sp>
      <p:sp>
        <p:nvSpPr>
          <p:cNvPr id="88067"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dirty="0"/>
          </a:p>
        </p:txBody>
      </p:sp>
      <p:sp>
        <p:nvSpPr>
          <p:cNvPr id="88068"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en-US" altLang="zh-CN" dirty="0">
                <a:solidFill>
                  <a:srgbClr val="000000"/>
                </a:solidFill>
                <a:latin typeface="Arial" panose="020B0604020202020204" pitchFamily="34" charset="0"/>
              </a:rPr>
              <a:t>8</a:t>
            </a:fld>
            <a:endParaRPr lang="en-US" altLang="zh-CN" dirty="0">
              <a:solidFill>
                <a:srgbClr val="000000"/>
              </a:solidFill>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幻灯片图像占位符 1"/>
          <p:cNvSpPr>
            <a:spLocks noGrp="1" noRot="1" noChangeAspect="1" noTextEdit="1"/>
          </p:cNvSpPr>
          <p:nvPr>
            <p:ph type="sldImg"/>
          </p:nvPr>
        </p:nvSpPr>
        <p:spPr>
          <a:ln>
            <a:solidFill>
              <a:srgbClr val="000000">
                <a:alpha val="100000"/>
              </a:srgbClr>
            </a:solidFill>
            <a:miter lim="800000"/>
          </a:ln>
        </p:spPr>
      </p:sp>
      <p:sp>
        <p:nvSpPr>
          <p:cNvPr id="90115"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dirty="0"/>
          </a:p>
        </p:txBody>
      </p:sp>
      <p:sp>
        <p:nvSpPr>
          <p:cNvPr id="90116"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pPr>
            <a:fld id="{9A0DB2DC-4C9A-4742-B13C-FB6460FD3503}" type="slidenum">
              <a:rPr lang="en-US" altLang="zh-CN" dirty="0">
                <a:solidFill>
                  <a:srgbClr val="000000"/>
                </a:solidFill>
                <a:latin typeface="Arial" panose="020B0604020202020204" pitchFamily="34" charset="0"/>
              </a:rPr>
              <a:t>9</a:t>
            </a:fld>
            <a:endParaRPr lang="en-US" altLang="zh-CN" dirty="0">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grpSp>
        <p:nvGrpSpPr>
          <p:cNvPr id="1027" name="组合 1"/>
          <p:cNvGrpSpPr/>
          <p:nvPr userDrawn="1"/>
        </p:nvGrpSpPr>
        <p:grpSpPr>
          <a:xfrm>
            <a:off x="0" y="876300"/>
            <a:ext cx="8143875" cy="3740150"/>
            <a:chOff x="-1" y="869694"/>
            <a:chExt cx="8144452" cy="3740406"/>
          </a:xfrm>
        </p:grpSpPr>
        <p:sp>
          <p:nvSpPr>
            <p:cNvPr id="8" name="矩形 14"/>
            <p:cNvSpPr>
              <a:spLocks noChangeArrowheads="1"/>
            </p:cNvSpPr>
            <p:nvPr/>
          </p:nvSpPr>
          <p:spPr bwMode="auto">
            <a:xfrm rot="10800000">
              <a:off x="-1" y="869694"/>
              <a:ext cx="8144452" cy="3740406"/>
            </a:xfrm>
            <a:prstGeom prst="rect">
              <a:avLst/>
            </a:prstGeom>
            <a:gradFill flip="none" rotWithShape="1">
              <a:gsLst>
                <a:gs pos="917">
                  <a:schemeClr val="bg1"/>
                </a:gs>
                <a:gs pos="37000">
                  <a:srgbClr val="E6FBFE">
                    <a:alpha val="80000"/>
                  </a:srgbClr>
                </a:gs>
                <a:gs pos="100000">
                  <a:srgbClr val="57D2E3"/>
                </a:gs>
              </a:gsLst>
              <a:lin ang="0" scaled="1"/>
              <a:tileRect/>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1031" name="图片 28"/>
            <p:cNvPicPr>
              <a:picLocks noChangeAspect="1"/>
            </p:cNvPicPr>
            <p:nvPr/>
          </p:nvPicPr>
          <p:blipFill>
            <a:blip r:embed="rId2" cstate="email"/>
            <a:srcRect b="-90"/>
            <a:stretch>
              <a:fillRect/>
            </a:stretch>
          </p:blipFill>
          <p:spPr>
            <a:xfrm>
              <a:off x="0" y="869694"/>
              <a:ext cx="8144450" cy="3336546"/>
            </a:xfrm>
            <a:prstGeom prst="rect">
              <a:avLst/>
            </a:prstGeom>
            <a:noFill/>
            <a:ln w="9525">
              <a:noFill/>
            </a:ln>
          </p:spPr>
        </p:pic>
      </p:grpSp>
      <p:sp>
        <p:nvSpPr>
          <p:cNvPr id="10" name="矩形 14"/>
          <p:cNvSpPr>
            <a:spLocks noChangeArrowheads="1"/>
          </p:cNvSpPr>
          <p:nvPr/>
        </p:nvSpPr>
        <p:spPr bwMode="auto">
          <a:xfrm>
            <a:off x="6531" y="1536700"/>
            <a:ext cx="8144451" cy="2298699"/>
          </a:xfrm>
          <a:prstGeom prst="rect">
            <a:avLst/>
          </a:prstGeom>
          <a:gradFill>
            <a:gsLst>
              <a:gs pos="917">
                <a:schemeClr val="bg1">
                  <a:alpha val="28000"/>
                </a:schemeClr>
              </a:gs>
              <a:gs pos="31000">
                <a:srgbClr val="E6FBFE">
                  <a:alpha val="80000"/>
                </a:srgbClr>
              </a:gs>
              <a:gs pos="79000">
                <a:srgbClr val="57D2E3"/>
              </a:gs>
            </a:gsLst>
            <a:lin ang="0" scaled="1"/>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a:prstGeom prst="rect">
            <a:avLst/>
          </a:prstGeom>
        </p:spPr>
        <p:txBody>
          <a:bodyPr/>
          <a:lstStyle/>
          <a:p>
            <a:r>
              <a:rPr lang="zh-CN" altLang="en-US" noProof="1"/>
              <a:t>单击此处编辑母版标题样式</a:t>
            </a:r>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sp>
        <p:nvSpPr>
          <p:cNvPr id="2" name="矩形 14"/>
          <p:cNvSpPr>
            <a:spLocks noChangeArrowheads="1"/>
          </p:cNvSpPr>
          <p:nvPr/>
        </p:nvSpPr>
        <p:spPr bwMode="auto">
          <a:xfrm>
            <a:off x="0" y="171611"/>
            <a:ext cx="12192000" cy="521785"/>
          </a:xfrm>
          <a:prstGeom prst="rect">
            <a:avLst/>
          </a:prstGeom>
          <a:gradFill flip="none" rotWithShape="1">
            <a:gsLst>
              <a:gs pos="917">
                <a:schemeClr val="bg1"/>
              </a:gs>
              <a:gs pos="37000">
                <a:srgbClr val="E6FBFE">
                  <a:alpha val="80000"/>
                </a:srgbClr>
              </a:gs>
              <a:gs pos="100000">
                <a:srgbClr val="57D2E3"/>
              </a:gs>
            </a:gsLst>
            <a:lin ang="10800000" scaled="1"/>
            <a:tileRect/>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2051" name="图片 21"/>
          <p:cNvPicPr>
            <a:picLocks noChangeAspect="1"/>
          </p:cNvPicPr>
          <p:nvPr userDrawn="1"/>
        </p:nvPicPr>
        <p:blipFill>
          <a:blip r:embed="rId2" cstate="email"/>
          <a:srcRect l="-2669" r="-10663"/>
          <a:stretch>
            <a:fillRect/>
          </a:stretch>
        </p:blipFill>
        <p:spPr>
          <a:xfrm>
            <a:off x="2233613" y="182563"/>
            <a:ext cx="9958387" cy="509587"/>
          </a:xfrm>
          <a:prstGeom prst="rect">
            <a:avLst/>
          </a:prstGeom>
          <a:noFill/>
          <a:ln w="9525">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solidFill>
          <a:schemeClr val="bg1"/>
        </a:solidFill>
        <a:effectLst/>
      </p:bgPr>
    </p:bg>
    <p:spTree>
      <p:nvGrpSpPr>
        <p:cNvPr id="1" name=""/>
        <p:cNvGrpSpPr/>
        <p:nvPr/>
      </p:nvGrpSpPr>
      <p:grpSpPr>
        <a:xfrm>
          <a:off x="0" y="0"/>
          <a:ext cx="0" cy="0"/>
          <a:chOff x="0" y="0"/>
          <a:chExt cx="0" cy="0"/>
        </a:xfrm>
      </p:grpSpPr>
      <p:grpSp>
        <p:nvGrpSpPr>
          <p:cNvPr id="3074" name="组合 2"/>
          <p:cNvGrpSpPr/>
          <p:nvPr userDrawn="1"/>
        </p:nvGrpSpPr>
        <p:grpSpPr>
          <a:xfrm>
            <a:off x="0" y="839788"/>
            <a:ext cx="12192000" cy="3122612"/>
            <a:chOff x="0" y="839788"/>
            <a:chExt cx="12192000" cy="3122612"/>
          </a:xfrm>
        </p:grpSpPr>
        <p:sp>
          <p:nvSpPr>
            <p:cNvPr id="3" name="矩形 14"/>
            <p:cNvSpPr>
              <a:spLocks noChangeArrowheads="1"/>
            </p:cNvSpPr>
            <p:nvPr/>
          </p:nvSpPr>
          <p:spPr bwMode="auto">
            <a:xfrm>
              <a:off x="0" y="840303"/>
              <a:ext cx="12192000" cy="3120789"/>
            </a:xfrm>
            <a:prstGeom prst="rect">
              <a:avLst/>
            </a:prstGeom>
            <a:solidFill>
              <a:srgbClr val="57D2E3"/>
            </a:solidFill>
            <a:ln>
              <a:noFill/>
            </a:ln>
            <a:effectLst>
              <a:reflection blurRad="6350" stA="50000" endA="300" endPos="5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3085" name="图片 28"/>
            <p:cNvPicPr>
              <a:picLocks noChangeAspect="1"/>
            </p:cNvPicPr>
            <p:nvPr/>
          </p:nvPicPr>
          <p:blipFill>
            <a:blip r:embed="rId2" cstate="email"/>
            <a:srcRect/>
            <a:stretch>
              <a:fillRect/>
            </a:stretch>
          </p:blipFill>
          <p:spPr>
            <a:xfrm>
              <a:off x="280416" y="839788"/>
              <a:ext cx="11640122" cy="3122612"/>
            </a:xfrm>
            <a:prstGeom prst="rect">
              <a:avLst/>
            </a:prstGeom>
            <a:noFill/>
            <a:ln w="9525">
              <a:noFill/>
            </a:ln>
          </p:spPr>
        </p:pic>
      </p:grpSp>
      <p:sp>
        <p:nvSpPr>
          <p:cNvPr id="5" name="矩形 14"/>
          <p:cNvSpPr>
            <a:spLocks noChangeArrowheads="1"/>
          </p:cNvSpPr>
          <p:nvPr/>
        </p:nvSpPr>
        <p:spPr bwMode="auto">
          <a:xfrm>
            <a:off x="0" y="2127509"/>
            <a:ext cx="12192000" cy="1356797"/>
          </a:xfrm>
          <a:prstGeom prst="rect">
            <a:avLst/>
          </a:prstGeom>
          <a:gradFill>
            <a:gsLst>
              <a:gs pos="917">
                <a:schemeClr val="bg1"/>
              </a:gs>
              <a:gs pos="37000">
                <a:srgbClr val="E6FBFE">
                  <a:alpha val="80000"/>
                </a:srgbClr>
              </a:gs>
              <a:gs pos="100000">
                <a:srgbClr val="57D2E3"/>
              </a:gs>
            </a:gsLst>
            <a:lin ang="10800000" scaled="1"/>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矩形 8"/>
          <p:cNvSpPr>
            <a:spLocks noChangeArrowheads="1"/>
          </p:cNvSpPr>
          <p:nvPr/>
        </p:nvSpPr>
        <p:spPr bwMode="auto">
          <a:xfrm>
            <a:off x="2646680" y="2373630"/>
            <a:ext cx="777049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none" spc="600" normalizeH="0" baseline="0" noProof="0" dirty="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cs typeface="+mn-cs"/>
              </a:rPr>
              <a:t>谢谢观看！</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12.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1.bin"/><Relationship Id="rId10" Type="http://schemas.openxmlformats.org/officeDocument/2006/relationships/image" Target="../media/image8.wmf"/><Relationship Id="rId4" Type="http://schemas.openxmlformats.org/officeDocument/2006/relationships/image" Target="../media/image9.png"/><Relationship Id="rId9"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14"/>
          <p:cNvSpPr>
            <a:spLocks noChangeArrowheads="1"/>
          </p:cNvSpPr>
          <p:nvPr/>
        </p:nvSpPr>
        <p:spPr bwMode="auto">
          <a:xfrm>
            <a:off x="6531" y="840302"/>
            <a:ext cx="12192000" cy="6017698"/>
          </a:xfrm>
          <a:prstGeom prst="rect">
            <a:avLst/>
          </a:prstGeom>
          <a:no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2708" name="TextBox 2"/>
          <p:cNvSpPr txBox="1"/>
          <p:nvPr/>
        </p:nvSpPr>
        <p:spPr>
          <a:xfrm>
            <a:off x="1468438" y="2541588"/>
            <a:ext cx="5227637" cy="830262"/>
          </a:xfrm>
          <a:prstGeom prst="rect">
            <a:avLst/>
          </a:prstGeom>
          <a:noFill/>
          <a:ln w="9525">
            <a:noFill/>
          </a:ln>
        </p:spPr>
        <p:txBody>
          <a:bodyPr>
            <a:spAutoFit/>
          </a:bodyPr>
          <a:lstStyle/>
          <a:p>
            <a:pPr algn="ctr" eaLnBrk="1" hangingPunct="1"/>
            <a:r>
              <a:rPr lang="zh-CN" altLang="en-US" sz="4800" b="1" dirty="0">
                <a:solidFill>
                  <a:srgbClr val="000000"/>
                </a:solidFill>
                <a:latin typeface="微软雅黑" panose="020B0503020204020204" pitchFamily="34" charset="-122"/>
                <a:ea typeface="微软雅黑" panose="020B0503020204020204" pitchFamily="34" charset="-122"/>
              </a:rPr>
              <a:t>三角形的面</a:t>
            </a:r>
            <a:r>
              <a:rPr lang="zh-CN" altLang="en-US" sz="4800" b="1" dirty="0" smtClean="0">
                <a:solidFill>
                  <a:srgbClr val="000000"/>
                </a:solidFill>
                <a:latin typeface="微软雅黑" panose="020B0503020204020204" pitchFamily="34" charset="-122"/>
                <a:ea typeface="微软雅黑" panose="020B0503020204020204" pitchFamily="34" charset="-122"/>
              </a:rPr>
              <a:t>积计算</a:t>
            </a:r>
            <a:endParaRPr lang="zh-CN" altLang="en-US" sz="4800" b="1" dirty="0">
              <a:solidFill>
                <a:srgbClr val="000000"/>
              </a:solidFill>
              <a:latin typeface="微软雅黑" panose="020B0503020204020204" pitchFamily="34" charset="-122"/>
              <a:ea typeface="微软雅黑" panose="020B0503020204020204" pitchFamily="34" charset="-122"/>
            </a:endParaRPr>
          </a:p>
        </p:txBody>
      </p:sp>
      <p:sp>
        <p:nvSpPr>
          <p:cNvPr id="72709" name="矩形 6"/>
          <p:cNvSpPr/>
          <p:nvPr/>
        </p:nvSpPr>
        <p:spPr>
          <a:xfrm>
            <a:off x="2752725" y="1900464"/>
            <a:ext cx="2497138" cy="554038"/>
          </a:xfrm>
          <a:prstGeom prst="rect">
            <a:avLst/>
          </a:prstGeom>
          <a:noFill/>
          <a:ln w="9525">
            <a:noFill/>
          </a:ln>
        </p:spPr>
        <p:txBody>
          <a:bodyPr>
            <a:spAutoFit/>
          </a:bodyPr>
          <a:lstStyle/>
          <a:p>
            <a:pPr algn="ctr" eaLnBrk="1" hangingPunct="1">
              <a:lnSpc>
                <a:spcPct val="150000"/>
              </a:lnSpc>
              <a:buFont typeface="Arial" panose="020B0604020202020204" pitchFamily="34" charset="0"/>
              <a:buNone/>
            </a:pPr>
            <a:r>
              <a:rPr lang="zh-CN" altLang="en-US" sz="2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第二单元 </a:t>
            </a:r>
            <a:r>
              <a:rPr lang="en-US" altLang="zh-CN" sz="2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第二课</a:t>
            </a:r>
          </a:p>
        </p:txBody>
      </p:sp>
      <p:pic>
        <p:nvPicPr>
          <p:cNvPr id="72710" name="图片 3"/>
          <p:cNvPicPr>
            <a:picLocks noChangeAspect="1"/>
          </p:cNvPicPr>
          <p:nvPr/>
        </p:nvPicPr>
        <p:blipFill>
          <a:blip r:embed="rId3" cstate="email"/>
          <a:stretch>
            <a:fillRect/>
          </a:stretch>
        </p:blipFill>
        <p:spPr>
          <a:xfrm>
            <a:off x="8158162" y="1533525"/>
            <a:ext cx="4033837" cy="5324475"/>
          </a:xfrm>
          <a:prstGeom prst="rect">
            <a:avLst/>
          </a:prstGeom>
          <a:noFill/>
          <a:ln w="9525">
            <a:noFill/>
          </a:ln>
        </p:spPr>
      </p:pic>
      <p:sp>
        <p:nvSpPr>
          <p:cNvPr id="7" name="矩形 6"/>
          <p:cNvSpPr/>
          <p:nvPr/>
        </p:nvSpPr>
        <p:spPr>
          <a:xfrm>
            <a:off x="3927407" y="5869734"/>
            <a:ext cx="3294492" cy="498598"/>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809625" y="1673225"/>
            <a:ext cx="8472488" cy="2308225"/>
          </a:xfrm>
          <a:prstGeom prst="rect">
            <a:avLst/>
          </a:prstGeom>
          <a:noFill/>
          <a:ln w="9525">
            <a:noFill/>
            <a:miter lim="800000"/>
          </a:ln>
          <a:effectLst/>
        </p:spPr>
        <p:txBody>
          <a:bodyPr>
            <a:spAutoFit/>
          </a:bodyPr>
          <a:lstStyle/>
          <a:p>
            <a:pPr marR="0" defTabSz="914400">
              <a:lnSpc>
                <a:spcPct val="150000"/>
              </a:lnSpc>
              <a:spcBef>
                <a:spcPct val="50000"/>
              </a:spcBef>
              <a:buClrTx/>
              <a:buSzTx/>
              <a:buFont typeface="Arial" panose="020B0604020202020204" pitchFamily="34" charset="0"/>
              <a:buNone/>
              <a:defRPr/>
            </a:pPr>
            <a:r>
              <a:rPr kumimoji="0" lang="zh-CN" altLang="en-US" sz="3200" b="1" kern="1200" cap="none" spc="0" normalizeH="0" baseline="0" noProof="0" dirty="0">
                <a:solidFill>
                  <a:srgbClr val="000000"/>
                </a:solidFill>
                <a:effectLst>
                  <a:outerShdw blurRad="38100" dist="38100" dir="2700000" algn="tl">
                    <a:srgbClr val="C0C0C0"/>
                  </a:outerShdw>
                </a:effectLst>
                <a:latin typeface="微软雅黑" panose="020B0503020204020204" pitchFamily="34" charset="-122"/>
                <a:ea typeface="微软雅黑" panose="020B0503020204020204" pitchFamily="34" charset="-122"/>
                <a:cs typeface="+mn-cs"/>
              </a:rPr>
              <a:t>       一块三角形的交通标志牌，底是８分米，高大约是７分米。它的面积大约是多少平方分米？</a:t>
            </a:r>
            <a:endParaRPr kumimoji="0" lang="en-US" altLang="zh-CN" sz="3200" b="1" kern="1200" cap="none" spc="0" normalizeH="0" baseline="0" noProof="0" dirty="0">
              <a:solidFill>
                <a:srgbClr val="000000"/>
              </a:solidFill>
              <a:effectLst>
                <a:outerShdw blurRad="38100" dist="38100" dir="2700000" algn="tl">
                  <a:srgbClr val="C0C0C0"/>
                </a:outerShdw>
              </a:effectLst>
              <a:latin typeface="微软雅黑" panose="020B0503020204020204" pitchFamily="34" charset="-122"/>
              <a:ea typeface="微软雅黑" panose="020B0503020204020204" pitchFamily="34" charset="-122"/>
              <a:cs typeface="+mn-cs"/>
            </a:endParaRPr>
          </a:p>
        </p:txBody>
      </p:sp>
      <p:sp>
        <p:nvSpPr>
          <p:cNvPr id="31751" name="Text Box 7"/>
          <p:cNvSpPr txBox="1"/>
          <p:nvPr/>
        </p:nvSpPr>
        <p:spPr>
          <a:xfrm>
            <a:off x="2054225" y="3848100"/>
            <a:ext cx="6313488" cy="584200"/>
          </a:xfrm>
          <a:prstGeom prst="rect">
            <a:avLst/>
          </a:prstGeom>
          <a:noFill/>
          <a:ln w="9525">
            <a:noFill/>
          </a:ln>
        </p:spPr>
        <p:txBody>
          <a:bodyPr>
            <a:spAutoFit/>
          </a:bodyPr>
          <a:lstStyle/>
          <a:p>
            <a:pPr eaLnBrk="1" hangingPunct="1"/>
            <a:r>
              <a:rPr lang="en-US" altLang="zh-CN" sz="3200" b="1" dirty="0">
                <a:solidFill>
                  <a:srgbClr val="FF0000"/>
                </a:solidFill>
                <a:latin typeface="微软雅黑" panose="020B0503020204020204" pitchFamily="34" charset="-122"/>
                <a:ea typeface="微软雅黑" panose="020B0503020204020204" pitchFamily="34" charset="-122"/>
              </a:rPr>
              <a:t>8×7÷2=28</a:t>
            </a:r>
            <a:r>
              <a:rPr lang="zh-CN" altLang="en-US" sz="3200" b="1" dirty="0">
                <a:solidFill>
                  <a:srgbClr val="FF0000"/>
                </a:solidFill>
                <a:latin typeface="微软雅黑" panose="020B0503020204020204" pitchFamily="34" charset="-122"/>
                <a:ea typeface="微软雅黑" panose="020B0503020204020204" pitchFamily="34" charset="-122"/>
              </a:rPr>
              <a:t>（平方分米）</a:t>
            </a:r>
          </a:p>
        </p:txBody>
      </p:sp>
      <p:sp>
        <p:nvSpPr>
          <p:cNvPr id="6" name="矩形 5"/>
          <p:cNvSpPr/>
          <p:nvPr/>
        </p:nvSpPr>
        <p:spPr>
          <a:xfrm>
            <a:off x="1571625" y="4878388"/>
            <a:ext cx="6435725" cy="584200"/>
          </a:xfrm>
          <a:prstGeom prst="rect">
            <a:avLst/>
          </a:prstGeom>
          <a:noFill/>
          <a:ln w="9525">
            <a:noFill/>
          </a:ln>
        </p:spPr>
        <p:txBody>
          <a:bodyPr wrap="none">
            <a:spAutoFit/>
          </a:bodyPr>
          <a:lstStyle/>
          <a:p>
            <a:pPr eaLnBrk="1" hangingPunct="1"/>
            <a:r>
              <a:rPr lang="zh-CN" altLang="en-US" sz="3200" b="1" dirty="0">
                <a:solidFill>
                  <a:srgbClr val="000000"/>
                </a:solidFill>
                <a:latin typeface="微软雅黑" panose="020B0503020204020204" pitchFamily="34" charset="-122"/>
                <a:ea typeface="微软雅黑" panose="020B0503020204020204" pitchFamily="34" charset="-122"/>
              </a:rPr>
              <a:t>答：它的面积大约是</a:t>
            </a:r>
            <a:r>
              <a:rPr lang="en-US" altLang="zh-CN" sz="3200" b="1" dirty="0">
                <a:solidFill>
                  <a:srgbClr val="000000"/>
                </a:solidFill>
                <a:latin typeface="微软雅黑" panose="020B0503020204020204" pitchFamily="34" charset="-122"/>
                <a:ea typeface="微软雅黑" panose="020B0503020204020204" pitchFamily="34" charset="-122"/>
              </a:rPr>
              <a:t>28</a:t>
            </a:r>
            <a:r>
              <a:rPr lang="zh-CN" altLang="en-US" sz="3200" b="1" dirty="0">
                <a:solidFill>
                  <a:srgbClr val="000000"/>
                </a:solidFill>
                <a:latin typeface="微软雅黑" panose="020B0503020204020204" pitchFamily="34" charset="-122"/>
                <a:ea typeface="微软雅黑" panose="020B0503020204020204" pitchFamily="34" charset="-122"/>
              </a:rPr>
              <a:t>平方分米。</a:t>
            </a:r>
          </a:p>
        </p:txBody>
      </p:sp>
      <p:sp>
        <p:nvSpPr>
          <p:cNvPr id="7" name="矩形 6"/>
          <p:cNvSpPr/>
          <p:nvPr/>
        </p:nvSpPr>
        <p:spPr bwMode="auto">
          <a:xfrm>
            <a:off x="150813" y="1255713"/>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试一试</a:t>
            </a:r>
          </a:p>
        </p:txBody>
      </p:sp>
      <p:sp>
        <p:nvSpPr>
          <p:cNvPr id="91142" name="AutoShape 5"/>
          <p:cNvSpPr/>
          <p:nvPr/>
        </p:nvSpPr>
        <p:spPr>
          <a:xfrm>
            <a:off x="9491663" y="1865313"/>
            <a:ext cx="2089150" cy="1806575"/>
          </a:xfrm>
          <a:prstGeom prst="triangle">
            <a:avLst>
              <a:gd name="adj" fmla="val 50000"/>
            </a:avLst>
          </a:prstGeom>
          <a:solidFill>
            <a:srgbClr val="FFCC00"/>
          </a:solidFill>
          <a:ln w="76200" cap="flat" cmpd="sng">
            <a:solidFill>
              <a:schemeClr val="tx1"/>
            </a:solidFill>
            <a:prstDash val="solid"/>
            <a:miter/>
            <a:headEnd type="none" w="med" len="med"/>
            <a:tailEnd type="none" w="med" len="med"/>
          </a:ln>
        </p:spPr>
        <p:txBody>
          <a:bodyPr wrap="none" anchor="ctr"/>
          <a:lstStyle/>
          <a:p>
            <a:pPr algn="just" eaLnBrk="1" hangingPunct="1"/>
            <a:endParaRPr lang="zh-CN" altLang="zh-CN" sz="9600" b="1" dirty="0">
              <a:solidFill>
                <a:srgbClr val="000000"/>
              </a:solidFill>
              <a:latin typeface="Arial" panose="020B0604020202020204" pitchFamily="34" charset="0"/>
            </a:endParaRPr>
          </a:p>
        </p:txBody>
      </p:sp>
      <p:sp>
        <p:nvSpPr>
          <p:cNvPr id="91143" name="矩形 2"/>
          <p:cNvSpPr/>
          <p:nvPr/>
        </p:nvSpPr>
        <p:spPr>
          <a:xfrm>
            <a:off x="9993313" y="2068513"/>
            <a:ext cx="1377950" cy="1844675"/>
          </a:xfrm>
          <a:prstGeom prst="rect">
            <a:avLst/>
          </a:prstGeom>
          <a:noFill/>
          <a:ln w="9525">
            <a:noFill/>
          </a:ln>
        </p:spPr>
        <p:txBody>
          <a:bodyPr>
            <a:spAutoFit/>
          </a:bodyPr>
          <a:lstStyle/>
          <a:p>
            <a:pPr algn="just" eaLnBrk="1" hangingPunct="1"/>
            <a:r>
              <a:rPr lang="zh-CN" altLang="zh-CN" sz="11500" b="1" dirty="0">
                <a:solidFill>
                  <a:srgbClr val="000000"/>
                </a:solidFill>
                <a:latin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1751"/>
                                        </p:tgtEl>
                                        <p:attrNameLst>
                                          <p:attrName>style.visibility</p:attrName>
                                        </p:attrNameLst>
                                      </p:cBhvr>
                                      <p:to>
                                        <p:strVal val="visible"/>
                                      </p:to>
                                    </p:set>
                                    <p:animEffect transition="in" filter="randombar(horizontal)">
                                      <p:cBhvr>
                                        <p:cTn id="7" dur="500"/>
                                        <p:tgtEl>
                                          <p:spTgt spid="3175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650"/>
          <p:cNvSpPr txBox="1"/>
          <p:nvPr/>
        </p:nvSpPr>
        <p:spPr>
          <a:xfrm>
            <a:off x="1006475" y="1833563"/>
            <a:ext cx="10037763" cy="1482725"/>
          </a:xfrm>
          <a:prstGeom prst="rect">
            <a:avLst/>
          </a:prstGeom>
          <a:noFill/>
          <a:ln w="9525">
            <a:noFill/>
          </a:ln>
        </p:spPr>
        <p:txBody>
          <a:bodyPr>
            <a:spAutoFit/>
          </a:bodyPr>
          <a:lstStyle/>
          <a:p>
            <a:pPr eaLnBrk="1" hangingPunct="1">
              <a:lnSpc>
                <a:spcPct val="150000"/>
              </a:lnSpc>
              <a:spcBef>
                <a:spcPct val="50000"/>
              </a:spcBef>
            </a:pPr>
            <a:r>
              <a:rPr lang="en-US" altLang="zh-CN" sz="3200" b="1" dirty="0">
                <a:solidFill>
                  <a:srgbClr val="000000"/>
                </a:solidFill>
                <a:latin typeface="微软雅黑" panose="020B0503020204020204" pitchFamily="34" charset="-122"/>
                <a:ea typeface="微软雅黑" panose="020B0503020204020204" pitchFamily="34" charset="-122"/>
              </a:rPr>
              <a:t>1.</a:t>
            </a:r>
            <a:r>
              <a:rPr lang="zh-CN" altLang="en-US" sz="3200" b="1" dirty="0">
                <a:solidFill>
                  <a:srgbClr val="000000"/>
                </a:solidFill>
                <a:latin typeface="微软雅黑" panose="020B0503020204020204" pitchFamily="34" charset="-122"/>
                <a:ea typeface="微软雅黑" panose="020B0503020204020204" pitchFamily="34" charset="-122"/>
              </a:rPr>
              <a:t>用两个完全一样的三角形能拼成一个底</a:t>
            </a:r>
            <a:r>
              <a:rPr lang="en-US" altLang="zh-CN" sz="3200" b="1" dirty="0">
                <a:solidFill>
                  <a:srgbClr val="000000"/>
                </a:solidFill>
                <a:latin typeface="微软雅黑" panose="020B0503020204020204" pitchFamily="34" charset="-122"/>
                <a:ea typeface="微软雅黑" panose="020B0503020204020204" pitchFamily="34" charset="-122"/>
              </a:rPr>
              <a:t>10</a:t>
            </a:r>
            <a:r>
              <a:rPr lang="zh-CN" altLang="en-US" sz="3200" b="1" dirty="0">
                <a:solidFill>
                  <a:srgbClr val="000000"/>
                </a:solidFill>
                <a:latin typeface="微软雅黑" panose="020B0503020204020204" pitchFamily="34" charset="-122"/>
                <a:ea typeface="微软雅黑" panose="020B0503020204020204" pitchFamily="34" charset="-122"/>
              </a:rPr>
              <a:t>厘米、高</a:t>
            </a:r>
            <a:r>
              <a:rPr lang="en-US" altLang="zh-CN" sz="3200" b="1" dirty="0">
                <a:solidFill>
                  <a:srgbClr val="000000"/>
                </a:solidFill>
                <a:latin typeface="微软雅黑" panose="020B0503020204020204" pitchFamily="34" charset="-122"/>
                <a:ea typeface="微软雅黑" panose="020B0503020204020204" pitchFamily="34" charset="-122"/>
              </a:rPr>
              <a:t>8</a:t>
            </a:r>
            <a:r>
              <a:rPr lang="zh-CN" altLang="en-US" sz="3200" b="1" dirty="0">
                <a:solidFill>
                  <a:srgbClr val="000000"/>
                </a:solidFill>
                <a:latin typeface="微软雅黑" panose="020B0503020204020204" pitchFamily="34" charset="-122"/>
                <a:ea typeface="微软雅黑" panose="020B0503020204020204" pitchFamily="34" charset="-122"/>
              </a:rPr>
              <a:t>厘米的平行四边形，每个三角形的面积是多少平方厘米？</a:t>
            </a:r>
          </a:p>
        </p:txBody>
      </p:sp>
      <p:sp>
        <p:nvSpPr>
          <p:cNvPr id="20" name="Text Box 650"/>
          <p:cNvSpPr txBox="1"/>
          <p:nvPr/>
        </p:nvSpPr>
        <p:spPr>
          <a:xfrm>
            <a:off x="2387600" y="3956050"/>
            <a:ext cx="7715250" cy="584200"/>
          </a:xfrm>
          <a:prstGeom prst="rect">
            <a:avLst/>
          </a:prstGeom>
          <a:noFill/>
          <a:ln w="9525">
            <a:noFill/>
          </a:ln>
        </p:spPr>
        <p:txBody>
          <a:bodyPr>
            <a:spAutoFit/>
          </a:bodyPr>
          <a:lstStyle/>
          <a:p>
            <a:pPr eaLnBrk="1" hangingPunct="1">
              <a:spcBef>
                <a:spcPct val="50000"/>
              </a:spcBef>
            </a:pPr>
            <a:r>
              <a:rPr lang="en-US" altLang="zh-CN" sz="3200" b="1" dirty="0">
                <a:solidFill>
                  <a:srgbClr val="FF0000"/>
                </a:solidFill>
                <a:latin typeface="微软雅黑" panose="020B0503020204020204" pitchFamily="34" charset="-122"/>
                <a:ea typeface="微软雅黑" panose="020B0503020204020204" pitchFamily="34" charset="-122"/>
              </a:rPr>
              <a:t>10×8÷2</a:t>
            </a:r>
            <a:r>
              <a:rPr lang="zh-CN" altLang="en-US" sz="3200" b="1" dirty="0">
                <a:solidFill>
                  <a:srgbClr val="FF0000"/>
                </a:solidFill>
                <a:latin typeface="微软雅黑" panose="020B0503020204020204" pitchFamily="34" charset="-122"/>
                <a:ea typeface="微软雅黑" panose="020B0503020204020204" pitchFamily="34" charset="-122"/>
              </a:rPr>
              <a:t>＝</a:t>
            </a:r>
            <a:r>
              <a:rPr lang="en-US" altLang="zh-CN" sz="3200" b="1" dirty="0">
                <a:solidFill>
                  <a:srgbClr val="FF0000"/>
                </a:solidFill>
                <a:latin typeface="微软雅黑" panose="020B0503020204020204" pitchFamily="34" charset="-122"/>
                <a:ea typeface="微软雅黑" panose="020B0503020204020204" pitchFamily="34" charset="-122"/>
              </a:rPr>
              <a:t>40</a:t>
            </a:r>
            <a:r>
              <a:rPr lang="zh-CN" altLang="en-US" sz="3200" b="1" dirty="0">
                <a:solidFill>
                  <a:srgbClr val="FF0000"/>
                </a:solidFill>
                <a:latin typeface="微软雅黑" panose="020B0503020204020204" pitchFamily="34" charset="-122"/>
                <a:ea typeface="微软雅黑" panose="020B0503020204020204" pitchFamily="34" charset="-122"/>
              </a:rPr>
              <a:t>（平方厘米）</a:t>
            </a:r>
          </a:p>
        </p:txBody>
      </p:sp>
      <p:sp>
        <p:nvSpPr>
          <p:cNvPr id="21" name="Text Box 650"/>
          <p:cNvSpPr txBox="1"/>
          <p:nvPr/>
        </p:nvSpPr>
        <p:spPr>
          <a:xfrm>
            <a:off x="1422400" y="4895850"/>
            <a:ext cx="10287000" cy="585788"/>
          </a:xfrm>
          <a:prstGeom prst="rect">
            <a:avLst/>
          </a:prstGeom>
          <a:noFill/>
          <a:ln w="9525">
            <a:noFill/>
          </a:ln>
        </p:spPr>
        <p:txBody>
          <a:bodyPr>
            <a:spAutoFit/>
          </a:bodyPr>
          <a:lstStyle/>
          <a:p>
            <a:pPr eaLnBrk="1" hangingPunct="1">
              <a:spcBef>
                <a:spcPct val="50000"/>
              </a:spcBef>
            </a:pPr>
            <a:r>
              <a:rPr lang="zh-CN" altLang="en-US" sz="3200" b="1" dirty="0">
                <a:solidFill>
                  <a:srgbClr val="000000"/>
                </a:solidFill>
                <a:latin typeface="微软雅黑" panose="020B0503020204020204" pitchFamily="34" charset="-122"/>
                <a:ea typeface="微软雅黑" panose="020B0503020204020204" pitchFamily="34" charset="-122"/>
              </a:rPr>
              <a:t>答：每个三角形的面积是</a:t>
            </a:r>
            <a:r>
              <a:rPr lang="en-US" altLang="zh-CN" sz="3200" b="1" dirty="0">
                <a:solidFill>
                  <a:srgbClr val="000000"/>
                </a:solidFill>
                <a:latin typeface="微软雅黑" panose="020B0503020204020204" pitchFamily="34" charset="-122"/>
                <a:ea typeface="微软雅黑" panose="020B0503020204020204" pitchFamily="34" charset="-122"/>
              </a:rPr>
              <a:t>40</a:t>
            </a:r>
            <a:r>
              <a:rPr lang="zh-CN" altLang="en-US" sz="3200" b="1" dirty="0">
                <a:solidFill>
                  <a:srgbClr val="000000"/>
                </a:solidFill>
                <a:latin typeface="微软雅黑" panose="020B0503020204020204" pitchFamily="34" charset="-122"/>
                <a:ea typeface="微软雅黑" panose="020B0503020204020204" pitchFamily="34" charset="-122"/>
              </a:rPr>
              <a:t>平方厘米。</a:t>
            </a:r>
          </a:p>
        </p:txBody>
      </p:sp>
      <p:sp>
        <p:nvSpPr>
          <p:cNvPr id="6" name="矩形 5"/>
          <p:cNvSpPr/>
          <p:nvPr/>
        </p:nvSpPr>
        <p:spPr bwMode="auto">
          <a:xfrm>
            <a:off x="95250" y="1104900"/>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练一练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650"/>
          <p:cNvSpPr txBox="1"/>
          <p:nvPr/>
        </p:nvSpPr>
        <p:spPr>
          <a:xfrm>
            <a:off x="765175" y="1692275"/>
            <a:ext cx="10037763" cy="584200"/>
          </a:xfrm>
          <a:prstGeom prst="rect">
            <a:avLst/>
          </a:prstGeom>
          <a:noFill/>
          <a:ln w="9525">
            <a:noFill/>
          </a:ln>
        </p:spPr>
        <p:txBody>
          <a:bodyPr>
            <a:spAutoFit/>
          </a:bodyPr>
          <a:lstStyle/>
          <a:p>
            <a:pPr eaLnBrk="1" hangingPunct="1">
              <a:spcBef>
                <a:spcPct val="50000"/>
              </a:spcBef>
            </a:pPr>
            <a:r>
              <a:rPr lang="en-US" altLang="zh-CN" sz="3200" b="1" dirty="0">
                <a:solidFill>
                  <a:srgbClr val="000000"/>
                </a:solidFill>
                <a:latin typeface="微软雅黑" panose="020B0503020204020204" pitchFamily="34" charset="-122"/>
                <a:ea typeface="微软雅黑" panose="020B0503020204020204" pitchFamily="34" charset="-122"/>
              </a:rPr>
              <a:t>2.</a:t>
            </a:r>
            <a:r>
              <a:rPr lang="zh-CN" altLang="en-US" sz="3200" b="1" dirty="0">
                <a:solidFill>
                  <a:srgbClr val="000000"/>
                </a:solidFill>
                <a:latin typeface="微软雅黑" panose="020B0503020204020204" pitchFamily="34" charset="-122"/>
                <a:ea typeface="微软雅黑" panose="020B0503020204020204" pitchFamily="34" charset="-122"/>
              </a:rPr>
              <a:t>计算下面三角形的面积。</a:t>
            </a:r>
          </a:p>
        </p:txBody>
      </p:sp>
      <p:pic>
        <p:nvPicPr>
          <p:cNvPr id="95235" name="Picture 2"/>
          <p:cNvPicPr>
            <a:picLocks noChangeAspect="1"/>
          </p:cNvPicPr>
          <p:nvPr/>
        </p:nvPicPr>
        <p:blipFill>
          <a:blip r:embed="rId4" cstate="email"/>
          <a:stretch>
            <a:fillRect/>
          </a:stretch>
        </p:blipFill>
        <p:spPr>
          <a:xfrm>
            <a:off x="1389063" y="2276475"/>
            <a:ext cx="9215437" cy="2543175"/>
          </a:xfrm>
          <a:prstGeom prst="rect">
            <a:avLst/>
          </a:prstGeom>
          <a:noFill/>
          <a:ln w="9525">
            <a:noFill/>
          </a:ln>
        </p:spPr>
      </p:pic>
      <p:graphicFrame>
        <p:nvGraphicFramePr>
          <p:cNvPr id="23558" name="Object 6"/>
          <p:cNvGraphicFramePr/>
          <p:nvPr/>
        </p:nvGraphicFramePr>
        <p:xfrm>
          <a:off x="973138" y="4752975"/>
          <a:ext cx="3860800" cy="563563"/>
        </p:xfrm>
        <a:graphic>
          <a:graphicData uri="http://schemas.openxmlformats.org/presentationml/2006/ole">
            <mc:AlternateContent xmlns:mc="http://schemas.openxmlformats.org/markup-compatibility/2006">
              <mc:Choice xmlns:v="urn:schemas-microsoft-com:vml" Requires="v">
                <p:oleObj spid="_x0000_s3095" r:id="rId5" imgW="1194435" imgH="279400" progId="Equation.DSMT4">
                  <p:embed/>
                </p:oleObj>
              </mc:Choice>
              <mc:Fallback>
                <p:oleObj r:id="rId5" imgW="1194435" imgH="279400" progId="Equation.DSMT4">
                  <p:embed/>
                  <p:pic>
                    <p:nvPicPr>
                      <p:cNvPr id="0" name="图片 3078"/>
                      <p:cNvPicPr/>
                      <p:nvPr/>
                    </p:nvPicPr>
                    <p:blipFill>
                      <a:blip r:embed="rId6"/>
                      <a:stretch>
                        <a:fillRect/>
                      </a:stretch>
                    </p:blipFill>
                    <p:spPr>
                      <a:xfrm>
                        <a:off x="973138" y="4752975"/>
                        <a:ext cx="3860800" cy="563563"/>
                      </a:xfrm>
                      <a:prstGeom prst="rect">
                        <a:avLst/>
                      </a:prstGeom>
                      <a:noFill/>
                      <a:ln w="38100">
                        <a:noFill/>
                        <a:miter/>
                      </a:ln>
                    </p:spPr>
                  </p:pic>
                </p:oleObj>
              </mc:Fallback>
            </mc:AlternateContent>
          </a:graphicData>
        </a:graphic>
      </p:graphicFrame>
      <p:graphicFrame>
        <p:nvGraphicFramePr>
          <p:cNvPr id="2" name="Object 4"/>
          <p:cNvGraphicFramePr/>
          <p:nvPr/>
        </p:nvGraphicFramePr>
        <p:xfrm>
          <a:off x="4376738" y="5561013"/>
          <a:ext cx="3656012" cy="565150"/>
        </p:xfrm>
        <a:graphic>
          <a:graphicData uri="http://schemas.openxmlformats.org/presentationml/2006/ole">
            <mc:AlternateContent xmlns:mc="http://schemas.openxmlformats.org/markup-compatibility/2006">
              <mc:Choice xmlns:v="urn:schemas-microsoft-com:vml" Requires="v">
                <p:oleObj spid="_x0000_s3096" r:id="rId7" imgW="1130300" imgH="279400" progId="Equation.DSMT4">
                  <p:embed/>
                </p:oleObj>
              </mc:Choice>
              <mc:Fallback>
                <p:oleObj r:id="rId7" imgW="1130300" imgH="279400" progId="Equation.DSMT4">
                  <p:embed/>
                  <p:pic>
                    <p:nvPicPr>
                      <p:cNvPr id="0" name="图片 3079"/>
                      <p:cNvPicPr/>
                      <p:nvPr/>
                    </p:nvPicPr>
                    <p:blipFill>
                      <a:blip r:embed="rId8"/>
                      <a:stretch>
                        <a:fillRect/>
                      </a:stretch>
                    </p:blipFill>
                    <p:spPr>
                      <a:xfrm>
                        <a:off x="4376738" y="5561013"/>
                        <a:ext cx="3656012" cy="565150"/>
                      </a:xfrm>
                      <a:prstGeom prst="rect">
                        <a:avLst/>
                      </a:prstGeom>
                      <a:noFill/>
                      <a:ln w="38100">
                        <a:noFill/>
                        <a:miter/>
                      </a:ln>
                    </p:spPr>
                  </p:pic>
                </p:oleObj>
              </mc:Fallback>
            </mc:AlternateContent>
          </a:graphicData>
        </a:graphic>
      </p:graphicFrame>
      <p:graphicFrame>
        <p:nvGraphicFramePr>
          <p:cNvPr id="3" name="Object 5"/>
          <p:cNvGraphicFramePr/>
          <p:nvPr/>
        </p:nvGraphicFramePr>
        <p:xfrm>
          <a:off x="7404100" y="4737100"/>
          <a:ext cx="4352925" cy="563563"/>
        </p:xfrm>
        <a:graphic>
          <a:graphicData uri="http://schemas.openxmlformats.org/presentationml/2006/ole">
            <mc:AlternateContent xmlns:mc="http://schemas.openxmlformats.org/markup-compatibility/2006">
              <mc:Choice xmlns:v="urn:schemas-microsoft-com:vml" Requires="v">
                <p:oleObj spid="_x0000_s3097" r:id="rId9" imgW="1346835" imgH="279400" progId="Equation.DSMT4">
                  <p:embed/>
                </p:oleObj>
              </mc:Choice>
              <mc:Fallback>
                <p:oleObj r:id="rId9" imgW="1346835" imgH="279400" progId="Equation.DSMT4">
                  <p:embed/>
                  <p:pic>
                    <p:nvPicPr>
                      <p:cNvPr id="0" name="图片 3080"/>
                      <p:cNvPicPr/>
                      <p:nvPr/>
                    </p:nvPicPr>
                    <p:blipFill>
                      <a:blip r:embed="rId10"/>
                      <a:stretch>
                        <a:fillRect/>
                      </a:stretch>
                    </p:blipFill>
                    <p:spPr>
                      <a:xfrm>
                        <a:off x="7404100" y="4737100"/>
                        <a:ext cx="4352925" cy="563563"/>
                      </a:xfrm>
                      <a:prstGeom prst="rect">
                        <a:avLst/>
                      </a:prstGeom>
                      <a:noFill/>
                      <a:ln w="38100">
                        <a:noFill/>
                        <a:miter/>
                      </a:ln>
                    </p:spPr>
                  </p:pic>
                </p:oleObj>
              </mc:Fallback>
            </mc:AlternateContent>
          </a:graphicData>
        </a:graphic>
      </p:graphicFrame>
      <p:sp>
        <p:nvSpPr>
          <p:cNvPr id="12" name="矩形 11"/>
          <p:cNvSpPr/>
          <p:nvPr/>
        </p:nvSpPr>
        <p:spPr bwMode="auto">
          <a:xfrm>
            <a:off x="190500" y="1077913"/>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练一练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Box 1"/>
          <p:cNvSpPr txBox="1"/>
          <p:nvPr/>
        </p:nvSpPr>
        <p:spPr>
          <a:xfrm>
            <a:off x="858838" y="1757363"/>
            <a:ext cx="1979612" cy="646112"/>
          </a:xfrm>
          <a:prstGeom prst="rect">
            <a:avLst/>
          </a:prstGeom>
          <a:noFill/>
          <a:ln w="9525">
            <a:noFill/>
          </a:ln>
        </p:spPr>
        <p:txBody>
          <a:bodyPr>
            <a:spAutoFit/>
          </a:bodyPr>
          <a:lstStyle/>
          <a:p>
            <a:pPr eaLnBrk="1" hangingPunct="1"/>
            <a:r>
              <a:rPr lang="en-US" altLang="zh-CN" sz="3600" b="1" dirty="0">
                <a:solidFill>
                  <a:srgbClr val="000000"/>
                </a:solidFill>
                <a:latin typeface="微软雅黑" panose="020B0503020204020204" pitchFamily="34" charset="-122"/>
                <a:ea typeface="微软雅黑" panose="020B0503020204020204" pitchFamily="34" charset="-122"/>
              </a:rPr>
              <a:t>3.</a:t>
            </a:r>
            <a:r>
              <a:rPr lang="zh-CN" altLang="en-US" sz="3600" b="1" dirty="0">
                <a:solidFill>
                  <a:srgbClr val="000000"/>
                </a:solidFill>
                <a:latin typeface="微软雅黑" panose="020B0503020204020204" pitchFamily="34" charset="-122"/>
                <a:ea typeface="微软雅黑" panose="020B0503020204020204" pitchFamily="34" charset="-122"/>
              </a:rPr>
              <a:t>计算</a:t>
            </a:r>
          </a:p>
        </p:txBody>
      </p:sp>
      <p:sp>
        <p:nvSpPr>
          <p:cNvPr id="97283" name="TextBox 1"/>
          <p:cNvSpPr txBox="1"/>
          <p:nvPr/>
        </p:nvSpPr>
        <p:spPr>
          <a:xfrm>
            <a:off x="825500" y="2851150"/>
            <a:ext cx="3225800" cy="646113"/>
          </a:xfrm>
          <a:prstGeom prst="rect">
            <a:avLst/>
          </a:prstGeom>
          <a:noFill/>
          <a:ln w="9525">
            <a:noFill/>
          </a:ln>
        </p:spPr>
        <p:txBody>
          <a:bodyPr>
            <a:spAutoFit/>
          </a:bodyPr>
          <a:lstStyle/>
          <a:p>
            <a:r>
              <a:rPr lang="en-US" altLang="zh-CN" sz="3600" b="1" dirty="0">
                <a:solidFill>
                  <a:srgbClr val="000000"/>
                </a:solidFill>
                <a:latin typeface="宋体" panose="02010600030101010101" pitchFamily="2" charset="-122"/>
              </a:rPr>
              <a:t>8×600</a:t>
            </a:r>
            <a:r>
              <a:rPr lang="zh-CN" altLang="en-US" sz="3600" b="1" dirty="0">
                <a:solidFill>
                  <a:srgbClr val="000000"/>
                </a:solidFill>
                <a:latin typeface="宋体" panose="02010600030101010101" pitchFamily="2" charset="-122"/>
              </a:rPr>
              <a:t>＝</a:t>
            </a:r>
          </a:p>
        </p:txBody>
      </p:sp>
      <p:sp>
        <p:nvSpPr>
          <p:cNvPr id="97284" name="TextBox 1"/>
          <p:cNvSpPr txBox="1"/>
          <p:nvPr/>
        </p:nvSpPr>
        <p:spPr>
          <a:xfrm>
            <a:off x="825500" y="3708400"/>
            <a:ext cx="3225800" cy="646113"/>
          </a:xfrm>
          <a:prstGeom prst="rect">
            <a:avLst/>
          </a:prstGeom>
          <a:noFill/>
          <a:ln w="9525">
            <a:noFill/>
          </a:ln>
        </p:spPr>
        <p:txBody>
          <a:bodyPr>
            <a:spAutoFit/>
          </a:bodyPr>
          <a:lstStyle/>
          <a:p>
            <a:r>
              <a:rPr lang="en-US" altLang="zh-CN" sz="3600" b="1" dirty="0">
                <a:solidFill>
                  <a:srgbClr val="000000"/>
                </a:solidFill>
                <a:latin typeface="宋体" panose="02010600030101010101" pitchFamily="2" charset="-122"/>
              </a:rPr>
              <a:t>400×5</a:t>
            </a:r>
            <a:r>
              <a:rPr lang="zh-CN" altLang="en-US" sz="3600" b="1" dirty="0">
                <a:solidFill>
                  <a:srgbClr val="000000"/>
                </a:solidFill>
                <a:latin typeface="宋体" panose="02010600030101010101" pitchFamily="2" charset="-122"/>
              </a:rPr>
              <a:t>＝</a:t>
            </a:r>
          </a:p>
        </p:txBody>
      </p:sp>
      <p:sp>
        <p:nvSpPr>
          <p:cNvPr id="9" name="TextBox 1"/>
          <p:cNvSpPr txBox="1"/>
          <p:nvPr/>
        </p:nvSpPr>
        <p:spPr>
          <a:xfrm>
            <a:off x="2832100" y="2854325"/>
            <a:ext cx="1714500" cy="646113"/>
          </a:xfrm>
          <a:prstGeom prst="rect">
            <a:avLst/>
          </a:prstGeom>
          <a:noFill/>
          <a:ln w="9525">
            <a:noFill/>
          </a:ln>
        </p:spPr>
        <p:txBody>
          <a:bodyPr>
            <a:spAutoFit/>
          </a:bodyPr>
          <a:lstStyle/>
          <a:p>
            <a:r>
              <a:rPr lang="en-US" altLang="zh-CN" sz="3600" b="1" dirty="0">
                <a:solidFill>
                  <a:srgbClr val="FF0000"/>
                </a:solidFill>
                <a:latin typeface="宋体" panose="02010600030101010101" pitchFamily="2" charset="-122"/>
              </a:rPr>
              <a:t>4800</a:t>
            </a:r>
            <a:endParaRPr lang="zh-CN" altLang="en-US" sz="3600" b="1" dirty="0">
              <a:solidFill>
                <a:srgbClr val="FF0000"/>
              </a:solidFill>
              <a:latin typeface="宋体" panose="02010600030101010101" pitchFamily="2" charset="-122"/>
            </a:endParaRPr>
          </a:p>
        </p:txBody>
      </p:sp>
      <p:sp>
        <p:nvSpPr>
          <p:cNvPr id="10" name="TextBox 1"/>
          <p:cNvSpPr txBox="1"/>
          <p:nvPr/>
        </p:nvSpPr>
        <p:spPr>
          <a:xfrm>
            <a:off x="2832100" y="3708400"/>
            <a:ext cx="1714500" cy="646113"/>
          </a:xfrm>
          <a:prstGeom prst="rect">
            <a:avLst/>
          </a:prstGeom>
          <a:noFill/>
          <a:ln w="9525">
            <a:noFill/>
          </a:ln>
        </p:spPr>
        <p:txBody>
          <a:bodyPr>
            <a:spAutoFit/>
          </a:bodyPr>
          <a:lstStyle/>
          <a:p>
            <a:r>
              <a:rPr lang="en-US" altLang="zh-CN" sz="3600" b="1" dirty="0">
                <a:solidFill>
                  <a:srgbClr val="FF0000"/>
                </a:solidFill>
                <a:latin typeface="宋体" panose="02010600030101010101" pitchFamily="2" charset="-122"/>
              </a:rPr>
              <a:t>2000</a:t>
            </a:r>
            <a:endParaRPr lang="zh-CN" altLang="en-US" sz="3600" b="1" dirty="0">
              <a:solidFill>
                <a:srgbClr val="FF0000"/>
              </a:solidFill>
              <a:latin typeface="宋体" panose="02010600030101010101" pitchFamily="2" charset="-122"/>
            </a:endParaRPr>
          </a:p>
        </p:txBody>
      </p:sp>
      <p:sp>
        <p:nvSpPr>
          <p:cNvPr id="97287" name="TextBox 1"/>
          <p:cNvSpPr txBox="1"/>
          <p:nvPr/>
        </p:nvSpPr>
        <p:spPr>
          <a:xfrm>
            <a:off x="5029200" y="2854325"/>
            <a:ext cx="3225800" cy="646113"/>
          </a:xfrm>
          <a:prstGeom prst="rect">
            <a:avLst/>
          </a:prstGeom>
          <a:noFill/>
          <a:ln w="9525">
            <a:noFill/>
          </a:ln>
        </p:spPr>
        <p:txBody>
          <a:bodyPr>
            <a:spAutoFit/>
          </a:bodyPr>
          <a:lstStyle/>
          <a:p>
            <a:r>
              <a:rPr lang="en-US" altLang="zh-CN" sz="3600" b="1" dirty="0">
                <a:solidFill>
                  <a:srgbClr val="000000"/>
                </a:solidFill>
                <a:latin typeface="宋体" panose="02010600030101010101" pitchFamily="2" charset="-122"/>
              </a:rPr>
              <a:t>300÷50</a:t>
            </a:r>
            <a:r>
              <a:rPr lang="zh-CN" altLang="en-US" sz="3600" b="1" dirty="0">
                <a:solidFill>
                  <a:srgbClr val="000000"/>
                </a:solidFill>
                <a:latin typeface="宋体" panose="02010600030101010101" pitchFamily="2" charset="-122"/>
              </a:rPr>
              <a:t>＝</a:t>
            </a:r>
          </a:p>
        </p:txBody>
      </p:sp>
      <p:sp>
        <p:nvSpPr>
          <p:cNvPr id="97288" name="TextBox 1"/>
          <p:cNvSpPr txBox="1"/>
          <p:nvPr/>
        </p:nvSpPr>
        <p:spPr>
          <a:xfrm>
            <a:off x="5029200" y="3711575"/>
            <a:ext cx="3225800" cy="646113"/>
          </a:xfrm>
          <a:prstGeom prst="rect">
            <a:avLst/>
          </a:prstGeom>
          <a:noFill/>
          <a:ln w="9525">
            <a:noFill/>
          </a:ln>
        </p:spPr>
        <p:txBody>
          <a:bodyPr>
            <a:spAutoFit/>
          </a:bodyPr>
          <a:lstStyle/>
          <a:p>
            <a:r>
              <a:rPr lang="en-US" altLang="zh-CN" sz="3600" b="1" dirty="0">
                <a:solidFill>
                  <a:srgbClr val="000000"/>
                </a:solidFill>
                <a:latin typeface="宋体" panose="02010600030101010101" pitchFamily="2" charset="-122"/>
              </a:rPr>
              <a:t>240÷60</a:t>
            </a:r>
            <a:r>
              <a:rPr lang="zh-CN" altLang="en-US" sz="3600" b="1" dirty="0">
                <a:solidFill>
                  <a:srgbClr val="000000"/>
                </a:solidFill>
                <a:latin typeface="宋体" panose="02010600030101010101" pitchFamily="2" charset="-122"/>
              </a:rPr>
              <a:t>＝</a:t>
            </a:r>
          </a:p>
        </p:txBody>
      </p:sp>
      <p:sp>
        <p:nvSpPr>
          <p:cNvPr id="13" name="TextBox 1"/>
          <p:cNvSpPr txBox="1"/>
          <p:nvPr/>
        </p:nvSpPr>
        <p:spPr>
          <a:xfrm>
            <a:off x="7272338" y="2857500"/>
            <a:ext cx="1714500" cy="646113"/>
          </a:xfrm>
          <a:prstGeom prst="rect">
            <a:avLst/>
          </a:prstGeom>
          <a:noFill/>
          <a:ln w="9525">
            <a:noFill/>
          </a:ln>
        </p:spPr>
        <p:txBody>
          <a:bodyPr>
            <a:spAutoFit/>
          </a:bodyPr>
          <a:lstStyle/>
          <a:p>
            <a:r>
              <a:rPr lang="en-US" altLang="zh-CN" sz="3600" b="1" dirty="0">
                <a:solidFill>
                  <a:srgbClr val="FF0000"/>
                </a:solidFill>
                <a:latin typeface="宋体" panose="02010600030101010101" pitchFamily="2" charset="-122"/>
              </a:rPr>
              <a:t>6</a:t>
            </a:r>
            <a:endParaRPr lang="zh-CN" altLang="en-US" sz="3600" b="1" dirty="0">
              <a:solidFill>
                <a:srgbClr val="FF0000"/>
              </a:solidFill>
              <a:latin typeface="宋体" panose="02010600030101010101" pitchFamily="2" charset="-122"/>
            </a:endParaRPr>
          </a:p>
        </p:txBody>
      </p:sp>
      <p:sp>
        <p:nvSpPr>
          <p:cNvPr id="14" name="TextBox 1"/>
          <p:cNvSpPr txBox="1"/>
          <p:nvPr/>
        </p:nvSpPr>
        <p:spPr>
          <a:xfrm>
            <a:off x="7272338" y="3711575"/>
            <a:ext cx="1714500" cy="646113"/>
          </a:xfrm>
          <a:prstGeom prst="rect">
            <a:avLst/>
          </a:prstGeom>
          <a:noFill/>
          <a:ln w="9525">
            <a:noFill/>
          </a:ln>
        </p:spPr>
        <p:txBody>
          <a:bodyPr>
            <a:spAutoFit/>
          </a:bodyPr>
          <a:lstStyle/>
          <a:p>
            <a:r>
              <a:rPr lang="en-US" altLang="zh-CN" sz="3600" b="1" dirty="0">
                <a:solidFill>
                  <a:srgbClr val="FF0000"/>
                </a:solidFill>
                <a:latin typeface="宋体" panose="02010600030101010101" pitchFamily="2" charset="-122"/>
              </a:rPr>
              <a:t>4</a:t>
            </a:r>
            <a:endParaRPr lang="zh-CN" altLang="en-US" sz="3600" b="1" dirty="0">
              <a:solidFill>
                <a:srgbClr val="FF0000"/>
              </a:solidFill>
              <a:latin typeface="宋体" panose="02010600030101010101" pitchFamily="2" charset="-122"/>
            </a:endParaRPr>
          </a:p>
        </p:txBody>
      </p:sp>
      <p:sp>
        <p:nvSpPr>
          <p:cNvPr id="97291" name="TextBox 1"/>
          <p:cNvSpPr txBox="1"/>
          <p:nvPr/>
        </p:nvSpPr>
        <p:spPr>
          <a:xfrm>
            <a:off x="8731250" y="2851150"/>
            <a:ext cx="3225800" cy="646113"/>
          </a:xfrm>
          <a:prstGeom prst="rect">
            <a:avLst/>
          </a:prstGeom>
          <a:noFill/>
          <a:ln w="9525">
            <a:noFill/>
          </a:ln>
        </p:spPr>
        <p:txBody>
          <a:bodyPr>
            <a:spAutoFit/>
          </a:bodyPr>
          <a:lstStyle/>
          <a:p>
            <a:r>
              <a:rPr lang="en-US" altLang="zh-CN" sz="3600" b="1" dirty="0">
                <a:solidFill>
                  <a:srgbClr val="000000"/>
                </a:solidFill>
                <a:latin typeface="宋体" panose="02010600030101010101" pitchFamily="2" charset="-122"/>
              </a:rPr>
              <a:t>2×25</a:t>
            </a:r>
            <a:r>
              <a:rPr lang="zh-CN" altLang="en-US" sz="3600" b="1" dirty="0">
                <a:solidFill>
                  <a:srgbClr val="000000"/>
                </a:solidFill>
                <a:latin typeface="宋体" panose="02010600030101010101" pitchFamily="2" charset="-122"/>
              </a:rPr>
              <a:t>＝</a:t>
            </a:r>
          </a:p>
        </p:txBody>
      </p:sp>
      <p:sp>
        <p:nvSpPr>
          <p:cNvPr id="97292" name="TextBox 1"/>
          <p:cNvSpPr txBox="1"/>
          <p:nvPr/>
        </p:nvSpPr>
        <p:spPr>
          <a:xfrm>
            <a:off x="8731250" y="3708400"/>
            <a:ext cx="3225800" cy="646113"/>
          </a:xfrm>
          <a:prstGeom prst="rect">
            <a:avLst/>
          </a:prstGeom>
          <a:noFill/>
          <a:ln w="9525">
            <a:noFill/>
          </a:ln>
        </p:spPr>
        <p:txBody>
          <a:bodyPr>
            <a:spAutoFit/>
          </a:bodyPr>
          <a:lstStyle/>
          <a:p>
            <a:r>
              <a:rPr lang="en-US" altLang="zh-CN" sz="3600" b="1" dirty="0">
                <a:solidFill>
                  <a:srgbClr val="000000"/>
                </a:solidFill>
                <a:latin typeface="宋体" panose="02010600030101010101" pitchFamily="2" charset="-122"/>
              </a:rPr>
              <a:t>68÷4</a:t>
            </a:r>
            <a:r>
              <a:rPr lang="zh-CN" altLang="en-US" sz="3600" b="1" dirty="0">
                <a:solidFill>
                  <a:srgbClr val="000000"/>
                </a:solidFill>
                <a:latin typeface="宋体" panose="02010600030101010101" pitchFamily="2" charset="-122"/>
              </a:rPr>
              <a:t>＝</a:t>
            </a:r>
          </a:p>
        </p:txBody>
      </p:sp>
      <p:sp>
        <p:nvSpPr>
          <p:cNvPr id="17" name="TextBox 1"/>
          <p:cNvSpPr txBox="1"/>
          <p:nvPr/>
        </p:nvSpPr>
        <p:spPr>
          <a:xfrm>
            <a:off x="10477500" y="2843213"/>
            <a:ext cx="1714500" cy="646112"/>
          </a:xfrm>
          <a:prstGeom prst="rect">
            <a:avLst/>
          </a:prstGeom>
          <a:noFill/>
          <a:ln w="9525">
            <a:noFill/>
          </a:ln>
        </p:spPr>
        <p:txBody>
          <a:bodyPr>
            <a:spAutoFit/>
          </a:bodyPr>
          <a:lstStyle/>
          <a:p>
            <a:r>
              <a:rPr lang="en-US" altLang="zh-CN" sz="3600" b="1" dirty="0">
                <a:solidFill>
                  <a:srgbClr val="FF0000"/>
                </a:solidFill>
                <a:latin typeface="宋体" panose="02010600030101010101" pitchFamily="2" charset="-122"/>
              </a:rPr>
              <a:t>50</a:t>
            </a:r>
            <a:endParaRPr lang="zh-CN" altLang="en-US" sz="3600" b="1" dirty="0">
              <a:solidFill>
                <a:srgbClr val="FF0000"/>
              </a:solidFill>
              <a:latin typeface="宋体" panose="02010600030101010101" pitchFamily="2" charset="-122"/>
            </a:endParaRPr>
          </a:p>
        </p:txBody>
      </p:sp>
      <p:sp>
        <p:nvSpPr>
          <p:cNvPr id="18" name="TextBox 1"/>
          <p:cNvSpPr txBox="1"/>
          <p:nvPr/>
        </p:nvSpPr>
        <p:spPr>
          <a:xfrm>
            <a:off x="10477500" y="3697288"/>
            <a:ext cx="1714500" cy="646112"/>
          </a:xfrm>
          <a:prstGeom prst="rect">
            <a:avLst/>
          </a:prstGeom>
          <a:noFill/>
          <a:ln w="9525">
            <a:noFill/>
          </a:ln>
        </p:spPr>
        <p:txBody>
          <a:bodyPr>
            <a:spAutoFit/>
          </a:bodyPr>
          <a:lstStyle/>
          <a:p>
            <a:r>
              <a:rPr lang="en-US" altLang="zh-CN" sz="3600" b="1" dirty="0">
                <a:solidFill>
                  <a:srgbClr val="FF0000"/>
                </a:solidFill>
                <a:latin typeface="宋体" panose="02010600030101010101" pitchFamily="2" charset="-122"/>
              </a:rPr>
              <a:t>17</a:t>
            </a:r>
            <a:endParaRPr lang="zh-CN" altLang="en-US" sz="3600" b="1" dirty="0">
              <a:solidFill>
                <a:srgbClr val="FF0000"/>
              </a:solidFill>
              <a:latin typeface="宋体" panose="02010600030101010101" pitchFamily="2" charset="-122"/>
            </a:endParaRPr>
          </a:p>
        </p:txBody>
      </p:sp>
      <p:sp>
        <p:nvSpPr>
          <p:cNvPr id="26" name="矩形 25"/>
          <p:cNvSpPr/>
          <p:nvPr/>
        </p:nvSpPr>
        <p:spPr bwMode="auto">
          <a:xfrm>
            <a:off x="104775" y="1101725"/>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巩固练习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P spid="14"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Box 1"/>
          <p:cNvSpPr txBox="1"/>
          <p:nvPr/>
        </p:nvSpPr>
        <p:spPr>
          <a:xfrm>
            <a:off x="904875" y="1957388"/>
            <a:ext cx="10382250" cy="584200"/>
          </a:xfrm>
          <a:prstGeom prst="rect">
            <a:avLst/>
          </a:prstGeom>
          <a:noFill/>
          <a:ln w="9525">
            <a:noFill/>
          </a:ln>
        </p:spPr>
        <p:txBody>
          <a:bodyPr>
            <a:spAutoFit/>
          </a:bodyPr>
          <a:lstStyle/>
          <a:p>
            <a:pPr eaLnBrk="1" hangingPunct="1"/>
            <a:r>
              <a:rPr lang="en-US" altLang="zh-CN" sz="3200" b="1" dirty="0">
                <a:solidFill>
                  <a:srgbClr val="000000"/>
                </a:solidFill>
                <a:latin typeface="微软雅黑" panose="020B0503020204020204" pitchFamily="34" charset="-122"/>
                <a:ea typeface="微软雅黑" panose="020B0503020204020204" pitchFamily="34" charset="-122"/>
              </a:rPr>
              <a:t>4</a:t>
            </a:r>
            <a:r>
              <a:rPr lang="zh-CN" altLang="en-US" sz="3200" b="1" dirty="0">
                <a:solidFill>
                  <a:srgbClr val="000000"/>
                </a:solidFill>
                <a:latin typeface="微软雅黑" panose="020B0503020204020204" pitchFamily="34" charset="-122"/>
                <a:ea typeface="微软雅黑" panose="020B0503020204020204" pitchFamily="34" charset="-122"/>
              </a:rPr>
              <a:t>．哪几个三角形的面积是平行四边形的一半？为什么？</a:t>
            </a:r>
          </a:p>
        </p:txBody>
      </p:sp>
      <p:pic>
        <p:nvPicPr>
          <p:cNvPr id="99331" name="Picture 2"/>
          <p:cNvPicPr>
            <a:picLocks noChangeAspect="1"/>
          </p:cNvPicPr>
          <p:nvPr/>
        </p:nvPicPr>
        <p:blipFill>
          <a:blip r:embed="rId3"/>
          <a:stretch>
            <a:fillRect/>
          </a:stretch>
        </p:blipFill>
        <p:spPr>
          <a:xfrm>
            <a:off x="571500" y="3314700"/>
            <a:ext cx="10469563" cy="1905000"/>
          </a:xfrm>
          <a:prstGeom prst="rect">
            <a:avLst/>
          </a:prstGeom>
          <a:noFill/>
          <a:ln w="9525">
            <a:noFill/>
          </a:ln>
        </p:spPr>
      </p:pic>
      <p:sp>
        <p:nvSpPr>
          <p:cNvPr id="19" name="TextBox 1"/>
          <p:cNvSpPr txBox="1"/>
          <p:nvPr/>
        </p:nvSpPr>
        <p:spPr>
          <a:xfrm>
            <a:off x="1020763" y="4927600"/>
            <a:ext cx="952500" cy="584200"/>
          </a:xfrm>
          <a:prstGeom prst="rect">
            <a:avLst/>
          </a:prstGeom>
          <a:noFill/>
          <a:ln w="9525">
            <a:noFill/>
          </a:ln>
        </p:spPr>
        <p:txBody>
          <a:bodyPr>
            <a:spAutoFit/>
          </a:bodyPr>
          <a:lstStyle/>
          <a:p>
            <a:pPr algn="ctr" eaLnBrk="1" hangingPunct="1"/>
            <a:r>
              <a:rPr lang="en-US" altLang="zh-CN" sz="3200" b="1" dirty="0">
                <a:solidFill>
                  <a:srgbClr val="0000FF"/>
                </a:solidFill>
                <a:latin typeface="微软雅黑" panose="020B0503020204020204" pitchFamily="34" charset="-122"/>
                <a:ea typeface="微软雅黑" panose="020B0503020204020204" pitchFamily="34" charset="-122"/>
              </a:rPr>
              <a:t>12</a:t>
            </a:r>
            <a:endParaRPr lang="zh-CN" altLang="en-US" sz="3200" b="1" dirty="0">
              <a:solidFill>
                <a:srgbClr val="0000FF"/>
              </a:solidFill>
              <a:latin typeface="微软雅黑" panose="020B0503020204020204" pitchFamily="34" charset="-122"/>
              <a:ea typeface="微软雅黑" panose="020B0503020204020204" pitchFamily="34" charset="-122"/>
            </a:endParaRPr>
          </a:p>
        </p:txBody>
      </p:sp>
      <p:sp>
        <p:nvSpPr>
          <p:cNvPr id="20" name="TextBox 1"/>
          <p:cNvSpPr txBox="1"/>
          <p:nvPr/>
        </p:nvSpPr>
        <p:spPr>
          <a:xfrm>
            <a:off x="3211513" y="4927600"/>
            <a:ext cx="952500" cy="584200"/>
          </a:xfrm>
          <a:prstGeom prst="rect">
            <a:avLst/>
          </a:prstGeom>
          <a:noFill/>
          <a:ln w="9525">
            <a:noFill/>
          </a:ln>
        </p:spPr>
        <p:txBody>
          <a:bodyPr>
            <a:spAutoFit/>
          </a:bodyPr>
          <a:lstStyle/>
          <a:p>
            <a:pPr algn="ctr" eaLnBrk="1" hangingPunct="1"/>
            <a:r>
              <a:rPr lang="en-US" altLang="zh-CN" sz="3200" b="1" dirty="0">
                <a:solidFill>
                  <a:srgbClr val="0000FF"/>
                </a:solidFill>
                <a:latin typeface="微软雅黑" panose="020B0503020204020204" pitchFamily="34" charset="-122"/>
                <a:ea typeface="微软雅黑" panose="020B0503020204020204" pitchFamily="34" charset="-122"/>
              </a:rPr>
              <a:t>6</a:t>
            </a:r>
            <a:endParaRPr lang="zh-CN" altLang="en-US" sz="3200" b="1" dirty="0">
              <a:solidFill>
                <a:srgbClr val="0000FF"/>
              </a:solidFill>
              <a:latin typeface="微软雅黑" panose="020B0503020204020204" pitchFamily="34" charset="-122"/>
              <a:ea typeface="微软雅黑" panose="020B0503020204020204" pitchFamily="34" charset="-122"/>
            </a:endParaRPr>
          </a:p>
        </p:txBody>
      </p:sp>
      <p:sp>
        <p:nvSpPr>
          <p:cNvPr id="21" name="TextBox 1"/>
          <p:cNvSpPr txBox="1"/>
          <p:nvPr/>
        </p:nvSpPr>
        <p:spPr>
          <a:xfrm>
            <a:off x="5259388" y="4913313"/>
            <a:ext cx="952500" cy="584200"/>
          </a:xfrm>
          <a:prstGeom prst="rect">
            <a:avLst/>
          </a:prstGeom>
          <a:noFill/>
          <a:ln w="9525">
            <a:noFill/>
          </a:ln>
        </p:spPr>
        <p:txBody>
          <a:bodyPr>
            <a:spAutoFit/>
          </a:bodyPr>
          <a:lstStyle/>
          <a:p>
            <a:pPr algn="ctr" eaLnBrk="1" hangingPunct="1"/>
            <a:r>
              <a:rPr lang="en-US" altLang="zh-CN" sz="3200" b="1" dirty="0">
                <a:solidFill>
                  <a:srgbClr val="0000FF"/>
                </a:solidFill>
                <a:latin typeface="微软雅黑" panose="020B0503020204020204" pitchFamily="34" charset="-122"/>
                <a:ea typeface="微软雅黑" panose="020B0503020204020204" pitchFamily="34" charset="-122"/>
              </a:rPr>
              <a:t>8</a:t>
            </a:r>
            <a:endParaRPr lang="zh-CN" altLang="en-US" sz="3200" b="1" dirty="0">
              <a:solidFill>
                <a:srgbClr val="0000FF"/>
              </a:solidFill>
              <a:latin typeface="微软雅黑" panose="020B0503020204020204" pitchFamily="34" charset="-122"/>
              <a:ea typeface="微软雅黑" panose="020B0503020204020204" pitchFamily="34" charset="-122"/>
            </a:endParaRPr>
          </a:p>
        </p:txBody>
      </p:sp>
      <p:sp>
        <p:nvSpPr>
          <p:cNvPr id="22" name="TextBox 1"/>
          <p:cNvSpPr txBox="1"/>
          <p:nvPr/>
        </p:nvSpPr>
        <p:spPr>
          <a:xfrm>
            <a:off x="7307263" y="4913313"/>
            <a:ext cx="952500" cy="584200"/>
          </a:xfrm>
          <a:prstGeom prst="rect">
            <a:avLst/>
          </a:prstGeom>
          <a:noFill/>
          <a:ln w="9525">
            <a:noFill/>
          </a:ln>
        </p:spPr>
        <p:txBody>
          <a:bodyPr>
            <a:spAutoFit/>
          </a:bodyPr>
          <a:lstStyle/>
          <a:p>
            <a:pPr algn="ctr" eaLnBrk="1" hangingPunct="1"/>
            <a:r>
              <a:rPr lang="en-US" altLang="zh-CN" sz="3200" b="1" dirty="0">
                <a:solidFill>
                  <a:srgbClr val="0000FF"/>
                </a:solidFill>
                <a:latin typeface="微软雅黑" panose="020B0503020204020204" pitchFamily="34" charset="-122"/>
                <a:ea typeface="微软雅黑" panose="020B0503020204020204" pitchFamily="34" charset="-122"/>
              </a:rPr>
              <a:t>4</a:t>
            </a:r>
            <a:endParaRPr lang="zh-CN" altLang="en-US" sz="3200" b="1" dirty="0">
              <a:solidFill>
                <a:srgbClr val="0000FF"/>
              </a:solidFill>
              <a:latin typeface="微软雅黑" panose="020B0503020204020204" pitchFamily="34" charset="-122"/>
              <a:ea typeface="微软雅黑" panose="020B0503020204020204" pitchFamily="34" charset="-122"/>
            </a:endParaRPr>
          </a:p>
        </p:txBody>
      </p:sp>
      <p:sp>
        <p:nvSpPr>
          <p:cNvPr id="23" name="TextBox 1"/>
          <p:cNvSpPr txBox="1"/>
          <p:nvPr/>
        </p:nvSpPr>
        <p:spPr>
          <a:xfrm>
            <a:off x="9305925" y="4900613"/>
            <a:ext cx="952500" cy="584200"/>
          </a:xfrm>
          <a:prstGeom prst="rect">
            <a:avLst/>
          </a:prstGeom>
          <a:noFill/>
          <a:ln w="9525">
            <a:noFill/>
          </a:ln>
        </p:spPr>
        <p:txBody>
          <a:bodyPr>
            <a:spAutoFit/>
          </a:bodyPr>
          <a:lstStyle/>
          <a:p>
            <a:pPr algn="ctr" eaLnBrk="1" hangingPunct="1"/>
            <a:r>
              <a:rPr lang="en-US" altLang="zh-CN" sz="3200" b="1" dirty="0">
                <a:solidFill>
                  <a:srgbClr val="0000FF"/>
                </a:solidFill>
                <a:latin typeface="微软雅黑" panose="020B0503020204020204" pitchFamily="34" charset="-122"/>
                <a:ea typeface="微软雅黑" panose="020B0503020204020204" pitchFamily="34" charset="-122"/>
              </a:rPr>
              <a:t>6</a:t>
            </a:r>
            <a:endParaRPr lang="zh-CN" altLang="en-US" sz="3200" b="1" dirty="0">
              <a:solidFill>
                <a:srgbClr val="0000FF"/>
              </a:solidFill>
              <a:latin typeface="微软雅黑" panose="020B0503020204020204" pitchFamily="34" charset="-122"/>
              <a:ea typeface="微软雅黑" panose="020B0503020204020204" pitchFamily="34" charset="-122"/>
            </a:endParaRPr>
          </a:p>
        </p:txBody>
      </p:sp>
      <p:sp>
        <p:nvSpPr>
          <p:cNvPr id="13" name="矩形 12"/>
          <p:cNvSpPr/>
          <p:nvPr/>
        </p:nvSpPr>
        <p:spPr bwMode="auto">
          <a:xfrm>
            <a:off x="82550" y="1255713"/>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巩固练习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Box 1"/>
          <p:cNvSpPr txBox="1"/>
          <p:nvPr/>
        </p:nvSpPr>
        <p:spPr>
          <a:xfrm>
            <a:off x="1027113" y="1676400"/>
            <a:ext cx="10382250" cy="1568450"/>
          </a:xfrm>
          <a:prstGeom prst="rect">
            <a:avLst/>
          </a:prstGeom>
          <a:noFill/>
          <a:ln w="9525">
            <a:noFill/>
          </a:ln>
        </p:spPr>
        <p:txBody>
          <a:bodyPr>
            <a:spAutoFit/>
          </a:bodyPr>
          <a:lstStyle/>
          <a:p>
            <a:pPr eaLnBrk="1" hangingPunct="1">
              <a:lnSpc>
                <a:spcPct val="150000"/>
              </a:lnSpc>
            </a:pPr>
            <a:r>
              <a:rPr lang="en-US" altLang="zh-CN" sz="3200" b="1" dirty="0">
                <a:solidFill>
                  <a:srgbClr val="000000"/>
                </a:solidFill>
                <a:latin typeface="微软雅黑" panose="020B0503020204020204" pitchFamily="34" charset="-122"/>
                <a:ea typeface="微软雅黑" panose="020B0503020204020204" pitchFamily="34" charset="-122"/>
              </a:rPr>
              <a:t>5</a:t>
            </a:r>
            <a:r>
              <a:rPr lang="zh-CN" altLang="en-US" sz="3200" b="1" dirty="0">
                <a:solidFill>
                  <a:srgbClr val="000000"/>
                </a:solidFill>
                <a:latin typeface="微软雅黑" panose="020B0503020204020204" pitchFamily="34" charset="-122"/>
                <a:ea typeface="微软雅黑" panose="020B0503020204020204" pitchFamily="34" charset="-122"/>
              </a:rPr>
              <a:t>．一块三角形菜地，底</a:t>
            </a:r>
            <a:r>
              <a:rPr lang="en-US" altLang="zh-CN" sz="3200" b="1" dirty="0">
                <a:solidFill>
                  <a:srgbClr val="000000"/>
                </a:solidFill>
                <a:latin typeface="微软雅黑" panose="020B0503020204020204" pitchFamily="34" charset="-122"/>
                <a:ea typeface="微软雅黑" panose="020B0503020204020204" pitchFamily="34" charset="-122"/>
              </a:rPr>
              <a:t>30</a:t>
            </a:r>
            <a:r>
              <a:rPr lang="zh-CN" altLang="en-US" sz="3200" b="1" dirty="0">
                <a:solidFill>
                  <a:srgbClr val="000000"/>
                </a:solidFill>
                <a:latin typeface="微软雅黑" panose="020B0503020204020204" pitchFamily="34" charset="-122"/>
                <a:ea typeface="微软雅黑" panose="020B0503020204020204" pitchFamily="34" charset="-122"/>
              </a:rPr>
              <a:t>米，高</a:t>
            </a:r>
            <a:r>
              <a:rPr lang="en-US" altLang="zh-CN" sz="3200" b="1" dirty="0">
                <a:solidFill>
                  <a:srgbClr val="000000"/>
                </a:solidFill>
                <a:latin typeface="微软雅黑" panose="020B0503020204020204" pitchFamily="34" charset="-122"/>
                <a:ea typeface="微软雅黑" panose="020B0503020204020204" pitchFamily="34" charset="-122"/>
              </a:rPr>
              <a:t>46</a:t>
            </a:r>
            <a:r>
              <a:rPr lang="zh-CN" altLang="en-US" sz="3200" b="1" dirty="0">
                <a:solidFill>
                  <a:srgbClr val="000000"/>
                </a:solidFill>
                <a:latin typeface="微软雅黑" panose="020B0503020204020204" pitchFamily="34" charset="-122"/>
                <a:ea typeface="微软雅黑" panose="020B0503020204020204" pitchFamily="34" charset="-122"/>
              </a:rPr>
              <a:t>米。这块菜地的面积是多少平方米？</a:t>
            </a:r>
          </a:p>
        </p:txBody>
      </p:sp>
      <p:sp>
        <p:nvSpPr>
          <p:cNvPr id="10" name="TextBox 1"/>
          <p:cNvSpPr txBox="1"/>
          <p:nvPr/>
        </p:nvSpPr>
        <p:spPr>
          <a:xfrm>
            <a:off x="884238" y="3387725"/>
            <a:ext cx="10382250" cy="584200"/>
          </a:xfrm>
          <a:prstGeom prst="rect">
            <a:avLst/>
          </a:prstGeom>
          <a:noFill/>
          <a:ln w="9525">
            <a:noFill/>
          </a:ln>
        </p:spPr>
        <p:txBody>
          <a:bodyPr>
            <a:spAutoFit/>
          </a:bodyPr>
          <a:lstStyle/>
          <a:p>
            <a:pPr algn="ctr" eaLnBrk="1" hangingPunct="1"/>
            <a:r>
              <a:rPr lang="en-US" altLang="zh-CN" sz="3200" b="1" dirty="0">
                <a:solidFill>
                  <a:srgbClr val="FF0000"/>
                </a:solidFill>
                <a:latin typeface="微软雅黑" panose="020B0503020204020204" pitchFamily="34" charset="-122"/>
                <a:ea typeface="微软雅黑" panose="020B0503020204020204" pitchFamily="34" charset="-122"/>
              </a:rPr>
              <a:t>30×46÷2</a:t>
            </a:r>
            <a:r>
              <a:rPr lang="zh-CN" altLang="en-US" sz="3200" b="1" dirty="0">
                <a:solidFill>
                  <a:srgbClr val="FF0000"/>
                </a:solidFill>
                <a:latin typeface="微软雅黑" panose="020B0503020204020204" pitchFamily="34" charset="-122"/>
                <a:ea typeface="微软雅黑" panose="020B0503020204020204" pitchFamily="34" charset="-122"/>
              </a:rPr>
              <a:t>＝</a:t>
            </a:r>
            <a:r>
              <a:rPr lang="en-US" altLang="zh-CN" sz="3200" b="1" dirty="0">
                <a:solidFill>
                  <a:srgbClr val="FF0000"/>
                </a:solidFill>
                <a:latin typeface="微软雅黑" panose="020B0503020204020204" pitchFamily="34" charset="-122"/>
                <a:ea typeface="微软雅黑" panose="020B0503020204020204" pitchFamily="34" charset="-122"/>
              </a:rPr>
              <a:t>690</a:t>
            </a:r>
            <a:r>
              <a:rPr lang="zh-CN" altLang="en-US" sz="3200" b="1" dirty="0">
                <a:solidFill>
                  <a:srgbClr val="FF0000"/>
                </a:solidFill>
                <a:latin typeface="微软雅黑" panose="020B0503020204020204" pitchFamily="34" charset="-122"/>
                <a:ea typeface="微软雅黑" panose="020B0503020204020204" pitchFamily="34" charset="-122"/>
              </a:rPr>
              <a:t>（平方米）</a:t>
            </a:r>
          </a:p>
        </p:txBody>
      </p:sp>
      <p:sp>
        <p:nvSpPr>
          <p:cNvPr id="11" name="TextBox 1"/>
          <p:cNvSpPr txBox="1"/>
          <p:nvPr/>
        </p:nvSpPr>
        <p:spPr>
          <a:xfrm>
            <a:off x="693738" y="4530725"/>
            <a:ext cx="11049000" cy="584200"/>
          </a:xfrm>
          <a:prstGeom prst="rect">
            <a:avLst/>
          </a:prstGeom>
          <a:noFill/>
          <a:ln w="9525">
            <a:noFill/>
          </a:ln>
        </p:spPr>
        <p:txBody>
          <a:bodyPr>
            <a:spAutoFit/>
          </a:bodyPr>
          <a:lstStyle/>
          <a:p>
            <a:pPr algn="ctr" eaLnBrk="1" hangingPunct="1"/>
            <a:r>
              <a:rPr lang="zh-CN" altLang="en-US" sz="3200" b="1" dirty="0">
                <a:solidFill>
                  <a:srgbClr val="000000"/>
                </a:solidFill>
                <a:latin typeface="微软雅黑" panose="020B0503020204020204" pitchFamily="34" charset="-122"/>
                <a:ea typeface="微软雅黑" panose="020B0503020204020204" pitchFamily="34" charset="-122"/>
              </a:rPr>
              <a:t>答：这块菜地的面积是</a:t>
            </a:r>
            <a:r>
              <a:rPr lang="en-US" altLang="zh-CN" sz="3200" b="1" dirty="0">
                <a:solidFill>
                  <a:srgbClr val="000000"/>
                </a:solidFill>
                <a:latin typeface="微软雅黑" panose="020B0503020204020204" pitchFamily="34" charset="-122"/>
                <a:ea typeface="微软雅黑" panose="020B0503020204020204" pitchFamily="34" charset="-122"/>
              </a:rPr>
              <a:t>690</a:t>
            </a:r>
            <a:r>
              <a:rPr lang="zh-CN" altLang="en-US" sz="3200" b="1" dirty="0">
                <a:solidFill>
                  <a:srgbClr val="000000"/>
                </a:solidFill>
                <a:latin typeface="微软雅黑" panose="020B0503020204020204" pitchFamily="34" charset="-122"/>
                <a:ea typeface="微软雅黑" panose="020B0503020204020204" pitchFamily="34" charset="-122"/>
              </a:rPr>
              <a:t>平方米。</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sp>
        <p:nvSpPr>
          <p:cNvPr id="9" name="矩形 8"/>
          <p:cNvSpPr/>
          <p:nvPr/>
        </p:nvSpPr>
        <p:spPr bwMode="auto">
          <a:xfrm>
            <a:off x="122238" y="1350963"/>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巩固练习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Box 1"/>
          <p:cNvSpPr txBox="1"/>
          <p:nvPr/>
        </p:nvSpPr>
        <p:spPr>
          <a:xfrm>
            <a:off x="939800" y="1524000"/>
            <a:ext cx="10382250" cy="1570038"/>
          </a:xfrm>
          <a:prstGeom prst="rect">
            <a:avLst/>
          </a:prstGeom>
          <a:noFill/>
          <a:ln w="9525">
            <a:noFill/>
          </a:ln>
        </p:spPr>
        <p:txBody>
          <a:bodyPr>
            <a:spAutoFit/>
          </a:bodyPr>
          <a:lstStyle/>
          <a:p>
            <a:pPr eaLnBrk="1" hangingPunct="1">
              <a:lnSpc>
                <a:spcPct val="150000"/>
              </a:lnSpc>
            </a:pPr>
            <a:r>
              <a:rPr lang="en-US" altLang="zh-CN" sz="3200" b="1" dirty="0">
                <a:solidFill>
                  <a:srgbClr val="000000"/>
                </a:solidFill>
                <a:latin typeface="微软雅黑" panose="020B0503020204020204" pitchFamily="34" charset="-122"/>
                <a:ea typeface="微软雅黑" panose="020B0503020204020204" pitchFamily="34" charset="-122"/>
              </a:rPr>
              <a:t>6</a:t>
            </a:r>
            <a:r>
              <a:rPr lang="zh-CN" altLang="en-US" sz="3200" b="1" dirty="0">
                <a:solidFill>
                  <a:srgbClr val="000000"/>
                </a:solidFill>
                <a:latin typeface="微软雅黑" panose="020B0503020204020204" pitchFamily="34" charset="-122"/>
                <a:ea typeface="微软雅黑" panose="020B0503020204020204" pitchFamily="34" charset="-122"/>
              </a:rPr>
              <a:t>．一个三角形桃园，底</a:t>
            </a:r>
            <a:r>
              <a:rPr lang="en-US" altLang="zh-CN" sz="3200" b="1" dirty="0">
                <a:solidFill>
                  <a:srgbClr val="000000"/>
                </a:solidFill>
                <a:latin typeface="微软雅黑" panose="020B0503020204020204" pitchFamily="34" charset="-122"/>
                <a:ea typeface="微软雅黑" panose="020B0503020204020204" pitchFamily="34" charset="-122"/>
              </a:rPr>
              <a:t>54</a:t>
            </a:r>
            <a:r>
              <a:rPr lang="zh-CN" altLang="en-US" sz="3200" b="1" dirty="0">
                <a:solidFill>
                  <a:srgbClr val="000000"/>
                </a:solidFill>
                <a:latin typeface="微软雅黑" panose="020B0503020204020204" pitchFamily="34" charset="-122"/>
                <a:ea typeface="微软雅黑" panose="020B0503020204020204" pitchFamily="34" charset="-122"/>
              </a:rPr>
              <a:t>米，高</a:t>
            </a:r>
            <a:r>
              <a:rPr lang="en-US" altLang="zh-CN" sz="3200" b="1" dirty="0">
                <a:solidFill>
                  <a:srgbClr val="000000"/>
                </a:solidFill>
                <a:latin typeface="微软雅黑" panose="020B0503020204020204" pitchFamily="34" charset="-122"/>
                <a:ea typeface="微软雅黑" panose="020B0503020204020204" pitchFamily="34" charset="-122"/>
              </a:rPr>
              <a:t>40</a:t>
            </a:r>
            <a:r>
              <a:rPr lang="zh-CN" altLang="en-US" sz="3200" b="1" dirty="0">
                <a:solidFill>
                  <a:srgbClr val="000000"/>
                </a:solidFill>
                <a:latin typeface="微软雅黑" panose="020B0503020204020204" pitchFamily="34" charset="-122"/>
                <a:ea typeface="微软雅黑" panose="020B0503020204020204" pitchFamily="34" charset="-122"/>
              </a:rPr>
              <a:t>米。如果平均每棵桃树占地</a:t>
            </a:r>
            <a:r>
              <a:rPr lang="en-US" altLang="zh-CN" sz="3200" b="1" dirty="0">
                <a:solidFill>
                  <a:srgbClr val="000000"/>
                </a:solidFill>
                <a:latin typeface="微软雅黑" panose="020B0503020204020204" pitchFamily="34" charset="-122"/>
                <a:ea typeface="微软雅黑" panose="020B0503020204020204" pitchFamily="34" charset="-122"/>
              </a:rPr>
              <a:t>9</a:t>
            </a:r>
            <a:r>
              <a:rPr lang="zh-CN" altLang="en-US" sz="3200" b="1" dirty="0">
                <a:solidFill>
                  <a:srgbClr val="000000"/>
                </a:solidFill>
                <a:latin typeface="微软雅黑" panose="020B0503020204020204" pitchFamily="34" charset="-122"/>
                <a:ea typeface="微软雅黑" panose="020B0503020204020204" pitchFamily="34" charset="-122"/>
              </a:rPr>
              <a:t>平方米，这个桃园一共有多少棵桃树？</a:t>
            </a:r>
          </a:p>
        </p:txBody>
      </p:sp>
      <p:sp>
        <p:nvSpPr>
          <p:cNvPr id="10" name="TextBox 1"/>
          <p:cNvSpPr txBox="1"/>
          <p:nvPr/>
        </p:nvSpPr>
        <p:spPr>
          <a:xfrm>
            <a:off x="939800" y="3735388"/>
            <a:ext cx="10382250" cy="585787"/>
          </a:xfrm>
          <a:prstGeom prst="rect">
            <a:avLst/>
          </a:prstGeom>
          <a:noFill/>
          <a:ln w="9525">
            <a:noFill/>
          </a:ln>
        </p:spPr>
        <p:txBody>
          <a:bodyPr>
            <a:spAutoFit/>
          </a:bodyPr>
          <a:lstStyle/>
          <a:p>
            <a:pPr algn="ctr" eaLnBrk="1" hangingPunct="1"/>
            <a:r>
              <a:rPr lang="en-US" altLang="zh-CN" sz="3200" b="1" dirty="0">
                <a:solidFill>
                  <a:srgbClr val="FF0000"/>
                </a:solidFill>
                <a:latin typeface="微软雅黑" panose="020B0503020204020204" pitchFamily="34" charset="-122"/>
                <a:ea typeface="微软雅黑" panose="020B0503020204020204" pitchFamily="34" charset="-122"/>
              </a:rPr>
              <a:t>54×40÷2÷9</a:t>
            </a:r>
            <a:r>
              <a:rPr lang="zh-CN" altLang="en-US" sz="3200" b="1" dirty="0">
                <a:solidFill>
                  <a:srgbClr val="FF0000"/>
                </a:solidFill>
                <a:latin typeface="微软雅黑" panose="020B0503020204020204" pitchFamily="34" charset="-122"/>
                <a:ea typeface="微软雅黑" panose="020B0503020204020204" pitchFamily="34" charset="-122"/>
              </a:rPr>
              <a:t>＝</a:t>
            </a:r>
            <a:r>
              <a:rPr lang="en-US" altLang="zh-CN" sz="3200" b="1" dirty="0">
                <a:solidFill>
                  <a:srgbClr val="FF0000"/>
                </a:solidFill>
                <a:latin typeface="微软雅黑" panose="020B0503020204020204" pitchFamily="34" charset="-122"/>
                <a:ea typeface="微软雅黑" panose="020B0503020204020204" pitchFamily="34" charset="-122"/>
              </a:rPr>
              <a:t>120</a:t>
            </a:r>
            <a:r>
              <a:rPr lang="zh-CN" altLang="en-US" sz="3200" b="1" dirty="0">
                <a:solidFill>
                  <a:srgbClr val="FF0000"/>
                </a:solidFill>
                <a:latin typeface="微软雅黑" panose="020B0503020204020204" pitchFamily="34" charset="-122"/>
                <a:ea typeface="微软雅黑" panose="020B0503020204020204" pitchFamily="34" charset="-122"/>
              </a:rPr>
              <a:t>（棵）</a:t>
            </a:r>
          </a:p>
        </p:txBody>
      </p:sp>
      <p:sp>
        <p:nvSpPr>
          <p:cNvPr id="11" name="TextBox 1"/>
          <p:cNvSpPr txBox="1"/>
          <p:nvPr/>
        </p:nvSpPr>
        <p:spPr>
          <a:xfrm>
            <a:off x="749300" y="4878388"/>
            <a:ext cx="11049000" cy="585787"/>
          </a:xfrm>
          <a:prstGeom prst="rect">
            <a:avLst/>
          </a:prstGeom>
          <a:noFill/>
          <a:ln w="9525">
            <a:noFill/>
          </a:ln>
        </p:spPr>
        <p:txBody>
          <a:bodyPr>
            <a:spAutoFit/>
          </a:bodyPr>
          <a:lstStyle/>
          <a:p>
            <a:pPr algn="ctr" eaLnBrk="1" hangingPunct="1"/>
            <a:r>
              <a:rPr lang="zh-CN" altLang="en-US" sz="3200" b="1" dirty="0">
                <a:solidFill>
                  <a:srgbClr val="000000"/>
                </a:solidFill>
                <a:latin typeface="微软雅黑" panose="020B0503020204020204" pitchFamily="34" charset="-122"/>
                <a:ea typeface="微软雅黑" panose="020B0503020204020204" pitchFamily="34" charset="-122"/>
              </a:rPr>
              <a:t>答：这个桃园一共有</a:t>
            </a:r>
            <a:r>
              <a:rPr lang="en-US" altLang="zh-CN" sz="3200" b="1" dirty="0">
                <a:solidFill>
                  <a:srgbClr val="000000"/>
                </a:solidFill>
                <a:latin typeface="微软雅黑" panose="020B0503020204020204" pitchFamily="34" charset="-122"/>
                <a:ea typeface="微软雅黑" panose="020B0503020204020204" pitchFamily="34" charset="-122"/>
              </a:rPr>
              <a:t>120</a:t>
            </a:r>
            <a:r>
              <a:rPr lang="zh-CN" altLang="en-US" sz="3200" b="1" dirty="0">
                <a:solidFill>
                  <a:srgbClr val="000000"/>
                </a:solidFill>
                <a:latin typeface="微软雅黑" panose="020B0503020204020204" pitchFamily="34" charset="-122"/>
                <a:ea typeface="微软雅黑" panose="020B0503020204020204" pitchFamily="34" charset="-122"/>
              </a:rPr>
              <a:t>棵桃树。</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sp>
        <p:nvSpPr>
          <p:cNvPr id="9" name="矩形 8"/>
          <p:cNvSpPr/>
          <p:nvPr/>
        </p:nvSpPr>
        <p:spPr bwMode="auto">
          <a:xfrm>
            <a:off x="177800" y="1009650"/>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巩固练习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14" descr="C:\Users\admin\Desktop\]YUW9VYY}%3T9VSG9@KBC`L.png"/>
          <p:cNvPicPr>
            <a:picLocks noChangeAspect="1"/>
          </p:cNvPicPr>
          <p:nvPr/>
        </p:nvPicPr>
        <p:blipFill>
          <a:blip r:embed="rId3"/>
          <a:stretch>
            <a:fillRect/>
          </a:stretch>
        </p:blipFill>
        <p:spPr>
          <a:xfrm>
            <a:off x="654050" y="2867025"/>
            <a:ext cx="10837863" cy="2355850"/>
          </a:xfrm>
          <a:prstGeom prst="rect">
            <a:avLst/>
          </a:prstGeom>
          <a:noFill/>
          <a:ln w="9525">
            <a:noFill/>
          </a:ln>
        </p:spPr>
      </p:pic>
      <p:sp>
        <p:nvSpPr>
          <p:cNvPr id="74755" name="TextBox 6"/>
          <p:cNvSpPr txBox="1"/>
          <p:nvPr/>
        </p:nvSpPr>
        <p:spPr>
          <a:xfrm>
            <a:off x="2427288" y="2035175"/>
            <a:ext cx="7918450" cy="523875"/>
          </a:xfrm>
          <a:prstGeom prst="rect">
            <a:avLst/>
          </a:prstGeom>
          <a:noFill/>
          <a:ln w="9525">
            <a:noFill/>
          </a:ln>
        </p:spPr>
        <p:txBody>
          <a:bodyPr>
            <a:spAutoFit/>
          </a:bodyPr>
          <a:lstStyle/>
          <a:p>
            <a:pPr eaLnBrk="1" hangingPunct="1"/>
            <a:r>
              <a:rPr lang="zh-CN" altLang="en-US" sz="2800" b="1" dirty="0">
                <a:solidFill>
                  <a:srgbClr val="000000"/>
                </a:solidFill>
                <a:latin typeface="微软雅黑" panose="020B0503020204020204" pitchFamily="34" charset="-122"/>
                <a:ea typeface="微软雅黑" panose="020B0503020204020204" pitchFamily="34" charset="-122"/>
              </a:rPr>
              <a:t>你能想办法算出下面涂色三角形的面积吗？</a:t>
            </a:r>
          </a:p>
        </p:txBody>
      </p:sp>
      <p:sp>
        <p:nvSpPr>
          <p:cNvPr id="4" name="矩形 3"/>
          <p:cNvSpPr/>
          <p:nvPr/>
        </p:nvSpPr>
        <p:spPr bwMode="auto">
          <a:xfrm>
            <a:off x="163513" y="1270000"/>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问题引入</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4"/>
          <p:cNvSpPr txBox="1"/>
          <p:nvPr/>
        </p:nvSpPr>
        <p:spPr>
          <a:xfrm>
            <a:off x="1103313" y="4473575"/>
            <a:ext cx="10366375" cy="523875"/>
          </a:xfrm>
          <a:prstGeom prst="rect">
            <a:avLst/>
          </a:prstGeom>
          <a:noFill/>
          <a:ln w="9525">
            <a:noFill/>
          </a:ln>
        </p:spPr>
        <p:txBody>
          <a:bodyPr>
            <a:spAutoFit/>
          </a:bodyPr>
          <a:lstStyle/>
          <a:p>
            <a:pPr eaLnBrk="1" hangingPunct="1"/>
            <a:r>
              <a:rPr lang="zh-CN" altLang="en-US" sz="2800" b="1" dirty="0">
                <a:solidFill>
                  <a:srgbClr val="000000"/>
                </a:solidFill>
                <a:latin typeface="微软雅黑" panose="020B0503020204020204" pitchFamily="34" charset="-122"/>
                <a:ea typeface="微软雅黑" panose="020B0503020204020204" pitchFamily="34" charset="-122"/>
              </a:rPr>
              <a:t>1.三个平行四边形的面积分别是多少？你是怎样得到结果的？</a:t>
            </a:r>
          </a:p>
        </p:txBody>
      </p:sp>
      <p:sp>
        <p:nvSpPr>
          <p:cNvPr id="30725" name="Text Box 5"/>
          <p:cNvSpPr txBox="1"/>
          <p:nvPr/>
        </p:nvSpPr>
        <p:spPr>
          <a:xfrm>
            <a:off x="1103313" y="5138738"/>
            <a:ext cx="10753725" cy="522287"/>
          </a:xfrm>
          <a:prstGeom prst="rect">
            <a:avLst/>
          </a:prstGeom>
          <a:noFill/>
          <a:ln w="9525">
            <a:noFill/>
          </a:ln>
        </p:spPr>
        <p:txBody>
          <a:bodyPr>
            <a:spAutoFit/>
          </a:bodyPr>
          <a:lstStyle/>
          <a:p>
            <a:pPr eaLnBrk="1" hangingPunct="1"/>
            <a:r>
              <a:rPr lang="zh-CN" altLang="en-US" sz="2800" b="1" dirty="0">
                <a:solidFill>
                  <a:srgbClr val="000000"/>
                </a:solidFill>
                <a:latin typeface="微软雅黑" panose="020B0503020204020204" pitchFamily="34" charset="-122"/>
                <a:ea typeface="微软雅黑" panose="020B0503020204020204" pitchFamily="34" charset="-122"/>
              </a:rPr>
              <a:t>2.每个涂色的三角形的面积分别是多少？你是怎样得到结果的？</a:t>
            </a:r>
          </a:p>
        </p:txBody>
      </p:sp>
      <p:sp>
        <p:nvSpPr>
          <p:cNvPr id="30726" name="Text Box 6"/>
          <p:cNvSpPr txBox="1"/>
          <p:nvPr/>
        </p:nvSpPr>
        <p:spPr>
          <a:xfrm>
            <a:off x="1103313" y="5827713"/>
            <a:ext cx="10320337" cy="522287"/>
          </a:xfrm>
          <a:prstGeom prst="rect">
            <a:avLst/>
          </a:prstGeom>
          <a:noFill/>
          <a:ln w="9525">
            <a:noFill/>
          </a:ln>
        </p:spPr>
        <p:txBody>
          <a:bodyPr>
            <a:spAutoFit/>
          </a:bodyPr>
          <a:lstStyle/>
          <a:p>
            <a:pPr eaLnBrk="1" hangingPunct="1"/>
            <a:r>
              <a:rPr lang="zh-CN" altLang="en-US" sz="2800" b="1" dirty="0">
                <a:solidFill>
                  <a:srgbClr val="000000"/>
                </a:solidFill>
                <a:latin typeface="微软雅黑" panose="020B0503020204020204" pitchFamily="34" charset="-122"/>
                <a:ea typeface="微软雅黑" panose="020B0503020204020204" pitchFamily="34" charset="-122"/>
              </a:rPr>
              <a:t>3.涂色的三角形面积与它所在的平行四边形面积有什么关系？</a:t>
            </a:r>
          </a:p>
        </p:txBody>
      </p:sp>
      <p:pic>
        <p:nvPicPr>
          <p:cNvPr id="76805" name="Picture 14" descr="C:\Users\admin\Desktop\]YUW9VYY}%3T9VSG9@KBC`L.png"/>
          <p:cNvPicPr>
            <a:picLocks noChangeAspect="1"/>
          </p:cNvPicPr>
          <p:nvPr/>
        </p:nvPicPr>
        <p:blipFill>
          <a:blip r:embed="rId3"/>
          <a:stretch>
            <a:fillRect/>
          </a:stretch>
        </p:blipFill>
        <p:spPr>
          <a:xfrm>
            <a:off x="873125" y="1827213"/>
            <a:ext cx="10837863" cy="2355850"/>
          </a:xfrm>
          <a:prstGeom prst="rect">
            <a:avLst/>
          </a:prstGeom>
          <a:noFill/>
          <a:ln w="9525">
            <a:noFill/>
          </a:ln>
        </p:spPr>
      </p:pic>
      <p:sp>
        <p:nvSpPr>
          <p:cNvPr id="8" name="矩形 7"/>
          <p:cNvSpPr/>
          <p:nvPr/>
        </p:nvSpPr>
        <p:spPr bwMode="auto">
          <a:xfrm>
            <a:off x="95250" y="996950"/>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讨论分析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randombar(horizontal)">
                                      <p:cBhvr>
                                        <p:cTn id="7" dur="500"/>
                                        <p:tgtEl>
                                          <p:spTgt spid="3072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0726"/>
                                        </p:tgtEl>
                                        <p:attrNameLst>
                                          <p:attrName>style.visibility</p:attrName>
                                        </p:attrNameLst>
                                      </p:cBhvr>
                                      <p:to>
                                        <p:strVal val="visible"/>
                                      </p:to>
                                    </p:set>
                                    <p:animEffect transition="in" filter="randombar(horizontal)">
                                      <p:cBhvr>
                                        <p:cTn id="12"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307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722438" y="3937000"/>
            <a:ext cx="8561387" cy="1155700"/>
            <a:chOff x="1722438" y="3937000"/>
            <a:chExt cx="8560985" cy="1155700"/>
          </a:xfrm>
        </p:grpSpPr>
        <p:grpSp>
          <p:nvGrpSpPr>
            <p:cNvPr id="78862" name="Group 23"/>
            <p:cNvGrpSpPr/>
            <p:nvPr/>
          </p:nvGrpSpPr>
          <p:grpSpPr>
            <a:xfrm>
              <a:off x="1722438" y="3937000"/>
              <a:ext cx="8093075" cy="1155700"/>
              <a:chOff x="624" y="1869"/>
              <a:chExt cx="3930" cy="728"/>
            </a:xfrm>
          </p:grpSpPr>
          <p:sp>
            <p:nvSpPr>
              <p:cNvPr id="6147" name="Rectangle 3"/>
              <p:cNvSpPr>
                <a:spLocks noChangeArrowheads="1"/>
              </p:cNvSpPr>
              <p:nvPr/>
            </p:nvSpPr>
            <p:spPr bwMode="auto">
              <a:xfrm>
                <a:off x="1952" y="1869"/>
                <a:ext cx="1310" cy="330"/>
              </a:xfrm>
              <a:prstGeom prst="rect">
                <a:avLst/>
              </a:prstGeom>
              <a:noFill/>
              <a:ln w="9525">
                <a:noFill/>
                <a:miter lim="800000"/>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平行四边形面积</a:t>
                </a:r>
              </a:p>
            </p:txBody>
          </p:sp>
          <p:grpSp>
            <p:nvGrpSpPr>
              <p:cNvPr id="78866" name="Group 7"/>
              <p:cNvGrpSpPr/>
              <p:nvPr/>
            </p:nvGrpSpPr>
            <p:grpSpPr>
              <a:xfrm>
                <a:off x="624" y="2225"/>
                <a:ext cx="825" cy="372"/>
                <a:chOff x="963" y="2417"/>
                <a:chExt cx="825" cy="372"/>
              </a:xfrm>
            </p:grpSpPr>
            <p:sp>
              <p:nvSpPr>
                <p:cNvPr id="3" name="Rectangle 5"/>
                <p:cNvSpPr>
                  <a:spLocks noChangeArrowheads="1"/>
                </p:cNvSpPr>
                <p:nvPr/>
              </p:nvSpPr>
              <p:spPr bwMode="auto">
                <a:xfrm>
                  <a:off x="963" y="2459"/>
                  <a:ext cx="618" cy="330"/>
                </a:xfrm>
                <a:prstGeom prst="rect">
                  <a:avLst/>
                </a:prstGeom>
                <a:noFill/>
                <a:ln w="9525">
                  <a:noFill/>
                  <a:miter lim="800000"/>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16 </a:t>
                  </a:r>
                  <a:r>
                    <a:rPr kumimoji="0" lang="en-US" altLang="zh-CN"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cm</a:t>
                  </a:r>
                </a:p>
              </p:txBody>
            </p:sp>
            <p:sp>
              <p:nvSpPr>
                <p:cNvPr id="78870" name="Text Box 6"/>
                <p:cNvSpPr txBox="1"/>
                <p:nvPr/>
              </p:nvSpPr>
              <p:spPr>
                <a:xfrm>
                  <a:off x="1452" y="2417"/>
                  <a:ext cx="336" cy="233"/>
                </a:xfrm>
                <a:prstGeom prst="rect">
                  <a:avLst/>
                </a:prstGeom>
                <a:noFill/>
                <a:ln w="9525">
                  <a:noFill/>
                </a:ln>
              </p:spPr>
              <p:txBody>
                <a:bodyPr>
                  <a:spAutoFit/>
                </a:bodyPr>
                <a:lstStyle/>
                <a:p>
                  <a:pPr eaLnBrk="1" hangingPunct="1">
                    <a:spcBef>
                      <a:spcPct val="50000"/>
                    </a:spcBef>
                  </a:pPr>
                  <a:r>
                    <a:rPr lang="zh-CN" altLang="en-US" b="1" dirty="0">
                      <a:solidFill>
                        <a:srgbClr val="000000"/>
                      </a:solidFill>
                      <a:latin typeface="微软雅黑" panose="020B0503020204020204" pitchFamily="34" charset="-122"/>
                      <a:ea typeface="微软雅黑" panose="020B0503020204020204" pitchFamily="34" charset="-122"/>
                    </a:rPr>
                    <a:t>2</a:t>
                  </a:r>
                </a:p>
              </p:txBody>
            </p:sp>
          </p:grpSp>
          <p:sp>
            <p:nvSpPr>
              <p:cNvPr id="5" name="Rectangle 9"/>
              <p:cNvSpPr>
                <a:spLocks noChangeArrowheads="1"/>
              </p:cNvSpPr>
              <p:nvPr/>
            </p:nvSpPr>
            <p:spPr bwMode="auto">
              <a:xfrm>
                <a:off x="2256" y="2267"/>
                <a:ext cx="618" cy="330"/>
              </a:xfrm>
              <a:prstGeom prst="rect">
                <a:avLst/>
              </a:prstGeom>
              <a:noFill/>
              <a:ln w="9525">
                <a:noFill/>
                <a:miter lim="800000"/>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20 </a:t>
                </a:r>
                <a:r>
                  <a:rPr kumimoji="0" lang="en-US" altLang="zh-CN"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cm</a:t>
                </a:r>
              </a:p>
            </p:txBody>
          </p:sp>
          <p:sp>
            <p:nvSpPr>
              <p:cNvPr id="6" name="Rectangle 12"/>
              <p:cNvSpPr>
                <a:spLocks noChangeArrowheads="1"/>
              </p:cNvSpPr>
              <p:nvPr/>
            </p:nvSpPr>
            <p:spPr bwMode="auto">
              <a:xfrm>
                <a:off x="3936" y="2267"/>
                <a:ext cx="618" cy="330"/>
              </a:xfrm>
              <a:prstGeom prst="rect">
                <a:avLst/>
              </a:prstGeom>
              <a:noFill/>
              <a:ln w="9525">
                <a:noFill/>
                <a:miter lim="800000"/>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24 </a:t>
                </a:r>
                <a:r>
                  <a:rPr kumimoji="0" lang="en-US" altLang="zh-CN"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cm</a:t>
                </a:r>
              </a:p>
            </p:txBody>
          </p:sp>
        </p:grpSp>
        <p:sp>
          <p:nvSpPr>
            <p:cNvPr id="78863" name="Text Box 6"/>
            <p:cNvSpPr txBox="1"/>
            <p:nvPr/>
          </p:nvSpPr>
          <p:spPr>
            <a:xfrm>
              <a:off x="6161038" y="4502150"/>
              <a:ext cx="692150" cy="369888"/>
            </a:xfrm>
            <a:prstGeom prst="rect">
              <a:avLst/>
            </a:prstGeom>
            <a:noFill/>
            <a:ln w="9525">
              <a:noFill/>
            </a:ln>
          </p:spPr>
          <p:txBody>
            <a:bodyPr>
              <a:spAutoFit/>
            </a:bodyPr>
            <a:lstStyle/>
            <a:p>
              <a:pPr eaLnBrk="1" hangingPunct="1">
                <a:spcBef>
                  <a:spcPct val="50000"/>
                </a:spcBef>
              </a:pPr>
              <a:r>
                <a:rPr lang="zh-CN" altLang="en-US" b="1" dirty="0">
                  <a:solidFill>
                    <a:srgbClr val="000000"/>
                  </a:solidFill>
                  <a:latin typeface="黑体" panose="02010609060101010101" pitchFamily="49" charset="-122"/>
                  <a:ea typeface="黑体" panose="02010609060101010101" pitchFamily="49" charset="-122"/>
                </a:rPr>
                <a:t>2</a:t>
              </a:r>
            </a:p>
          </p:txBody>
        </p:sp>
        <p:sp>
          <p:nvSpPr>
            <p:cNvPr id="78864" name="Text Box 6"/>
            <p:cNvSpPr txBox="1"/>
            <p:nvPr/>
          </p:nvSpPr>
          <p:spPr>
            <a:xfrm>
              <a:off x="9592860" y="4502151"/>
              <a:ext cx="690563" cy="369887"/>
            </a:xfrm>
            <a:prstGeom prst="rect">
              <a:avLst/>
            </a:prstGeom>
            <a:noFill/>
            <a:ln w="9525">
              <a:noFill/>
            </a:ln>
          </p:spPr>
          <p:txBody>
            <a:bodyPr>
              <a:spAutoFit/>
            </a:bodyPr>
            <a:lstStyle/>
            <a:p>
              <a:pPr eaLnBrk="1" hangingPunct="1">
                <a:spcBef>
                  <a:spcPct val="50000"/>
                </a:spcBef>
              </a:pPr>
              <a:r>
                <a:rPr lang="zh-CN" altLang="en-US" b="1" dirty="0">
                  <a:solidFill>
                    <a:srgbClr val="000000"/>
                  </a:solidFill>
                  <a:latin typeface="黑体" panose="02010609060101010101" pitchFamily="49" charset="-122"/>
                  <a:ea typeface="黑体" panose="02010609060101010101" pitchFamily="49" charset="-122"/>
                </a:rPr>
                <a:t>2</a:t>
              </a:r>
            </a:p>
          </p:txBody>
        </p:sp>
      </p:grpSp>
      <p:grpSp>
        <p:nvGrpSpPr>
          <p:cNvPr id="9" name="组合 8"/>
          <p:cNvGrpSpPr/>
          <p:nvPr/>
        </p:nvGrpSpPr>
        <p:grpSpPr>
          <a:xfrm>
            <a:off x="1600200" y="5251450"/>
            <a:ext cx="8786813" cy="1157288"/>
            <a:chOff x="1600200" y="5251450"/>
            <a:chExt cx="8786766" cy="1157288"/>
          </a:xfrm>
        </p:grpSpPr>
        <p:grpSp>
          <p:nvGrpSpPr>
            <p:cNvPr id="78854" name="Group 25"/>
            <p:cNvGrpSpPr/>
            <p:nvPr/>
          </p:nvGrpSpPr>
          <p:grpSpPr>
            <a:xfrm>
              <a:off x="1600200" y="5251450"/>
              <a:ext cx="8283575" cy="1157288"/>
              <a:chOff x="672" y="2876"/>
              <a:chExt cx="3913" cy="729"/>
            </a:xfrm>
          </p:grpSpPr>
          <p:sp>
            <p:nvSpPr>
              <p:cNvPr id="7" name="Rectangle 4"/>
              <p:cNvSpPr>
                <a:spLocks noChangeArrowheads="1"/>
              </p:cNvSpPr>
              <p:nvPr/>
            </p:nvSpPr>
            <p:spPr bwMode="auto">
              <a:xfrm>
                <a:off x="2193" y="2876"/>
                <a:ext cx="939" cy="330"/>
              </a:xfrm>
              <a:prstGeom prst="rect">
                <a:avLst/>
              </a:prstGeom>
              <a:noFill/>
              <a:ln w="9525">
                <a:noFill/>
                <a:miter lim="800000"/>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三角形面积</a:t>
                </a:r>
              </a:p>
            </p:txBody>
          </p:sp>
          <p:sp>
            <p:nvSpPr>
              <p:cNvPr id="6159" name="Rectangle 15"/>
              <p:cNvSpPr>
                <a:spLocks noChangeArrowheads="1"/>
              </p:cNvSpPr>
              <p:nvPr/>
            </p:nvSpPr>
            <p:spPr bwMode="auto">
              <a:xfrm>
                <a:off x="672" y="3275"/>
                <a:ext cx="548" cy="330"/>
              </a:xfrm>
              <a:prstGeom prst="rect">
                <a:avLst/>
              </a:prstGeom>
              <a:noFill/>
              <a:ln w="9525">
                <a:noFill/>
                <a:miter lim="800000"/>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  8</a:t>
                </a:r>
                <a:r>
                  <a:rPr kumimoji="0" lang="en-US" altLang="zh-CN"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cm</a:t>
                </a:r>
              </a:p>
            </p:txBody>
          </p:sp>
          <p:sp>
            <p:nvSpPr>
              <p:cNvPr id="6162" name="Rectangle 18"/>
              <p:cNvSpPr>
                <a:spLocks noChangeArrowheads="1"/>
              </p:cNvSpPr>
              <p:nvPr/>
            </p:nvSpPr>
            <p:spPr bwMode="auto">
              <a:xfrm>
                <a:off x="2304" y="3275"/>
                <a:ext cx="601" cy="330"/>
              </a:xfrm>
              <a:prstGeom prst="rect">
                <a:avLst/>
              </a:prstGeom>
              <a:noFill/>
              <a:ln w="9525">
                <a:noFill/>
                <a:miter lim="800000"/>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10 </a:t>
                </a:r>
                <a:r>
                  <a:rPr kumimoji="0" lang="en-US" altLang="zh-CN"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cm</a:t>
                </a:r>
              </a:p>
            </p:txBody>
          </p:sp>
          <p:sp>
            <p:nvSpPr>
              <p:cNvPr id="6165" name="Rectangle 21"/>
              <p:cNvSpPr>
                <a:spLocks noChangeArrowheads="1"/>
              </p:cNvSpPr>
              <p:nvPr/>
            </p:nvSpPr>
            <p:spPr bwMode="auto">
              <a:xfrm>
                <a:off x="3984" y="3275"/>
                <a:ext cx="601" cy="330"/>
              </a:xfrm>
              <a:prstGeom prst="rect">
                <a:avLst/>
              </a:prstGeom>
              <a:noFill/>
              <a:ln w="9525">
                <a:noFill/>
                <a:miter lim="800000"/>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12 </a:t>
                </a:r>
                <a:r>
                  <a:rPr kumimoji="0" lang="en-US" altLang="zh-CN"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cm</a:t>
                </a:r>
              </a:p>
            </p:txBody>
          </p:sp>
        </p:grpSp>
        <p:sp>
          <p:nvSpPr>
            <p:cNvPr id="78855" name="Text Box 6"/>
            <p:cNvSpPr txBox="1"/>
            <p:nvPr/>
          </p:nvSpPr>
          <p:spPr>
            <a:xfrm>
              <a:off x="2597564" y="5796058"/>
              <a:ext cx="692150" cy="369887"/>
            </a:xfrm>
            <a:prstGeom prst="rect">
              <a:avLst/>
            </a:prstGeom>
            <a:noFill/>
            <a:ln w="9525">
              <a:noFill/>
            </a:ln>
          </p:spPr>
          <p:txBody>
            <a:bodyPr>
              <a:spAutoFit/>
            </a:bodyPr>
            <a:lstStyle/>
            <a:p>
              <a:pPr eaLnBrk="1" hangingPunct="1">
                <a:spcBef>
                  <a:spcPct val="50000"/>
                </a:spcBef>
              </a:pPr>
              <a:r>
                <a:rPr lang="zh-CN" altLang="en-US" b="1" dirty="0">
                  <a:solidFill>
                    <a:srgbClr val="000000"/>
                  </a:solidFill>
                  <a:latin typeface="黑体" panose="02010609060101010101" pitchFamily="49" charset="-122"/>
                  <a:ea typeface="黑体" panose="02010609060101010101" pitchFamily="49" charset="-122"/>
                </a:rPr>
                <a:t>2</a:t>
              </a:r>
            </a:p>
          </p:txBody>
        </p:sp>
        <p:sp>
          <p:nvSpPr>
            <p:cNvPr id="78856" name="Text Box 6"/>
            <p:cNvSpPr txBox="1"/>
            <p:nvPr/>
          </p:nvSpPr>
          <p:spPr>
            <a:xfrm>
              <a:off x="6198035" y="5784849"/>
              <a:ext cx="692150" cy="369888"/>
            </a:xfrm>
            <a:prstGeom prst="rect">
              <a:avLst/>
            </a:prstGeom>
            <a:noFill/>
            <a:ln w="9525">
              <a:noFill/>
            </a:ln>
          </p:spPr>
          <p:txBody>
            <a:bodyPr>
              <a:spAutoFit/>
            </a:bodyPr>
            <a:lstStyle/>
            <a:p>
              <a:pPr eaLnBrk="1" hangingPunct="1">
                <a:spcBef>
                  <a:spcPct val="50000"/>
                </a:spcBef>
              </a:pPr>
              <a:r>
                <a:rPr lang="zh-CN" altLang="en-US" b="1" dirty="0">
                  <a:solidFill>
                    <a:srgbClr val="000000"/>
                  </a:solidFill>
                  <a:latin typeface="黑体" panose="02010609060101010101" pitchFamily="49" charset="-122"/>
                  <a:ea typeface="黑体" panose="02010609060101010101" pitchFamily="49" charset="-122"/>
                </a:rPr>
                <a:t>2</a:t>
              </a:r>
            </a:p>
          </p:txBody>
        </p:sp>
        <p:sp>
          <p:nvSpPr>
            <p:cNvPr id="78857" name="Text Box 6"/>
            <p:cNvSpPr txBox="1"/>
            <p:nvPr/>
          </p:nvSpPr>
          <p:spPr>
            <a:xfrm>
              <a:off x="9694816" y="5796058"/>
              <a:ext cx="692150" cy="369887"/>
            </a:xfrm>
            <a:prstGeom prst="rect">
              <a:avLst/>
            </a:prstGeom>
            <a:noFill/>
            <a:ln w="9525">
              <a:noFill/>
            </a:ln>
          </p:spPr>
          <p:txBody>
            <a:bodyPr>
              <a:spAutoFit/>
            </a:bodyPr>
            <a:lstStyle/>
            <a:p>
              <a:pPr eaLnBrk="1" hangingPunct="1">
                <a:spcBef>
                  <a:spcPct val="50000"/>
                </a:spcBef>
              </a:pPr>
              <a:r>
                <a:rPr lang="zh-CN" altLang="en-US" b="1" dirty="0">
                  <a:solidFill>
                    <a:srgbClr val="000000"/>
                  </a:solidFill>
                  <a:latin typeface="黑体" panose="02010609060101010101" pitchFamily="49" charset="-122"/>
                  <a:ea typeface="黑体" panose="02010609060101010101" pitchFamily="49" charset="-122"/>
                </a:rPr>
                <a:t>2</a:t>
              </a:r>
            </a:p>
          </p:txBody>
        </p:sp>
      </p:grpSp>
      <p:pic>
        <p:nvPicPr>
          <p:cNvPr id="78852" name="Picture 14" descr="C:\Users\admin\Desktop\]YUW9VYY}%3T9VSG9@KBC`L.png"/>
          <p:cNvPicPr>
            <a:picLocks noChangeAspect="1"/>
          </p:cNvPicPr>
          <p:nvPr/>
        </p:nvPicPr>
        <p:blipFill>
          <a:blip r:embed="rId3"/>
          <a:stretch>
            <a:fillRect/>
          </a:stretch>
        </p:blipFill>
        <p:spPr>
          <a:xfrm>
            <a:off x="893763" y="1579563"/>
            <a:ext cx="10837862" cy="2355850"/>
          </a:xfrm>
          <a:prstGeom prst="rect">
            <a:avLst/>
          </a:prstGeom>
          <a:noFill/>
          <a:ln w="9525">
            <a:noFill/>
          </a:ln>
        </p:spPr>
      </p:pic>
      <p:sp>
        <p:nvSpPr>
          <p:cNvPr id="31" name="矩形 30"/>
          <p:cNvSpPr/>
          <p:nvPr/>
        </p:nvSpPr>
        <p:spPr bwMode="auto">
          <a:xfrm>
            <a:off x="177800" y="996950"/>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探究新知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81" name="Rectangle 17"/>
          <p:cNvSpPr>
            <a:spLocks noChangeArrowheads="1"/>
          </p:cNvSpPr>
          <p:nvPr/>
        </p:nvSpPr>
        <p:spPr bwMode="auto">
          <a:xfrm>
            <a:off x="1520825" y="4529138"/>
            <a:ext cx="10237788" cy="1570038"/>
          </a:xfrm>
          <a:prstGeom prst="rect">
            <a:avLst/>
          </a:prstGeom>
          <a:noFill/>
          <a:ln w="9525">
            <a:noFill/>
            <a:miter lim="800000"/>
          </a:ln>
          <a:effectLst/>
        </p:spPr>
        <p:txBody>
          <a:bodyPr>
            <a:spAutoFit/>
          </a:bodyPr>
          <a:lstStyle/>
          <a:p>
            <a:pPr marL="0" marR="0" lvl="0" indent="0" algn="l"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3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微软雅黑" panose="020B0503020204020204" pitchFamily="34" charset="-122"/>
                <a:ea typeface="微软雅黑" panose="020B0503020204020204" pitchFamily="34" charset="-122"/>
                <a:cs typeface="+mn-cs"/>
              </a:rPr>
              <a:t>每个平行四边形中涂色的三角形面积就是它所在的平行四边形面积的一半。</a:t>
            </a:r>
          </a:p>
        </p:txBody>
      </p:sp>
      <p:pic>
        <p:nvPicPr>
          <p:cNvPr id="80899" name="Picture 14" descr="C:\Users\admin\Desktop\]YUW9VYY}%3T9VSG9@KBC`L.png"/>
          <p:cNvPicPr>
            <a:picLocks noChangeAspect="1"/>
          </p:cNvPicPr>
          <p:nvPr/>
        </p:nvPicPr>
        <p:blipFill>
          <a:blip r:embed="rId3"/>
          <a:stretch>
            <a:fillRect/>
          </a:stretch>
        </p:blipFill>
        <p:spPr>
          <a:xfrm>
            <a:off x="920750" y="1901825"/>
            <a:ext cx="10837863" cy="2355850"/>
          </a:xfrm>
          <a:prstGeom prst="rect">
            <a:avLst/>
          </a:prstGeom>
          <a:noFill/>
          <a:ln w="9525">
            <a:noFill/>
          </a:ln>
        </p:spPr>
      </p:pic>
      <p:sp>
        <p:nvSpPr>
          <p:cNvPr id="4" name="矩形 3"/>
          <p:cNvSpPr/>
          <p:nvPr/>
        </p:nvSpPr>
        <p:spPr bwMode="auto">
          <a:xfrm>
            <a:off x="136525" y="1077913"/>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探究新知</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3"/>
          <p:cNvSpPr txBox="1"/>
          <p:nvPr/>
        </p:nvSpPr>
        <p:spPr>
          <a:xfrm>
            <a:off x="1036638" y="4768850"/>
            <a:ext cx="10274300" cy="1322388"/>
          </a:xfrm>
          <a:prstGeom prst="rect">
            <a:avLst/>
          </a:prstGeom>
          <a:noFill/>
          <a:ln w="9525">
            <a:noFill/>
          </a:ln>
        </p:spPr>
        <p:txBody>
          <a:bodyPr>
            <a:spAutoFit/>
          </a:bodyPr>
          <a:lstStyle/>
          <a:p>
            <a:pPr eaLnBrk="1" hangingPunct="1">
              <a:lnSpc>
                <a:spcPct val="125000"/>
              </a:lnSpc>
              <a:spcBef>
                <a:spcPct val="50000"/>
              </a:spcBef>
            </a:pPr>
            <a:r>
              <a:rPr lang="zh-CN" altLang="en-US" sz="3200" b="1" dirty="0">
                <a:solidFill>
                  <a:srgbClr val="000000"/>
                </a:solidFill>
                <a:latin typeface="微软雅黑" panose="020B0503020204020204" pitchFamily="34" charset="-122"/>
                <a:ea typeface="微软雅黑" panose="020B0503020204020204" pitchFamily="34" charset="-122"/>
              </a:rPr>
              <a:t>    一个平行四边形可以分成两个</a:t>
            </a:r>
            <a:r>
              <a:rPr lang="zh-CN" altLang="en-US" sz="3200" b="1" dirty="0">
                <a:solidFill>
                  <a:srgbClr val="FF0000"/>
                </a:solidFill>
                <a:latin typeface="微软雅黑" panose="020B0503020204020204" pitchFamily="34" charset="-122"/>
                <a:ea typeface="微软雅黑" panose="020B0503020204020204" pitchFamily="34" charset="-122"/>
              </a:rPr>
              <a:t>完全一样</a:t>
            </a:r>
            <a:r>
              <a:rPr lang="zh-CN" altLang="en-US" sz="3200" b="1" dirty="0">
                <a:solidFill>
                  <a:srgbClr val="000000"/>
                </a:solidFill>
                <a:latin typeface="微软雅黑" panose="020B0503020204020204" pitchFamily="34" charset="-122"/>
                <a:ea typeface="微软雅黑" panose="020B0503020204020204" pitchFamily="34" charset="-122"/>
              </a:rPr>
              <a:t>的三角形，其中一个三角形的面积是所在平行四边形面积的</a:t>
            </a:r>
            <a:r>
              <a:rPr lang="zh-CN" altLang="en-US" sz="3200" b="1" dirty="0">
                <a:solidFill>
                  <a:srgbClr val="FF0000"/>
                </a:solidFill>
                <a:latin typeface="微软雅黑" panose="020B0503020204020204" pitchFamily="34" charset="-122"/>
                <a:ea typeface="微软雅黑" panose="020B0503020204020204" pitchFamily="34" charset="-122"/>
              </a:rPr>
              <a:t>一半</a:t>
            </a:r>
            <a:r>
              <a:rPr lang="zh-CN" altLang="en-US" sz="3200" b="1" dirty="0">
                <a:solidFill>
                  <a:srgbClr val="000000"/>
                </a:solidFill>
                <a:latin typeface="微软雅黑" panose="020B0503020204020204" pitchFamily="34" charset="-122"/>
                <a:ea typeface="微软雅黑" panose="020B0503020204020204" pitchFamily="34" charset="-122"/>
              </a:rPr>
              <a:t>。</a:t>
            </a:r>
            <a:r>
              <a:rPr lang="zh-CN" altLang="en-US" sz="3200" dirty="0">
                <a:solidFill>
                  <a:srgbClr val="000000"/>
                </a:solidFill>
                <a:latin typeface="微软雅黑" panose="020B0503020204020204" pitchFamily="34" charset="-122"/>
                <a:ea typeface="微软雅黑" panose="020B0503020204020204" pitchFamily="34" charset="-122"/>
              </a:rPr>
              <a:t> </a:t>
            </a:r>
          </a:p>
        </p:txBody>
      </p:sp>
      <p:pic>
        <p:nvPicPr>
          <p:cNvPr id="82947" name="Picture 14" descr="C:\Users\admin\Desktop\]YUW9VYY}%3T9VSG9@KBC`L.png"/>
          <p:cNvPicPr>
            <a:picLocks noChangeAspect="1"/>
          </p:cNvPicPr>
          <p:nvPr/>
        </p:nvPicPr>
        <p:blipFill>
          <a:blip r:embed="rId3"/>
          <a:stretch>
            <a:fillRect/>
          </a:stretch>
        </p:blipFill>
        <p:spPr>
          <a:xfrm>
            <a:off x="865188" y="2090738"/>
            <a:ext cx="10837862" cy="2355850"/>
          </a:xfrm>
          <a:prstGeom prst="rect">
            <a:avLst/>
          </a:prstGeom>
          <a:noFill/>
          <a:ln w="9525">
            <a:noFill/>
          </a:ln>
        </p:spPr>
      </p:pic>
      <p:sp>
        <p:nvSpPr>
          <p:cNvPr id="4" name="矩形 3"/>
          <p:cNvSpPr/>
          <p:nvPr/>
        </p:nvSpPr>
        <p:spPr bwMode="auto">
          <a:xfrm>
            <a:off x="136525" y="1038225"/>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探究新知</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Group 2"/>
          <p:cNvGraphicFramePr>
            <a:graphicFrameLocks noGrp="1"/>
          </p:cNvGraphicFramePr>
          <p:nvPr/>
        </p:nvGraphicFramePr>
        <p:xfrm>
          <a:off x="1517650" y="3090863"/>
          <a:ext cx="8926512" cy="3216276"/>
        </p:xfrm>
        <a:graphic>
          <a:graphicData uri="http://schemas.openxmlformats.org/drawingml/2006/table">
            <a:tbl>
              <a:tblPr/>
              <a:tblGrid>
                <a:gridCol w="1180505">
                  <a:extLst>
                    <a:ext uri="{9D8B030D-6E8A-4147-A177-3AD203B41FA5}">
                      <a16:colId xmlns:a16="http://schemas.microsoft.com/office/drawing/2014/main" val="20000"/>
                    </a:ext>
                  </a:extLst>
                </a:gridCol>
                <a:gridCol w="1317496">
                  <a:extLst>
                    <a:ext uri="{9D8B030D-6E8A-4147-A177-3AD203B41FA5}">
                      <a16:colId xmlns:a16="http://schemas.microsoft.com/office/drawing/2014/main" val="20001"/>
                    </a:ext>
                  </a:extLst>
                </a:gridCol>
                <a:gridCol w="1857980">
                  <a:extLst>
                    <a:ext uri="{9D8B030D-6E8A-4147-A177-3AD203B41FA5}">
                      <a16:colId xmlns:a16="http://schemas.microsoft.com/office/drawing/2014/main" val="20002"/>
                    </a:ext>
                  </a:extLst>
                </a:gridCol>
                <a:gridCol w="1320969">
                  <a:extLst>
                    <a:ext uri="{9D8B030D-6E8A-4147-A177-3AD203B41FA5}">
                      <a16:colId xmlns:a16="http://schemas.microsoft.com/office/drawing/2014/main" val="20003"/>
                    </a:ext>
                  </a:extLst>
                </a:gridCol>
                <a:gridCol w="1260183">
                  <a:extLst>
                    <a:ext uri="{9D8B030D-6E8A-4147-A177-3AD203B41FA5}">
                      <a16:colId xmlns:a16="http://schemas.microsoft.com/office/drawing/2014/main" val="20004"/>
                    </a:ext>
                  </a:extLst>
                </a:gridCol>
                <a:gridCol w="1989379">
                  <a:extLst>
                    <a:ext uri="{9D8B030D-6E8A-4147-A177-3AD203B41FA5}">
                      <a16:colId xmlns:a16="http://schemas.microsoft.com/office/drawing/2014/main" val="20005"/>
                    </a:ext>
                  </a:extLst>
                </a:gridCol>
              </a:tblGrid>
              <a:tr h="735899">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拼成的平行四边形</a:t>
                      </a:r>
                    </a:p>
                  </a:txBody>
                  <a:tcPr marL="121910" marR="121910" marT="45711" marB="4571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三角形</a:t>
                      </a:r>
                    </a:p>
                  </a:txBody>
                  <a:tcPr marL="119990" marR="119990" marT="46791" marB="4679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0"/>
                  </a:ext>
                </a:extLst>
              </a:tr>
              <a:tr h="695911">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底</a:t>
                      </a:r>
                      <a:r>
                        <a:rPr kumimoji="0" lang="en-US"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/cm</a:t>
                      </a:r>
                    </a:p>
                  </a:txBody>
                  <a:tcPr marL="119990" marR="119990" marT="46791" marB="4679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高</a:t>
                      </a:r>
                      <a:r>
                        <a:rPr kumimoji="0" lang="en-US"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/cm</a:t>
                      </a: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面积</a:t>
                      </a:r>
                      <a:r>
                        <a:rPr kumimoji="0" lang="en-US"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/cm</a:t>
                      </a:r>
                      <a:r>
                        <a:rPr kumimoji="0" lang="en-US" altLang="zh-CN" sz="2800" b="1" i="0" u="none" strike="noStrike" cap="none" normalizeH="0" baseline="30000" dirty="0">
                          <a:ln>
                            <a:noFill/>
                          </a:ln>
                          <a:solidFill>
                            <a:srgbClr val="000000"/>
                          </a:solidFill>
                          <a:effectLst/>
                          <a:latin typeface="Times New Roman" panose="02020603050405020304" pitchFamily="18" charset="0"/>
                          <a:ea typeface="宋体" panose="02010600030101010101" pitchFamily="2" charset="-122"/>
                        </a:rPr>
                        <a:t>2</a:t>
                      </a: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底</a:t>
                      </a:r>
                      <a:r>
                        <a:rPr kumimoji="0" lang="en-US"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/cm</a:t>
                      </a: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高</a:t>
                      </a:r>
                      <a:r>
                        <a:rPr kumimoji="0" lang="en-US"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/cm</a:t>
                      </a: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面积</a:t>
                      </a:r>
                      <a:r>
                        <a:rPr kumimoji="0" lang="en-US"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rPr>
                        <a:t>/cm</a:t>
                      </a:r>
                      <a:r>
                        <a:rPr kumimoji="0" lang="en-US" altLang="zh-CN" sz="2800" b="1" i="0" u="none" strike="noStrike" cap="none" normalizeH="0" baseline="30000" dirty="0">
                          <a:ln>
                            <a:noFill/>
                          </a:ln>
                          <a:solidFill>
                            <a:srgbClr val="000000"/>
                          </a:solidFill>
                          <a:effectLst/>
                          <a:latin typeface="Times New Roman" panose="02020603050405020304" pitchFamily="18" charset="0"/>
                          <a:ea typeface="宋体" panose="02010600030101010101" pitchFamily="2" charset="-122"/>
                        </a:rPr>
                        <a:t>2</a:t>
                      </a:r>
                    </a:p>
                  </a:txBody>
                  <a:tcPr marL="119990" marR="119990" marT="46791" marB="4679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4822">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4822">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4822">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endParaRPr>
                    </a:p>
                  </a:txBody>
                  <a:tcPr marL="119990" marR="119990" marT="46791" marB="4679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8474" name="Text Box 42"/>
          <p:cNvSpPr txBox="1"/>
          <p:nvPr/>
        </p:nvSpPr>
        <p:spPr>
          <a:xfrm>
            <a:off x="1870075" y="5753100"/>
            <a:ext cx="388938" cy="585788"/>
          </a:xfrm>
          <a:prstGeom prst="rect">
            <a:avLst/>
          </a:prstGeom>
          <a:noFill/>
          <a:ln w="9525">
            <a:noFill/>
          </a:ln>
        </p:spPr>
        <p:txBody>
          <a:bodyPr wrap="none">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4</a:t>
            </a:r>
          </a:p>
        </p:txBody>
      </p:sp>
      <p:sp>
        <p:nvSpPr>
          <p:cNvPr id="18475" name="Text Box 43"/>
          <p:cNvSpPr txBox="1"/>
          <p:nvPr/>
        </p:nvSpPr>
        <p:spPr>
          <a:xfrm>
            <a:off x="3425825" y="5753100"/>
            <a:ext cx="388938" cy="585788"/>
          </a:xfrm>
          <a:prstGeom prst="rect">
            <a:avLst/>
          </a:prstGeom>
          <a:noFill/>
          <a:ln w="9525">
            <a:noFill/>
          </a:ln>
        </p:spPr>
        <p:txBody>
          <a:bodyPr wrap="none">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3</a:t>
            </a:r>
          </a:p>
        </p:txBody>
      </p:sp>
      <p:sp>
        <p:nvSpPr>
          <p:cNvPr id="6188" name="Text Box 44"/>
          <p:cNvSpPr txBox="1"/>
          <p:nvPr/>
        </p:nvSpPr>
        <p:spPr>
          <a:xfrm>
            <a:off x="4705350" y="5753100"/>
            <a:ext cx="595313" cy="585788"/>
          </a:xfrm>
          <a:prstGeom prst="rect">
            <a:avLst/>
          </a:prstGeom>
          <a:noFill/>
          <a:ln w="9525">
            <a:noFill/>
          </a:ln>
        </p:spPr>
        <p:txBody>
          <a:bodyPr wrap="none">
            <a:spAutoFit/>
          </a:bodyPr>
          <a:lstStyle/>
          <a:p>
            <a:pPr eaLnBrk="1" hangingPunct="1"/>
            <a:r>
              <a:rPr lang="en-US" altLang="zh-CN" sz="3200" b="1" dirty="0">
                <a:solidFill>
                  <a:srgbClr val="FF0000"/>
                </a:solidFill>
                <a:latin typeface="Times New Roman" panose="02020603050405020304" pitchFamily="18" charset="0"/>
                <a:ea typeface="黑体" panose="02010609060101010101" pitchFamily="49" charset="-122"/>
              </a:rPr>
              <a:t>12</a:t>
            </a:r>
          </a:p>
        </p:txBody>
      </p:sp>
      <p:sp>
        <p:nvSpPr>
          <p:cNvPr id="18477" name="Text Box 45"/>
          <p:cNvSpPr txBox="1"/>
          <p:nvPr/>
        </p:nvSpPr>
        <p:spPr>
          <a:xfrm>
            <a:off x="6467475" y="5753100"/>
            <a:ext cx="388938" cy="585788"/>
          </a:xfrm>
          <a:prstGeom prst="rect">
            <a:avLst/>
          </a:prstGeom>
          <a:noFill/>
          <a:ln w="9525">
            <a:noFill/>
          </a:ln>
        </p:spPr>
        <p:txBody>
          <a:bodyPr wrap="none">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4</a:t>
            </a:r>
          </a:p>
        </p:txBody>
      </p:sp>
      <p:sp>
        <p:nvSpPr>
          <p:cNvPr id="18478" name="Text Box 46"/>
          <p:cNvSpPr txBox="1"/>
          <p:nvPr/>
        </p:nvSpPr>
        <p:spPr>
          <a:xfrm>
            <a:off x="7772400" y="5753100"/>
            <a:ext cx="390525" cy="585788"/>
          </a:xfrm>
          <a:prstGeom prst="rect">
            <a:avLst/>
          </a:prstGeom>
          <a:noFill/>
          <a:ln w="9525">
            <a:noFill/>
          </a:ln>
        </p:spPr>
        <p:txBody>
          <a:bodyPr wrap="none">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3</a:t>
            </a:r>
          </a:p>
        </p:txBody>
      </p:sp>
      <p:sp>
        <p:nvSpPr>
          <p:cNvPr id="6191" name="Text Box 47"/>
          <p:cNvSpPr txBox="1"/>
          <p:nvPr/>
        </p:nvSpPr>
        <p:spPr>
          <a:xfrm>
            <a:off x="9248775" y="5738813"/>
            <a:ext cx="388938" cy="585787"/>
          </a:xfrm>
          <a:prstGeom prst="rect">
            <a:avLst/>
          </a:prstGeom>
          <a:noFill/>
          <a:ln w="9525">
            <a:noFill/>
          </a:ln>
        </p:spPr>
        <p:txBody>
          <a:bodyPr wrap="none">
            <a:spAutoFit/>
          </a:bodyPr>
          <a:lstStyle/>
          <a:p>
            <a:pPr eaLnBrk="1" hangingPunct="1"/>
            <a:r>
              <a:rPr lang="en-US" altLang="zh-CN" sz="3200" b="1" dirty="0">
                <a:solidFill>
                  <a:srgbClr val="FF0000"/>
                </a:solidFill>
                <a:latin typeface="Times New Roman" panose="02020603050405020304" pitchFamily="18" charset="0"/>
                <a:ea typeface="黑体" panose="02010609060101010101" pitchFamily="49" charset="-122"/>
              </a:rPr>
              <a:t>6</a:t>
            </a:r>
          </a:p>
        </p:txBody>
      </p:sp>
      <p:sp>
        <p:nvSpPr>
          <p:cNvPr id="18480" name="Text Box 48"/>
          <p:cNvSpPr txBox="1"/>
          <p:nvPr/>
        </p:nvSpPr>
        <p:spPr>
          <a:xfrm>
            <a:off x="1870075" y="4406900"/>
            <a:ext cx="625475" cy="585788"/>
          </a:xfrm>
          <a:prstGeom prst="rect">
            <a:avLst/>
          </a:prstGeom>
          <a:noFill/>
          <a:ln w="9525">
            <a:noFill/>
          </a:ln>
        </p:spPr>
        <p:txBody>
          <a:bodyPr>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6</a:t>
            </a:r>
          </a:p>
        </p:txBody>
      </p:sp>
      <p:sp>
        <p:nvSpPr>
          <p:cNvPr id="18481" name="Text Box 49"/>
          <p:cNvSpPr txBox="1"/>
          <p:nvPr/>
        </p:nvSpPr>
        <p:spPr>
          <a:xfrm>
            <a:off x="3425825" y="4443413"/>
            <a:ext cx="388938" cy="585787"/>
          </a:xfrm>
          <a:prstGeom prst="rect">
            <a:avLst/>
          </a:prstGeom>
          <a:noFill/>
          <a:ln w="9525">
            <a:noFill/>
          </a:ln>
        </p:spPr>
        <p:txBody>
          <a:bodyPr wrap="none">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3</a:t>
            </a:r>
          </a:p>
        </p:txBody>
      </p:sp>
      <p:sp>
        <p:nvSpPr>
          <p:cNvPr id="6194" name="Text Box 50"/>
          <p:cNvSpPr txBox="1"/>
          <p:nvPr/>
        </p:nvSpPr>
        <p:spPr>
          <a:xfrm>
            <a:off x="4705350" y="4443413"/>
            <a:ext cx="595313" cy="585787"/>
          </a:xfrm>
          <a:prstGeom prst="rect">
            <a:avLst/>
          </a:prstGeom>
          <a:noFill/>
          <a:ln w="9525">
            <a:noFill/>
          </a:ln>
        </p:spPr>
        <p:txBody>
          <a:bodyPr wrap="none">
            <a:spAutoFit/>
          </a:bodyPr>
          <a:lstStyle/>
          <a:p>
            <a:pPr eaLnBrk="1" hangingPunct="1"/>
            <a:r>
              <a:rPr lang="en-US" altLang="zh-CN" sz="3200" b="1" dirty="0">
                <a:solidFill>
                  <a:srgbClr val="FF0000"/>
                </a:solidFill>
                <a:latin typeface="Times New Roman" panose="02020603050405020304" pitchFamily="18" charset="0"/>
                <a:ea typeface="黑体" panose="02010609060101010101" pitchFamily="49" charset="-122"/>
              </a:rPr>
              <a:t>18</a:t>
            </a:r>
          </a:p>
        </p:txBody>
      </p:sp>
      <p:sp>
        <p:nvSpPr>
          <p:cNvPr id="18483" name="Text Box 51"/>
          <p:cNvSpPr txBox="1"/>
          <p:nvPr/>
        </p:nvSpPr>
        <p:spPr>
          <a:xfrm>
            <a:off x="6423025" y="4443413"/>
            <a:ext cx="388938" cy="585787"/>
          </a:xfrm>
          <a:prstGeom prst="rect">
            <a:avLst/>
          </a:prstGeom>
          <a:noFill/>
          <a:ln w="9525">
            <a:noFill/>
          </a:ln>
        </p:spPr>
        <p:txBody>
          <a:bodyPr wrap="none">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6</a:t>
            </a:r>
          </a:p>
        </p:txBody>
      </p:sp>
      <p:sp>
        <p:nvSpPr>
          <p:cNvPr id="18484" name="Text Box 52"/>
          <p:cNvSpPr txBox="1"/>
          <p:nvPr/>
        </p:nvSpPr>
        <p:spPr>
          <a:xfrm>
            <a:off x="7772400" y="4443413"/>
            <a:ext cx="390525" cy="585787"/>
          </a:xfrm>
          <a:prstGeom prst="rect">
            <a:avLst/>
          </a:prstGeom>
          <a:noFill/>
          <a:ln w="9525">
            <a:noFill/>
          </a:ln>
        </p:spPr>
        <p:txBody>
          <a:bodyPr wrap="none">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3</a:t>
            </a:r>
          </a:p>
        </p:txBody>
      </p:sp>
      <p:sp>
        <p:nvSpPr>
          <p:cNvPr id="6197" name="Text Box 53"/>
          <p:cNvSpPr txBox="1"/>
          <p:nvPr/>
        </p:nvSpPr>
        <p:spPr>
          <a:xfrm>
            <a:off x="9231313" y="4443413"/>
            <a:ext cx="390525" cy="585787"/>
          </a:xfrm>
          <a:prstGeom prst="rect">
            <a:avLst/>
          </a:prstGeom>
          <a:noFill/>
          <a:ln w="9525">
            <a:noFill/>
          </a:ln>
        </p:spPr>
        <p:txBody>
          <a:bodyPr wrap="none">
            <a:spAutoFit/>
          </a:bodyPr>
          <a:lstStyle/>
          <a:p>
            <a:pPr eaLnBrk="1" hangingPunct="1"/>
            <a:r>
              <a:rPr lang="en-US" altLang="zh-CN" sz="3200" b="1" dirty="0">
                <a:solidFill>
                  <a:srgbClr val="FF0000"/>
                </a:solidFill>
                <a:latin typeface="Times New Roman" panose="02020603050405020304" pitchFamily="18" charset="0"/>
                <a:ea typeface="黑体" panose="02010609060101010101" pitchFamily="49" charset="-122"/>
              </a:rPr>
              <a:t>9</a:t>
            </a:r>
          </a:p>
        </p:txBody>
      </p:sp>
      <p:sp>
        <p:nvSpPr>
          <p:cNvPr id="18486" name="Text Box 54"/>
          <p:cNvSpPr txBox="1"/>
          <p:nvPr/>
        </p:nvSpPr>
        <p:spPr>
          <a:xfrm>
            <a:off x="1870075" y="5105400"/>
            <a:ext cx="388938" cy="585788"/>
          </a:xfrm>
          <a:prstGeom prst="rect">
            <a:avLst/>
          </a:prstGeom>
          <a:noFill/>
          <a:ln w="9525">
            <a:noFill/>
          </a:ln>
        </p:spPr>
        <p:txBody>
          <a:bodyPr wrap="none">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6</a:t>
            </a:r>
          </a:p>
        </p:txBody>
      </p:sp>
      <p:sp>
        <p:nvSpPr>
          <p:cNvPr id="18487" name="Text Box 55"/>
          <p:cNvSpPr txBox="1"/>
          <p:nvPr/>
        </p:nvSpPr>
        <p:spPr>
          <a:xfrm>
            <a:off x="3425825" y="5105400"/>
            <a:ext cx="388938" cy="585788"/>
          </a:xfrm>
          <a:prstGeom prst="rect">
            <a:avLst/>
          </a:prstGeom>
          <a:noFill/>
          <a:ln w="9525">
            <a:noFill/>
          </a:ln>
        </p:spPr>
        <p:txBody>
          <a:bodyPr wrap="none">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2</a:t>
            </a:r>
          </a:p>
        </p:txBody>
      </p:sp>
      <p:sp>
        <p:nvSpPr>
          <p:cNvPr id="6200" name="Text Box 56"/>
          <p:cNvSpPr txBox="1"/>
          <p:nvPr/>
        </p:nvSpPr>
        <p:spPr>
          <a:xfrm>
            <a:off x="4705350" y="5105400"/>
            <a:ext cx="595313" cy="585788"/>
          </a:xfrm>
          <a:prstGeom prst="rect">
            <a:avLst/>
          </a:prstGeom>
          <a:noFill/>
          <a:ln w="9525">
            <a:noFill/>
          </a:ln>
        </p:spPr>
        <p:txBody>
          <a:bodyPr wrap="none">
            <a:spAutoFit/>
          </a:bodyPr>
          <a:lstStyle/>
          <a:p>
            <a:pPr eaLnBrk="1" hangingPunct="1"/>
            <a:r>
              <a:rPr lang="en-US" altLang="zh-CN" sz="3200" b="1" dirty="0">
                <a:solidFill>
                  <a:srgbClr val="FF0000"/>
                </a:solidFill>
                <a:latin typeface="Times New Roman" panose="02020603050405020304" pitchFamily="18" charset="0"/>
                <a:ea typeface="黑体" panose="02010609060101010101" pitchFamily="49" charset="-122"/>
              </a:rPr>
              <a:t>12</a:t>
            </a:r>
          </a:p>
        </p:txBody>
      </p:sp>
      <p:sp>
        <p:nvSpPr>
          <p:cNvPr id="18489" name="Text Box 57"/>
          <p:cNvSpPr txBox="1"/>
          <p:nvPr/>
        </p:nvSpPr>
        <p:spPr>
          <a:xfrm>
            <a:off x="6467475" y="5105400"/>
            <a:ext cx="388938" cy="585788"/>
          </a:xfrm>
          <a:prstGeom prst="rect">
            <a:avLst/>
          </a:prstGeom>
          <a:noFill/>
          <a:ln w="9525">
            <a:noFill/>
          </a:ln>
        </p:spPr>
        <p:txBody>
          <a:bodyPr wrap="none">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6</a:t>
            </a:r>
          </a:p>
        </p:txBody>
      </p:sp>
      <p:sp>
        <p:nvSpPr>
          <p:cNvPr id="18490" name="Text Box 58"/>
          <p:cNvSpPr txBox="1"/>
          <p:nvPr/>
        </p:nvSpPr>
        <p:spPr>
          <a:xfrm>
            <a:off x="7727950" y="5091113"/>
            <a:ext cx="390525" cy="585787"/>
          </a:xfrm>
          <a:prstGeom prst="rect">
            <a:avLst/>
          </a:prstGeom>
          <a:noFill/>
          <a:ln w="9525">
            <a:noFill/>
          </a:ln>
        </p:spPr>
        <p:txBody>
          <a:bodyPr wrap="none">
            <a:spAutoFit/>
          </a:bodyPr>
          <a:lstStyle/>
          <a:p>
            <a:pPr eaLnBrk="1" hangingPunct="1"/>
            <a:r>
              <a:rPr lang="en-US" altLang="zh-CN" sz="3200" b="1" dirty="0">
                <a:solidFill>
                  <a:srgbClr val="000000"/>
                </a:solidFill>
                <a:latin typeface="Times New Roman" panose="02020603050405020304" pitchFamily="18" charset="0"/>
                <a:ea typeface="黑体" panose="02010609060101010101" pitchFamily="49" charset="-122"/>
              </a:rPr>
              <a:t>2</a:t>
            </a:r>
          </a:p>
        </p:txBody>
      </p:sp>
      <p:sp>
        <p:nvSpPr>
          <p:cNvPr id="6203" name="Text Box 59"/>
          <p:cNvSpPr txBox="1"/>
          <p:nvPr/>
        </p:nvSpPr>
        <p:spPr>
          <a:xfrm>
            <a:off x="9231313" y="5105400"/>
            <a:ext cx="390525" cy="585788"/>
          </a:xfrm>
          <a:prstGeom prst="rect">
            <a:avLst/>
          </a:prstGeom>
          <a:noFill/>
          <a:ln w="9525">
            <a:noFill/>
          </a:ln>
        </p:spPr>
        <p:txBody>
          <a:bodyPr wrap="none">
            <a:spAutoFit/>
          </a:bodyPr>
          <a:lstStyle/>
          <a:p>
            <a:pPr eaLnBrk="1" hangingPunct="1"/>
            <a:r>
              <a:rPr lang="en-US" altLang="zh-CN" sz="3200" b="1" dirty="0">
                <a:solidFill>
                  <a:srgbClr val="FF0000"/>
                </a:solidFill>
                <a:latin typeface="Times New Roman" panose="02020603050405020304" pitchFamily="18" charset="0"/>
                <a:ea typeface="黑体" panose="02010609060101010101" pitchFamily="49" charset="-122"/>
              </a:rPr>
              <a:t>6</a:t>
            </a:r>
          </a:p>
        </p:txBody>
      </p:sp>
      <p:sp>
        <p:nvSpPr>
          <p:cNvPr id="21" name="矩形 20"/>
          <p:cNvSpPr/>
          <p:nvPr/>
        </p:nvSpPr>
        <p:spPr bwMode="auto">
          <a:xfrm>
            <a:off x="0" y="1038225"/>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探究新知</a:t>
            </a:r>
          </a:p>
        </p:txBody>
      </p:sp>
      <p:sp>
        <p:nvSpPr>
          <p:cNvPr id="85053" name="TextBox 21"/>
          <p:cNvSpPr txBox="1"/>
          <p:nvPr/>
        </p:nvSpPr>
        <p:spPr>
          <a:xfrm>
            <a:off x="1865313" y="996950"/>
            <a:ext cx="9115425" cy="2032000"/>
          </a:xfrm>
          <a:prstGeom prst="rect">
            <a:avLst/>
          </a:prstGeom>
          <a:noFill/>
          <a:ln w="9525">
            <a:noFill/>
          </a:ln>
        </p:spPr>
        <p:txBody>
          <a:bodyPr>
            <a:spAutoFit/>
          </a:bodyPr>
          <a:lstStyle/>
          <a:p>
            <a:pPr eaLnBrk="1" hangingPunct="1">
              <a:lnSpc>
                <a:spcPct val="150000"/>
              </a:lnSpc>
            </a:pPr>
            <a:r>
              <a:rPr lang="zh-CN" altLang="en-US" sz="2800" b="1" dirty="0">
                <a:solidFill>
                  <a:srgbClr val="000000"/>
                </a:solidFill>
                <a:latin typeface="微软雅黑" panose="020B0503020204020204" pitchFamily="34" charset="-122"/>
                <a:ea typeface="微软雅黑" panose="020B0503020204020204" pitchFamily="34" charset="-122"/>
              </a:rPr>
              <a:t>     把第</a:t>
            </a:r>
            <a:r>
              <a:rPr lang="en-US" altLang="zh-CN" sz="2800" b="1" dirty="0">
                <a:solidFill>
                  <a:srgbClr val="000000"/>
                </a:solidFill>
                <a:latin typeface="微软雅黑" panose="020B0503020204020204" pitchFamily="34" charset="-122"/>
                <a:ea typeface="微软雅黑" panose="020B0503020204020204" pitchFamily="34" charset="-122"/>
              </a:rPr>
              <a:t>115</a:t>
            </a:r>
            <a:r>
              <a:rPr lang="zh-CN" altLang="en-US" sz="2800" b="1" dirty="0">
                <a:solidFill>
                  <a:srgbClr val="000000"/>
                </a:solidFill>
                <a:latin typeface="微软雅黑" panose="020B0503020204020204" pitchFamily="34" charset="-122"/>
                <a:ea typeface="微软雅黑" panose="020B0503020204020204" pitchFamily="34" charset="-122"/>
              </a:rPr>
              <a:t>页的三角形减下来，看看哪两个能拼成平行四边形。先拼一拼，求出拼成的平行四边形和每个三角形的面积，再在小组里交流，并完成下表。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9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8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48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20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48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49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20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47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47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18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47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847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1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74" grpId="0"/>
      <p:bldP spid="18475" grpId="0"/>
      <p:bldP spid="6188" grpId="0"/>
      <p:bldP spid="18477" grpId="0"/>
      <p:bldP spid="18478" grpId="0"/>
      <p:bldP spid="6191" grpId="0"/>
      <p:bldP spid="18480" grpId="0"/>
      <p:bldP spid="18481" grpId="0"/>
      <p:bldP spid="6194" grpId="0"/>
      <p:bldP spid="18483" grpId="0"/>
      <p:bldP spid="18484" grpId="0"/>
      <p:bldP spid="6197" grpId="0"/>
      <p:bldP spid="18486" grpId="0"/>
      <p:bldP spid="18487" grpId="0"/>
      <p:bldP spid="6200" grpId="0"/>
      <p:bldP spid="18489" grpId="0"/>
      <p:bldP spid="18490" grpId="0"/>
      <p:bldP spid="620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4"/>
          <p:cNvSpPr txBox="1"/>
          <p:nvPr/>
        </p:nvSpPr>
        <p:spPr>
          <a:xfrm>
            <a:off x="912813" y="1598613"/>
            <a:ext cx="10272712" cy="534987"/>
          </a:xfrm>
          <a:prstGeom prst="rect">
            <a:avLst/>
          </a:prstGeom>
          <a:noFill/>
          <a:ln w="9525">
            <a:noFill/>
          </a:ln>
        </p:spPr>
        <p:txBody>
          <a:bodyPr>
            <a:spAutoFit/>
          </a:bodyPr>
          <a:lstStyle/>
          <a:p>
            <a:pPr eaLnBrk="1" hangingPunct="1">
              <a:lnSpc>
                <a:spcPct val="120000"/>
              </a:lnSpc>
              <a:spcBef>
                <a:spcPct val="50000"/>
              </a:spcBef>
            </a:pPr>
            <a:r>
              <a:rPr lang="zh-CN" altLang="en-US" sz="2400" b="1" dirty="0">
                <a:solidFill>
                  <a:srgbClr val="000000"/>
                </a:solidFill>
                <a:latin typeface="微软雅黑" panose="020B0503020204020204" pitchFamily="34" charset="-122"/>
                <a:ea typeface="微软雅黑" panose="020B0503020204020204" pitchFamily="34" charset="-122"/>
              </a:rPr>
              <a:t>（</a:t>
            </a:r>
            <a:r>
              <a:rPr lang="en-US" altLang="zh-CN" sz="2400" b="1" dirty="0">
                <a:solidFill>
                  <a:srgbClr val="000000"/>
                </a:solidFill>
                <a:latin typeface="微软雅黑" panose="020B0503020204020204" pitchFamily="34" charset="-122"/>
                <a:ea typeface="微软雅黑" panose="020B0503020204020204" pitchFamily="34" charset="-122"/>
              </a:rPr>
              <a:t>1</a:t>
            </a:r>
            <a:r>
              <a:rPr lang="zh-CN" altLang="en-US" sz="2400" b="1" dirty="0">
                <a:solidFill>
                  <a:srgbClr val="000000"/>
                </a:solidFill>
                <a:latin typeface="微软雅黑" panose="020B0503020204020204" pitchFamily="34" charset="-122"/>
                <a:ea typeface="微软雅黑" panose="020B0503020204020204" pitchFamily="34" charset="-122"/>
              </a:rPr>
              <a:t>）拼成平行四边形的两个三角形有什么关系？</a:t>
            </a:r>
          </a:p>
        </p:txBody>
      </p:sp>
      <p:sp>
        <p:nvSpPr>
          <p:cNvPr id="87043" name="Text Box 5"/>
          <p:cNvSpPr txBox="1"/>
          <p:nvPr/>
        </p:nvSpPr>
        <p:spPr>
          <a:xfrm>
            <a:off x="912813" y="2755900"/>
            <a:ext cx="9609137" cy="979488"/>
          </a:xfrm>
          <a:prstGeom prst="rect">
            <a:avLst/>
          </a:prstGeom>
          <a:noFill/>
          <a:ln w="9525">
            <a:noFill/>
          </a:ln>
        </p:spPr>
        <p:txBody>
          <a:bodyPr>
            <a:spAutoFit/>
          </a:bodyPr>
          <a:lstStyle/>
          <a:p>
            <a:pPr eaLnBrk="1" hangingPunct="1">
              <a:lnSpc>
                <a:spcPct val="120000"/>
              </a:lnSpc>
              <a:spcBef>
                <a:spcPct val="50000"/>
              </a:spcBef>
            </a:pPr>
            <a:r>
              <a:rPr lang="zh-CN" altLang="en-US" sz="2400" b="1" dirty="0">
                <a:solidFill>
                  <a:srgbClr val="000000"/>
                </a:solidFill>
                <a:latin typeface="微软雅黑" panose="020B0503020204020204" pitchFamily="34" charset="-122"/>
                <a:ea typeface="微软雅黑" panose="020B0503020204020204" pitchFamily="34" charset="-122"/>
              </a:rPr>
              <a:t>（</a:t>
            </a:r>
            <a:r>
              <a:rPr lang="en-US" altLang="zh-CN" sz="2400" b="1" dirty="0">
                <a:solidFill>
                  <a:srgbClr val="000000"/>
                </a:solidFill>
                <a:latin typeface="微软雅黑" panose="020B0503020204020204" pitchFamily="34" charset="-122"/>
                <a:ea typeface="微软雅黑" panose="020B0503020204020204" pitchFamily="34" charset="-122"/>
              </a:rPr>
              <a:t>2</a:t>
            </a:r>
            <a:r>
              <a:rPr lang="zh-CN" altLang="en-US" sz="2400" b="1" dirty="0">
                <a:solidFill>
                  <a:srgbClr val="000000"/>
                </a:solidFill>
                <a:latin typeface="微软雅黑" panose="020B0503020204020204" pitchFamily="34" charset="-122"/>
                <a:ea typeface="微软雅黑" panose="020B0503020204020204" pitchFamily="34" charset="-122"/>
              </a:rPr>
              <a:t>）拼成的平行四边形的底和高与三角形的底和高有什么关系？每个三角形的面积与拼成的平行四边形的面积呢？</a:t>
            </a:r>
          </a:p>
        </p:txBody>
      </p:sp>
      <p:sp>
        <p:nvSpPr>
          <p:cNvPr id="87044" name="Text Box 6"/>
          <p:cNvSpPr txBox="1"/>
          <p:nvPr/>
        </p:nvSpPr>
        <p:spPr>
          <a:xfrm>
            <a:off x="938213" y="4813300"/>
            <a:ext cx="10944225" cy="534988"/>
          </a:xfrm>
          <a:prstGeom prst="rect">
            <a:avLst/>
          </a:prstGeom>
          <a:noFill/>
          <a:ln w="9525">
            <a:noFill/>
          </a:ln>
        </p:spPr>
        <p:txBody>
          <a:bodyPr>
            <a:spAutoFit/>
          </a:bodyPr>
          <a:lstStyle/>
          <a:p>
            <a:pPr eaLnBrk="1" hangingPunct="1">
              <a:lnSpc>
                <a:spcPct val="120000"/>
              </a:lnSpc>
              <a:spcBef>
                <a:spcPct val="50000"/>
              </a:spcBef>
            </a:pPr>
            <a:r>
              <a:rPr lang="zh-CN" altLang="en-US" sz="2400" b="1" dirty="0">
                <a:solidFill>
                  <a:srgbClr val="000000"/>
                </a:solidFill>
                <a:latin typeface="微软雅黑" panose="020B0503020204020204" pitchFamily="34" charset="-122"/>
                <a:ea typeface="微软雅黑" panose="020B0503020204020204" pitchFamily="34" charset="-122"/>
              </a:rPr>
              <a:t>（</a:t>
            </a:r>
            <a:r>
              <a:rPr lang="en-US" altLang="zh-CN" sz="2400" b="1" dirty="0">
                <a:solidFill>
                  <a:srgbClr val="000000"/>
                </a:solidFill>
                <a:latin typeface="微软雅黑" panose="020B0503020204020204" pitchFamily="34" charset="-122"/>
                <a:ea typeface="微软雅黑" panose="020B0503020204020204" pitchFamily="34" charset="-122"/>
              </a:rPr>
              <a:t>3</a:t>
            </a:r>
            <a:r>
              <a:rPr lang="zh-CN" altLang="en-US" sz="2400" b="1" dirty="0">
                <a:solidFill>
                  <a:srgbClr val="000000"/>
                </a:solidFill>
                <a:latin typeface="微软雅黑" panose="020B0503020204020204" pitchFamily="34" charset="-122"/>
                <a:ea typeface="微软雅黑" panose="020B0503020204020204" pitchFamily="34" charset="-122"/>
              </a:rPr>
              <a:t>）根据平行四边形的面积公式，怎样求出三角形的面积？</a:t>
            </a:r>
          </a:p>
        </p:txBody>
      </p:sp>
      <p:sp>
        <p:nvSpPr>
          <p:cNvPr id="7" name="Text Box 2">
            <a:hlinkClick r:id="" action="ppaction://noaction"/>
          </p:cNvPr>
          <p:cNvSpPr txBox="1"/>
          <p:nvPr/>
        </p:nvSpPr>
        <p:spPr>
          <a:xfrm>
            <a:off x="1844675" y="2143125"/>
            <a:ext cx="7164388" cy="536575"/>
          </a:xfrm>
          <a:prstGeom prst="rect">
            <a:avLst/>
          </a:prstGeom>
          <a:noFill/>
          <a:ln w="9525">
            <a:noFill/>
          </a:ln>
        </p:spPr>
        <p:txBody>
          <a:bodyPr>
            <a:spAutoFit/>
          </a:bodyPr>
          <a:lstStyle/>
          <a:p>
            <a:pPr eaLnBrk="1" hangingPunct="1">
              <a:lnSpc>
                <a:spcPct val="120000"/>
              </a:lnSpc>
              <a:spcBef>
                <a:spcPct val="50000"/>
              </a:spcBef>
            </a:pPr>
            <a:r>
              <a:rPr lang="zh-CN" altLang="en-US" sz="2400" b="1" dirty="0">
                <a:solidFill>
                  <a:srgbClr val="0000FF"/>
                </a:solidFill>
                <a:latin typeface="微软雅黑" panose="020B0503020204020204" pitchFamily="34" charset="-122"/>
                <a:ea typeface="微软雅黑" panose="020B0503020204020204" pitchFamily="34" charset="-122"/>
              </a:rPr>
              <a:t>拼成平行四边形的两个三角形完全一样。</a:t>
            </a:r>
          </a:p>
        </p:txBody>
      </p:sp>
      <p:sp>
        <p:nvSpPr>
          <p:cNvPr id="8" name="Text Box 2">
            <a:hlinkClick r:id="" action="ppaction://noaction"/>
          </p:cNvPr>
          <p:cNvSpPr txBox="1"/>
          <p:nvPr/>
        </p:nvSpPr>
        <p:spPr>
          <a:xfrm>
            <a:off x="1127125" y="3736975"/>
            <a:ext cx="9845675" cy="979488"/>
          </a:xfrm>
          <a:prstGeom prst="rect">
            <a:avLst/>
          </a:prstGeom>
          <a:noFill/>
          <a:ln w="9525">
            <a:noFill/>
          </a:ln>
        </p:spPr>
        <p:txBody>
          <a:bodyPr>
            <a:spAutoFit/>
          </a:bodyPr>
          <a:lstStyle/>
          <a:p>
            <a:pPr eaLnBrk="1" hangingPunct="1">
              <a:lnSpc>
                <a:spcPct val="120000"/>
              </a:lnSpc>
              <a:spcBef>
                <a:spcPct val="50000"/>
              </a:spcBef>
            </a:pPr>
            <a:r>
              <a:rPr lang="zh-CN" altLang="en-US" sz="2400" b="1" dirty="0">
                <a:solidFill>
                  <a:srgbClr val="0000FF"/>
                </a:solidFill>
                <a:latin typeface="微软雅黑" panose="020B0503020204020204" pitchFamily="34" charset="-122"/>
                <a:ea typeface="微软雅黑" panose="020B0503020204020204" pitchFamily="34" charset="-122"/>
              </a:rPr>
              <a:t>       三角形的底和高与拼成的平行四边形的底和高分别相等，而三角形的面积是拼成的</a:t>
            </a:r>
            <a:r>
              <a:rPr lang="zh-CN" altLang="en-US" sz="2400" b="1" dirty="0">
                <a:solidFill>
                  <a:srgbClr val="FF0000"/>
                </a:solidFill>
                <a:latin typeface="微软雅黑" panose="020B0503020204020204" pitchFamily="34" charset="-122"/>
                <a:ea typeface="微软雅黑" panose="020B0503020204020204" pitchFamily="34" charset="-122"/>
              </a:rPr>
              <a:t>平行四边形面积的一半</a:t>
            </a:r>
            <a:r>
              <a:rPr lang="zh-CN" altLang="en-US" sz="2400" b="1" dirty="0">
                <a:solidFill>
                  <a:srgbClr val="0000FF"/>
                </a:solidFill>
                <a:latin typeface="微软雅黑" panose="020B0503020204020204" pitchFamily="34" charset="-122"/>
                <a:ea typeface="微软雅黑" panose="020B0503020204020204" pitchFamily="34" charset="-122"/>
              </a:rPr>
              <a:t>。</a:t>
            </a:r>
          </a:p>
        </p:txBody>
      </p:sp>
      <p:sp>
        <p:nvSpPr>
          <p:cNvPr id="9" name="Rectangle 4"/>
          <p:cNvSpPr/>
          <p:nvPr/>
        </p:nvSpPr>
        <p:spPr>
          <a:xfrm>
            <a:off x="1681163" y="5445125"/>
            <a:ext cx="6091237" cy="460375"/>
          </a:xfrm>
          <a:prstGeom prst="rect">
            <a:avLst/>
          </a:prstGeom>
          <a:noFill/>
          <a:ln w="9525">
            <a:noFill/>
          </a:ln>
        </p:spPr>
        <p:txBody>
          <a:bodyPr>
            <a:spAutoFit/>
          </a:bodyPr>
          <a:lstStyle/>
          <a:p>
            <a:pPr eaLnBrk="1" hangingPunct="1"/>
            <a:r>
              <a:rPr lang="zh-CN" altLang="en-US" sz="2400" b="1" dirty="0">
                <a:solidFill>
                  <a:srgbClr val="0000FF"/>
                </a:solidFill>
                <a:latin typeface="微软雅黑" panose="020B0503020204020204" pitchFamily="34" charset="-122"/>
                <a:ea typeface="微软雅黑" panose="020B0503020204020204" pitchFamily="34" charset="-122"/>
              </a:rPr>
              <a:t>平行四边形的面积</a:t>
            </a:r>
            <a:r>
              <a:rPr lang="en-US" altLang="zh-CN" sz="2400" b="1" dirty="0">
                <a:solidFill>
                  <a:srgbClr val="0000FF"/>
                </a:solidFill>
                <a:latin typeface="微软雅黑" panose="020B0503020204020204" pitchFamily="34" charset="-122"/>
                <a:ea typeface="微软雅黑" panose="020B0503020204020204" pitchFamily="34" charset="-122"/>
              </a:rPr>
              <a:t>=</a:t>
            </a:r>
            <a:r>
              <a:rPr lang="zh-CN" altLang="en-US" sz="2400" b="1" dirty="0">
                <a:solidFill>
                  <a:srgbClr val="0000FF"/>
                </a:solidFill>
                <a:latin typeface="微软雅黑" panose="020B0503020204020204" pitchFamily="34" charset="-122"/>
                <a:ea typeface="微软雅黑" panose="020B0503020204020204" pitchFamily="34" charset="-122"/>
              </a:rPr>
              <a:t>底</a:t>
            </a:r>
            <a:r>
              <a:rPr lang="en-US" altLang="zh-CN" sz="2400" b="1" dirty="0">
                <a:solidFill>
                  <a:srgbClr val="0000FF"/>
                </a:solidFill>
                <a:latin typeface="微软雅黑" panose="020B0503020204020204" pitchFamily="34" charset="-122"/>
                <a:ea typeface="微软雅黑" panose="020B0503020204020204" pitchFamily="34" charset="-122"/>
              </a:rPr>
              <a:t>×</a:t>
            </a:r>
            <a:r>
              <a:rPr lang="zh-CN" altLang="en-US" sz="2400" b="1" dirty="0">
                <a:solidFill>
                  <a:srgbClr val="0000FF"/>
                </a:solidFill>
                <a:latin typeface="微软雅黑" panose="020B0503020204020204" pitchFamily="34" charset="-122"/>
                <a:ea typeface="微软雅黑" panose="020B0503020204020204" pitchFamily="34" charset="-122"/>
              </a:rPr>
              <a:t>高</a:t>
            </a:r>
          </a:p>
        </p:txBody>
      </p:sp>
      <p:sp>
        <p:nvSpPr>
          <p:cNvPr id="10" name="Rectangle 5"/>
          <p:cNvSpPr/>
          <p:nvPr/>
        </p:nvSpPr>
        <p:spPr>
          <a:xfrm>
            <a:off x="1735138" y="5964238"/>
            <a:ext cx="4675187" cy="461962"/>
          </a:xfrm>
          <a:prstGeom prst="rect">
            <a:avLst/>
          </a:prstGeom>
          <a:noFill/>
          <a:ln w="9525">
            <a:noFill/>
          </a:ln>
        </p:spPr>
        <p:txBody>
          <a:bodyPr>
            <a:spAutoFit/>
          </a:bodyPr>
          <a:lstStyle/>
          <a:p>
            <a:pPr eaLnBrk="1" hangingPunct="1"/>
            <a:r>
              <a:rPr lang="zh-CN" altLang="en-US" sz="2400" b="1" dirty="0">
                <a:solidFill>
                  <a:srgbClr val="FF0000"/>
                </a:solidFill>
                <a:latin typeface="微软雅黑" panose="020B0503020204020204" pitchFamily="34" charset="-122"/>
                <a:ea typeface="微软雅黑" panose="020B0503020204020204" pitchFamily="34" charset="-122"/>
              </a:rPr>
              <a:t>三角形的面积</a:t>
            </a:r>
            <a:r>
              <a:rPr lang="en-US" altLang="zh-CN" sz="2400" b="1" dirty="0">
                <a:solidFill>
                  <a:srgbClr val="FF0000"/>
                </a:solidFill>
                <a:latin typeface="微软雅黑" panose="020B0503020204020204" pitchFamily="34" charset="-122"/>
                <a:ea typeface="微软雅黑" panose="020B0503020204020204" pitchFamily="34" charset="-122"/>
              </a:rPr>
              <a:t>=</a:t>
            </a:r>
            <a:r>
              <a:rPr lang="zh-CN" altLang="en-US" sz="2400" b="1" dirty="0">
                <a:solidFill>
                  <a:srgbClr val="FF0000"/>
                </a:solidFill>
                <a:latin typeface="微软雅黑" panose="020B0503020204020204" pitchFamily="34" charset="-122"/>
                <a:ea typeface="微软雅黑" panose="020B0503020204020204" pitchFamily="34" charset="-122"/>
              </a:rPr>
              <a:t>底</a:t>
            </a:r>
            <a:r>
              <a:rPr lang="en-US" altLang="zh-CN" sz="2400" b="1" dirty="0">
                <a:solidFill>
                  <a:srgbClr val="FF0000"/>
                </a:solidFill>
                <a:latin typeface="微软雅黑" panose="020B0503020204020204" pitchFamily="34" charset="-122"/>
                <a:ea typeface="微软雅黑" panose="020B0503020204020204" pitchFamily="34" charset="-122"/>
              </a:rPr>
              <a:t>×</a:t>
            </a:r>
            <a:r>
              <a:rPr lang="zh-CN" altLang="en-US" sz="2400" b="1" dirty="0">
                <a:solidFill>
                  <a:srgbClr val="FF0000"/>
                </a:solidFill>
                <a:latin typeface="微软雅黑" panose="020B0503020204020204" pitchFamily="34" charset="-122"/>
                <a:ea typeface="微软雅黑" panose="020B0503020204020204" pitchFamily="34" charset="-122"/>
              </a:rPr>
              <a:t>高</a:t>
            </a:r>
            <a:r>
              <a:rPr lang="en-US" altLang="zh-CN" sz="2400" b="1" dirty="0">
                <a:solidFill>
                  <a:srgbClr val="FF0000"/>
                </a:solidFill>
                <a:latin typeface="微软雅黑" panose="020B0503020204020204" pitchFamily="34" charset="-122"/>
                <a:ea typeface="微软雅黑" panose="020B0503020204020204" pitchFamily="34" charset="-122"/>
              </a:rPr>
              <a:t>÷2</a:t>
            </a:r>
          </a:p>
        </p:txBody>
      </p:sp>
      <p:sp>
        <p:nvSpPr>
          <p:cNvPr id="11" name="矩形 10"/>
          <p:cNvSpPr/>
          <p:nvPr/>
        </p:nvSpPr>
        <p:spPr bwMode="auto">
          <a:xfrm>
            <a:off x="334963" y="1009650"/>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讨论分析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4"/>
          <p:cNvSpPr txBox="1"/>
          <p:nvPr/>
        </p:nvSpPr>
        <p:spPr>
          <a:xfrm>
            <a:off x="838200" y="1868488"/>
            <a:ext cx="10847388" cy="1570037"/>
          </a:xfrm>
          <a:prstGeom prst="rect">
            <a:avLst/>
          </a:prstGeom>
          <a:noFill/>
          <a:ln w="9525">
            <a:noFill/>
          </a:ln>
        </p:spPr>
        <p:txBody>
          <a:bodyPr>
            <a:spAutoFit/>
          </a:bodyPr>
          <a:lstStyle/>
          <a:p>
            <a:pPr eaLnBrk="1" hangingPunct="1">
              <a:lnSpc>
                <a:spcPct val="150000"/>
              </a:lnSpc>
              <a:spcBef>
                <a:spcPct val="50000"/>
              </a:spcBef>
            </a:pPr>
            <a:r>
              <a:rPr lang="en-US" altLang="zh-CN" sz="3200" b="1" dirty="0">
                <a:solidFill>
                  <a:srgbClr val="000000"/>
                </a:solidFill>
                <a:latin typeface="微软雅黑" panose="020B0503020204020204" pitchFamily="34" charset="-122"/>
                <a:ea typeface="微软雅黑" panose="020B0503020204020204" pitchFamily="34" charset="-122"/>
              </a:rPr>
              <a:t>       </a:t>
            </a:r>
            <a:r>
              <a:rPr lang="zh-CN" altLang="en-US" sz="3200" b="1" dirty="0">
                <a:solidFill>
                  <a:srgbClr val="000000"/>
                </a:solidFill>
                <a:latin typeface="微软雅黑" panose="020B0503020204020204" pitchFamily="34" charset="-122"/>
                <a:ea typeface="微软雅黑" panose="020B0503020204020204" pitchFamily="34" charset="-122"/>
              </a:rPr>
              <a:t>如果用</a:t>
            </a:r>
            <a:r>
              <a:rPr lang="en-US" altLang="zh-CN" sz="3200" b="1" i="1" dirty="0">
                <a:solidFill>
                  <a:srgbClr val="FF0000"/>
                </a:solidFill>
                <a:latin typeface="微软雅黑" panose="020B0503020204020204" pitchFamily="34" charset="-122"/>
                <a:ea typeface="微软雅黑" panose="020B0503020204020204" pitchFamily="34" charset="-122"/>
              </a:rPr>
              <a:t>S</a:t>
            </a:r>
            <a:r>
              <a:rPr lang="en-US" altLang="zh-CN" sz="3200" b="1" i="1" dirty="0">
                <a:solidFill>
                  <a:srgbClr val="000000"/>
                </a:solidFill>
                <a:latin typeface="微软雅黑" panose="020B0503020204020204" pitchFamily="34" charset="-122"/>
                <a:ea typeface="微软雅黑" panose="020B0503020204020204" pitchFamily="34" charset="-122"/>
              </a:rPr>
              <a:t> </a:t>
            </a:r>
            <a:r>
              <a:rPr lang="zh-CN" altLang="en-US" sz="3200" b="1" dirty="0">
                <a:solidFill>
                  <a:srgbClr val="000000"/>
                </a:solidFill>
                <a:latin typeface="微软雅黑" panose="020B0503020204020204" pitchFamily="34" charset="-122"/>
                <a:ea typeface="微软雅黑" panose="020B0503020204020204" pitchFamily="34" charset="-122"/>
              </a:rPr>
              <a:t>表示三角形的面积，用</a:t>
            </a:r>
            <a:r>
              <a:rPr lang="en-US" altLang="zh-CN" sz="3200" b="1" i="1" dirty="0">
                <a:solidFill>
                  <a:srgbClr val="FF0000"/>
                </a:solidFill>
                <a:latin typeface="微软雅黑" panose="020B0503020204020204" pitchFamily="34" charset="-122"/>
                <a:ea typeface="微软雅黑" panose="020B0503020204020204" pitchFamily="34" charset="-122"/>
              </a:rPr>
              <a:t>a</a:t>
            </a:r>
            <a:r>
              <a:rPr lang="en-US" altLang="zh-CN" sz="3200" b="1" i="1" dirty="0">
                <a:solidFill>
                  <a:srgbClr val="000000"/>
                </a:solidFill>
                <a:latin typeface="微软雅黑" panose="020B0503020204020204" pitchFamily="34" charset="-122"/>
                <a:ea typeface="微软雅黑" panose="020B0503020204020204" pitchFamily="34" charset="-122"/>
              </a:rPr>
              <a:t> </a:t>
            </a:r>
            <a:r>
              <a:rPr lang="zh-CN" altLang="en-US" sz="3200" b="1" dirty="0">
                <a:solidFill>
                  <a:srgbClr val="000000"/>
                </a:solidFill>
                <a:latin typeface="微软雅黑" panose="020B0503020204020204" pitchFamily="34" charset="-122"/>
                <a:ea typeface="微软雅黑" panose="020B0503020204020204" pitchFamily="34" charset="-122"/>
              </a:rPr>
              <a:t>和</a:t>
            </a:r>
            <a:r>
              <a:rPr lang="en-US" altLang="zh-CN" sz="3200" b="1" i="1" dirty="0">
                <a:solidFill>
                  <a:srgbClr val="FF0000"/>
                </a:solidFill>
                <a:latin typeface="微软雅黑" panose="020B0503020204020204" pitchFamily="34" charset="-122"/>
                <a:ea typeface="微软雅黑" panose="020B0503020204020204" pitchFamily="34" charset="-122"/>
              </a:rPr>
              <a:t>h</a:t>
            </a:r>
            <a:r>
              <a:rPr lang="en-US" altLang="zh-CN" sz="3200" b="1" i="1" dirty="0">
                <a:solidFill>
                  <a:srgbClr val="000000"/>
                </a:solidFill>
                <a:latin typeface="微软雅黑" panose="020B0503020204020204" pitchFamily="34" charset="-122"/>
                <a:ea typeface="微软雅黑" panose="020B0503020204020204" pitchFamily="34" charset="-122"/>
              </a:rPr>
              <a:t> </a:t>
            </a:r>
            <a:r>
              <a:rPr lang="zh-CN" altLang="en-US" sz="3200" b="1" dirty="0">
                <a:solidFill>
                  <a:srgbClr val="000000"/>
                </a:solidFill>
                <a:latin typeface="微软雅黑" panose="020B0503020204020204" pitchFamily="34" charset="-122"/>
                <a:ea typeface="微软雅黑" panose="020B0503020204020204" pitchFamily="34" charset="-122"/>
              </a:rPr>
              <a:t>分别表示三角形的底和高，上面的公式可以写成：</a:t>
            </a:r>
          </a:p>
        </p:txBody>
      </p:sp>
      <p:sp>
        <p:nvSpPr>
          <p:cNvPr id="16389" name="Text Box 5"/>
          <p:cNvSpPr txBox="1"/>
          <p:nvPr/>
        </p:nvSpPr>
        <p:spPr>
          <a:xfrm>
            <a:off x="2070100" y="4406900"/>
            <a:ext cx="4800600" cy="762000"/>
          </a:xfrm>
          <a:prstGeom prst="rect">
            <a:avLst/>
          </a:prstGeom>
          <a:noFill/>
          <a:ln w="9525">
            <a:noFill/>
          </a:ln>
        </p:spPr>
        <p:txBody>
          <a:bodyPr>
            <a:spAutoFit/>
          </a:bodyPr>
          <a:lstStyle/>
          <a:p>
            <a:pPr eaLnBrk="1" hangingPunct="1">
              <a:spcBef>
                <a:spcPct val="50000"/>
              </a:spcBef>
            </a:pPr>
            <a:r>
              <a:rPr lang="en-US" altLang="zh-CN" sz="4400" b="1" i="1" dirty="0">
                <a:solidFill>
                  <a:srgbClr val="FF0000"/>
                </a:solidFill>
                <a:latin typeface="Times New Roman" panose="02020603050405020304" pitchFamily="18" charset="0"/>
              </a:rPr>
              <a:t>S=a</a:t>
            </a:r>
            <a:r>
              <a:rPr lang="en-US" altLang="zh-CN" sz="4400" b="1" dirty="0">
                <a:solidFill>
                  <a:srgbClr val="FF0000"/>
                </a:solidFill>
                <a:latin typeface="Times New Roman" panose="02020603050405020304" pitchFamily="18" charset="0"/>
              </a:rPr>
              <a:t>×</a:t>
            </a:r>
            <a:r>
              <a:rPr lang="en-US" altLang="zh-CN" sz="4400" b="1" i="1" dirty="0">
                <a:solidFill>
                  <a:srgbClr val="FF0000"/>
                </a:solidFill>
                <a:latin typeface="Times New Roman" panose="02020603050405020304" pitchFamily="18" charset="0"/>
              </a:rPr>
              <a:t>h</a:t>
            </a:r>
            <a:r>
              <a:rPr lang="en-US" altLang="zh-CN" sz="4400" b="1" dirty="0">
                <a:solidFill>
                  <a:srgbClr val="FF0000"/>
                </a:solidFill>
                <a:latin typeface="Times New Roman" panose="02020603050405020304" pitchFamily="18" charset="0"/>
              </a:rPr>
              <a:t>÷2</a:t>
            </a:r>
          </a:p>
        </p:txBody>
      </p:sp>
      <p:grpSp>
        <p:nvGrpSpPr>
          <p:cNvPr id="89092" name="Group 13"/>
          <p:cNvGrpSpPr/>
          <p:nvPr/>
        </p:nvGrpSpPr>
        <p:grpSpPr>
          <a:xfrm>
            <a:off x="6105525" y="3794125"/>
            <a:ext cx="4752975" cy="1223963"/>
            <a:chOff x="3515" y="1389"/>
            <a:chExt cx="2245" cy="771"/>
          </a:xfrm>
        </p:grpSpPr>
        <p:sp>
          <p:nvSpPr>
            <p:cNvPr id="89096" name="Line 7"/>
            <p:cNvSpPr/>
            <p:nvPr/>
          </p:nvSpPr>
          <p:spPr>
            <a:xfrm flipV="1">
              <a:off x="3515" y="1389"/>
              <a:ext cx="862" cy="771"/>
            </a:xfrm>
            <a:prstGeom prst="line">
              <a:avLst/>
            </a:prstGeom>
            <a:ln w="38100" cap="flat" cmpd="sng">
              <a:solidFill>
                <a:schemeClr val="tx1"/>
              </a:solidFill>
              <a:prstDash val="solid"/>
              <a:headEnd type="none" w="med" len="med"/>
              <a:tailEnd type="none" w="med" len="med"/>
            </a:ln>
          </p:spPr>
          <p:txBody>
            <a:bodyPr/>
            <a:lstStyle/>
            <a:p>
              <a:endParaRPr lang="zh-CN" altLang="en-US"/>
            </a:p>
          </p:txBody>
        </p:sp>
        <p:sp>
          <p:nvSpPr>
            <p:cNvPr id="89097" name="Line 8"/>
            <p:cNvSpPr/>
            <p:nvPr/>
          </p:nvSpPr>
          <p:spPr>
            <a:xfrm flipV="1">
              <a:off x="3515" y="2158"/>
              <a:ext cx="2243" cy="2"/>
            </a:xfrm>
            <a:prstGeom prst="line">
              <a:avLst/>
            </a:prstGeom>
            <a:ln w="38100" cap="flat" cmpd="sng">
              <a:solidFill>
                <a:schemeClr val="tx1"/>
              </a:solidFill>
              <a:prstDash val="solid"/>
              <a:headEnd type="none" w="med" len="med"/>
              <a:tailEnd type="none" w="med" len="med"/>
            </a:ln>
          </p:spPr>
          <p:txBody>
            <a:bodyPr/>
            <a:lstStyle/>
            <a:p>
              <a:endParaRPr lang="zh-CN" altLang="en-US"/>
            </a:p>
          </p:txBody>
        </p:sp>
        <p:sp>
          <p:nvSpPr>
            <p:cNvPr id="89098" name="Line 9"/>
            <p:cNvSpPr/>
            <p:nvPr/>
          </p:nvSpPr>
          <p:spPr>
            <a:xfrm flipH="1" flipV="1">
              <a:off x="4377" y="1389"/>
              <a:ext cx="1383" cy="771"/>
            </a:xfrm>
            <a:prstGeom prst="line">
              <a:avLst/>
            </a:prstGeom>
            <a:ln w="38100" cap="flat" cmpd="sng">
              <a:solidFill>
                <a:schemeClr val="tx1"/>
              </a:solidFill>
              <a:prstDash val="solid"/>
              <a:headEnd type="none" w="med" len="med"/>
              <a:tailEnd type="none" w="med" len="med"/>
            </a:ln>
          </p:spPr>
          <p:txBody>
            <a:bodyPr/>
            <a:lstStyle/>
            <a:p>
              <a:endParaRPr lang="zh-CN" altLang="en-US"/>
            </a:p>
          </p:txBody>
        </p:sp>
        <p:sp>
          <p:nvSpPr>
            <p:cNvPr id="89099" name="Line 10"/>
            <p:cNvSpPr/>
            <p:nvPr/>
          </p:nvSpPr>
          <p:spPr>
            <a:xfrm>
              <a:off x="4377" y="1389"/>
              <a:ext cx="0" cy="769"/>
            </a:xfrm>
            <a:prstGeom prst="line">
              <a:avLst/>
            </a:prstGeom>
            <a:ln w="38100" cap="flat" cmpd="sng">
              <a:solidFill>
                <a:schemeClr val="tx1"/>
              </a:solidFill>
              <a:prstDash val="sysDot"/>
              <a:headEnd type="none" w="med" len="med"/>
              <a:tailEnd type="none" w="med" len="med"/>
            </a:ln>
          </p:spPr>
          <p:txBody>
            <a:bodyPr/>
            <a:lstStyle/>
            <a:p>
              <a:endParaRPr lang="zh-CN" altLang="en-US"/>
            </a:p>
          </p:txBody>
        </p:sp>
        <p:sp>
          <p:nvSpPr>
            <p:cNvPr id="89100" name="Line 11"/>
            <p:cNvSpPr/>
            <p:nvPr/>
          </p:nvSpPr>
          <p:spPr>
            <a:xfrm flipV="1">
              <a:off x="4377" y="1979"/>
              <a:ext cx="136" cy="0"/>
            </a:xfrm>
            <a:prstGeom prst="line">
              <a:avLst/>
            </a:prstGeom>
            <a:ln w="38100" cap="flat" cmpd="sng">
              <a:solidFill>
                <a:schemeClr val="tx1"/>
              </a:solidFill>
              <a:prstDash val="solid"/>
              <a:headEnd type="none" w="med" len="med"/>
              <a:tailEnd type="none" w="med" len="med"/>
            </a:ln>
          </p:spPr>
          <p:txBody>
            <a:bodyPr/>
            <a:lstStyle/>
            <a:p>
              <a:endParaRPr lang="zh-CN" altLang="en-US"/>
            </a:p>
          </p:txBody>
        </p:sp>
        <p:sp>
          <p:nvSpPr>
            <p:cNvPr id="89101" name="Line 12"/>
            <p:cNvSpPr/>
            <p:nvPr/>
          </p:nvSpPr>
          <p:spPr>
            <a:xfrm>
              <a:off x="4513" y="1979"/>
              <a:ext cx="0" cy="181"/>
            </a:xfrm>
            <a:prstGeom prst="line">
              <a:avLst/>
            </a:prstGeom>
            <a:ln w="38100" cap="flat" cmpd="sng">
              <a:solidFill>
                <a:schemeClr val="tx1"/>
              </a:solidFill>
              <a:prstDash val="solid"/>
              <a:headEnd type="none" w="med" len="med"/>
              <a:tailEnd type="none" w="med" len="med"/>
            </a:ln>
          </p:spPr>
          <p:txBody>
            <a:bodyPr/>
            <a:lstStyle/>
            <a:p>
              <a:endParaRPr lang="zh-CN" altLang="en-US"/>
            </a:p>
          </p:txBody>
        </p:sp>
      </p:grpSp>
      <p:sp>
        <p:nvSpPr>
          <p:cNvPr id="89093" name="TextBox 12"/>
          <p:cNvSpPr txBox="1"/>
          <p:nvPr/>
        </p:nvSpPr>
        <p:spPr>
          <a:xfrm>
            <a:off x="7577138" y="5078413"/>
            <a:ext cx="1809750" cy="708025"/>
          </a:xfrm>
          <a:prstGeom prst="rect">
            <a:avLst/>
          </a:prstGeom>
          <a:noFill/>
          <a:ln w="9525">
            <a:noFill/>
          </a:ln>
        </p:spPr>
        <p:txBody>
          <a:bodyPr>
            <a:spAutoFit/>
          </a:bodyPr>
          <a:lstStyle/>
          <a:p>
            <a:pPr eaLnBrk="1" hangingPunct="1"/>
            <a:r>
              <a:rPr lang="en-US" altLang="zh-CN" sz="4000" b="1" i="1" dirty="0">
                <a:solidFill>
                  <a:srgbClr val="000000"/>
                </a:solidFill>
                <a:latin typeface="Times New Roman" panose="02020603050405020304" pitchFamily="18" charset="0"/>
                <a:cs typeface="Times New Roman" panose="02020603050405020304" pitchFamily="18" charset="0"/>
              </a:rPr>
              <a:t>a</a:t>
            </a:r>
            <a:endParaRPr lang="zh-CN" altLang="en-US" sz="4000" b="1" i="1" dirty="0">
              <a:solidFill>
                <a:srgbClr val="000000"/>
              </a:solidFill>
              <a:latin typeface="Times New Roman" panose="02020603050405020304" pitchFamily="18" charset="0"/>
              <a:ea typeface="Times New Roman" panose="02020603050405020304" pitchFamily="18" charset="0"/>
            </a:endParaRPr>
          </a:p>
        </p:txBody>
      </p:sp>
      <p:sp>
        <p:nvSpPr>
          <p:cNvPr id="89094" name="TextBox 13"/>
          <p:cNvSpPr txBox="1"/>
          <p:nvPr/>
        </p:nvSpPr>
        <p:spPr>
          <a:xfrm>
            <a:off x="8053388" y="3935413"/>
            <a:ext cx="1809750" cy="708025"/>
          </a:xfrm>
          <a:prstGeom prst="rect">
            <a:avLst/>
          </a:prstGeom>
          <a:noFill/>
          <a:ln w="9525">
            <a:noFill/>
          </a:ln>
        </p:spPr>
        <p:txBody>
          <a:bodyPr>
            <a:spAutoFit/>
          </a:bodyPr>
          <a:lstStyle/>
          <a:p>
            <a:pPr eaLnBrk="1" hangingPunct="1"/>
            <a:r>
              <a:rPr lang="en-US" altLang="zh-CN" sz="4000" b="1" i="1" dirty="0">
                <a:solidFill>
                  <a:srgbClr val="000000"/>
                </a:solidFill>
                <a:latin typeface="Times New Roman" panose="02020603050405020304" pitchFamily="18" charset="0"/>
                <a:cs typeface="Times New Roman" panose="02020603050405020304" pitchFamily="18" charset="0"/>
              </a:rPr>
              <a:t>h</a:t>
            </a:r>
            <a:endParaRPr lang="zh-CN" altLang="en-US" sz="4000" b="1" i="1" dirty="0">
              <a:solidFill>
                <a:srgbClr val="000000"/>
              </a:solidFill>
              <a:latin typeface="Times New Roman" panose="02020603050405020304" pitchFamily="18" charset="0"/>
              <a:ea typeface="Times New Roman" panose="02020603050405020304" pitchFamily="18" charset="0"/>
            </a:endParaRPr>
          </a:p>
        </p:txBody>
      </p:sp>
      <p:sp>
        <p:nvSpPr>
          <p:cNvPr id="14" name="矩形 13"/>
          <p:cNvSpPr/>
          <p:nvPr/>
        </p:nvSpPr>
        <p:spPr bwMode="auto">
          <a:xfrm>
            <a:off x="107950" y="1076325"/>
            <a:ext cx="2093913" cy="550863"/>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结论总结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blinds(horizontal)">
                                      <p:cBhvr>
                                        <p:cTn id="7"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Lst>
  </p:timing>
</p:sld>
</file>

<file path=ppt/theme/theme1.xml><?xml version="1.0" encoding="utf-8"?>
<a:theme xmlns:a="http://schemas.openxmlformats.org/drawingml/2006/main" name="WWW.2PPT.COM&#10;">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651</Words>
  <Application>Microsoft Office PowerPoint</Application>
  <PresentationFormat>宽屏</PresentationFormat>
  <Paragraphs>126</Paragraphs>
  <Slides>17</Slides>
  <Notes>17</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6" baseType="lpstr">
      <vt:lpstr>黑体</vt:lpstr>
      <vt:lpstr>宋体</vt:lpstr>
      <vt:lpstr>微软雅黑</vt:lpstr>
      <vt:lpstr>Arial</vt:lpstr>
      <vt:lpstr>Calibri</vt:lpstr>
      <vt:lpstr>Calibri Light</vt:lpstr>
      <vt:lpstr>Times New Roman</vt:lpstr>
      <vt:lpstr>WWW.2PPT.COM
</vt:lpstr>
      <vt:lpstr>Equation.DSMT4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2013-07-01T03:05:00Z</dcterms:created>
  <dcterms:modified xsi:type="dcterms:W3CDTF">2023-01-16T21:07:07Z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1ECEFCB2EADE42B9B7401E5E00A895DD</vt:lpwstr>
  </property>
  <property fmtid="{A09F084E-AD41-489F-8076-AA5BE3082BCA}" pid="100">
    <vt:ui4>5</vt:ui4>
  </property>
  <property fmtid="{64440492-4C8B-11D1-8B70-080036B11A03}" pid="11">
    <vt:lpwstr>www.2ppt.com-爱PPT提供资源下载</vt:lpwstr>
  </property>
</Properties>
</file>