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30" r:id="rId2"/>
    <p:sldId id="343" r:id="rId3"/>
    <p:sldId id="354" r:id="rId4"/>
    <p:sldId id="353" r:id="rId5"/>
    <p:sldId id="352" r:id="rId6"/>
    <p:sldId id="351" r:id="rId7"/>
    <p:sldId id="344" r:id="rId8"/>
    <p:sldId id="355" r:id="rId9"/>
    <p:sldId id="356" r:id="rId10"/>
    <p:sldId id="357" r:id="rId11"/>
    <p:sldId id="358" r:id="rId12"/>
    <p:sldId id="359" r:id="rId13"/>
    <p:sldId id="360" r:id="rId14"/>
    <p:sldId id="366" r:id="rId15"/>
    <p:sldId id="361" r:id="rId16"/>
    <p:sldId id="346" r:id="rId17"/>
    <p:sldId id="367" r:id="rId18"/>
    <p:sldId id="368" r:id="rId19"/>
    <p:sldId id="365" r:id="rId20"/>
    <p:sldId id="339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13AB"/>
    <a:srgbClr val="3EF5F8"/>
    <a:srgbClr val="08C9CC"/>
    <a:srgbClr val="CC89FC"/>
    <a:srgbClr val="01D757"/>
    <a:srgbClr val="0FF92B"/>
    <a:srgbClr val="0BAAFD"/>
    <a:srgbClr val="3F34D4"/>
    <a:srgbClr val="FF6600"/>
    <a:srgbClr val="DEA4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68" autoAdjust="0"/>
  </p:normalViewPr>
  <p:slideViewPr>
    <p:cSldViewPr snapToGrid="0">
      <p:cViewPr>
        <p:scale>
          <a:sx n="90" d="100"/>
          <a:sy n="90" d="100"/>
        </p:scale>
        <p:origin x="-1356" y="-522"/>
      </p:cViewPr>
      <p:guideLst>
        <p:guide orient="horz" pos="2199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39C7E-8FDC-4429-B0A1-94175D57364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D6F2C-1050-4696-83AB-26AF6714F4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8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rgbClr val="007BD3">
                <a:alpha val="52000"/>
                <a:lumMod val="56000"/>
                <a:lumOff val="44000"/>
              </a:srgbClr>
            </a:gs>
            <a:gs pos="100000">
              <a:srgbClr val="03437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76861" y="5710057"/>
            <a:ext cx="1136899" cy="23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Users\lianxiang\Desktop\花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503317" y="-288759"/>
            <a:ext cx="4956575" cy="2110821"/>
          </a:xfrm>
          <a:prstGeom prst="rect">
            <a:avLst/>
          </a:prstGeom>
          <a:noFill/>
        </p:spPr>
      </p:pic>
      <p:pic>
        <p:nvPicPr>
          <p:cNvPr id="7" name="Picture 4" descr="C:\Users\lianxiang\Desktop\课件用图\2.tif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9561307" y="4995641"/>
            <a:ext cx="2294735" cy="1967781"/>
          </a:xfrm>
          <a:prstGeom prst="rect">
            <a:avLst/>
          </a:prstGeom>
          <a:noFill/>
        </p:spPr>
      </p:pic>
      <p:pic>
        <p:nvPicPr>
          <p:cNvPr id="12" name="Picture 9" descr="C:\Users\lianxiang\Desktop\课件用图\4.tif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9561305" y="3498233"/>
            <a:ext cx="1907051" cy="1749643"/>
          </a:xfrm>
          <a:prstGeom prst="rect">
            <a:avLst/>
          </a:prstGeom>
          <a:noFill/>
        </p:spPr>
      </p:pic>
      <p:sp>
        <p:nvSpPr>
          <p:cNvPr id="2" name="TextBox 8"/>
          <p:cNvSpPr txBox="1"/>
          <p:nvPr/>
        </p:nvSpPr>
        <p:spPr>
          <a:xfrm>
            <a:off x="0" y="2002818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放大与缩小</a:t>
            </a:r>
            <a:endParaRPr lang="zh-CN" altLang="en-US" sz="4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 descr="C:\Users\lianxiang\Desktop\人物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0682" y="3910965"/>
            <a:ext cx="2578735" cy="3073400"/>
          </a:xfrm>
          <a:prstGeom prst="rect">
            <a:avLst/>
          </a:prstGeom>
          <a:noFill/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765434" y="270261"/>
            <a:ext cx="54737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六年级数学</a:t>
            </a:r>
            <a:r>
              <a:rPr lang="en-US" altLang="zh-CN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·</a:t>
            </a:r>
            <a:r>
              <a:rPr lang="zh-CN" altLang="en-US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上    新课标</a:t>
            </a:r>
            <a:r>
              <a:rPr lang="en-US" altLang="zh-CN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[</a:t>
            </a:r>
            <a:r>
              <a:rPr lang="zh-CN" altLang="en-US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冀教</a:t>
            </a:r>
            <a:r>
              <a:rPr lang="en-US" altLang="zh-CN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]    </a:t>
            </a:r>
            <a:r>
              <a:rPr lang="zh-CN" altLang="en-US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第</a:t>
            </a:r>
            <a:r>
              <a:rPr lang="en-US" altLang="zh-CN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6</a:t>
            </a:r>
            <a:r>
              <a:rPr lang="zh-CN" altLang="en-US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单元</a:t>
            </a:r>
            <a:endParaRPr lang="zh-CN" altLang="en-US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448754" y="5623596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5785" y="144001"/>
            <a:ext cx="5000579" cy="2024248"/>
          </a:xfrm>
          <a:prstGeom prst="rect">
            <a:avLst/>
          </a:prstGeom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731121" y="1911355"/>
            <a:ext cx="3369265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探究缩小的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规律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706842" y="2553437"/>
            <a:ext cx="10778316" cy="2113893"/>
            <a:chOff x="706841" y="2553436"/>
            <a:chExt cx="10778316" cy="2113893"/>
          </a:xfrm>
        </p:grpSpPr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706841" y="2553436"/>
              <a:ext cx="10778316" cy="2064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3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(</a:t>
              </a:r>
              <a:r>
                <a:rPr lang="en-US" altLang="zh-CN" sz="3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1)</a:t>
              </a:r>
              <a:r>
                <a: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图③与图①比较</a:t>
              </a:r>
              <a:r>
                <a:rPr lang="en-US" altLang="zh-CN" sz="3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  <a:r>
                <a: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图①的边长是图③边长</a:t>
              </a:r>
              <a:r>
                <a:rPr lang="zh-CN" altLang="en-US" sz="3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</a:t>
              </a:r>
              <a:r>
                <a:rPr lang="en-US" altLang="zh-CN" sz="3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,</a:t>
              </a:r>
              <a:r>
                <a: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即图③的边长缩小到原来</a:t>
              </a:r>
              <a:r>
                <a:rPr lang="zh-CN" altLang="en-US" sz="3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</a:t>
              </a:r>
              <a:r>
                <a:rPr lang="en-US" altLang="zh-CN" sz="3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</a:t>
              </a:r>
              <a:r>
                <a:rPr lang="zh-CN" altLang="en-US" sz="3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后</a:t>
              </a:r>
              <a:r>
                <a: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得到图①。</a:t>
              </a: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9640591" y="2714357"/>
              <a:ext cx="669749" cy="1014632"/>
              <a:chOff x="4060208" y="-967796"/>
              <a:chExt cx="660502" cy="1014632"/>
            </a:xfrm>
          </p:grpSpPr>
          <p:sp>
            <p:nvSpPr>
              <p:cNvPr id="13" name="TextBox 2"/>
              <p:cNvSpPr txBox="1"/>
              <p:nvPr/>
            </p:nvSpPr>
            <p:spPr>
              <a:xfrm>
                <a:off x="4104693" y="-967796"/>
                <a:ext cx="61601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TextBox 6"/>
              <p:cNvSpPr txBox="1"/>
              <p:nvPr/>
            </p:nvSpPr>
            <p:spPr>
              <a:xfrm>
                <a:off x="4114604" y="-537939"/>
                <a:ext cx="49610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7" name="直接连接符 16"/>
              <p:cNvCxnSpPr/>
              <p:nvPr/>
            </p:nvCxnSpPr>
            <p:spPr>
              <a:xfrm>
                <a:off x="4060208" y="-478584"/>
                <a:ext cx="50601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组合 17"/>
            <p:cNvGrpSpPr/>
            <p:nvPr/>
          </p:nvGrpSpPr>
          <p:grpSpPr>
            <a:xfrm>
              <a:off x="4906043" y="3652697"/>
              <a:ext cx="669749" cy="1014632"/>
              <a:chOff x="4060208" y="-967796"/>
              <a:chExt cx="660502" cy="1014632"/>
            </a:xfrm>
          </p:grpSpPr>
          <p:sp>
            <p:nvSpPr>
              <p:cNvPr id="19" name="TextBox 2"/>
              <p:cNvSpPr txBox="1"/>
              <p:nvPr/>
            </p:nvSpPr>
            <p:spPr>
              <a:xfrm>
                <a:off x="4104693" y="-967796"/>
                <a:ext cx="61601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TextBox 6"/>
              <p:cNvSpPr txBox="1"/>
              <p:nvPr/>
            </p:nvSpPr>
            <p:spPr>
              <a:xfrm>
                <a:off x="4114604" y="-537939"/>
                <a:ext cx="49610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21" name="直接连接符 20"/>
              <p:cNvCxnSpPr/>
              <p:nvPr/>
            </p:nvCxnSpPr>
            <p:spPr>
              <a:xfrm>
                <a:off x="4060208" y="-478584"/>
                <a:ext cx="50601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组合 21"/>
          <p:cNvGrpSpPr/>
          <p:nvPr/>
        </p:nvGrpSpPr>
        <p:grpSpPr>
          <a:xfrm>
            <a:off x="697974" y="4511889"/>
            <a:ext cx="10778316" cy="2113893"/>
            <a:chOff x="706841" y="2553436"/>
            <a:chExt cx="10778316" cy="2113893"/>
          </a:xfrm>
        </p:grpSpPr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>
              <a:off x="706841" y="2553436"/>
              <a:ext cx="10778316" cy="2064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3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(2)</a:t>
              </a:r>
              <a:r>
                <a: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图②与图①比较</a:t>
              </a:r>
              <a:r>
                <a:rPr lang="en-US" altLang="zh-CN" sz="3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  <a:r>
                <a: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图①的边长是图②边长</a:t>
              </a:r>
              <a:r>
                <a:rPr lang="zh-CN" altLang="en-US" sz="3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</a:t>
              </a:r>
              <a:r>
                <a:rPr lang="en-US" altLang="zh-CN" sz="3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,</a:t>
              </a:r>
              <a:r>
                <a: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即图②的边长缩小到原来</a:t>
              </a:r>
              <a:r>
                <a:rPr lang="zh-CN" altLang="en-US" sz="3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</a:t>
              </a:r>
              <a:r>
                <a:rPr lang="en-US" altLang="zh-CN" sz="3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</a:t>
              </a:r>
              <a:r>
                <a:rPr lang="zh-CN" altLang="en-US" sz="3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后</a:t>
              </a:r>
              <a:r>
                <a: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得到图①。</a:t>
              </a: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9640591" y="2714357"/>
              <a:ext cx="669749" cy="1014632"/>
              <a:chOff x="4060208" y="-967796"/>
              <a:chExt cx="660502" cy="1014632"/>
            </a:xfrm>
          </p:grpSpPr>
          <p:sp>
            <p:nvSpPr>
              <p:cNvPr id="29" name="TextBox 2"/>
              <p:cNvSpPr txBox="1"/>
              <p:nvPr/>
            </p:nvSpPr>
            <p:spPr>
              <a:xfrm>
                <a:off x="4104693" y="-967796"/>
                <a:ext cx="61601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TextBox 6"/>
              <p:cNvSpPr txBox="1"/>
              <p:nvPr/>
            </p:nvSpPr>
            <p:spPr>
              <a:xfrm>
                <a:off x="4114604" y="-537939"/>
                <a:ext cx="49610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31" name="直接连接符 30"/>
              <p:cNvCxnSpPr/>
              <p:nvPr/>
            </p:nvCxnSpPr>
            <p:spPr>
              <a:xfrm>
                <a:off x="4060208" y="-478584"/>
                <a:ext cx="50601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组合 24"/>
            <p:cNvGrpSpPr/>
            <p:nvPr/>
          </p:nvGrpSpPr>
          <p:grpSpPr>
            <a:xfrm>
              <a:off x="4906043" y="3652697"/>
              <a:ext cx="669749" cy="1014632"/>
              <a:chOff x="4060208" y="-967796"/>
              <a:chExt cx="660502" cy="1014632"/>
            </a:xfrm>
          </p:grpSpPr>
          <p:sp>
            <p:nvSpPr>
              <p:cNvPr id="26" name="TextBox 2"/>
              <p:cNvSpPr txBox="1"/>
              <p:nvPr/>
            </p:nvSpPr>
            <p:spPr>
              <a:xfrm>
                <a:off x="4104693" y="-967796"/>
                <a:ext cx="61601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TextBox 6"/>
              <p:cNvSpPr txBox="1"/>
              <p:nvPr/>
            </p:nvSpPr>
            <p:spPr>
              <a:xfrm>
                <a:off x="4114604" y="-537939"/>
                <a:ext cx="49610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28" name="直接连接符 27"/>
              <p:cNvCxnSpPr/>
              <p:nvPr/>
            </p:nvCxnSpPr>
            <p:spPr>
              <a:xfrm>
                <a:off x="4060208" y="-478584"/>
                <a:ext cx="50601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5785" y="144001"/>
            <a:ext cx="5000579" cy="2024248"/>
          </a:xfrm>
          <a:prstGeom prst="rect">
            <a:avLst/>
          </a:prstGeom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731121" y="1911355"/>
            <a:ext cx="3369265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探究缩小的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规律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536609" y="3111689"/>
            <a:ext cx="10778316" cy="2144743"/>
            <a:chOff x="697973" y="-2144743"/>
            <a:chExt cx="10778316" cy="2144743"/>
          </a:xfrm>
        </p:grpSpPr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697973" y="-2144743"/>
              <a:ext cx="10778316" cy="2064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3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(3)</a:t>
              </a:r>
              <a:r>
                <a: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图③的边长缩小到原来</a:t>
              </a:r>
              <a:r>
                <a:rPr lang="zh-CN" altLang="en-US" sz="3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</a:t>
              </a:r>
              <a:r>
                <a:rPr lang="en-US" altLang="zh-CN" sz="3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</a:t>
              </a:r>
              <a:r>
                <a:rPr lang="zh-CN" altLang="en-US" sz="3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图②的边长缩小到原来</a:t>
              </a:r>
              <a:r>
                <a:rPr lang="zh-CN" altLang="en-US" sz="3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</a:t>
              </a:r>
              <a:r>
                <a:rPr lang="en-US" altLang="zh-CN" sz="3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</a:t>
              </a:r>
              <a:r>
                <a:rPr lang="zh-CN" altLang="en-US" sz="3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后</a:t>
              </a:r>
              <a:r>
                <a: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得到的图形还是等边三角形</a:t>
              </a:r>
              <a:r>
                <a:rPr lang="en-US" altLang="zh-CN" sz="3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每个角的度数不变。</a:t>
              </a: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6664309" y="-1975767"/>
              <a:ext cx="669749" cy="1014632"/>
              <a:chOff x="1125018" y="-5657920"/>
              <a:chExt cx="660502" cy="1014632"/>
            </a:xfrm>
          </p:grpSpPr>
          <p:sp>
            <p:nvSpPr>
              <p:cNvPr id="13" name="TextBox 2"/>
              <p:cNvSpPr txBox="1"/>
              <p:nvPr/>
            </p:nvSpPr>
            <p:spPr>
              <a:xfrm>
                <a:off x="1169503" y="-5657920"/>
                <a:ext cx="61601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TextBox 6"/>
              <p:cNvSpPr txBox="1"/>
              <p:nvPr/>
            </p:nvSpPr>
            <p:spPr>
              <a:xfrm>
                <a:off x="1179414" y="-5228063"/>
                <a:ext cx="49610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7" name="直接连接符 16"/>
              <p:cNvCxnSpPr/>
              <p:nvPr/>
            </p:nvCxnSpPr>
            <p:spPr>
              <a:xfrm>
                <a:off x="1125018" y="-5168708"/>
                <a:ext cx="50601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组合 17"/>
            <p:cNvGrpSpPr/>
            <p:nvPr/>
          </p:nvGrpSpPr>
          <p:grpSpPr>
            <a:xfrm>
              <a:off x="1727732" y="-1014632"/>
              <a:ext cx="669749" cy="1014632"/>
              <a:chOff x="925780" y="-5635125"/>
              <a:chExt cx="660502" cy="1014632"/>
            </a:xfrm>
          </p:grpSpPr>
          <p:sp>
            <p:nvSpPr>
              <p:cNvPr id="19" name="TextBox 2"/>
              <p:cNvSpPr txBox="1"/>
              <p:nvPr/>
            </p:nvSpPr>
            <p:spPr>
              <a:xfrm>
                <a:off x="970265" y="-5635125"/>
                <a:ext cx="61601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TextBox 6"/>
              <p:cNvSpPr txBox="1"/>
              <p:nvPr/>
            </p:nvSpPr>
            <p:spPr>
              <a:xfrm>
                <a:off x="980174" y="-5205268"/>
                <a:ext cx="49610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21" name="直接连接符 20"/>
              <p:cNvCxnSpPr/>
              <p:nvPr/>
            </p:nvCxnSpPr>
            <p:spPr>
              <a:xfrm>
                <a:off x="925780" y="-5145913"/>
                <a:ext cx="50601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8414" y="385012"/>
            <a:ext cx="2537292" cy="92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lianxiang\Desktop\人物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8954513" y="3461839"/>
            <a:ext cx="2770505" cy="3073400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865671" y="2169177"/>
            <a:ext cx="835250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一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个图形无论是放大还是缩小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只是图形的大小发生了变化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图形的形状不变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图形中每个角的度数也不变。</a:t>
            </a:r>
            <a:endParaRPr lang="zh-CN" altLang="zh-CN" sz="3600" b="1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8" name="Picture 4" descr="C:\Users\lianxiang\Desktop\解读做ppt图标\问题导入.t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739" y="475149"/>
            <a:ext cx="1895421" cy="554757"/>
          </a:xfrm>
          <a:prstGeom prst="rect">
            <a:avLst/>
          </a:prstGeom>
          <a:noFill/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892321" y="1228466"/>
            <a:ext cx="10417364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在方格纸上按要求画出图形。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892321" y="2225918"/>
            <a:ext cx="7665012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把下面长方形的各边放大到原来的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倍。</a:t>
            </a: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1245713" y="3303549"/>
          <a:ext cx="9662469" cy="31131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1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5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5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5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5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5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5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55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55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855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855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0855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0855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0855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0855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0855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0855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508551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518851"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851"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851"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851"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851"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851"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3783108" y="4356849"/>
            <a:ext cx="1541929" cy="105783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892321" y="1228466"/>
            <a:ext cx="10417364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在方格纸上按要求画出图形。</a:t>
            </a: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1230473" y="3303549"/>
          <a:ext cx="9662469" cy="31131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1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5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5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5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5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5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5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55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55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855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855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0855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0855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0855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0855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0855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0855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508551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518851"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851"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851"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851"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851"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851"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1777702" y="3859097"/>
            <a:ext cx="4034119" cy="206418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892321" y="2219086"/>
            <a:ext cx="7665012" cy="1014632"/>
            <a:chOff x="892320" y="2219085"/>
            <a:chExt cx="7665012" cy="1014632"/>
          </a:xfrm>
        </p:grpSpPr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892320" y="2225918"/>
              <a:ext cx="7665012" cy="833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3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(2)</a:t>
              </a:r>
              <a:r>
                <a: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把下面长方形的各边缩小到原来</a:t>
              </a:r>
              <a:r>
                <a:rPr lang="zh-CN" altLang="en-US" sz="3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</a:t>
              </a:r>
              <a:r>
                <a:rPr lang="en-US" altLang="zh-CN" sz="3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</a:t>
              </a:r>
              <a:r>
                <a:rPr lang="zh-CN" altLang="en-US" sz="3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TextBox 2"/>
            <p:cNvSpPr txBox="1"/>
            <p:nvPr/>
          </p:nvSpPr>
          <p:spPr>
            <a:xfrm>
              <a:off x="7761263" y="2219085"/>
              <a:ext cx="6246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Box 6"/>
            <p:cNvSpPr txBox="1"/>
            <p:nvPr/>
          </p:nvSpPr>
          <p:spPr>
            <a:xfrm>
              <a:off x="7771311" y="2648942"/>
              <a:ext cx="503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7716155" y="2708297"/>
              <a:ext cx="51309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225795" y="1001029"/>
            <a:ext cx="9960164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把下面长方形的各边放大到原来的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倍。</a:t>
            </a:r>
          </a:p>
        </p:txBody>
      </p:sp>
      <p:pic>
        <p:nvPicPr>
          <p:cNvPr id="9" name="Picture 7" descr="C:\Users\lianxiang\Desktop\解读做ppt图标\过程解读.t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0332" y="446273"/>
            <a:ext cx="1895421" cy="554757"/>
          </a:xfrm>
          <a:prstGeom prst="rect">
            <a:avLst/>
          </a:prstGeom>
          <a:noFill/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75091" y="1780860"/>
            <a:ext cx="10778316" cy="157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画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长方形各边放大到原来的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倍的图形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是把每条边的长度都扩大到原来的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倍。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468043" y="3259711"/>
            <a:ext cx="7099668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计算放大后长方形各边所占的格数。</a:t>
            </a:r>
          </a:p>
        </p:txBody>
      </p:sp>
      <p:sp>
        <p:nvSpPr>
          <p:cNvPr id="16" name="矩形 15"/>
          <p:cNvSpPr/>
          <p:nvPr/>
        </p:nvSpPr>
        <p:spPr>
          <a:xfrm>
            <a:off x="1468043" y="4393194"/>
            <a:ext cx="3854501" cy="1569660"/>
          </a:xfrm>
          <a:prstGeom prst="rect">
            <a:avLst/>
          </a:prstGeom>
          <a:solidFill>
            <a:schemeClr val="bg1"/>
          </a:solidFill>
          <a:ln w="38100">
            <a:solidFill>
              <a:srgbClr val="3EF5F8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放大前长占</a:t>
            </a:r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个格长，宽占</a:t>
            </a:r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个格长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Picture 2" descr="C:\Users\lianxiang\Desktop\解读做ppt图标\箭头1.t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5780412" y="4880494"/>
            <a:ext cx="564121" cy="605183"/>
          </a:xfrm>
          <a:prstGeom prst="rect">
            <a:avLst/>
          </a:prstGeom>
          <a:noFill/>
        </p:spPr>
      </p:pic>
      <p:sp>
        <p:nvSpPr>
          <p:cNvPr id="18" name="矩形 17"/>
          <p:cNvSpPr/>
          <p:nvPr/>
        </p:nvSpPr>
        <p:spPr>
          <a:xfrm>
            <a:off x="6763571" y="4393194"/>
            <a:ext cx="3854501" cy="1569660"/>
          </a:xfrm>
          <a:prstGeom prst="rect">
            <a:avLst/>
          </a:prstGeom>
          <a:solidFill>
            <a:schemeClr val="bg1"/>
          </a:solidFill>
          <a:ln w="38100">
            <a:solidFill>
              <a:srgbClr val="3EF5F8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放大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长占</a:t>
            </a:r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个格长，宽占</a:t>
            </a:r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个格长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225795" y="1001029"/>
            <a:ext cx="9960164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把下面长方形的各边放大到原来的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倍。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182241" y="2395381"/>
          <a:ext cx="9662469" cy="31131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1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5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5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5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5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5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5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55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55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855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855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0855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0855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0855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0855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0855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0855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508551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518851"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851"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851"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851"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851"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851"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3719634" y="3448681"/>
            <a:ext cx="1541929" cy="105783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787842" y="2403143"/>
            <a:ext cx="3026399" cy="206418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468043" y="3259711"/>
            <a:ext cx="7099668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计算缩小后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长方形各边所占的格数。</a:t>
            </a:r>
          </a:p>
        </p:txBody>
      </p:sp>
      <p:sp>
        <p:nvSpPr>
          <p:cNvPr id="16" name="矩形 15"/>
          <p:cNvSpPr/>
          <p:nvPr/>
        </p:nvSpPr>
        <p:spPr>
          <a:xfrm>
            <a:off x="1468043" y="4393194"/>
            <a:ext cx="3854501" cy="1569660"/>
          </a:xfrm>
          <a:prstGeom prst="rect">
            <a:avLst/>
          </a:prstGeom>
          <a:solidFill>
            <a:schemeClr val="bg1"/>
          </a:solidFill>
          <a:ln w="38100">
            <a:solidFill>
              <a:srgbClr val="3EF5F8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缩小前长占</a:t>
            </a:r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个格长，宽占</a:t>
            </a:r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个格长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Picture 2" descr="C:\Users\lianxiang\Desktop\解读做ppt图标\箭头1.t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5660096" y="4880494"/>
            <a:ext cx="564121" cy="605183"/>
          </a:xfrm>
          <a:prstGeom prst="rect">
            <a:avLst/>
          </a:prstGeom>
          <a:noFill/>
        </p:spPr>
      </p:pic>
      <p:sp>
        <p:nvSpPr>
          <p:cNvPr id="18" name="矩形 17"/>
          <p:cNvSpPr/>
          <p:nvPr/>
        </p:nvSpPr>
        <p:spPr>
          <a:xfrm>
            <a:off x="6763571" y="4393194"/>
            <a:ext cx="3854501" cy="1569660"/>
          </a:xfrm>
          <a:prstGeom prst="rect">
            <a:avLst/>
          </a:prstGeom>
          <a:solidFill>
            <a:schemeClr val="bg1"/>
          </a:solidFill>
          <a:ln w="38100">
            <a:solidFill>
              <a:srgbClr val="3EF5F8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缩小后长占</a:t>
            </a:r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个格长，宽占</a:t>
            </a:r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个格长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468043" y="888536"/>
            <a:ext cx="7665012" cy="1014632"/>
            <a:chOff x="892320" y="2219085"/>
            <a:chExt cx="7665012" cy="1014632"/>
          </a:xfrm>
        </p:grpSpPr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892320" y="2225918"/>
              <a:ext cx="7665012" cy="833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3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(2)</a:t>
              </a:r>
              <a:r>
                <a: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把下面长方形的各边缩小到原来</a:t>
              </a:r>
              <a:r>
                <a:rPr lang="zh-CN" altLang="en-US" sz="3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</a:t>
              </a:r>
              <a:r>
                <a:rPr lang="en-US" altLang="zh-CN" sz="3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</a:t>
              </a:r>
              <a:r>
                <a:rPr lang="zh-CN" altLang="en-US" sz="3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TextBox 2"/>
            <p:cNvSpPr txBox="1"/>
            <p:nvPr/>
          </p:nvSpPr>
          <p:spPr>
            <a:xfrm>
              <a:off x="7761263" y="2219085"/>
              <a:ext cx="6246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TextBox 6"/>
            <p:cNvSpPr txBox="1"/>
            <p:nvPr/>
          </p:nvSpPr>
          <p:spPr>
            <a:xfrm>
              <a:off x="7771311" y="2648942"/>
              <a:ext cx="503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7716155" y="2708297"/>
              <a:ext cx="51309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582517" y="1760196"/>
            <a:ext cx="10988843" cy="1766188"/>
            <a:chOff x="-198922" y="1739106"/>
            <a:chExt cx="10988842" cy="1766188"/>
          </a:xfrm>
        </p:grpSpPr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-198922" y="1781394"/>
              <a:ext cx="10988842" cy="1571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画</a:t>
              </a:r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长方形各边缩小到原来</a:t>
              </a:r>
              <a:r>
                <a:rPr lang="zh-CN" altLang="en-US" sz="3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 </a:t>
              </a:r>
              <a:r>
                <a:rPr lang="en-US" altLang="zh-CN" sz="3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</a:t>
              </a:r>
              <a:r>
                <a:rPr lang="zh-CN" altLang="en-US" sz="3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</a:t>
              </a:r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图形</a:t>
              </a:r>
              <a:r>
                <a:rPr lang="en-US" altLang="zh-CN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是把每条边的长度都缩小到原来</a:t>
              </a:r>
              <a:r>
                <a:rPr lang="zh-CN" altLang="en-US" sz="3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 </a:t>
              </a:r>
              <a:r>
                <a:rPr lang="en-US" altLang="zh-CN" sz="3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</a:t>
              </a:r>
              <a:r>
                <a:rPr lang="zh-CN" altLang="en-US" sz="3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TextBox 2"/>
            <p:cNvSpPr txBox="1"/>
            <p:nvPr/>
          </p:nvSpPr>
          <p:spPr>
            <a:xfrm>
              <a:off x="5654581" y="1739106"/>
              <a:ext cx="6246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TextBox 6"/>
            <p:cNvSpPr txBox="1"/>
            <p:nvPr/>
          </p:nvSpPr>
          <p:spPr>
            <a:xfrm>
              <a:off x="5664629" y="2168963"/>
              <a:ext cx="503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5609473" y="2228318"/>
              <a:ext cx="51309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"/>
            <p:cNvSpPr txBox="1"/>
            <p:nvPr/>
          </p:nvSpPr>
          <p:spPr>
            <a:xfrm>
              <a:off x="3192252" y="2490662"/>
              <a:ext cx="6246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TextBox 6"/>
            <p:cNvSpPr txBox="1"/>
            <p:nvPr/>
          </p:nvSpPr>
          <p:spPr>
            <a:xfrm>
              <a:off x="3202300" y="2920519"/>
              <a:ext cx="503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3147144" y="2979874"/>
              <a:ext cx="51309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468043" y="888536"/>
            <a:ext cx="7665012" cy="1014632"/>
            <a:chOff x="892320" y="2219085"/>
            <a:chExt cx="7665012" cy="1014632"/>
          </a:xfrm>
        </p:grpSpPr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892320" y="2225918"/>
              <a:ext cx="7665012" cy="833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3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(2)</a:t>
              </a:r>
              <a:r>
                <a: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把下面长方形的各边缩小到原来</a:t>
              </a:r>
              <a:r>
                <a:rPr lang="zh-CN" altLang="en-US" sz="3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</a:t>
              </a:r>
              <a:r>
                <a:rPr lang="en-US" altLang="zh-CN" sz="3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</a:t>
              </a:r>
              <a:r>
                <a:rPr lang="zh-CN" altLang="en-US" sz="3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TextBox 2"/>
            <p:cNvSpPr txBox="1"/>
            <p:nvPr/>
          </p:nvSpPr>
          <p:spPr>
            <a:xfrm>
              <a:off x="7761263" y="2219085"/>
              <a:ext cx="6246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Box 6"/>
            <p:cNvSpPr txBox="1"/>
            <p:nvPr/>
          </p:nvSpPr>
          <p:spPr>
            <a:xfrm>
              <a:off x="7771311" y="2648942"/>
              <a:ext cx="503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7716155" y="2708297"/>
              <a:ext cx="51309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1245713" y="2674155"/>
          <a:ext cx="9662469" cy="31131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1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5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5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5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5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5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5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55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55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855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855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0855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0855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0855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0855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0855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0855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508551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518851"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851"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851"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851"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851"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851"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215288" marR="215288" marT="107643" marB="10764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1792942" y="3229703"/>
            <a:ext cx="4034119" cy="206418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6329974" y="4258700"/>
            <a:ext cx="2017059" cy="10041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878" y="385012"/>
            <a:ext cx="2829828" cy="92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lianxiang\Desktop\人物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8954513" y="3461839"/>
            <a:ext cx="2770505" cy="3073400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432118" y="1337499"/>
            <a:ext cx="104214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在方格纸上按一定比例将图形放大或缩小的步骤</a:t>
            </a: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zh-CN" altLang="zh-CN" sz="3600" b="1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8414" y="2409348"/>
            <a:ext cx="63452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1)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看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原图每边各占几格</a:t>
            </a: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endParaRPr lang="zh-CN" altLang="zh-CN" sz="3600" b="1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76605" y="3492767"/>
            <a:ext cx="85779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(2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按比例计算出图形各边放大或缩小后得到的新图形每边各占几格</a:t>
            </a: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endParaRPr lang="zh-CN" altLang="zh-CN" sz="3600" b="1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28864" y="5446143"/>
            <a:ext cx="85256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(3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画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画出原图形放大或缩小后的图形。</a:t>
            </a:r>
            <a:endParaRPr lang="zh-CN" altLang="zh-CN" sz="3600" b="1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070811" y="1236003"/>
            <a:ext cx="7003672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图中呈现的是一种什么现象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2" descr="C:\Users\lianxiang\Desktop\解读做ppt图标\情景导入.t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7079" y="484771"/>
            <a:ext cx="1914860" cy="560446"/>
          </a:xfrm>
          <a:prstGeom prst="rect">
            <a:avLst/>
          </a:prstGeom>
          <a:noFill/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659" y="2069181"/>
            <a:ext cx="10702352" cy="43743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rgbClr val="007BD3">
                <a:alpha val="52000"/>
                <a:lumMod val="56000"/>
                <a:lumOff val="44000"/>
              </a:srgbClr>
            </a:gs>
            <a:gs pos="100000">
              <a:srgbClr val="03437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lianxiang\Desktop\花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93692" y="-182881"/>
            <a:ext cx="4956575" cy="2110821"/>
          </a:xfrm>
          <a:prstGeom prst="rect">
            <a:avLst/>
          </a:prstGeom>
          <a:noFill/>
        </p:spPr>
      </p:pic>
      <p:pic>
        <p:nvPicPr>
          <p:cNvPr id="6" name="Picture 3" descr="C:\Users\lianxiang\Desktop\课件用图\3.tif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7792643" y="4158470"/>
            <a:ext cx="3172760" cy="2578247"/>
          </a:xfrm>
          <a:prstGeom prst="rect">
            <a:avLst/>
          </a:prstGeom>
          <a:noFill/>
        </p:spPr>
      </p:pic>
      <p:pic>
        <p:nvPicPr>
          <p:cNvPr id="7" name="Picture 4" descr="C:\Users\lianxiang\Desktop\课件用图\2.tif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10083879" y="4559085"/>
            <a:ext cx="2294735" cy="1967781"/>
          </a:xfrm>
          <a:prstGeom prst="rect">
            <a:avLst/>
          </a:prstGeom>
          <a:noFill/>
        </p:spPr>
      </p:pic>
      <p:pic>
        <p:nvPicPr>
          <p:cNvPr id="12" name="Picture 9" descr="C:\Users\lianxiang\Desktop\课件用图\4.tif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9561305" y="3493788"/>
            <a:ext cx="1907051" cy="1749643"/>
          </a:xfrm>
          <a:prstGeom prst="rect">
            <a:avLst/>
          </a:prstGeom>
          <a:noFill/>
        </p:spPr>
      </p:pic>
      <p:grpSp>
        <p:nvGrpSpPr>
          <p:cNvPr id="8" name="组合 7"/>
          <p:cNvGrpSpPr/>
          <p:nvPr/>
        </p:nvGrpSpPr>
        <p:grpSpPr>
          <a:xfrm>
            <a:off x="-7880" y="48125"/>
            <a:ext cx="5938520" cy="6984365"/>
            <a:chOff x="0" y="0"/>
            <a:chExt cx="9352" cy="10999"/>
          </a:xfrm>
        </p:grpSpPr>
        <p:grpSp>
          <p:nvGrpSpPr>
            <p:cNvPr id="14" name="组合 13"/>
            <p:cNvGrpSpPr/>
            <p:nvPr/>
          </p:nvGrpSpPr>
          <p:grpSpPr>
            <a:xfrm>
              <a:off x="0" y="0"/>
              <a:ext cx="9352" cy="9292"/>
              <a:chOff x="0" y="0"/>
              <a:chExt cx="5938746" cy="5900285"/>
            </a:xfrm>
          </p:grpSpPr>
          <p:pic>
            <p:nvPicPr>
              <p:cNvPr id="14343" name="Picture 7" descr="C:\Users\Administrator\Desktop\u=1057502519,3342492768&amp;fm=214&amp;gp=0.jpg"/>
              <p:cNvPicPr>
                <a:picLocks noChangeAspect="1" noChangeArrowheads="1" noCrop="1"/>
              </p:cNvPicPr>
              <p:nvPr/>
            </p:nvPicPr>
            <p:blipFill>
              <a:blip r:embed="rId6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871411" cy="5900285"/>
              </a:xfrm>
              <a:prstGeom prst="rect">
                <a:avLst/>
              </a:prstGeom>
              <a:noFill/>
            </p:spPr>
          </p:pic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4801804" y="5650029"/>
                <a:ext cx="1136942" cy="234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50" name="Picture 2" descr="C:\Users\lianxiang\Desktop\人物.pn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144" y="6159"/>
              <a:ext cx="4061" cy="4840"/>
            </a:xfrm>
            <a:prstGeom prst="rect">
              <a:avLst/>
            </a:prstGeom>
            <a:noFill/>
          </p:spPr>
        </p:pic>
      </p:grpSp>
      <p:sp>
        <p:nvSpPr>
          <p:cNvPr id="3" name="文本框 2"/>
          <p:cNvSpPr txBox="1"/>
          <p:nvPr/>
        </p:nvSpPr>
        <p:spPr>
          <a:xfrm>
            <a:off x="4288791" y="3498215"/>
            <a:ext cx="1343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再</a:t>
            </a:r>
            <a:r>
              <a:rPr lang="zh-CN" alt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036946" y="3493770"/>
            <a:ext cx="1343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见</a:t>
            </a:r>
            <a:r>
              <a:rPr lang="zh-CN" alt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  <p:bldP spid="3" grpId="5"/>
      <p:bldP spid="3" grpId="6"/>
      <p:bldP spid="3" grpId="7"/>
      <p:bldP spid="3" grpId="8"/>
      <p:bldP spid="3" grpId="9"/>
      <p:bldP spid="3" grpId="10"/>
      <p:bldP spid="3" grpId="11"/>
      <p:bldP spid="3" grpId="12"/>
      <p:bldP spid="3" grpId="13"/>
      <p:bldP spid="3" grpId="14"/>
      <p:bldP spid="3" grpId="15"/>
      <p:bldP spid="3" grpId="16"/>
      <p:bldP spid="3" grpId="17"/>
      <p:bldP spid="3" grpId="18"/>
      <p:bldP spid="3" grpId="19"/>
      <p:bldP spid="3" grpId="20"/>
      <p:bldP spid="3" grpId="21"/>
      <p:bldP spid="3" grpId="22"/>
      <p:bldP spid="3" grpId="23"/>
      <p:bldP spid="3" grpId="24"/>
      <p:bldP spid="3" grpId="25"/>
      <p:bldP spid="3" grpId="26"/>
      <p:bldP spid="3" grpId="27"/>
      <p:bldP spid="3" grpId="28"/>
      <p:bldP spid="3" grpId="29"/>
      <p:bldP spid="3" grpId="30"/>
      <p:bldP spid="3" grpId="31"/>
      <p:bldP spid="3" grpId="32"/>
      <p:bldP spid="3" grpId="33"/>
      <p:bldP spid="3" grpId="34"/>
      <p:bldP spid="3" grpId="35"/>
      <p:bldP spid="3" grpId="36"/>
      <p:bldP spid="3" grpId="37"/>
      <p:bldP spid="3" grpId="38"/>
      <p:bldP spid="3" grpId="39"/>
      <p:bldP spid="3" grpId="40"/>
      <p:bldP spid="3" grpId="41"/>
      <p:bldP spid="3" grpId="42"/>
      <p:bldP spid="3" grpId="43"/>
      <p:bldP spid="3" grpId="44"/>
      <p:bldP spid="3" grpId="45"/>
      <p:bldP spid="3" grpId="46"/>
      <p:bldP spid="3" grpId="47"/>
      <p:bldP spid="3" grpId="48"/>
      <p:bldP spid="3" grpId="49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892321" y="1228465"/>
            <a:ext cx="9960164" cy="157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用放大镜看书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看到的字是原来的字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但比原来的字大很多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这种现象就是放大。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306279" y="2800307"/>
            <a:ext cx="4353667" cy="3604102"/>
          </a:xfrm>
          <a:prstGeom prst="rect">
            <a:avLst/>
          </a:prstGeom>
        </p:spPr>
      </p:pic>
      <p:pic>
        <p:nvPicPr>
          <p:cNvPr id="9" name="Picture 7" descr="C:\Users\lianxiang\Desktop\解读做ppt图标\过程解读.tif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0332" y="446273"/>
            <a:ext cx="1895421" cy="55475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892321" y="1228466"/>
            <a:ext cx="9960164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拍摄的照片比真的景物小得多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这种现象就是缩小。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320718" y="2202071"/>
            <a:ext cx="4608095" cy="36094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892321" y="1182110"/>
            <a:ext cx="9960164" cy="157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把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放大与缩小后的图象与原图象比较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发现图象的形状完全相同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只是图象的大小发生了变化。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659" y="2069181"/>
            <a:ext cx="10702352" cy="43743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8414" y="385012"/>
            <a:ext cx="2537292" cy="92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lianxiang\Desktop\人物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8954513" y="3461839"/>
            <a:ext cx="2770505" cy="3073400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548222" y="1828506"/>
            <a:ext cx="96044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把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一个图形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或物体的图象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放大或缩小后得到的图形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或物体的图象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与原图形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或原物体的图象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相比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形状相同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大小不同。</a:t>
            </a:r>
            <a:endParaRPr lang="zh-CN" altLang="zh-CN" sz="3600" b="1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8" name="Picture 4" descr="C:\Users\lianxiang\Desktop\解读做ppt图标\问题导入.t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739" y="475149"/>
            <a:ext cx="1895421" cy="554757"/>
          </a:xfrm>
          <a:prstGeom prst="rect">
            <a:avLst/>
          </a:prstGeom>
          <a:noFill/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892321" y="1228465"/>
            <a:ext cx="10417364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分别用同样长的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根、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根和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根小棒摆成三个等边三角形。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0449" y="1793084"/>
            <a:ext cx="9654204" cy="3908048"/>
          </a:xfrm>
          <a:prstGeom prst="rect">
            <a:avLst/>
          </a:prstGeom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887318" y="5519584"/>
            <a:ext cx="6620388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观察上面的三角形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你发现了什么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338485" y="1857730"/>
            <a:ext cx="9960164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三个图形都是用长度相等的木棒摆成的等边三角形。</a:t>
            </a:r>
          </a:p>
        </p:txBody>
      </p:sp>
      <p:pic>
        <p:nvPicPr>
          <p:cNvPr id="9" name="Picture 7" descr="C:\Users\lianxiang\Desktop\解读做ppt图标\过程解读.t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0332" y="446273"/>
            <a:ext cx="1895421" cy="554757"/>
          </a:xfrm>
          <a:prstGeom prst="rect">
            <a:avLst/>
          </a:prstGeom>
          <a:noFill/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5785" y="144001"/>
            <a:ext cx="5000579" cy="2024248"/>
          </a:xfrm>
          <a:prstGeom prst="rect">
            <a:avLst/>
          </a:prstGeom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338485" y="2603897"/>
            <a:ext cx="9960164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三个图形的形状相同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只是边长不同。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20333" y="3350064"/>
            <a:ext cx="10897636" cy="157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如果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把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根小棒看成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个单位长度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那么图①三角形的边长就是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1,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图②三角形的边长就是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2,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图③三角形的边长就是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44399" y="4889972"/>
            <a:ext cx="11138268" cy="157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从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左往右看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图②、图③分别是图①的放大图形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从右往左看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图①是图②、图③的缩小图形。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759781" y="2987913"/>
            <a:ext cx="10778316" cy="157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(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1)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图②的边长是图①边长的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即图①的边长放大到原来的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倍后得到图②。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5785" y="144001"/>
            <a:ext cx="5000579" cy="2024248"/>
          </a:xfrm>
          <a:prstGeom prst="rect">
            <a:avLst/>
          </a:prstGeom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64715" y="4667330"/>
            <a:ext cx="9960164" cy="157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图③的边长是图①边长的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即图①的边长放大到原来的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倍后得到图③。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731121" y="1893426"/>
            <a:ext cx="3369265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探究放大的规律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  <p:bldP spid="15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829</Words>
  <Application>Microsoft Office PowerPoint</Application>
  <PresentationFormat>宽屏</PresentationFormat>
  <Paragraphs>67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华文隶书</vt:lpstr>
      <vt:lpstr>楷体_GB2312</vt:lpstr>
      <vt:lpstr>宋体</vt:lpstr>
      <vt:lpstr>微软雅黑</vt:lpstr>
      <vt:lpstr>Arial</vt:lpstr>
      <vt:lpstr>Calibri</vt:lpstr>
      <vt:lpstr>Calibri Light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2019-09-08T03:21:00Z</dcterms:created>
  <dcterms:modified xsi:type="dcterms:W3CDTF">2023-01-16T21:07:14Z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9340F04C4CBD4EDFAA369526D009FC91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