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78" y="-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8" d="100"/>
        <a:sy n="168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3D36AE7-7840-4E13-8AC5-F0F4034C57E1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071D37F-193C-4582-B1FC-CF3072ABA45F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A342-0E6D-4716-8C97-7600AAC356C7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359E2-5C5A-4F93-8C20-10E742EA858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9"/>
            <a:ext cx="7886700" cy="41692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6BFE5-EF15-4577-BCBD-94869904B9AF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589FE-ACD1-4ACB-A9E3-C2168008A93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B4DB2-AB0A-4610-972C-78849F2A04D0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A7E4D-A607-489D-8802-1A52EA6C020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28650" y="1640584"/>
            <a:ext cx="7886700" cy="1862336"/>
          </a:xfrm>
        </p:spPr>
        <p:txBody>
          <a:bodyPr>
            <a:normAutofit/>
          </a:bodyPr>
          <a:lstStyle>
            <a:lvl1pPr algn="ctr">
              <a:defRPr sz="45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21729-C5BF-4728-B7AE-152E7FA02A13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54C62-9940-405B-8D34-052B680D4EA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0A303-5AA9-42BC-8C27-98225FBA696C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F1F70-8A0E-43E9-B868-12A6E16EE38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308721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961708"/>
            <a:ext cx="3868340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2" y="1308721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2" y="1961708"/>
            <a:ext cx="3887391" cy="268054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08739-D3BF-4A41-A557-341A5C8A1494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AD997-BFD6-4604-9418-051213B63BA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28875" y="1619251"/>
            <a:ext cx="4286250" cy="1036838"/>
          </a:xfrm>
        </p:spPr>
        <p:txBody>
          <a:bodyPr anchor="b">
            <a:normAutofit/>
          </a:bodyPr>
          <a:lstStyle>
            <a:lvl1pPr algn="ctr"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/>
          </p:nvPr>
        </p:nvSpPr>
        <p:spPr>
          <a:xfrm>
            <a:off x="2428875" y="2799902"/>
            <a:ext cx="4286250" cy="88945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B567-64F9-4AAF-84FC-574435089997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8CC3-5EB4-426E-9132-439E875966B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24F65-A40C-4177-91B6-5815243D0320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DCF8F-A344-46D5-A8A4-0976435DB28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2" y="535256"/>
            <a:ext cx="3511241" cy="1071121"/>
          </a:xfrm>
        </p:spPr>
        <p:txBody>
          <a:bodyPr anchor="t">
            <a:normAutofit/>
          </a:bodyPr>
          <a:lstStyle>
            <a:lvl1pPr>
              <a:defRPr sz="27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4231888" y="535255"/>
            <a:ext cx="4283912" cy="40527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8652" y="1735406"/>
            <a:ext cx="3511241" cy="285869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63984-5C2D-45DC-895C-21CE637D763A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BCA93-8840-4803-9926-3E8E3D5AE13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833674" y="273845"/>
            <a:ext cx="681676" cy="4358879"/>
          </a:xfrm>
        </p:spPr>
        <p:txBody>
          <a:bodyPr vert="eaVert">
            <a:normAutofit/>
          </a:bodyPr>
          <a:lstStyle>
            <a:lvl1pPr>
              <a:defRPr sz="33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7084832" cy="4358879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7D89A-DB30-4EF5-9466-9F83E0C53636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215BE-2C57-4E8E-BF9F-3246A2FCEBF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>
              <a:defRPr/>
            </a:pPr>
            <a:fld id="{CA3884F4-1D5F-4A29-903E-D95D92A24F08}" type="datetimeFigureOut">
              <a:rPr lang="zh-CN" altLang="en-US"/>
              <a:t>2023-01-17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>
              <a:defRPr/>
            </a:pPr>
            <a:fld id="{EE9B894B-5612-4417-92A0-EB1579DE6B72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446860" y="757574"/>
            <a:ext cx="2088356" cy="423193"/>
          </a:xfrm>
          <a:prstGeom prst="rect">
            <a:avLst/>
          </a:prstGeom>
          <a:noFill/>
        </p:spPr>
        <p:txBody>
          <a:bodyPr lIns="68580" tIns="34290" rIns="68580" bIns="34290" anchor="ctr">
            <a:spAutoFit/>
          </a:bodyPr>
          <a:lstStyle/>
          <a:p>
            <a:pPr algn="ctr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3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经典粗圆简" panose="02010609000101010101" charset="-122"/>
              </a:rPr>
              <a:t>数学五年级 </a:t>
            </a:r>
            <a:endParaRPr lang="zh-CN" altLang="en-US" sz="23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经典粗圆简" panose="0201060900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55482" y="831057"/>
            <a:ext cx="600164" cy="346249"/>
          </a:xfrm>
          <a:prstGeom prst="rect">
            <a:avLst/>
          </a:prstGeom>
          <a:solidFill>
            <a:srgbClr val="4F80BD"/>
          </a:solidFill>
          <a:ln w="28575" cap="rnd" cmpd="sng">
            <a:noFill/>
            <a:prstDash val="solid"/>
          </a:ln>
          <a:effectLst/>
        </p:spPr>
        <p:txBody>
          <a:bodyPr wrap="non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下册</a:t>
            </a:r>
          </a:p>
        </p:txBody>
      </p:sp>
      <p:sp>
        <p:nvSpPr>
          <p:cNvPr id="9" name="流程图: 卡片 8"/>
          <p:cNvSpPr/>
          <p:nvPr/>
        </p:nvSpPr>
        <p:spPr>
          <a:xfrm>
            <a:off x="1569841" y="1440658"/>
            <a:ext cx="5842397" cy="2412206"/>
          </a:xfrm>
          <a:prstGeom prst="flowChartPunchedCard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8580" tIns="34290" rIns="68580" bIns="34290"/>
          <a:lstStyle/>
          <a:p>
            <a:pPr>
              <a:buFont typeface="Arial" panose="020B0604020202020204" pitchFamily="34" charset="0"/>
              <a:buNone/>
              <a:defRPr/>
            </a:pP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3805832" y="1599978"/>
            <a:ext cx="1369606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4F80B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第四单元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388997" y="2148857"/>
            <a:ext cx="2215991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2700" dirty="0">
                <a:solidFill>
                  <a:srgbClr val="4F80B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长方体（二）</a:t>
            </a:r>
          </a:p>
        </p:txBody>
      </p:sp>
      <p:grpSp>
        <p:nvGrpSpPr>
          <p:cNvPr id="19" name="组合 18"/>
          <p:cNvGrpSpPr/>
          <p:nvPr/>
        </p:nvGrpSpPr>
        <p:grpSpPr bwMode="auto">
          <a:xfrm>
            <a:off x="3050977" y="2825132"/>
            <a:ext cx="2880122" cy="27384"/>
            <a:chOff x="5045" y="5946"/>
            <a:chExt cx="4536" cy="56"/>
          </a:xfrm>
        </p:grpSpPr>
        <p:sp>
          <p:nvSpPr>
            <p:cNvPr id="2058" name="矩形 16"/>
            <p:cNvSpPr>
              <a:spLocks noChangeArrowheads="1"/>
            </p:cNvSpPr>
            <p:nvPr/>
          </p:nvSpPr>
          <p:spPr bwMode="auto">
            <a:xfrm>
              <a:off x="5045" y="5961"/>
              <a:ext cx="4536" cy="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buFont typeface="Arial" panose="020B0604020202020204" pitchFamily="34" charset="0"/>
                <a:buNone/>
              </a:pPr>
              <a:endParaRPr lang="zh-CN" altLang="en-US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059" name="矩形 17"/>
            <p:cNvSpPr>
              <a:spLocks noChangeArrowheads="1"/>
            </p:cNvSpPr>
            <p:nvPr/>
          </p:nvSpPr>
          <p:spPr bwMode="auto">
            <a:xfrm>
              <a:off x="6888" y="5946"/>
              <a:ext cx="850" cy="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buFont typeface="Arial" panose="020B0604020202020204" pitchFamily="34" charset="0"/>
                <a:buNone/>
              </a:pPr>
              <a:endParaRPr lang="zh-CN" altLang="en-US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8" name="图片 7" descr="C:\Users\Diy\Desktop\课件.png课件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9488091" y="3242074"/>
            <a:ext cx="1912144" cy="2201465"/>
          </a:xfrm>
          <a:prstGeom prst="rect">
            <a:avLst/>
          </a:prstGeom>
          <a:effectLst>
            <a:outerShdw blurRad="50800" dist="38100" dir="2700000" algn="tl" rotWithShape="0">
              <a:srgbClr val="4F80BD">
                <a:alpha val="50000"/>
              </a:srgbClr>
            </a:outerShdw>
          </a:effectLst>
        </p:spPr>
      </p:pic>
      <p:sp>
        <p:nvSpPr>
          <p:cNvPr id="14" name="文本框 10"/>
          <p:cNvSpPr txBox="1">
            <a:spLocks noChangeArrowheads="1"/>
          </p:cNvSpPr>
          <p:nvPr/>
        </p:nvSpPr>
        <p:spPr bwMode="auto">
          <a:xfrm>
            <a:off x="3107326" y="2929427"/>
            <a:ext cx="2767424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4100" dirty="0">
                <a:solidFill>
                  <a:srgbClr val="4F80B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体积与容积</a:t>
            </a:r>
          </a:p>
        </p:txBody>
      </p:sp>
      <p:sp>
        <p:nvSpPr>
          <p:cNvPr id="12" name="矩形 11"/>
          <p:cNvSpPr/>
          <p:nvPr/>
        </p:nvSpPr>
        <p:spPr>
          <a:xfrm>
            <a:off x="0" y="4342806"/>
            <a:ext cx="9144000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微软雅黑" panose="020B0503020204020204" pitchFamily="34" charset="-122"/>
                <a:sym typeface="+mn-ea"/>
              </a:rPr>
              <a:t>WWW.PPT818.COM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975 0.078802 C -0.284975 0.040414 -0.407384 -0.072348 -0.546913 -0.115244 C -0.686443 -0.158141 -0.856952 -0.135512 -0.926560 -0.135765 " pathEditMode="relative" rAng="-1113980820" ptsTypes="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00" y="-10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ldLvl="0" animBg="1"/>
      <p:bldP spid="9" grpId="0" bldLvl="0" animBg="1"/>
      <p:bldP spid="11" grpId="0" bldLvl="0" animBg="1"/>
      <p:bldP spid="1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44118" y="521494"/>
            <a:ext cx="837961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100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用相同数量的硬币分别垒成下面的形状，哪一个体积大？为什么？</a:t>
            </a:r>
            <a:endParaRPr lang="en-US" altLang="zh-CN" sz="21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250" y="1888332"/>
            <a:ext cx="6532960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08387" y="485776"/>
            <a:ext cx="8699897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100" dirty="0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淘气和笑笑各有一瓶同样多的饮料，淘气倒了</a:t>
            </a:r>
            <a:r>
              <a:rPr lang="en-US" altLang="zh-CN" sz="21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杯，而笑笑只倒了</a:t>
            </a:r>
            <a:r>
              <a:rPr lang="en-US" altLang="zh-CN" sz="21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杯，你认为有可能吗？说一说你的想法。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669259" y="2356248"/>
            <a:ext cx="52552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答：有可能，杯子的大小不一样，就可以。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08387" y="411956"/>
            <a:ext cx="8699897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1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21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数一数，想一想，再与同伴说一说，右图中的长方体盒子能装多少个这样的小正方体？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957390" y="3313510"/>
            <a:ext cx="671869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答：</a:t>
            </a:r>
            <a:r>
              <a:rPr lang="zh-CN" altLang="en-US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长方体盒子能装</a:t>
            </a:r>
            <a:r>
              <a:rPr lang="en-US" altLang="zh-CN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36</a:t>
            </a:r>
            <a:r>
              <a:rPr lang="zh-CN" altLang="en-US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个这样的小正方体</a:t>
            </a:r>
            <a:r>
              <a:rPr lang="zh-CN" altLang="en-US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16293" y="1168005"/>
            <a:ext cx="2074069" cy="147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本框 3"/>
          <p:cNvSpPr txBox="1">
            <a:spLocks noChangeArrowheads="1"/>
          </p:cNvSpPr>
          <p:nvPr/>
        </p:nvSpPr>
        <p:spPr bwMode="auto">
          <a:xfrm>
            <a:off x="2955132" y="2311003"/>
            <a:ext cx="2292935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3x4x3=36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（个）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剪去单角的矩形 5"/>
          <p:cNvSpPr/>
          <p:nvPr/>
        </p:nvSpPr>
        <p:spPr>
          <a:xfrm>
            <a:off x="-179785" y="519113"/>
            <a:ext cx="3455195" cy="486966"/>
          </a:xfrm>
          <a:prstGeom prst="snip1Rect">
            <a:avLst/>
          </a:prstGeom>
          <a:solidFill>
            <a:srgbClr val="BBE1F4"/>
          </a:solidFill>
          <a:ln>
            <a:noFill/>
          </a:ln>
          <a:effectLst>
            <a:outerShdw blurRad="50800" dist="50800" dir="2700000" algn="tl" rotWithShape="0">
              <a:srgbClr val="4E70A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285752" y="542926"/>
            <a:ext cx="1985159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四、课堂小结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33427" y="1315641"/>
            <a:ext cx="7583091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通过本节课的学习，你学到了哪些知识？有什么收获？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03662" y="2581275"/>
            <a:ext cx="7396163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物体所占空间的大小，叫物体的体积。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容器所能容纳物体的体积叫容器的容积。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9" grpId="0"/>
      <p:bldP spid="9" grpId="1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剪去单角的矩形 5"/>
          <p:cNvSpPr/>
          <p:nvPr/>
        </p:nvSpPr>
        <p:spPr>
          <a:xfrm>
            <a:off x="-179785" y="519113"/>
            <a:ext cx="3455195" cy="486966"/>
          </a:xfrm>
          <a:prstGeom prst="snip1Rect">
            <a:avLst/>
          </a:prstGeom>
          <a:solidFill>
            <a:srgbClr val="BBE1F4"/>
          </a:solidFill>
          <a:ln>
            <a:noFill/>
          </a:ln>
          <a:effectLst>
            <a:outerShdw blurRad="50800" dist="50800" dir="2700000" algn="tl" rotWithShape="0">
              <a:srgbClr val="4E70A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285752" y="542926"/>
            <a:ext cx="1985159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一、情景导入</a:t>
            </a:r>
          </a:p>
        </p:txBody>
      </p:sp>
      <p:sp>
        <p:nvSpPr>
          <p:cNvPr id="52" name="文本框 51"/>
          <p:cNvSpPr txBox="1">
            <a:spLocks noChangeArrowheads="1"/>
          </p:cNvSpPr>
          <p:nvPr/>
        </p:nvSpPr>
        <p:spPr bwMode="auto">
          <a:xfrm>
            <a:off x="323852" y="1059657"/>
            <a:ext cx="8360569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同学们听过乌鸦喝水这个故事吗？乌鸦向瓶子里扔石子水面就升高了，结果乌鸦就喝到了水，你知道为什么吗？</a:t>
            </a:r>
          </a:p>
        </p:txBody>
      </p:sp>
      <p:sp>
        <p:nvSpPr>
          <p:cNvPr id="100" name="文本框 99"/>
          <p:cNvSpPr txBox="1">
            <a:spLocks noChangeArrowheads="1"/>
          </p:cNvSpPr>
          <p:nvPr/>
        </p:nvSpPr>
        <p:spPr bwMode="auto">
          <a:xfrm>
            <a:off x="1827612" y="2733675"/>
            <a:ext cx="5409009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indent="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因为石子占有一定的空间。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971550" y="3230166"/>
            <a:ext cx="8065294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其实生活中的物体都占有一定的空间，这就是今天要学习的内容。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52" grpId="0"/>
      <p:bldP spid="52" grpId="1"/>
      <p:bldP spid="100" grpId="0"/>
      <p:bldP spid="100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剪去单角的矩形 5"/>
          <p:cNvSpPr/>
          <p:nvPr/>
        </p:nvSpPr>
        <p:spPr>
          <a:xfrm>
            <a:off x="-179785" y="519113"/>
            <a:ext cx="3455195" cy="486966"/>
          </a:xfrm>
          <a:prstGeom prst="snip1Rect">
            <a:avLst/>
          </a:prstGeom>
          <a:solidFill>
            <a:srgbClr val="BBE1F4"/>
          </a:solidFill>
          <a:ln>
            <a:noFill/>
          </a:ln>
          <a:effectLst>
            <a:outerShdw blurRad="50800" dist="50800" dir="2700000" algn="tl" rotWithShape="0">
              <a:srgbClr val="4E70A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285752" y="542926"/>
            <a:ext cx="1985159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二、探究新知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39354" y="1116806"/>
            <a:ext cx="432554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通过实物感知空间。</a:t>
            </a:r>
          </a:p>
        </p:txBody>
      </p:sp>
      <p:sp>
        <p:nvSpPr>
          <p:cNvPr id="11" name="文本框 8"/>
          <p:cNvSpPr txBox="1">
            <a:spLocks noChangeArrowheads="1"/>
          </p:cNvSpPr>
          <p:nvPr/>
        </p:nvSpPr>
        <p:spPr bwMode="auto">
          <a:xfrm>
            <a:off x="539356" y="1760935"/>
            <a:ext cx="8353425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教室里哪些物品占的空间大？哪些物品占的空间小？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9356" y="2950369"/>
            <a:ext cx="8209359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常见的容器中，哪些容器放的东西多？哪些容器放的东西少？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9" grpId="0"/>
      <p:bldP spid="9" grpId="1"/>
      <p:bldP spid="1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27485" y="627460"/>
            <a:ext cx="432554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认识物体的体积。</a:t>
            </a: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1044178" y="3165872"/>
            <a:ext cx="7775972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观察一下，土豆和红薯哪一个占的空间大？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319" y="1329930"/>
            <a:ext cx="5763815" cy="134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7" grpId="0"/>
      <p:bldP spid="1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51223" y="411957"/>
            <a:ext cx="4968478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取两个大小相同的烧杯，在杯中倒入同样多的水。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0569" y="1494235"/>
            <a:ext cx="2674144" cy="126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219703" y="414337"/>
            <a:ext cx="3698081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将土豆和红薯分别放在两个烧杯中。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87604" y="1491854"/>
            <a:ext cx="2872978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83421" y="2571751"/>
            <a:ext cx="7704535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从实验中，我们发现了土豆和红薯都占有一定的空间，而且所占空间的大小不相同</a:t>
            </a:r>
            <a:r>
              <a:rPr lang="zh-CN" altLang="en-US" sz="2400" dirty="0"/>
              <a:t>。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683420" y="3807619"/>
            <a:ext cx="5370701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物体所占空间的大小，是物体的</a:t>
            </a: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体积</a:t>
            </a:r>
            <a:r>
              <a:rPr lang="zh-CN" altLang="en-US" sz="2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10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912019" y="536973"/>
            <a:ext cx="3515916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容积的认识。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1968106" y="2842022"/>
            <a:ext cx="5987653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这两个烧杯哪个杯子装的水多？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2207" y="1029892"/>
            <a:ext cx="4031456" cy="1769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835944" y="3543301"/>
            <a:ext cx="720090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请同学们设计一个试验来验证你的猜测。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4" grpId="0"/>
      <p:bldP spid="14" grpId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59676" y="473869"/>
            <a:ext cx="9464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1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试验：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827487" y="1102519"/>
            <a:ext cx="8209359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把其中一个杯子倒满水，然后把这杯水倒入另一个杯子里，如果另一个杯子装不满，则另一个杯子装入水多。</a:t>
            </a: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827485" y="2895600"/>
            <a:ext cx="7917656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如果另一个杯子装不下，则这个杯子装水多，如果另一个杯子正好装满，则两个杯子装水同样多。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6" grpId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10805" y="575072"/>
            <a:ext cx="5080397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根据试验，你发现了什么？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10805" y="1383507"/>
            <a:ext cx="8291513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通过试验，发现杯子等容器可以容纳其他的物体，而且不同的容器所能容纳的物体的体积不同。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710804" y="3436144"/>
            <a:ext cx="5986254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容器所能容纳物体的体积叫做容器的</a:t>
            </a: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容积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剪去单角的矩形 5"/>
          <p:cNvSpPr/>
          <p:nvPr/>
        </p:nvSpPr>
        <p:spPr>
          <a:xfrm>
            <a:off x="-179785" y="519113"/>
            <a:ext cx="3455195" cy="486966"/>
          </a:xfrm>
          <a:prstGeom prst="snip1Rect">
            <a:avLst/>
          </a:prstGeom>
          <a:solidFill>
            <a:srgbClr val="BBE1F4"/>
          </a:solidFill>
          <a:ln>
            <a:noFill/>
          </a:ln>
          <a:effectLst>
            <a:outerShdw blurRad="50800" dist="50800" dir="2700000" algn="tl" rotWithShape="0">
              <a:srgbClr val="4E70A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285752" y="542926"/>
            <a:ext cx="1985159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三、巩固练习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44118" y="1156099"/>
            <a:ext cx="8121253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100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100" dirty="0">
                <a:latin typeface="楷体" panose="02010609060101010101" pitchFamily="49" charset="-122"/>
                <a:ea typeface="楷体" panose="02010609060101010101" pitchFamily="49" charset="-122"/>
              </a:rPr>
              <a:t>一团橡皮泥，淘气第一次把它捏成长方体，第二次把它捏成球。捏成的两个物体哪一个体积大？为什么？</a:t>
            </a:r>
          </a:p>
        </p:txBody>
      </p:sp>
      <p:sp>
        <p:nvSpPr>
          <p:cNvPr id="20" name="文本框 19"/>
          <p:cNvSpPr txBox="1">
            <a:spLocks noChangeArrowheads="1"/>
          </p:cNvSpPr>
          <p:nvPr/>
        </p:nvSpPr>
        <p:spPr bwMode="auto">
          <a:xfrm>
            <a:off x="769146" y="2990850"/>
            <a:ext cx="7906941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答：两个物体的体积一样大。体积大小只与它所占空间的大小有关，与它的形状无关。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9" grpId="0"/>
      <p:bldP spid="9" grpId="1"/>
      <p:bldP spid="20" grpId="0"/>
      <p:bldP spid="2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WWW.2PPT.COM&#10;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全屏显示(16:9)</PresentationFormat>
  <Paragraphs>42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黑体</vt:lpstr>
      <vt:lpstr>经典粗圆简</vt:lpstr>
      <vt:lpstr>楷体</vt:lpstr>
      <vt:lpstr>宋体</vt:lpstr>
      <vt:lpstr>微软雅黑</vt:lpstr>
      <vt:lpstr>Arial</vt:lpstr>
      <vt:lpstr>Calibri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/>
  <dc:description>www.ppt818.com-提供资源下载</dc:description>
  <cp:lastModifiedBy/>
  <cp:revision>1</cp:revision>
  <dcterms:created xsi:type="dcterms:W3CDTF">2018-03-01T02:03:00Z</dcterms:created>
  <dcterms:modified xsi:type="dcterms:W3CDTF">2023-01-16T21:07:35Z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16352182315642768515B09C9B8D00EB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