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8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AB3D7291-2900-4920-8CAB-2EDB64478FB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B08971A1-D93B-4147-A290-B16B5F078EF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58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ACBC237E-2212-4DD9-B93B-50AD51547A7E}" type="slidenum">
              <a:rPr lang="zh-CN" altLang="en-US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971A1-D93B-4147-A290-B16B5F078EF8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93D7-B3D9-4A59-B701-3D11BEEBA81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33D6-55BE-4CDE-BFE5-D9A4BBF5DF3F}" type="slidenum">
              <a:rPr lang="zh-CN" altLang="en-US" smtClean="0"/>
              <a:t>‹#›</a:t>
            </a:fld>
            <a:endParaRPr lang="en-US" altLang="zh-C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532C-F62C-4E3D-97F6-3BB4DF9A665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1C97-B5F7-4AEA-AF67-A1BB891718E1}" type="slidenum">
              <a:rPr lang="zh-CN" altLang="en-US" smtClean="0"/>
              <a:t>‹#›</a:t>
            </a:fld>
            <a:endParaRPr lang="en-US" altLang="zh-C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13E-CE16-4F1F-9AF0-5D685B02E947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51DF-FAE2-43F6-A853-78270817B25F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4D072-63F6-4DAA-AD41-64C27C45317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2757-54B7-46FE-BFC9-781C27E2714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846F-BA9B-48F2-8CC3-79D54CB210A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026F-3B53-4BB8-8920-F80AABB4BB5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9F6C-81AB-4104-B5C0-178750EB927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CA32-2AF5-4308-B401-B1E34C6FC7D2}" type="slidenum">
              <a:rPr lang="zh-CN" altLang="en-US" smtClean="0"/>
              <a:t>‹#›</a:t>
            </a:fld>
            <a:endParaRPr lang="en-US" altLang="zh-C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6F54-0FF2-4118-95E3-F54FB6A9161C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554B-2C13-45CD-93D2-17DA736853A9}" type="slidenum">
              <a:rPr lang="zh-CN" altLang="en-US" smtClean="0"/>
              <a:t>‹#›</a:t>
            </a:fld>
            <a:endParaRPr lang="en-US" altLang="zh-C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D5A7-3AD7-40D6-9A12-3D17F8E47CF9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2E7-5FB0-41CA-AA06-FF6FB05AC17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B4CA-FC44-432B-97BC-8C7EDF2BEDD7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81C4-5724-4D50-86AB-7F9FCEF54CA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E192-412B-4F7E-ABB3-C73E4390A1F0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3045-0E06-485A-905B-60F672E54FF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613BAE-DCA5-41A1-88C2-D02A950EB22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AFE83FA-6075-43E1-A5DD-488B8E4BCAE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>
            <a:spLocks noChangeArrowheads="1"/>
          </p:cNvSpPr>
          <p:nvPr/>
        </p:nvSpPr>
        <p:spPr bwMode="auto">
          <a:xfrm>
            <a:off x="12700" y="1552496"/>
            <a:ext cx="8839200" cy="98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zh-CN" altLang="zh-CN" sz="4400" b="1" dirty="0" smtClean="0">
                <a:solidFill>
                  <a:schemeClr val="accent1">
                    <a:lumMod val="50000"/>
                  </a:schemeClr>
                </a:solidFill>
                <a:latin typeface="汉仪大黑简" pitchFamily="49" charset="-122"/>
                <a:ea typeface="汉仪大黑简" pitchFamily="49" charset="-122"/>
                <a:cs typeface="Times New Roman" panose="02020603050405020304" pitchFamily="18" charset="0"/>
              </a:rPr>
              <a:t>一</a:t>
            </a:r>
            <a:r>
              <a:rPr lang="zh-CN" altLang="zh-CN" sz="4400" b="1" dirty="0">
                <a:solidFill>
                  <a:schemeClr val="accent1">
                    <a:lumMod val="50000"/>
                  </a:schemeClr>
                </a:solidFill>
                <a:latin typeface="汉仪大黑简" pitchFamily="49" charset="-122"/>
                <a:ea typeface="汉仪大黑简" pitchFamily="49" charset="-122"/>
                <a:cs typeface="Times New Roman" panose="02020603050405020304" pitchFamily="18" charset="0"/>
              </a:rPr>
              <a:t>元二次方程根与系数的关系</a:t>
            </a:r>
            <a:endParaRPr lang="zh-CN" altLang="zh-CN" sz="4400" b="1" dirty="0">
              <a:solidFill>
                <a:schemeClr val="accent1">
                  <a:lumMod val="50000"/>
                </a:schemeClr>
              </a:solidFill>
              <a:latin typeface="汉仪大黑简" pitchFamily="49" charset="-122"/>
              <a:ea typeface="汉仪大黑简" pitchFamily="49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69296" y="512123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1987" name="矩形 2"/>
          <p:cNvSpPr>
            <a:spLocks noChangeArrowheads="1"/>
          </p:cNvSpPr>
          <p:nvPr/>
        </p:nvSpPr>
        <p:spPr bwMode="auto">
          <a:xfrm>
            <a:off x="1143000" y="1984375"/>
            <a:ext cx="73914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的两个根，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三、解答题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共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</a:rPr>
              <a:t>45</a:t>
            </a: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charset="-122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的一个根，求方程另一个根及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465388"/>
            <a:ext cx="13612813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矩形 3"/>
          <p:cNvSpPr>
            <a:spLocks noChangeArrowheads="1"/>
          </p:cNvSpPr>
          <p:nvPr/>
        </p:nvSpPr>
        <p:spPr bwMode="auto">
          <a:xfrm>
            <a:off x="3352800" y="2465388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zh-CN" alt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3163" y="4343400"/>
            <a:ext cx="9037637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3011" name="矩形 2"/>
          <p:cNvSpPr>
            <a:spLocks noChangeArrowheads="1"/>
          </p:cNvSpPr>
          <p:nvPr/>
        </p:nvSpPr>
        <p:spPr bwMode="auto">
          <a:xfrm>
            <a:off x="1447800" y="2057400"/>
            <a:ext cx="6477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的两个实数根为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505200"/>
            <a:ext cx="80772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4035" name="矩形 2"/>
          <p:cNvSpPr>
            <a:spLocks noChangeArrowheads="1"/>
          </p:cNvSpPr>
          <p:nvPr/>
        </p:nvSpPr>
        <p:spPr bwMode="auto">
          <a:xfrm>
            <a:off x="723900" y="1524000"/>
            <a:ext cx="76962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已知关于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2(1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m)x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的两实数根为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y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，当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y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取最小值时，求相应的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的值，并求出最小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值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955925"/>
            <a:ext cx="85725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650" y="4648200"/>
            <a:ext cx="80581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5059" name="矩形 2"/>
          <p:cNvSpPr>
            <a:spLocks noChangeArrowheads="1"/>
          </p:cNvSpPr>
          <p:nvPr/>
        </p:nvSpPr>
        <p:spPr bwMode="auto">
          <a:xfrm>
            <a:off x="800100" y="1600200"/>
            <a:ext cx="7543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17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6)x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2ax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的两个实数根．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是否存在实数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，使－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成立？若存在，求出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的值；若不存在，请说明理由；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求使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1)(x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为负整数的实数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的整数值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086225"/>
            <a:ext cx="82296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1064895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矩形 2"/>
          <p:cNvSpPr>
            <a:spLocks noChangeArrowheads="1"/>
          </p:cNvSpPr>
          <p:nvPr/>
        </p:nvSpPr>
        <p:spPr bwMode="auto">
          <a:xfrm>
            <a:off x="1014413" y="3475038"/>
            <a:ext cx="632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要使其为负整数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则只需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12</a:t>
            </a:r>
            <a:endParaRPr lang="zh-CN" altLang="zh-CN" sz="24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1747" name="Picture 3" descr="5分钟预习导航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25675" y="19939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矩形 2"/>
          <p:cNvSpPr>
            <a:spLocks noChangeArrowheads="1"/>
          </p:cNvSpPr>
          <p:nvPr/>
        </p:nvSpPr>
        <p:spPr bwMode="auto">
          <a:xfrm>
            <a:off x="685800" y="2667000"/>
            <a:ext cx="70104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ax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 err="1">
                <a:latin typeface="Times New Roman" panose="02020603050405020304" pitchFamily="18" charset="0"/>
                <a:cs typeface="Courier New" panose="02070309020205020404" pitchFamily="49" charset="0"/>
              </a:rPr>
              <a:t>bx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0(a</a:t>
            </a:r>
            <a:r>
              <a:rPr lang="en-US" altLang="zh-CN" dirty="0">
                <a:latin typeface="宋体" panose="02010600030101010101" pitchFamily="2" charset="-122"/>
                <a:cs typeface="Times New Roman" panose="02020603050405020304" pitchFamily="18" charset="0"/>
              </a:rPr>
              <a:t>≠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的两个根是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，那么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·x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在应用根与系数关系时应注意两个条件：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(1)____________________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(2)____________________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5675" y="3276600"/>
            <a:ext cx="74453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7375" y="3619500"/>
            <a:ext cx="1051877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矩形 3"/>
          <p:cNvSpPr>
            <a:spLocks noChangeArrowheads="1"/>
          </p:cNvSpPr>
          <p:nvPr/>
        </p:nvSpPr>
        <p:spPr bwMode="auto">
          <a:xfrm>
            <a:off x="1447800" y="4933950"/>
            <a:ext cx="2620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方程二次项系数不为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zh-CN" altLang="en-US"/>
          </a:p>
        </p:txBody>
      </p:sp>
      <p:sp>
        <p:nvSpPr>
          <p:cNvPr id="31752" name="矩形 4"/>
          <p:cNvSpPr>
            <a:spLocks noChangeArrowheads="1"/>
          </p:cNvSpPr>
          <p:nvPr/>
        </p:nvSpPr>
        <p:spPr bwMode="auto">
          <a:xfrm>
            <a:off x="1601788" y="5505450"/>
            <a:ext cx="184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just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b="1" baseline="30000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4ac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≥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2771" name="矩形 2"/>
          <p:cNvSpPr>
            <a:spLocks noChangeArrowheads="1"/>
          </p:cNvSpPr>
          <p:nvPr/>
        </p:nvSpPr>
        <p:spPr bwMode="auto">
          <a:xfrm>
            <a:off x="685800" y="1676400"/>
            <a:ext cx="75438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(2013·</a:t>
            </a:r>
            <a:r>
              <a:rPr lang="zh-CN" altLang="zh-CN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武汉</a:t>
            </a:r>
            <a:r>
              <a:rPr lang="en-US" altLang="zh-CN" dirty="0">
                <a:latin typeface="Times New Roman" panose="02020603050405020304" pitchFamily="18" charset="0"/>
                <a:ea typeface="楷体_GB2312" pitchFamily="49" charset="-122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的两个根，则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的两根，则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下列一元二次方程两实根和为－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2772" name="矩形 3"/>
          <p:cNvSpPr>
            <a:spLocks noChangeArrowheads="1"/>
          </p:cNvSpPr>
          <p:nvPr/>
        </p:nvSpPr>
        <p:spPr bwMode="auto">
          <a:xfrm>
            <a:off x="3146425" y="2209800"/>
            <a:ext cx="612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32773" name="矩形 4"/>
          <p:cNvSpPr>
            <a:spLocks noChangeArrowheads="1"/>
          </p:cNvSpPr>
          <p:nvPr/>
        </p:nvSpPr>
        <p:spPr bwMode="auto">
          <a:xfrm>
            <a:off x="1676400" y="3629025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32774" name="矩形 5"/>
          <p:cNvSpPr>
            <a:spLocks noChangeArrowheads="1"/>
          </p:cNvSpPr>
          <p:nvPr/>
        </p:nvSpPr>
        <p:spPr bwMode="auto">
          <a:xfrm>
            <a:off x="6335713" y="455295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3795" name="矩形 2"/>
          <p:cNvSpPr>
            <a:spLocks noChangeArrowheads="1"/>
          </p:cNvSpPr>
          <p:nvPr/>
        </p:nvSpPr>
        <p:spPr bwMode="auto">
          <a:xfrm>
            <a:off x="952500" y="1325563"/>
            <a:ext cx="72390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的两个实数根，则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2)(x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α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β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的两个实数根，求下列代数式的值：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(2)(α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2)(β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38" y="3228975"/>
            <a:ext cx="82931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矩形 3"/>
          <p:cNvSpPr>
            <a:spLocks noChangeArrowheads="1"/>
          </p:cNvSpPr>
          <p:nvPr/>
        </p:nvSpPr>
        <p:spPr bwMode="auto">
          <a:xfrm>
            <a:off x="2743200" y="1828800"/>
            <a:ext cx="569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endParaRPr lang="zh-CN" alt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3506788"/>
            <a:ext cx="874553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22700" y="4648200"/>
            <a:ext cx="7912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6867" name="矩形 2"/>
          <p:cNvSpPr>
            <a:spLocks noChangeArrowheads="1"/>
          </p:cNvSpPr>
          <p:nvPr/>
        </p:nvSpPr>
        <p:spPr bwMode="auto">
          <a:xfrm>
            <a:off x="762000" y="1600200"/>
            <a:ext cx="7620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(3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孔明同学在解一元二次方程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3x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时，正确解得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7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(3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已知关于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的方程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mx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的一个根为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，则这个方程的另一个根是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________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如果关于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px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q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的两根分别为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，那么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p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q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的值分别是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 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，－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3  </a:t>
            </a:r>
            <a:r>
              <a:rPr lang="en-US" altLang="zh-CN" i="1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endParaRPr lang="zh-CN" altLang="zh-CN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6868" name="矩形 3"/>
          <p:cNvSpPr>
            <a:spLocks noChangeArrowheads="1"/>
          </p:cNvSpPr>
          <p:nvPr/>
        </p:nvSpPr>
        <p:spPr bwMode="auto">
          <a:xfrm>
            <a:off x="3973513" y="2057400"/>
            <a:ext cx="568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36869" name="矩形 4"/>
          <p:cNvSpPr>
            <a:spLocks noChangeArrowheads="1"/>
          </p:cNvSpPr>
          <p:nvPr/>
        </p:nvSpPr>
        <p:spPr bwMode="auto">
          <a:xfrm>
            <a:off x="2819400" y="3067050"/>
            <a:ext cx="569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zh-CN" altLang="en-US"/>
          </a:p>
        </p:txBody>
      </p:sp>
      <p:sp>
        <p:nvSpPr>
          <p:cNvPr id="36870" name="矩形 5"/>
          <p:cNvSpPr>
            <a:spLocks noChangeArrowheads="1"/>
          </p:cNvSpPr>
          <p:nvPr/>
        </p:nvSpPr>
        <p:spPr bwMode="auto">
          <a:xfrm>
            <a:off x="4724400" y="39624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7891" name="矩形 2"/>
          <p:cNvSpPr>
            <a:spLocks noChangeArrowheads="1"/>
          </p:cNvSpPr>
          <p:nvPr/>
        </p:nvSpPr>
        <p:spPr bwMode="auto">
          <a:xfrm>
            <a:off x="838200" y="1524000"/>
            <a:ext cx="7620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如果关于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4x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的两个不相等的实数根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满足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，那么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13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13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的两个实数根分别为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(1)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的取值范围；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2(x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，求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7892" name="矩形 3"/>
          <p:cNvSpPr>
            <a:spLocks noChangeArrowheads="1"/>
          </p:cNvSpPr>
          <p:nvPr/>
        </p:nvSpPr>
        <p:spPr bwMode="auto">
          <a:xfrm>
            <a:off x="7035800" y="211455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443163"/>
            <a:ext cx="11201400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713163"/>
            <a:ext cx="861060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9939" name="矩形 2"/>
          <p:cNvSpPr>
            <a:spLocks noChangeArrowheads="1"/>
          </p:cNvSpPr>
          <p:nvPr/>
        </p:nvSpPr>
        <p:spPr bwMode="auto">
          <a:xfrm>
            <a:off x="762000" y="1350963"/>
            <a:ext cx="7772400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【易错盘点】</a:t>
            </a:r>
            <a:endParaRPr lang="zh-CN" altLang="zh-CN" dirty="0">
              <a:latin typeface="宋体" panose="02010600030101010101" pitchFamily="2" charset="-122"/>
              <a:ea typeface="黑体" panose="02010609060101010101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【例】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是关于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的一元二次方程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(2m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3)x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m</a:t>
            </a:r>
            <a:r>
              <a:rPr lang="en-US" altLang="zh-CN" baseline="30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的两个不相等的实数根，且满足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m</a:t>
            </a:r>
            <a:r>
              <a:rPr lang="en-US" altLang="zh-CN" baseline="30000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m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的值是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ea typeface="仿宋_GB2312" pitchFamily="49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　　　　　　　　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3</a:t>
            </a:r>
            <a:endParaRPr lang="zh-CN" altLang="zh-CN" dirty="0">
              <a:latin typeface="宋体" panose="02010600030101010101" pitchFamily="2" charset="-122"/>
              <a:ea typeface="仿宋_GB2312" pitchFamily="49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或－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1                         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或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【错解】</a:t>
            </a:r>
            <a:r>
              <a:rPr lang="en-US" altLang="zh-CN" i="1" dirty="0">
                <a:latin typeface="Times New Roman" panose="02020603050405020304" pitchFamily="18" charset="0"/>
                <a:ea typeface="仿宋_GB2312" pitchFamily="49" charset="-122"/>
              </a:rPr>
              <a:t>C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【错因分析】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由根与系数关系求得方程中待定系数的值没有通过Δ＝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baseline="30000" dirty="0"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4ac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＞</a:t>
            </a:r>
            <a:r>
              <a:rPr lang="en-US" altLang="zh-CN" dirty="0">
                <a:latin typeface="Times New Roman" panose="02020603050405020304" pitchFamily="18" charset="0"/>
                <a:ea typeface="仿宋_GB2312" pitchFamily="49" charset="-122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ea typeface="仿宋_GB2312" pitchFamily="49" charset="-122"/>
              </a:rPr>
              <a:t>检验．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黑体" panose="02010609060101010101" charset="-122"/>
              </a:rPr>
              <a:t>【正解】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/>
            <a:r>
              <a:rPr lang="en-US" altLang="zh-CN" dirty="0">
                <a:latin typeface="Times New Roman" panose="02020603050405020304" pitchFamily="18" charset="0"/>
              </a:rPr>
              <a:t/>
            </a:r>
            <a:br>
              <a:rPr lang="en-US" altLang="zh-CN" dirty="0">
                <a:latin typeface="Times New Roman" panose="02020603050405020304" pitchFamily="18" charset="0"/>
              </a:rPr>
            </a:b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1"/>
          <p:cNvSpPr>
            <a:spLocks noChangeArrowheads="1"/>
          </p:cNvSpPr>
          <p:nvPr/>
        </p:nvSpPr>
        <p:spPr bwMode="auto">
          <a:xfrm>
            <a:off x="1804988" y="762000"/>
            <a:ext cx="55340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ctr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24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一元二次方程根与系数的关系</a:t>
            </a:r>
            <a:endParaRPr lang="zh-CN" altLang="zh-CN" sz="24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0963" name="矩形 2"/>
          <p:cNvSpPr>
            <a:spLocks noChangeArrowheads="1"/>
          </p:cNvSpPr>
          <p:nvPr/>
        </p:nvSpPr>
        <p:spPr bwMode="auto">
          <a:xfrm>
            <a:off x="609600" y="1828800"/>
            <a:ext cx="7924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已知一元二次方程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的两个根分别是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-25000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6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解某个一元二次方程时，甲看错了方程的常数项，因而得出的两根为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8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；乙看错了方程的一次项的系数，因而得出两根为－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或－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，那么正确的方程为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  </a:t>
            </a:r>
            <a:r>
              <a:rPr lang="en-US" altLang="zh-CN" i="1" dirty="0">
                <a:latin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10x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cs typeface="Courier New" panose="02070309020205020404" pitchFamily="49" charset="0"/>
              </a:rPr>
              <a:t>0</a:t>
            </a:r>
            <a:endParaRPr lang="zh-CN" altLang="zh-CN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0964" name="矩形 3"/>
          <p:cNvSpPr>
            <a:spLocks noChangeArrowheads="1"/>
          </p:cNvSpPr>
          <p:nvPr/>
        </p:nvSpPr>
        <p:spPr bwMode="auto">
          <a:xfrm>
            <a:off x="2841625" y="2419350"/>
            <a:ext cx="43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sp>
        <p:nvSpPr>
          <p:cNvPr id="40965" name="矩形 4"/>
          <p:cNvSpPr>
            <a:spLocks noChangeArrowheads="1"/>
          </p:cNvSpPr>
          <p:nvPr/>
        </p:nvSpPr>
        <p:spPr bwMode="auto">
          <a:xfrm>
            <a:off x="3886200" y="4191000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精装书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装书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全屏显示(4:3)</PresentationFormat>
  <Paragraphs>90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仿宋_GB2312</vt:lpstr>
      <vt:lpstr>汉仪大黑简</vt:lpstr>
      <vt:lpstr>黑体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2022-01-10T02:16:24Z</dcterms:created>
  <dcterms:modified xsi:type="dcterms:W3CDTF">2023-01-16T21:07:41Z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C7F3097ED99D4AC6B1070CD9D7AD8984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