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26662-CC44-4043-829A-7E0A6E53C35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EF921-D446-4F3A-9444-9EA7190D695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F921-D446-4F3A-9444-9EA7190D69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E0049-3E63-4DEB-B7D4-7953742CDF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4120C-677D-4039-9792-F7719714D1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981BE-3FC1-40F7-AD20-514067F7A9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7F847-C14F-4F56-8702-11CD7901E7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6D0A1-D7B9-4A9A-ADFD-AA1433494D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51C3-9617-4589-B394-1E16D65BB0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1417-A5CD-4E67-B468-26E1DBF1A0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C6572-5A35-485A-8DB9-666C45E8E6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7B3FB-47C7-4628-A056-DCFF848E98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4FF95-7ED8-43B4-AA67-097C77D3CD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A6DA40F-F313-4F14-825D-6E9278209C4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323850" y="1371600"/>
            <a:ext cx="8496300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Unit </a:t>
            </a:r>
            <a:r>
              <a:rPr lang="en-US" altLang="zh-CN" sz="6000" b="1" dirty="0">
                <a:solidFill>
                  <a:schemeClr val="bg1"/>
                </a:solidFill>
                <a:latin typeface="Comic Sans MS" panose="030F0702030302020204" pitchFamily="66" charset="0"/>
              </a:rPr>
              <a:t>1 This is me</a:t>
            </a:r>
          </a:p>
          <a:p>
            <a:pPr algn="ctr">
              <a:spcBef>
                <a:spcPct val="50000"/>
              </a:spcBef>
            </a:pPr>
            <a:r>
              <a:rPr lang="en-US" altLang="zh-CN" sz="5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Grammar</a:t>
            </a:r>
            <a:endParaRPr lang="en-US" altLang="zh-CN" sz="5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4753" y="5334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4"/>
          <p:cNvSpPr>
            <a:spLocks noChangeArrowheads="1"/>
          </p:cNvSpPr>
          <p:nvPr/>
        </p:nvSpPr>
        <p:spPr bwMode="auto">
          <a:xfrm>
            <a:off x="669925" y="773683"/>
            <a:ext cx="8794972" cy="5312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marL="457200" indent="-457200" algn="l">
              <a:spcBef>
                <a:spcPct val="20000"/>
              </a:spcBef>
              <a:tabLst>
                <a:tab pos="495300" algn="l"/>
              </a:tabLst>
            </a:pPr>
            <a:r>
              <a:rPr kumimoji="1"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用</a:t>
            </a: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kumimoji="1"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动词的适当形式填空：</a:t>
            </a:r>
            <a:endParaRPr kumimoji="1" lang="zh-CN" altLang="en-US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My mother __________ a teacher.</a:t>
            </a:r>
            <a:endParaRPr kumimoji="1"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Your sister _________ ten years old.</a:t>
            </a:r>
            <a:endParaRPr kumimoji="1"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His students _________ all in the classroom.</a:t>
            </a:r>
            <a:endParaRPr kumimoji="1"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You and I _______ good friends.</a:t>
            </a:r>
            <a:endParaRPr kumimoji="1"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 _______ from Guangdong.</a:t>
            </a:r>
            <a:endParaRPr kumimoji="1"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Lucy _____ an English girl.</a:t>
            </a:r>
            <a:endParaRPr kumimoji="1"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She _____ in Class Two this year.</a:t>
            </a:r>
            <a:endParaRPr kumimoji="1" lang="en-US" altLang="zh-CN" sz="32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914400" lvl="1" indent="-457200" algn="l">
              <a:spcBef>
                <a:spcPct val="20000"/>
              </a:spcBef>
              <a:buFontTx/>
              <a:buAutoNum type="arabicPeriod"/>
              <a:tabLst>
                <a:tab pos="495300" algn="l"/>
              </a:tabLst>
            </a:pPr>
            <a:r>
              <a:rPr kumimoji="1"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You _____ our Chinese teacher this term.</a:t>
            </a:r>
          </a:p>
        </p:txBody>
      </p:sp>
      <p:sp>
        <p:nvSpPr>
          <p:cNvPr id="138243" name="Text Box 5"/>
          <p:cNvSpPr txBox="1">
            <a:spLocks noChangeArrowheads="1"/>
          </p:cNvSpPr>
          <p:nvPr/>
        </p:nvSpPr>
        <p:spPr bwMode="auto">
          <a:xfrm>
            <a:off x="4038600" y="1219200"/>
            <a:ext cx="160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8244" name="Text Box 6"/>
          <p:cNvSpPr txBox="1">
            <a:spLocks noChangeArrowheads="1"/>
          </p:cNvSpPr>
          <p:nvPr/>
        </p:nvSpPr>
        <p:spPr bwMode="auto">
          <a:xfrm>
            <a:off x="4038600" y="18288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8245" name="Text Box 7"/>
          <p:cNvSpPr txBox="1">
            <a:spLocks noChangeArrowheads="1"/>
          </p:cNvSpPr>
          <p:nvPr/>
        </p:nvSpPr>
        <p:spPr bwMode="auto">
          <a:xfrm>
            <a:off x="4038600" y="24384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38246" name="Text Box 8"/>
          <p:cNvSpPr txBox="1">
            <a:spLocks noChangeArrowheads="1"/>
          </p:cNvSpPr>
          <p:nvPr/>
        </p:nvSpPr>
        <p:spPr bwMode="auto">
          <a:xfrm>
            <a:off x="3657600" y="2971800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38247" name="Text Box 9"/>
          <p:cNvSpPr txBox="1">
            <a:spLocks noChangeArrowheads="1"/>
          </p:cNvSpPr>
          <p:nvPr/>
        </p:nvSpPr>
        <p:spPr bwMode="auto">
          <a:xfrm>
            <a:off x="2057400" y="36576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138248" name="Text Box 10"/>
          <p:cNvSpPr txBox="1">
            <a:spLocks noChangeArrowheads="1"/>
          </p:cNvSpPr>
          <p:nvPr/>
        </p:nvSpPr>
        <p:spPr bwMode="auto">
          <a:xfrm>
            <a:off x="2819400" y="4267200"/>
            <a:ext cx="53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8249" name="Text Box 11"/>
          <p:cNvSpPr txBox="1">
            <a:spLocks noChangeArrowheads="1"/>
          </p:cNvSpPr>
          <p:nvPr/>
        </p:nvSpPr>
        <p:spPr bwMode="auto">
          <a:xfrm>
            <a:off x="2514600" y="4800600"/>
            <a:ext cx="914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8250" name="Text Box 12"/>
          <p:cNvSpPr txBox="1">
            <a:spLocks noChangeArrowheads="1"/>
          </p:cNvSpPr>
          <p:nvPr/>
        </p:nvSpPr>
        <p:spPr bwMode="auto">
          <a:xfrm>
            <a:off x="2590800" y="5410200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utoUpdateAnimBg="0"/>
      <p:bldP spid="138244" grpId="0" autoUpdateAnimBg="0"/>
      <p:bldP spid="138245" grpId="0" autoUpdateAnimBg="0"/>
      <p:bldP spid="138246" grpId="0" autoUpdateAnimBg="0"/>
      <p:bldP spid="138247" grpId="0" autoUpdateAnimBg="0"/>
      <p:bldP spid="138248" grpId="0" autoUpdateAnimBg="0"/>
      <p:bldP spid="138249" grpId="0" autoUpdateAnimBg="0"/>
      <p:bldP spid="13825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用动词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am, is, are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填空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请注意大小写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buFontTx/>
              <a:buNone/>
            </a:pPr>
            <a:endParaRPr lang="en-US" altLang="zh-CN" sz="12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1. Where ______ Ann? She ______ here.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2. How old ______ you? I ______ thirteen.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3. ______ you </a:t>
            </a:r>
            <a:r>
              <a:rPr lang="en-US" altLang="zh-CN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Mr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 Read? Yes, I ______.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4. What ______ your name? My name ______ 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Fang </a:t>
            </a:r>
            <a:r>
              <a:rPr lang="en-US" altLang="zh-CN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Fang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5. What grade ______ you in? I ______ in Grade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 Two.</a:t>
            </a:r>
          </a:p>
        </p:txBody>
      </p:sp>
      <p:sp>
        <p:nvSpPr>
          <p:cNvPr id="139267" name="Text Box 4"/>
          <p:cNvSpPr txBox="1">
            <a:spLocks noChangeArrowheads="1"/>
          </p:cNvSpPr>
          <p:nvPr/>
        </p:nvSpPr>
        <p:spPr bwMode="auto">
          <a:xfrm>
            <a:off x="2484438" y="15573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9268" name="Text Box 5"/>
          <p:cNvSpPr txBox="1">
            <a:spLocks noChangeArrowheads="1"/>
          </p:cNvSpPr>
          <p:nvPr/>
        </p:nvSpPr>
        <p:spPr bwMode="auto">
          <a:xfrm>
            <a:off x="2771775" y="2205038"/>
            <a:ext cx="681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39269" name="Text Box 6"/>
          <p:cNvSpPr txBox="1">
            <a:spLocks noChangeArrowheads="1"/>
          </p:cNvSpPr>
          <p:nvPr/>
        </p:nvSpPr>
        <p:spPr bwMode="auto">
          <a:xfrm>
            <a:off x="5148263" y="2205038"/>
            <a:ext cx="681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139270" name="Text Box 7"/>
          <p:cNvSpPr txBox="1">
            <a:spLocks noChangeArrowheads="1"/>
          </p:cNvSpPr>
          <p:nvPr/>
        </p:nvSpPr>
        <p:spPr bwMode="auto">
          <a:xfrm>
            <a:off x="5580063" y="1557338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9271" name="Text Box 8"/>
          <p:cNvSpPr txBox="1">
            <a:spLocks noChangeArrowheads="1"/>
          </p:cNvSpPr>
          <p:nvPr/>
        </p:nvSpPr>
        <p:spPr bwMode="auto">
          <a:xfrm>
            <a:off x="1187450" y="2781300"/>
            <a:ext cx="793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39272" name="Text Box 9"/>
          <p:cNvSpPr txBox="1">
            <a:spLocks noChangeArrowheads="1"/>
          </p:cNvSpPr>
          <p:nvPr/>
        </p:nvSpPr>
        <p:spPr bwMode="auto">
          <a:xfrm>
            <a:off x="2268538" y="335756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9273" name="Text Box 10"/>
          <p:cNvSpPr txBox="1">
            <a:spLocks noChangeArrowheads="1"/>
          </p:cNvSpPr>
          <p:nvPr/>
        </p:nvSpPr>
        <p:spPr bwMode="auto">
          <a:xfrm>
            <a:off x="6011863" y="2781300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139274" name="Text Box 11"/>
          <p:cNvSpPr txBox="1">
            <a:spLocks noChangeArrowheads="1"/>
          </p:cNvSpPr>
          <p:nvPr/>
        </p:nvSpPr>
        <p:spPr bwMode="auto">
          <a:xfrm>
            <a:off x="7164388" y="335756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39275" name="Text Box 12"/>
          <p:cNvSpPr txBox="1">
            <a:spLocks noChangeArrowheads="1"/>
          </p:cNvSpPr>
          <p:nvPr/>
        </p:nvSpPr>
        <p:spPr bwMode="auto">
          <a:xfrm>
            <a:off x="3203575" y="4508500"/>
            <a:ext cx="681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39276" name="Text Box 13"/>
          <p:cNvSpPr txBox="1">
            <a:spLocks noChangeArrowheads="1"/>
          </p:cNvSpPr>
          <p:nvPr/>
        </p:nvSpPr>
        <p:spPr bwMode="auto">
          <a:xfrm>
            <a:off x="6084888" y="4508500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C000"/>
                </a:solidFill>
                <a:latin typeface="Times New Roman" panose="02020603050405020304" pitchFamily="18" charset="0"/>
              </a:rPr>
              <a:t>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  <p:bldP spid="139268" grpId="0"/>
      <p:bldP spid="139269" grpId="0"/>
      <p:bldP spid="139270" grpId="0"/>
      <p:bldP spid="139271" grpId="0"/>
      <p:bldP spid="139272" grpId="0"/>
      <p:bldP spid="139273" grpId="0"/>
      <p:bldP spid="139274" grpId="0"/>
      <p:bldP spid="139275" grpId="0"/>
      <p:bldP spid="1392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4"/>
          <p:cNvSpPr>
            <a:spLocks noChangeArrowheads="1"/>
          </p:cNvSpPr>
          <p:nvPr/>
        </p:nvSpPr>
        <p:spPr bwMode="auto">
          <a:xfrm>
            <a:off x="250825" y="1425575"/>
            <a:ext cx="78422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1.</a:t>
            </a:r>
            <a:r>
              <a:rPr kumimoji="1" lang="en-US" altLang="zh-CN" sz="36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_____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  a teacher in a middle school? </a:t>
            </a:r>
            <a:b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2._____you a worker or a student? </a:t>
            </a:r>
            <a:b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3.She</a:t>
            </a:r>
            <a:r>
              <a:rPr kumimoji="1" lang="en-US" altLang="zh-CN" sz="36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_____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Lily‘s sister. </a:t>
            </a:r>
            <a:b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4.</a:t>
            </a:r>
            <a:r>
              <a:rPr kumimoji="1" lang="en-US" altLang="zh-CN" sz="36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______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  the student from America? </a:t>
            </a:r>
            <a:b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5.These books</a:t>
            </a:r>
            <a:r>
              <a:rPr kumimoji="1" lang="en-US" altLang="zh-CN" sz="36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_____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 mine(</a:t>
            </a: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我的）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algn="l"/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 They</a:t>
            </a:r>
            <a:r>
              <a:rPr kumimoji="1" lang="en-US" altLang="zh-CN" sz="36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____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 Mary‘s</a:t>
            </a: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Mary</a:t>
            </a:r>
            <a:r>
              <a:rPr kumimoji="1"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的）</a:t>
            </a:r>
            <a:r>
              <a:rPr kumimoji="1"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.  </a:t>
            </a:r>
          </a:p>
        </p:txBody>
      </p:sp>
      <p:sp>
        <p:nvSpPr>
          <p:cNvPr id="140291" name="Rectangle 5"/>
          <p:cNvSpPr>
            <a:spLocks noChangeArrowheads="1"/>
          </p:cNvSpPr>
          <p:nvPr/>
        </p:nvSpPr>
        <p:spPr bwMode="auto">
          <a:xfrm>
            <a:off x="468313" y="765175"/>
            <a:ext cx="4008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用动词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am, is, are</a:t>
            </a:r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填空</a:t>
            </a:r>
          </a:p>
        </p:txBody>
      </p:sp>
      <p:sp>
        <p:nvSpPr>
          <p:cNvPr id="140292" name="Text Box 6"/>
          <p:cNvSpPr txBox="1">
            <a:spLocks noChangeArrowheads="1"/>
          </p:cNvSpPr>
          <p:nvPr/>
        </p:nvSpPr>
        <p:spPr bwMode="auto">
          <a:xfrm>
            <a:off x="685800" y="13716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140293" name="Text Box 7"/>
          <p:cNvSpPr txBox="1">
            <a:spLocks noChangeArrowheads="1"/>
          </p:cNvSpPr>
          <p:nvPr/>
        </p:nvSpPr>
        <p:spPr bwMode="auto">
          <a:xfrm>
            <a:off x="762000" y="1981200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40294" name="Text Box 8"/>
          <p:cNvSpPr txBox="1">
            <a:spLocks noChangeArrowheads="1"/>
          </p:cNvSpPr>
          <p:nvPr/>
        </p:nvSpPr>
        <p:spPr bwMode="auto">
          <a:xfrm>
            <a:off x="1524000" y="2514600"/>
            <a:ext cx="83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40295" name="Text Box 9"/>
          <p:cNvSpPr txBox="1">
            <a:spLocks noChangeArrowheads="1"/>
          </p:cNvSpPr>
          <p:nvPr/>
        </p:nvSpPr>
        <p:spPr bwMode="auto">
          <a:xfrm>
            <a:off x="914400" y="29718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40296" name="Text Box 11"/>
          <p:cNvSpPr txBox="1">
            <a:spLocks noChangeArrowheads="1"/>
          </p:cNvSpPr>
          <p:nvPr/>
        </p:nvSpPr>
        <p:spPr bwMode="auto">
          <a:xfrm>
            <a:off x="2971800" y="3581400"/>
            <a:ext cx="160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aren’t</a:t>
            </a:r>
          </a:p>
        </p:txBody>
      </p:sp>
      <p:sp>
        <p:nvSpPr>
          <p:cNvPr id="140297" name="Text Box 12"/>
          <p:cNvSpPr txBox="1">
            <a:spLocks noChangeArrowheads="1"/>
          </p:cNvSpPr>
          <p:nvPr/>
        </p:nvSpPr>
        <p:spPr bwMode="auto">
          <a:xfrm>
            <a:off x="1676400" y="41148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utoUpdateAnimBg="0"/>
      <p:bldP spid="140293" grpId="0" autoUpdateAnimBg="0"/>
      <p:bldP spid="140294" grpId="0" autoUpdateAnimBg="0"/>
      <p:bldP spid="140295" grpId="0" autoUpdateAnimBg="0"/>
      <p:bldP spid="140296" grpId="0" autoUpdateAnimBg="0"/>
      <p:bldP spid="1402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4"/>
          <p:cNvSpPr>
            <a:spLocks noChangeArrowheads="1"/>
          </p:cNvSpPr>
          <p:nvPr/>
        </p:nvSpPr>
        <p:spPr bwMode="auto">
          <a:xfrm>
            <a:off x="107950" y="-48163"/>
            <a:ext cx="9036050" cy="690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zh-CN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填写正确的</a:t>
            </a:r>
            <a:r>
              <a:rPr kumimoji="1"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kumimoji="1" lang="zh-CN" altLang="en-US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Lisa: Dave, this is my friend, Mario. Mario, this ______ my friend Dave from the U.S.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Dave: Nice to meet you, Mario. How ________ you?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Mario: Fine, thanks. And you?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Dave: I ________ great. Hey….. ________ you from Los Angeles?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Mario: No, I’m not. I’m from Venezuela in South America. What about you?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 Where ________ you from?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Dave: My home _________ in Los Angeles.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Mario: Oh…..what company ________ you with?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Dave: IBM.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Mario: Really? I’m with IBM in Venezuela. 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Dave: Wow! What _______ your last name?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Mario: Palomino. And you?</a:t>
            </a:r>
            <a:endParaRPr kumimoji="1"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  <a:tabLst>
                <a:tab pos="228600" algn="l"/>
              </a:tabLst>
            </a:pPr>
            <a:r>
              <a:rPr kumimoji="1" lang="en-US" altLang="zh-TW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Dave: Reynolds. </a:t>
            </a:r>
          </a:p>
        </p:txBody>
      </p:sp>
      <p:sp>
        <p:nvSpPr>
          <p:cNvPr id="141315" name="Text Box 5"/>
          <p:cNvSpPr txBox="1">
            <a:spLocks noChangeArrowheads="1"/>
          </p:cNvSpPr>
          <p:nvPr/>
        </p:nvSpPr>
        <p:spPr bwMode="auto">
          <a:xfrm>
            <a:off x="6629400" y="304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41316" name="Text Box 6"/>
          <p:cNvSpPr txBox="1">
            <a:spLocks noChangeArrowheads="1"/>
          </p:cNvSpPr>
          <p:nvPr/>
        </p:nvSpPr>
        <p:spPr bwMode="auto">
          <a:xfrm>
            <a:off x="5105400" y="11430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41317" name="Text Box 7"/>
          <p:cNvSpPr txBox="1">
            <a:spLocks noChangeArrowheads="1"/>
          </p:cNvSpPr>
          <p:nvPr/>
        </p:nvSpPr>
        <p:spPr bwMode="auto">
          <a:xfrm>
            <a:off x="1371600" y="1981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141318" name="Text Box 8"/>
          <p:cNvSpPr txBox="1">
            <a:spLocks noChangeArrowheads="1"/>
          </p:cNvSpPr>
          <p:nvPr/>
        </p:nvSpPr>
        <p:spPr bwMode="auto">
          <a:xfrm>
            <a:off x="4648200" y="19050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41319" name="Text Box 9"/>
          <p:cNvSpPr txBox="1">
            <a:spLocks noChangeArrowheads="1"/>
          </p:cNvSpPr>
          <p:nvPr/>
        </p:nvSpPr>
        <p:spPr bwMode="auto">
          <a:xfrm>
            <a:off x="1752600" y="32004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41320" name="Text Box 10"/>
          <p:cNvSpPr txBox="1">
            <a:spLocks noChangeArrowheads="1"/>
          </p:cNvSpPr>
          <p:nvPr/>
        </p:nvSpPr>
        <p:spPr bwMode="auto">
          <a:xfrm>
            <a:off x="2514600" y="36576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141321" name="Text Box 11"/>
          <p:cNvSpPr txBox="1">
            <a:spLocks noChangeArrowheads="1"/>
          </p:cNvSpPr>
          <p:nvPr/>
        </p:nvSpPr>
        <p:spPr bwMode="auto">
          <a:xfrm>
            <a:off x="4114800" y="403860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141322" name="Text Box 12"/>
          <p:cNvSpPr txBox="1">
            <a:spLocks noChangeArrowheads="1"/>
          </p:cNvSpPr>
          <p:nvPr/>
        </p:nvSpPr>
        <p:spPr bwMode="auto">
          <a:xfrm>
            <a:off x="2895600" y="5410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6600"/>
                </a:solidFill>
                <a:latin typeface="Times New Roman" panose="02020603050405020304" pitchFamily="18" charset="0"/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autoUpdateAnimBg="0"/>
      <p:bldP spid="141316" grpId="0" autoUpdateAnimBg="0"/>
      <p:bldP spid="141317" grpId="0" autoUpdateAnimBg="0"/>
      <p:bldP spid="141318" grpId="0" autoUpdateAnimBg="0"/>
      <p:bldP spid="141319" grpId="0" autoUpdateAnimBg="0"/>
      <p:bldP spid="141320" grpId="0" autoUpdateAnimBg="0"/>
      <p:bldP spid="141321" grpId="0" autoUpdateAnimBg="0"/>
      <p:bldP spid="14132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338" name="Group 11"/>
          <p:cNvGrpSpPr/>
          <p:nvPr/>
        </p:nvGrpSpPr>
        <p:grpSpPr bwMode="auto">
          <a:xfrm>
            <a:off x="457200" y="304800"/>
            <a:ext cx="7086600" cy="4694238"/>
            <a:chOff x="288" y="192"/>
            <a:chExt cx="4464" cy="2957"/>
          </a:xfrm>
        </p:grpSpPr>
        <p:sp>
          <p:nvSpPr>
            <p:cNvPr id="142339" name="Text Box 4"/>
            <p:cNvSpPr txBox="1">
              <a:spLocks noChangeArrowheads="1"/>
            </p:cNvSpPr>
            <p:nvPr/>
          </p:nvSpPr>
          <p:spPr bwMode="auto">
            <a:xfrm>
              <a:off x="288" y="192"/>
              <a:ext cx="37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6600"/>
                  </a:solidFill>
                  <a:latin typeface="Times New Roman" panose="02020603050405020304" pitchFamily="18" charset="0"/>
                </a:rPr>
                <a:t>把下列句子改为一般疑问句：</a:t>
              </a:r>
            </a:p>
          </p:txBody>
        </p:sp>
        <p:grpSp>
          <p:nvGrpSpPr>
            <p:cNvPr id="142340" name="Group 10"/>
            <p:cNvGrpSpPr/>
            <p:nvPr/>
          </p:nvGrpSpPr>
          <p:grpSpPr bwMode="auto">
            <a:xfrm>
              <a:off x="288" y="624"/>
              <a:ext cx="4464" cy="2525"/>
              <a:chOff x="288" y="624"/>
              <a:chExt cx="4464" cy="2525"/>
            </a:xfrm>
          </p:grpSpPr>
          <p:grpSp>
            <p:nvGrpSpPr>
              <p:cNvPr id="142341" name="Group 8"/>
              <p:cNvGrpSpPr/>
              <p:nvPr/>
            </p:nvGrpSpPr>
            <p:grpSpPr bwMode="auto">
              <a:xfrm>
                <a:off x="288" y="624"/>
                <a:ext cx="4320" cy="1805"/>
                <a:chOff x="288" y="624"/>
                <a:chExt cx="4320" cy="1805"/>
              </a:xfrm>
            </p:grpSpPr>
            <p:sp>
              <p:nvSpPr>
                <p:cNvPr id="142342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88" y="624"/>
                  <a:ext cx="403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 dirty="0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1.Mary is an English girl.</a:t>
                  </a:r>
                </a:p>
              </p:txBody>
            </p:sp>
            <p:sp>
              <p:nvSpPr>
                <p:cNvPr id="142343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88" y="1344"/>
                  <a:ext cx="432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 dirty="0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2.His name is Tom Hanks.</a:t>
                  </a:r>
                </a:p>
              </p:txBody>
            </p:sp>
            <p:sp>
              <p:nvSpPr>
                <p:cNvPr id="14234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8" y="2064"/>
                  <a:ext cx="37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 dirty="0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3.Miss Chen is from </a:t>
                  </a:r>
                  <a:r>
                    <a:rPr lang="en-US" altLang="zh-CN" sz="3200" dirty="0" err="1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Jinhua</a:t>
                  </a:r>
                  <a:r>
                    <a:rPr lang="en-US" altLang="zh-CN" sz="3200" dirty="0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.</a:t>
                  </a:r>
                </a:p>
              </p:txBody>
            </p:sp>
          </p:grpSp>
          <p:sp>
            <p:nvSpPr>
              <p:cNvPr id="142345" name="Text Box 9"/>
              <p:cNvSpPr txBox="1">
                <a:spLocks noChangeArrowheads="1"/>
              </p:cNvSpPr>
              <p:nvPr/>
            </p:nvSpPr>
            <p:spPr bwMode="auto">
              <a:xfrm>
                <a:off x="288" y="2784"/>
                <a:ext cx="446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 dirty="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4.Daming and Wang </a:t>
                </a:r>
                <a:r>
                  <a:rPr lang="en-US" altLang="zh-CN" sz="3200" dirty="0" err="1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Hui</a:t>
                </a:r>
                <a:r>
                  <a:rPr lang="en-US" altLang="zh-CN" sz="3200" dirty="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 are good friends.</a:t>
                </a:r>
              </a:p>
            </p:txBody>
          </p:sp>
        </p:grpSp>
      </p:grpSp>
      <p:sp>
        <p:nvSpPr>
          <p:cNvPr id="142346" name="Text Box 12"/>
          <p:cNvSpPr txBox="1">
            <a:spLocks noChangeArrowheads="1"/>
          </p:cNvSpPr>
          <p:nvPr/>
        </p:nvSpPr>
        <p:spPr bwMode="auto">
          <a:xfrm>
            <a:off x="838200" y="1600200"/>
            <a:ext cx="434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Is Mary an English girl?</a:t>
            </a:r>
          </a:p>
        </p:txBody>
      </p:sp>
      <p:sp>
        <p:nvSpPr>
          <p:cNvPr id="142347" name="Text Box 13"/>
          <p:cNvSpPr txBox="1">
            <a:spLocks noChangeArrowheads="1"/>
          </p:cNvSpPr>
          <p:nvPr/>
        </p:nvSpPr>
        <p:spPr bwMode="auto">
          <a:xfrm>
            <a:off x="990600" y="27432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Is his name Tom Hanks?</a:t>
            </a:r>
          </a:p>
        </p:txBody>
      </p:sp>
      <p:sp>
        <p:nvSpPr>
          <p:cNvPr id="142348" name="Text Box 15"/>
          <p:cNvSpPr txBox="1">
            <a:spLocks noChangeArrowheads="1"/>
          </p:cNvSpPr>
          <p:nvPr/>
        </p:nvSpPr>
        <p:spPr bwMode="auto">
          <a:xfrm>
            <a:off x="1219200" y="38100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Is Miss Chen from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Jinhua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2349" name="Text Box 16"/>
          <p:cNvSpPr txBox="1">
            <a:spLocks noChangeArrowheads="1"/>
          </p:cNvSpPr>
          <p:nvPr/>
        </p:nvSpPr>
        <p:spPr bwMode="auto">
          <a:xfrm>
            <a:off x="609600" y="51816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Daming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and Wang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Hui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good friends?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6" grpId="0" autoUpdateAnimBg="0"/>
      <p:bldP spid="142347" grpId="0" autoUpdateAnimBg="0"/>
      <p:bldP spid="142348" grpId="0" autoUpdateAnimBg="0"/>
      <p:bldP spid="14234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2" name="Group 8"/>
          <p:cNvGrpSpPr/>
          <p:nvPr/>
        </p:nvGrpSpPr>
        <p:grpSpPr bwMode="auto">
          <a:xfrm>
            <a:off x="304800" y="228600"/>
            <a:ext cx="7620000" cy="4770438"/>
            <a:chOff x="192" y="144"/>
            <a:chExt cx="4800" cy="3005"/>
          </a:xfrm>
        </p:grpSpPr>
        <p:sp>
          <p:nvSpPr>
            <p:cNvPr id="143363" name="Text Box 2"/>
            <p:cNvSpPr txBox="1">
              <a:spLocks noChangeArrowheads="1"/>
            </p:cNvSpPr>
            <p:nvPr/>
          </p:nvSpPr>
          <p:spPr bwMode="auto">
            <a:xfrm>
              <a:off x="192" y="144"/>
              <a:ext cx="37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6600"/>
                  </a:solidFill>
                  <a:latin typeface="Times New Roman" panose="02020603050405020304" pitchFamily="18" charset="0"/>
                </a:rPr>
                <a:t>把下列句子改为一般疑问句：</a:t>
              </a:r>
            </a:p>
          </p:txBody>
        </p:sp>
        <p:grpSp>
          <p:nvGrpSpPr>
            <p:cNvPr id="143364" name="Group 7"/>
            <p:cNvGrpSpPr/>
            <p:nvPr/>
          </p:nvGrpSpPr>
          <p:grpSpPr bwMode="auto">
            <a:xfrm>
              <a:off x="240" y="480"/>
              <a:ext cx="4752" cy="2669"/>
              <a:chOff x="240" y="480"/>
              <a:chExt cx="4752" cy="2669"/>
            </a:xfrm>
          </p:grpSpPr>
          <p:sp>
            <p:nvSpPr>
              <p:cNvPr id="143365" name="Text Box 3"/>
              <p:cNvSpPr txBox="1">
                <a:spLocks noChangeArrowheads="1"/>
              </p:cNvSpPr>
              <p:nvPr/>
            </p:nvSpPr>
            <p:spPr bwMode="auto">
              <a:xfrm>
                <a:off x="240" y="480"/>
                <a:ext cx="302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1.I am twenty-nine.</a:t>
                </a:r>
              </a:p>
            </p:txBody>
          </p:sp>
          <p:sp>
            <p:nvSpPr>
              <p:cNvPr id="143366" name="Text Box 4"/>
              <p:cNvSpPr txBox="1">
                <a:spLocks noChangeArrowheads="1"/>
              </p:cNvSpPr>
              <p:nvPr/>
            </p:nvSpPr>
            <p:spPr bwMode="auto">
              <a:xfrm>
                <a:off x="240" y="1200"/>
                <a:ext cx="422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2.I am in Class Five,Grade Seven.</a:t>
                </a:r>
              </a:p>
            </p:txBody>
          </p:sp>
          <p:sp>
            <p:nvSpPr>
              <p:cNvPr id="143367" name="Text Box 5"/>
              <p:cNvSpPr txBox="1">
                <a:spLocks noChangeArrowheads="1"/>
              </p:cNvSpPr>
              <p:nvPr/>
            </p:nvSpPr>
            <p:spPr bwMode="auto">
              <a:xfrm>
                <a:off x="288" y="1920"/>
                <a:ext cx="273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3.We are from Beijing.</a:t>
                </a:r>
              </a:p>
            </p:txBody>
          </p:sp>
          <p:sp>
            <p:nvSpPr>
              <p:cNvPr id="143368" name="Text Box 6"/>
              <p:cNvSpPr txBox="1">
                <a:spLocks noChangeArrowheads="1"/>
              </p:cNvSpPr>
              <p:nvPr/>
            </p:nvSpPr>
            <p:spPr bwMode="auto">
              <a:xfrm>
                <a:off x="288" y="2784"/>
                <a:ext cx="470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4.Her father and her mother are teacher.</a:t>
                </a:r>
              </a:p>
            </p:txBody>
          </p:sp>
        </p:grpSp>
      </p:grp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685800" y="1516063"/>
            <a:ext cx="472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Are you twenty-nine?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1143000" y="25908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Are you in Class……</a:t>
            </a:r>
            <a:r>
              <a:rPr lang="zh-CN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219200" y="373380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Are you from Beijing?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685800" y="5181600"/>
            <a:ext cx="731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Are her father and her mother teacher?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9" grpId="0" autoUpdateAnimBg="0"/>
      <p:bldP spid="143370" grpId="0" autoUpdateAnimBg="0"/>
      <p:bldP spid="143371" grpId="0" autoUpdateAnimBg="0"/>
      <p:bldP spid="14337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6" name="Group 10"/>
          <p:cNvGrpSpPr/>
          <p:nvPr/>
        </p:nvGrpSpPr>
        <p:grpSpPr bwMode="auto">
          <a:xfrm>
            <a:off x="304800" y="228600"/>
            <a:ext cx="6477000" cy="4770438"/>
            <a:chOff x="192" y="144"/>
            <a:chExt cx="4080" cy="3005"/>
          </a:xfrm>
        </p:grpSpPr>
        <p:sp>
          <p:nvSpPr>
            <p:cNvPr id="144387" name="Text Box 4"/>
            <p:cNvSpPr txBox="1">
              <a:spLocks noChangeArrowheads="1"/>
            </p:cNvSpPr>
            <p:nvPr/>
          </p:nvSpPr>
          <p:spPr bwMode="auto">
            <a:xfrm>
              <a:off x="192" y="144"/>
              <a:ext cx="37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6600"/>
                  </a:solidFill>
                  <a:latin typeface="Times New Roman" panose="02020603050405020304" pitchFamily="18" charset="0"/>
                </a:rPr>
                <a:t>把下列句子改为一般疑问句：</a:t>
              </a:r>
            </a:p>
          </p:txBody>
        </p:sp>
        <p:grpSp>
          <p:nvGrpSpPr>
            <p:cNvPr id="144388" name="Group 9"/>
            <p:cNvGrpSpPr/>
            <p:nvPr/>
          </p:nvGrpSpPr>
          <p:grpSpPr bwMode="auto">
            <a:xfrm>
              <a:off x="192" y="528"/>
              <a:ext cx="4080" cy="2621"/>
              <a:chOff x="384" y="768"/>
              <a:chExt cx="4080" cy="2621"/>
            </a:xfrm>
          </p:grpSpPr>
          <p:sp>
            <p:nvSpPr>
              <p:cNvPr id="144389" name="Text Box 5"/>
              <p:cNvSpPr txBox="1">
                <a:spLocks noChangeArrowheads="1"/>
              </p:cNvSpPr>
              <p:nvPr/>
            </p:nvSpPr>
            <p:spPr bwMode="auto">
              <a:xfrm>
                <a:off x="384" y="768"/>
                <a:ext cx="37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1.His favourite sport is swimming.</a:t>
                </a:r>
              </a:p>
            </p:txBody>
          </p:sp>
          <p:sp>
            <p:nvSpPr>
              <p:cNvPr id="144390" name="Text Box 6"/>
              <p:cNvSpPr txBox="1">
                <a:spLocks noChangeArrowheads="1"/>
              </p:cNvSpPr>
              <p:nvPr/>
            </p:nvSpPr>
            <p:spPr bwMode="auto">
              <a:xfrm>
                <a:off x="384" y="1536"/>
                <a:ext cx="398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2. Eggs are my favourite food.</a:t>
                </a:r>
              </a:p>
            </p:txBody>
          </p:sp>
          <p:sp>
            <p:nvSpPr>
              <p:cNvPr id="144391" name="Text Box 7"/>
              <p:cNvSpPr txBox="1">
                <a:spLocks noChangeArrowheads="1"/>
              </p:cNvSpPr>
              <p:nvPr/>
            </p:nvSpPr>
            <p:spPr bwMode="auto">
              <a:xfrm>
                <a:off x="384" y="2304"/>
                <a:ext cx="408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3.The girls are in the classroom.</a:t>
                </a:r>
              </a:p>
            </p:txBody>
          </p:sp>
          <p:sp>
            <p:nvSpPr>
              <p:cNvPr id="144392" name="Text Box 8"/>
              <p:cNvSpPr txBox="1">
                <a:spLocks noChangeArrowheads="1"/>
              </p:cNvSpPr>
              <p:nvPr/>
            </p:nvSpPr>
            <p:spPr bwMode="auto">
              <a:xfrm>
                <a:off x="432" y="3024"/>
                <a:ext cx="24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4.It is warm today.</a:t>
                </a: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0" name="Group 8"/>
          <p:cNvGrpSpPr/>
          <p:nvPr/>
        </p:nvGrpSpPr>
        <p:grpSpPr bwMode="auto">
          <a:xfrm>
            <a:off x="304800" y="228600"/>
            <a:ext cx="7620000" cy="4770438"/>
            <a:chOff x="192" y="144"/>
            <a:chExt cx="4800" cy="3005"/>
          </a:xfrm>
        </p:grpSpPr>
        <p:sp>
          <p:nvSpPr>
            <p:cNvPr id="145411" name="Text Box 2"/>
            <p:cNvSpPr txBox="1">
              <a:spLocks noChangeArrowheads="1"/>
            </p:cNvSpPr>
            <p:nvPr/>
          </p:nvSpPr>
          <p:spPr bwMode="auto">
            <a:xfrm>
              <a:off x="192" y="144"/>
              <a:ext cx="37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6600"/>
                  </a:solidFill>
                  <a:latin typeface="Times New Roman" panose="02020603050405020304" pitchFamily="18" charset="0"/>
                </a:rPr>
                <a:t>把下列句子改为否定句：</a:t>
              </a:r>
            </a:p>
          </p:txBody>
        </p:sp>
        <p:grpSp>
          <p:nvGrpSpPr>
            <p:cNvPr id="145412" name="Group 3"/>
            <p:cNvGrpSpPr/>
            <p:nvPr/>
          </p:nvGrpSpPr>
          <p:grpSpPr bwMode="auto">
            <a:xfrm>
              <a:off x="240" y="480"/>
              <a:ext cx="4752" cy="2669"/>
              <a:chOff x="240" y="480"/>
              <a:chExt cx="4752" cy="2669"/>
            </a:xfrm>
          </p:grpSpPr>
          <p:sp>
            <p:nvSpPr>
              <p:cNvPr id="145413" name="Text Box 4"/>
              <p:cNvSpPr txBox="1">
                <a:spLocks noChangeArrowheads="1"/>
              </p:cNvSpPr>
              <p:nvPr/>
            </p:nvSpPr>
            <p:spPr bwMode="auto">
              <a:xfrm>
                <a:off x="240" y="480"/>
                <a:ext cx="302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1.I am twenty-nine.</a:t>
                </a:r>
              </a:p>
            </p:txBody>
          </p:sp>
          <p:sp>
            <p:nvSpPr>
              <p:cNvPr id="145414" name="Text Box 5"/>
              <p:cNvSpPr txBox="1">
                <a:spLocks noChangeArrowheads="1"/>
              </p:cNvSpPr>
              <p:nvPr/>
            </p:nvSpPr>
            <p:spPr bwMode="auto">
              <a:xfrm>
                <a:off x="240" y="1200"/>
                <a:ext cx="422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2.I am in Class Five,Grade Seven.</a:t>
                </a:r>
              </a:p>
            </p:txBody>
          </p:sp>
          <p:sp>
            <p:nvSpPr>
              <p:cNvPr id="145415" name="Text Box 6"/>
              <p:cNvSpPr txBox="1">
                <a:spLocks noChangeArrowheads="1"/>
              </p:cNvSpPr>
              <p:nvPr/>
            </p:nvSpPr>
            <p:spPr bwMode="auto">
              <a:xfrm>
                <a:off x="288" y="1920"/>
                <a:ext cx="273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3.We are from Beijing.</a:t>
                </a:r>
              </a:p>
            </p:txBody>
          </p:sp>
          <p:sp>
            <p:nvSpPr>
              <p:cNvPr id="145416" name="Text Box 7"/>
              <p:cNvSpPr txBox="1">
                <a:spLocks noChangeArrowheads="1"/>
              </p:cNvSpPr>
              <p:nvPr/>
            </p:nvSpPr>
            <p:spPr bwMode="auto">
              <a:xfrm>
                <a:off x="288" y="2784"/>
                <a:ext cx="470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4.Her father and her mother are teacher.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34" name="Group 9"/>
          <p:cNvGrpSpPr/>
          <p:nvPr/>
        </p:nvGrpSpPr>
        <p:grpSpPr bwMode="auto">
          <a:xfrm>
            <a:off x="457200" y="304800"/>
            <a:ext cx="7086600" cy="4694238"/>
            <a:chOff x="288" y="192"/>
            <a:chExt cx="4464" cy="2957"/>
          </a:xfrm>
        </p:grpSpPr>
        <p:sp>
          <p:nvSpPr>
            <p:cNvPr id="146435" name="Text Box 2"/>
            <p:cNvSpPr txBox="1">
              <a:spLocks noChangeArrowheads="1"/>
            </p:cNvSpPr>
            <p:nvPr/>
          </p:nvSpPr>
          <p:spPr bwMode="auto">
            <a:xfrm>
              <a:off x="288" y="192"/>
              <a:ext cx="37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 b="1">
                  <a:solidFill>
                    <a:srgbClr val="FF6600"/>
                  </a:solidFill>
                  <a:latin typeface="Times New Roman" panose="02020603050405020304" pitchFamily="18" charset="0"/>
                </a:rPr>
                <a:t>把下列句子改为否定句：</a:t>
              </a:r>
            </a:p>
          </p:txBody>
        </p:sp>
        <p:grpSp>
          <p:nvGrpSpPr>
            <p:cNvPr id="146436" name="Group 3"/>
            <p:cNvGrpSpPr/>
            <p:nvPr/>
          </p:nvGrpSpPr>
          <p:grpSpPr bwMode="auto">
            <a:xfrm>
              <a:off x="288" y="624"/>
              <a:ext cx="4464" cy="2525"/>
              <a:chOff x="288" y="624"/>
              <a:chExt cx="4464" cy="2525"/>
            </a:xfrm>
          </p:grpSpPr>
          <p:grpSp>
            <p:nvGrpSpPr>
              <p:cNvPr id="146437" name="Group 4"/>
              <p:cNvGrpSpPr/>
              <p:nvPr/>
            </p:nvGrpSpPr>
            <p:grpSpPr bwMode="auto">
              <a:xfrm>
                <a:off x="288" y="624"/>
                <a:ext cx="4320" cy="1805"/>
                <a:chOff x="288" y="624"/>
                <a:chExt cx="4320" cy="1805"/>
              </a:xfrm>
            </p:grpSpPr>
            <p:sp>
              <p:nvSpPr>
                <p:cNvPr id="146438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88" y="624"/>
                  <a:ext cx="403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1.Mary is an English girl.</a:t>
                  </a:r>
                </a:p>
              </p:txBody>
            </p:sp>
            <p:sp>
              <p:nvSpPr>
                <p:cNvPr id="14643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88" y="1344"/>
                  <a:ext cx="432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2.His name is Tom Hanks.</a:t>
                  </a:r>
                </a:p>
              </p:txBody>
            </p:sp>
            <p:sp>
              <p:nvSpPr>
                <p:cNvPr id="14644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8" y="2064"/>
                  <a:ext cx="3792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algn="l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3200">
                      <a:solidFill>
                        <a:srgbClr val="FF6600"/>
                      </a:solidFill>
                      <a:latin typeface="Times New Roman" panose="02020603050405020304" pitchFamily="18" charset="0"/>
                    </a:rPr>
                    <a:t>3.Miss Chen is from Yongkang.</a:t>
                  </a:r>
                </a:p>
              </p:txBody>
            </p:sp>
          </p:grpSp>
          <p:sp>
            <p:nvSpPr>
              <p:cNvPr id="146441" name="Text Box 8"/>
              <p:cNvSpPr txBox="1">
                <a:spLocks noChangeArrowheads="1"/>
              </p:cNvSpPr>
              <p:nvPr/>
            </p:nvSpPr>
            <p:spPr bwMode="auto">
              <a:xfrm>
                <a:off x="288" y="2784"/>
                <a:ext cx="446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4.Daming and Wang Hui are friends.</a:t>
                </a: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458" name="Group 8"/>
          <p:cNvGrpSpPr/>
          <p:nvPr/>
        </p:nvGrpSpPr>
        <p:grpSpPr bwMode="auto">
          <a:xfrm>
            <a:off x="533400" y="304800"/>
            <a:ext cx="6477000" cy="4770438"/>
            <a:chOff x="336" y="144"/>
            <a:chExt cx="4080" cy="3005"/>
          </a:xfrm>
        </p:grpSpPr>
        <p:sp>
          <p:nvSpPr>
            <p:cNvPr id="147459" name="Text Box 2"/>
            <p:cNvSpPr txBox="1">
              <a:spLocks noChangeArrowheads="1"/>
            </p:cNvSpPr>
            <p:nvPr/>
          </p:nvSpPr>
          <p:spPr bwMode="auto">
            <a:xfrm>
              <a:off x="336" y="144"/>
              <a:ext cx="37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6600"/>
                  </a:solidFill>
                  <a:latin typeface="Times New Roman" panose="02020603050405020304" pitchFamily="18" charset="0"/>
                </a:rPr>
                <a:t>把下列句子改为否定句：</a:t>
              </a:r>
            </a:p>
          </p:txBody>
        </p:sp>
        <p:grpSp>
          <p:nvGrpSpPr>
            <p:cNvPr id="147460" name="Group 3"/>
            <p:cNvGrpSpPr/>
            <p:nvPr/>
          </p:nvGrpSpPr>
          <p:grpSpPr bwMode="auto">
            <a:xfrm>
              <a:off x="336" y="528"/>
              <a:ext cx="4080" cy="2621"/>
              <a:chOff x="384" y="768"/>
              <a:chExt cx="4080" cy="2621"/>
            </a:xfrm>
          </p:grpSpPr>
          <p:sp>
            <p:nvSpPr>
              <p:cNvPr id="147461" name="Text Box 4"/>
              <p:cNvSpPr txBox="1">
                <a:spLocks noChangeArrowheads="1"/>
              </p:cNvSpPr>
              <p:nvPr/>
            </p:nvSpPr>
            <p:spPr bwMode="auto">
              <a:xfrm>
                <a:off x="384" y="768"/>
                <a:ext cx="37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1.His favourite sport is swimming.</a:t>
                </a:r>
              </a:p>
            </p:txBody>
          </p:sp>
          <p:sp>
            <p:nvSpPr>
              <p:cNvPr id="147462" name="Text Box 5"/>
              <p:cNvSpPr txBox="1">
                <a:spLocks noChangeArrowheads="1"/>
              </p:cNvSpPr>
              <p:nvPr/>
            </p:nvSpPr>
            <p:spPr bwMode="auto">
              <a:xfrm>
                <a:off x="384" y="1536"/>
                <a:ext cx="398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2. Eggs are my favourite food.</a:t>
                </a:r>
              </a:p>
            </p:txBody>
          </p:sp>
          <p:sp>
            <p:nvSpPr>
              <p:cNvPr id="147463" name="Text Box 6"/>
              <p:cNvSpPr txBox="1">
                <a:spLocks noChangeArrowheads="1"/>
              </p:cNvSpPr>
              <p:nvPr/>
            </p:nvSpPr>
            <p:spPr bwMode="auto">
              <a:xfrm>
                <a:off x="384" y="2304"/>
                <a:ext cx="408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3.The girls are in the classroom.</a:t>
                </a:r>
              </a:p>
            </p:txBody>
          </p:sp>
          <p:sp>
            <p:nvSpPr>
              <p:cNvPr id="147464" name="Text Box 7"/>
              <p:cNvSpPr txBox="1">
                <a:spLocks noChangeArrowheads="1"/>
              </p:cNvSpPr>
              <p:nvPr/>
            </p:nvSpPr>
            <p:spPr bwMode="auto">
              <a:xfrm>
                <a:off x="432" y="3024"/>
                <a:ext cx="24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320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4.It is warm today.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143000"/>
            <a:ext cx="8229600" cy="1143000"/>
          </a:xfrm>
        </p:spPr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TW" b="1" dirty="0">
                <a:solidFill>
                  <a:schemeClr val="bg1"/>
                </a:solidFill>
                <a:latin typeface="Times New Roman" panose="02020603050405020304" pitchFamily="18" charset="0"/>
                <a:ea typeface="標楷體" pitchFamily="65" charset="-120"/>
              </a:rPr>
              <a:t>e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的用法</a:t>
            </a:r>
          </a:p>
        </p:txBody>
      </p:sp>
      <p:sp>
        <p:nvSpPr>
          <p:cNvPr id="130051" name="Text Box 5"/>
          <p:cNvSpPr txBox="1">
            <a:spLocks noChangeArrowheads="1"/>
          </p:cNvSpPr>
          <p:nvPr/>
        </p:nvSpPr>
        <p:spPr bwMode="auto">
          <a:xfrm>
            <a:off x="1600200" y="3124200"/>
            <a:ext cx="614203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    am            is            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WordArt 4"/>
          <p:cNvSpPr>
            <a:spLocks noChangeArrowheads="1" noChangeShapeType="1" noTextEdit="1"/>
          </p:cNvSpPr>
          <p:nvPr/>
        </p:nvSpPr>
        <p:spPr bwMode="auto">
          <a:xfrm>
            <a:off x="533400" y="0"/>
            <a:ext cx="3276600" cy="2095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Think: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8483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6600"/>
                </a:solidFill>
                <a:latin typeface="Times New Roman" panose="02020603050405020304" pitchFamily="18" charset="0"/>
              </a:rPr>
              <a:t>下列句子怎么改成一般疑问句和否定句：</a:t>
            </a:r>
          </a:p>
        </p:txBody>
      </p:sp>
      <p:sp>
        <p:nvSpPr>
          <p:cNvPr id="148484" name="Text Box 6"/>
          <p:cNvSpPr txBox="1">
            <a:spLocks noChangeArrowheads="1"/>
          </p:cNvSpPr>
          <p:nvPr/>
        </p:nvSpPr>
        <p:spPr bwMode="auto">
          <a:xfrm>
            <a:off x="900113" y="2636838"/>
            <a:ext cx="6781800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Times New Roman" panose="02020603050405020304" pitchFamily="18" charset="0"/>
              </a:rPr>
              <a:t>1.I like running.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Times New Roman" panose="02020603050405020304" pitchFamily="18" charset="0"/>
              </a:rPr>
              <a:t>2.She can ride a horse.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Times New Roman" panose="02020603050405020304" pitchFamily="18" charset="0"/>
              </a:rPr>
              <a:t>3.Daming comes from China.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Times New Roman" panose="02020603050405020304" pitchFamily="18" charset="0"/>
              </a:rPr>
              <a:t>4.William likes computer games.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Times New Roman" panose="02020603050405020304" pitchFamily="18" charset="0"/>
              </a:rPr>
              <a:t>5.My brother can drive a car.</a:t>
            </a:r>
          </a:p>
        </p:txBody>
      </p:sp>
      <p:sp>
        <p:nvSpPr>
          <p:cNvPr id="148485" name="Text Box 7"/>
          <p:cNvSpPr txBox="1">
            <a:spLocks noChangeArrowheads="1"/>
          </p:cNvSpPr>
          <p:nvPr/>
        </p:nvSpPr>
        <p:spPr bwMode="auto">
          <a:xfrm>
            <a:off x="1219200" y="3048000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Do you like running?</a:t>
            </a:r>
          </a:p>
        </p:txBody>
      </p:sp>
      <p:sp>
        <p:nvSpPr>
          <p:cNvPr id="148486" name="Text Box 8"/>
          <p:cNvSpPr txBox="1">
            <a:spLocks noChangeArrowheads="1"/>
          </p:cNvSpPr>
          <p:nvPr/>
        </p:nvSpPr>
        <p:spPr bwMode="auto">
          <a:xfrm>
            <a:off x="1371600" y="37338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Can she ride a horse?</a:t>
            </a:r>
          </a:p>
        </p:txBody>
      </p:sp>
      <p:sp>
        <p:nvSpPr>
          <p:cNvPr id="148487" name="Text Box 9"/>
          <p:cNvSpPr txBox="1">
            <a:spLocks noChangeArrowheads="1"/>
          </p:cNvSpPr>
          <p:nvPr/>
        </p:nvSpPr>
        <p:spPr bwMode="auto">
          <a:xfrm>
            <a:off x="1219200" y="44958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Does Daming come from China?</a:t>
            </a:r>
          </a:p>
        </p:txBody>
      </p:sp>
      <p:sp>
        <p:nvSpPr>
          <p:cNvPr id="148488" name="Text Box 10"/>
          <p:cNvSpPr txBox="1">
            <a:spLocks noChangeArrowheads="1"/>
          </p:cNvSpPr>
          <p:nvPr/>
        </p:nvSpPr>
        <p:spPr bwMode="auto">
          <a:xfrm>
            <a:off x="1371600" y="5257800"/>
            <a:ext cx="670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Does William like computer games?</a:t>
            </a:r>
          </a:p>
        </p:txBody>
      </p:sp>
      <p:sp>
        <p:nvSpPr>
          <p:cNvPr id="148489" name="Text Box 11"/>
          <p:cNvSpPr txBox="1">
            <a:spLocks noChangeArrowheads="1"/>
          </p:cNvSpPr>
          <p:nvPr/>
        </p:nvSpPr>
        <p:spPr bwMode="auto">
          <a:xfrm>
            <a:off x="1295400" y="5943600"/>
            <a:ext cx="563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Can your brother drive a car?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autoUpdateAnimBg="0"/>
      <p:bldP spid="148486" grpId="0" autoUpdateAnimBg="0"/>
      <p:bldP spid="148487" grpId="0" autoUpdateAnimBg="0"/>
      <p:bldP spid="148488" grpId="0" autoUpdateAnimBg="0"/>
      <p:bldP spid="14848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3" descr="bee&amp;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655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07" name="Rectangle 4"/>
          <p:cNvSpPr>
            <a:spLocks noChangeArrowheads="1"/>
          </p:cNvSpPr>
          <p:nvPr/>
        </p:nvSpPr>
        <p:spPr bwMode="auto">
          <a:xfrm>
            <a:off x="304800" y="1371600"/>
            <a:ext cx="670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7200" dirty="0">
                <a:solidFill>
                  <a:schemeClr val="bg1"/>
                </a:solidFill>
              </a:rPr>
              <a:t>－</a:t>
            </a:r>
            <a:r>
              <a:rPr lang="en-US" altLang="zh-CN" sz="7200" dirty="0">
                <a:solidFill>
                  <a:schemeClr val="bg1"/>
                </a:solidFill>
              </a:rPr>
              <a:t>The End</a:t>
            </a:r>
            <a:r>
              <a:rPr lang="zh-CN" altLang="en-US" sz="7200" dirty="0" smtClean="0">
                <a:solidFill>
                  <a:schemeClr val="bg1"/>
                </a:solidFill>
              </a:rPr>
              <a:t>－ 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149508" name="Text Box 5"/>
          <p:cNvSpPr txBox="1">
            <a:spLocks noChangeArrowheads="1"/>
          </p:cNvSpPr>
          <p:nvPr/>
        </p:nvSpPr>
        <p:spPr bwMode="auto">
          <a:xfrm>
            <a:off x="838200" y="3048000"/>
            <a:ext cx="712787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600" b="1">
                <a:solidFill>
                  <a:srgbClr val="333399"/>
                </a:solidFill>
                <a:latin typeface="Comic Sans MS" panose="030F0702030302020204" pitchFamily="66" charset="0"/>
              </a:rPr>
              <a:t>Thank you!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种类</a:t>
            </a:r>
            <a:endParaRPr lang="zh-TW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包括“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am”, “is”, “are”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三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种形式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第一人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称单数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(I)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配合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am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来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用。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句型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解析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析：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</a:rPr>
              <a:t>I am+…</a:t>
            </a:r>
            <a:endParaRPr lang="zh-TW" altLang="en-US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6261" name="Picture 5" descr="sno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76700"/>
            <a:ext cx="1490662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7" name="AutoShape 6"/>
          <p:cNvSpPr>
            <a:spLocks noChangeArrowheads="1"/>
          </p:cNvSpPr>
          <p:nvPr/>
        </p:nvSpPr>
        <p:spPr bwMode="auto">
          <a:xfrm>
            <a:off x="2484438" y="3429000"/>
            <a:ext cx="4602162" cy="2667000"/>
          </a:xfrm>
          <a:prstGeom prst="wedgeEllipseCallout">
            <a:avLst>
              <a:gd name="adj1" fmla="val -55139"/>
              <a:gd name="adj2" fmla="val 2303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I am Snoopy.</a:t>
            </a:r>
          </a:p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I am ten years old. </a:t>
            </a:r>
          </a:p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I am a student. </a:t>
            </a:r>
          </a:p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I am a boy.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种类</a:t>
            </a:r>
            <a:endParaRPr lang="zh-TW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第二人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称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(You)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配合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are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使用。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句型解析：</a:t>
            </a:r>
            <a:r>
              <a:rPr lang="en-US" altLang="zh-TW" dirty="0">
                <a:solidFill>
                  <a:srgbClr val="FFFF00"/>
                </a:solidFill>
                <a:latin typeface="Times New Roman" panose="02020603050405020304" pitchFamily="18" charset="0"/>
              </a:rPr>
              <a:t>You are+…</a:t>
            </a:r>
          </a:p>
        </p:txBody>
      </p:sp>
      <p:pic>
        <p:nvPicPr>
          <p:cNvPr id="97285" name="Picture 5" descr="charbr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789363"/>
            <a:ext cx="1611312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1" name="AutoShape 6"/>
          <p:cNvSpPr>
            <a:spLocks noChangeArrowheads="1"/>
          </p:cNvSpPr>
          <p:nvPr/>
        </p:nvSpPr>
        <p:spPr bwMode="auto">
          <a:xfrm>
            <a:off x="2700338" y="2708275"/>
            <a:ext cx="5832475" cy="2376488"/>
          </a:xfrm>
          <a:prstGeom prst="wedgeEllipseCallout">
            <a:avLst>
              <a:gd name="adj1" fmla="val -46324"/>
              <a:gd name="adj2" fmla="val 6215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You are my good friend. </a:t>
            </a:r>
          </a:p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You are a good person.</a:t>
            </a:r>
          </a:p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You are beautiful.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种类</a:t>
            </a:r>
            <a:endParaRPr lang="zh-TW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第三人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称单数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(He or She or It)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配合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is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使用。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句型解析：</a:t>
            </a:r>
            <a:r>
              <a:rPr lang="en-US" altLang="zh-TW" dirty="0">
                <a:solidFill>
                  <a:srgbClr val="FF6600"/>
                </a:solidFill>
                <a:latin typeface="Times New Roman" panose="02020603050405020304" pitchFamily="18" charset="0"/>
              </a:rPr>
              <a:t>She(He, It) is +……</a:t>
            </a:r>
          </a:p>
          <a:p>
            <a:pPr>
              <a:buFontTx/>
              <a:buNone/>
            </a:pPr>
            <a:endParaRPr lang="en-US" altLang="zh-TW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8309" name="Picture 5" descr="cind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644900"/>
            <a:ext cx="16557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5" name="AutoShape 6"/>
          <p:cNvSpPr>
            <a:spLocks noChangeArrowheads="1"/>
          </p:cNvSpPr>
          <p:nvPr/>
        </p:nvSpPr>
        <p:spPr bwMode="auto">
          <a:xfrm>
            <a:off x="3200400" y="3276600"/>
            <a:ext cx="4797425" cy="2312988"/>
          </a:xfrm>
          <a:prstGeom prst="wedgeEllipseCallout">
            <a:avLst>
              <a:gd name="adj1" fmla="val -56884"/>
              <a:gd name="adj2" fmla="val 2947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She is a good girl.</a:t>
            </a:r>
          </a:p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She is so cute.</a:t>
            </a:r>
          </a:p>
          <a:p>
            <a:pPr algn="l"/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She is tender.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b="1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动词</a:t>
            </a:r>
            <a:r>
              <a:rPr lang="zh-TW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的</a:t>
            </a:r>
            <a:r>
              <a:rPr lang="zh-CN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种类</a:t>
            </a:r>
            <a:endParaRPr lang="zh-TW" altLang="en-US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14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12875"/>
            <a:ext cx="7559675" cy="1584325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人</a:t>
            </a:r>
            <a:r>
              <a:rPr lang="zh-CN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称复数 </a:t>
            </a:r>
            <a:r>
              <a:rPr lang="en-US" altLang="zh-TW" b="1" dirty="0">
                <a:solidFill>
                  <a:schemeClr val="bg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we</a:t>
            </a:r>
            <a:r>
              <a:rPr lang="en-US" altLang="zh-TW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/you/they</a:t>
            </a:r>
            <a:r>
              <a:rPr lang="en-US" altLang="zh-TW" b="1" dirty="0">
                <a:solidFill>
                  <a:schemeClr val="bg1"/>
                </a:solidFill>
                <a:latin typeface="Times New Roman" panose="02020603050405020304" pitchFamily="18" charset="0"/>
              </a:rPr>
              <a:t>)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配合</a:t>
            </a:r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</a:rPr>
              <a:t>are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使用。</a:t>
            </a:r>
          </a:p>
          <a:p>
            <a:pPr>
              <a:buFontTx/>
              <a:buNone/>
            </a:pP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</a:rPr>
              <a:t>句型解析：</a:t>
            </a: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TW" b="1" dirty="0">
                <a:solidFill>
                  <a:srgbClr val="FF66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b="1" dirty="0">
                <a:solidFill>
                  <a:srgbClr val="FF66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</a:rPr>
              <a:t>You</a:t>
            </a:r>
            <a:r>
              <a:rPr lang="en-US" altLang="zh-TW" b="1" dirty="0">
                <a:solidFill>
                  <a:srgbClr val="FF66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TW" b="1" dirty="0">
                <a:solidFill>
                  <a:srgbClr val="FF66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</a:rPr>
              <a:t>are</a:t>
            </a:r>
            <a:r>
              <a:rPr lang="en-US" altLang="zh-TW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+……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8548" name="Picture 1028" descr="cind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644900"/>
            <a:ext cx="1655762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9" name="AutoShape 1029"/>
          <p:cNvSpPr>
            <a:spLocks noChangeArrowheads="1"/>
          </p:cNvSpPr>
          <p:nvPr/>
        </p:nvSpPr>
        <p:spPr bwMode="auto">
          <a:xfrm>
            <a:off x="2843213" y="3213100"/>
            <a:ext cx="6551612" cy="2312988"/>
          </a:xfrm>
          <a:prstGeom prst="wedgeEllipseCallout">
            <a:avLst>
              <a:gd name="adj1" fmla="val -66162"/>
              <a:gd name="adj2" fmla="val 2028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kumimoji="1"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We</a:t>
            </a:r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are</a:t>
            </a:r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in Class 5,Grade 7</a:t>
            </a:r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.</a:t>
            </a:r>
          </a:p>
          <a:p>
            <a:pPr algn="l"/>
            <a:r>
              <a:rPr kumimoji="1"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They are my friends</a:t>
            </a:r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.</a:t>
            </a:r>
          </a:p>
          <a:p>
            <a:pPr algn="l"/>
            <a:r>
              <a:rPr kumimoji="1"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You</a:t>
            </a:r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are</a:t>
            </a:r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good students</a:t>
            </a:r>
            <a:r>
              <a:rPr kumimoji="1" lang="en-US" altLang="zh-TW" sz="3200" dirty="0">
                <a:solidFill>
                  <a:schemeClr val="bg1"/>
                </a:solidFill>
                <a:latin typeface="Times New Roman" panose="02020603050405020304" pitchFamily="18" charset="0"/>
                <a:ea typeface="PMingLiU" pitchFamily="18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综合解析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当使用</a:t>
            </a: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动词的时候，前面请先加上第几人</a:t>
            </a:r>
          </a:p>
          <a:p>
            <a:pPr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称。</a:t>
            </a:r>
          </a:p>
          <a:p>
            <a:pPr>
              <a:buFontTx/>
              <a:buNone/>
            </a:pP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动词前面的人称，是不可随意替换的。</a:t>
            </a:r>
          </a:p>
          <a:p>
            <a:pPr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例如：</a:t>
            </a:r>
            <a:endParaRPr lang="zh-TW" altLang="zh-CN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I am, You are, She is，</a:t>
            </a:r>
            <a:endParaRPr lang="zh-CN" altLang="en-US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并不会出现</a:t>
            </a:r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</a:rPr>
              <a:t>I is, You am, She are 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这样的情形</a:t>
            </a:r>
            <a:r>
              <a:rPr lang="zh-TW" alt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Be</a:t>
            </a:r>
            <a:r>
              <a:rPr lang="zh-CN" altLang="en-US" dirty="0">
                <a:solidFill>
                  <a:schemeClr val="bg1"/>
                </a:solidFill>
              </a:rPr>
              <a:t>的用法口诀 </a:t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  </a:t>
            </a:r>
            <a:r>
              <a:rPr lang="en-US" altLang="zh-CN" dirty="0">
                <a:solidFill>
                  <a:schemeClr val="bg1"/>
                </a:solidFill>
              </a:rPr>
              <a:t>I</a:t>
            </a:r>
            <a:r>
              <a:rPr lang="zh-CN" altLang="en-US" dirty="0">
                <a:solidFill>
                  <a:schemeClr val="bg1"/>
                </a:solidFill>
              </a:rPr>
              <a:t>用</a:t>
            </a:r>
            <a:r>
              <a:rPr lang="en-US" altLang="zh-CN" dirty="0">
                <a:solidFill>
                  <a:schemeClr val="bg1"/>
                </a:solidFill>
              </a:rPr>
              <a:t>am</a:t>
            </a:r>
            <a:r>
              <a:rPr lang="zh-CN" altLang="en-US" dirty="0">
                <a:solidFill>
                  <a:schemeClr val="bg1"/>
                </a:solidFill>
              </a:rPr>
              <a:t>；</a:t>
            </a:r>
            <a:r>
              <a:rPr lang="en-US" altLang="zh-CN" dirty="0" err="1">
                <a:solidFill>
                  <a:schemeClr val="bg1"/>
                </a:solidFill>
              </a:rPr>
              <a:t>you,we</a:t>
            </a:r>
            <a:r>
              <a:rPr lang="en-US" altLang="zh-CN" dirty="0">
                <a:solidFill>
                  <a:schemeClr val="bg1"/>
                </a:solidFill>
              </a:rPr>
              <a:t> 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they </a:t>
            </a:r>
            <a:r>
              <a:rPr lang="zh-CN" altLang="en-US" dirty="0">
                <a:solidFill>
                  <a:schemeClr val="bg1"/>
                </a:solidFill>
                <a:latin typeface="宋体" panose="02010600030101010101" pitchFamily="2" charset="-122"/>
              </a:rPr>
              <a:t>都 </a:t>
            </a:r>
            <a:r>
              <a:rPr lang="zh-CN" altLang="en-US" dirty="0">
                <a:solidFill>
                  <a:schemeClr val="bg1"/>
                </a:solidFill>
              </a:rPr>
              <a:t>用</a:t>
            </a:r>
            <a:r>
              <a:rPr lang="en-US" altLang="zh-CN" dirty="0">
                <a:solidFill>
                  <a:schemeClr val="bg1"/>
                </a:solidFill>
              </a:rPr>
              <a:t>are, </a:t>
            </a:r>
          </a:p>
          <a:p>
            <a:pPr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     is</a:t>
            </a:r>
            <a:r>
              <a:rPr lang="zh-CN" altLang="en-US" dirty="0">
                <a:solidFill>
                  <a:schemeClr val="bg1"/>
                </a:solidFill>
              </a:rPr>
              <a:t>连着</a:t>
            </a:r>
            <a:r>
              <a:rPr lang="en-US" altLang="zh-CN" dirty="0">
                <a:solidFill>
                  <a:schemeClr val="bg1"/>
                </a:solidFill>
              </a:rPr>
              <a:t>he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she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en-US" altLang="zh-CN" dirty="0">
                <a:solidFill>
                  <a:schemeClr val="bg1"/>
                </a:solidFill>
              </a:rPr>
              <a:t>it</a:t>
            </a:r>
            <a:r>
              <a:rPr lang="zh-CN" altLang="en-US" dirty="0">
                <a:solidFill>
                  <a:schemeClr val="bg1"/>
                </a:solidFill>
              </a:rPr>
              <a:t>；</a:t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  单数名词用</a:t>
            </a:r>
            <a:r>
              <a:rPr lang="en-US" altLang="zh-CN" dirty="0">
                <a:solidFill>
                  <a:schemeClr val="bg1"/>
                </a:solidFill>
              </a:rPr>
              <a:t>is,</a:t>
            </a:r>
            <a:r>
              <a:rPr lang="zh-CN" altLang="en-US" dirty="0">
                <a:solidFill>
                  <a:schemeClr val="bg1"/>
                </a:solidFill>
              </a:rPr>
              <a:t>复数名词全用</a:t>
            </a:r>
            <a:r>
              <a:rPr lang="en-US" altLang="zh-CN" dirty="0">
                <a:solidFill>
                  <a:schemeClr val="bg1"/>
                </a:solidFill>
              </a:rPr>
              <a:t>are</a:t>
            </a:r>
            <a:r>
              <a:rPr lang="zh-CN" altLang="en-US" dirty="0">
                <a:solidFill>
                  <a:schemeClr val="bg1"/>
                </a:solidFill>
              </a:rPr>
              <a:t>。 </a:t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  变疑问，往前提，句末问号莫丢弃。 </a:t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  变否定，更容易，</a:t>
            </a:r>
            <a:r>
              <a:rPr lang="en-US" altLang="zh-CN" dirty="0">
                <a:solidFill>
                  <a:schemeClr val="bg1"/>
                </a:solidFill>
              </a:rPr>
              <a:t>be</a:t>
            </a:r>
            <a:r>
              <a:rPr lang="zh-CN" altLang="en-US" dirty="0">
                <a:solidFill>
                  <a:schemeClr val="bg1"/>
                </a:solidFill>
              </a:rPr>
              <a:t>后</a:t>
            </a:r>
            <a:r>
              <a:rPr lang="en-US" altLang="zh-CN" dirty="0">
                <a:solidFill>
                  <a:schemeClr val="bg1"/>
                </a:solidFill>
              </a:rPr>
              <a:t>not</a:t>
            </a:r>
            <a:r>
              <a:rPr lang="zh-CN" altLang="en-US" dirty="0">
                <a:solidFill>
                  <a:schemeClr val="bg1"/>
                </a:solidFill>
              </a:rPr>
              <a:t>莫忘记。 </a:t>
            </a:r>
            <a:br>
              <a:rPr lang="zh-CN" altLang="en-US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  疑问否定任你变，句首大写莫迟疑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686800" cy="4525963"/>
          </a:xfrm>
        </p:spPr>
        <p:txBody>
          <a:bodyPr/>
          <a:lstStyle/>
          <a:p>
            <a:r>
              <a:rPr lang="en-US" altLang="zh-CN" b="1">
                <a:solidFill>
                  <a:schemeClr val="bg1"/>
                </a:solidFill>
              </a:rPr>
              <a:t>Finish off the exercises of Part A &amp;Part B on Page 12.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907</Words>
  <Application>Microsoft Office PowerPoint</Application>
  <PresentationFormat>全屏显示(4:3)</PresentationFormat>
  <Paragraphs>161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標楷體</vt:lpstr>
      <vt:lpstr>PMingLiU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be动词的用法</vt:lpstr>
      <vt:lpstr>be动词的种类</vt:lpstr>
      <vt:lpstr>be动词的种类</vt:lpstr>
      <vt:lpstr>be动词的种类</vt:lpstr>
      <vt:lpstr>be动词的种类</vt:lpstr>
      <vt:lpstr>综合解析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86C0D78F45F949C691E69FCAA4A75AE9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