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42" r:id="rId3"/>
    <p:sldId id="275" r:id="rId4"/>
    <p:sldId id="276" r:id="rId5"/>
    <p:sldId id="309" r:id="rId6"/>
    <p:sldId id="279" r:id="rId7"/>
    <p:sldId id="310" r:id="rId8"/>
    <p:sldId id="368" r:id="rId9"/>
    <p:sldId id="370" r:id="rId10"/>
    <p:sldId id="282" r:id="rId11"/>
    <p:sldId id="365" r:id="rId12"/>
    <p:sldId id="313" r:id="rId13"/>
    <p:sldId id="272" r:id="rId14"/>
    <p:sldId id="354" r:id="rId15"/>
    <p:sldId id="288" r:id="rId16"/>
    <p:sldId id="345" r:id="rId17"/>
    <p:sldId id="285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66FF33"/>
    <a:srgbClr val="FFFF00"/>
    <a:srgbClr val="660033"/>
    <a:srgbClr val="FF3300"/>
    <a:srgbClr val="FF0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D4D66-7935-47F9-B540-B7B14E31A4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03064-D93B-48BF-AE60-2B1D34DE07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DD09F-1896-4C45-9C6E-19AD8F92A2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4FE1-882E-4A0A-B9FC-D937ACB44C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ACBF-A400-4A12-AAA1-E3EADF1C69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3D1CE-3F17-4A7F-A8C7-0BCAFFB8BF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96E7-E513-4C2C-B0D9-E117DE5D30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3CD7D-908C-4F3C-8A1D-C8C1355AA5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7A99-CCEB-4C4B-97F0-E7919BBC15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C8B01-528F-4345-82D1-C8404FE24F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9A9C-6547-487F-8618-02F7690704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 b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 b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E04B9BF7-A6B2-4308-B0B3-1EC35C45DF6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13.jpe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6595" y="1772816"/>
            <a:ext cx="9150595" cy="12239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zh-CN" sz="6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 Road safety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31820" y="5013325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88913"/>
            <a:ext cx="88931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779838" y="260350"/>
            <a:ext cx="2016125" cy="647700"/>
          </a:xfrm>
          <a:prstGeom prst="flowChartAlternateProcess">
            <a:avLst/>
          </a:prstGeom>
          <a:solidFill>
            <a:srgbClr val="666699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325688"/>
            <a:ext cx="35274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349500"/>
            <a:ext cx="3240088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042988" y="908050"/>
            <a:ext cx="649287" cy="504825"/>
          </a:xfrm>
          <a:prstGeom prst="flowChartAlternateProcess">
            <a:avLst/>
          </a:prstGeom>
          <a:solidFill>
            <a:srgbClr val="666699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419475" y="908050"/>
            <a:ext cx="576263" cy="504825"/>
          </a:xfrm>
          <a:prstGeom prst="flowChartAlternateProcess">
            <a:avLst/>
          </a:prstGeom>
          <a:solidFill>
            <a:srgbClr val="666699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0734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5084763"/>
            <a:ext cx="7346950" cy="8667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31" grpId="0" animBg="1"/>
      <p:bldP spid="307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403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692275" y="0"/>
            <a:ext cx="6335713" cy="765175"/>
          </a:xfrm>
          <a:prstGeom prst="wedgeRoundRectCallout">
            <a:avLst>
              <a:gd name="adj1" fmla="val -60847"/>
              <a:gd name="adj2" fmla="val 29046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 dirty="0">
                <a:solidFill>
                  <a:schemeClr val="bg1"/>
                </a:solidFill>
              </a:rPr>
              <a:t>Let</a:t>
            </a:r>
            <a:r>
              <a:rPr lang="zh-CN" altLang="en-US" sz="3200" b="0" dirty="0">
                <a:solidFill>
                  <a:schemeClr val="bg1"/>
                </a:solidFill>
              </a:rPr>
              <a:t>’</a:t>
            </a:r>
            <a:r>
              <a:rPr lang="en-US" altLang="zh-CN" sz="3200" b="0" dirty="0">
                <a:solidFill>
                  <a:schemeClr val="bg1"/>
                </a:solidFill>
              </a:rPr>
              <a:t>s teach Grandma.  Act it out.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35038"/>
            <a:ext cx="8532813" cy="5949950"/>
          </a:xfrm>
          <a:solidFill>
            <a:schemeClr val="bg1">
              <a:alpha val="90979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S1 : Grandma, you </a:t>
            </a:r>
            <a:r>
              <a:rPr lang="en-US" altLang="zh-CN" sz="2800" b="1" dirty="0" err="1" smtClean="0"/>
              <a:t>mustn</a:t>
            </a:r>
            <a:r>
              <a:rPr lang="zh-CN" altLang="en-US" sz="2800" b="1" dirty="0" smtClean="0"/>
              <a:t>’</a:t>
            </a:r>
            <a:r>
              <a:rPr lang="en-US" altLang="zh-CN" sz="2800" b="1" dirty="0" smtClean="0"/>
              <a:t>t cross the road like that!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     : Why not?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S1: Oh, Grandma. It’s too dangerous. You must first look for ….  Then look at … and wait for the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 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: But there is no zebra crossing!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S1: When there is no zebra crossing, you must wait on … and look out for ...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     : Look out? How?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S1: You must first look … then … and then…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 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: Like this?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S1: Very good, Grandma! You can also cross… with …, because …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  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: I think I’ve got it. Thank you .</a:t>
            </a:r>
          </a:p>
        </p:txBody>
      </p:sp>
      <p:pic>
        <p:nvPicPr>
          <p:cNvPr id="12293" name="Picture 13" descr="【最新电影ww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1412875"/>
            <a:ext cx="50323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4" descr="【最新电影ww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288" y="2697163"/>
            <a:ext cx="5762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3" descr="【最新电影ww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288" y="4005263"/>
            <a:ext cx="57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3" descr="【最新电影www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5013325"/>
            <a:ext cx="574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3" descr="【最新电影www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6875" y="6299200"/>
            <a:ext cx="574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28788"/>
            <a:ext cx="91440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2268538" y="-26988"/>
            <a:ext cx="6480175" cy="1368426"/>
          </a:xfrm>
          <a:prstGeom prst="wedgeRoundRectCallout">
            <a:avLst>
              <a:gd name="adj1" fmla="val -62713"/>
              <a:gd name="adj2" fmla="val 15083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600" b="0">
                <a:solidFill>
                  <a:schemeClr val="bg1"/>
                </a:solidFill>
              </a:rPr>
              <a:t>Complete the notes.</a:t>
            </a:r>
          </a:p>
          <a:p>
            <a:pPr algn="ctr"/>
            <a:r>
              <a:rPr lang="en-US" altLang="zh-CN" sz="3600" b="0">
                <a:solidFill>
                  <a:schemeClr val="bg1"/>
                </a:solidFill>
              </a:rPr>
              <a:t>Can you finish it by your own?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95288" y="2489200"/>
            <a:ext cx="257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zebra crossing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754688" y="2492375"/>
            <a:ext cx="2201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traffic lights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767263" y="3136900"/>
            <a:ext cx="1892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pavement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725613" y="3786188"/>
            <a:ext cx="758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left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5003800" y="3716338"/>
            <a:ext cx="979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right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292225" y="4362450"/>
            <a:ext cx="758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left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132138" y="4941888"/>
            <a:ext cx="2366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other people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203575" y="5589588"/>
            <a:ext cx="763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run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5694363" y="5586413"/>
            <a:ext cx="893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8000"/>
                </a:solidFill>
              </a:rPr>
              <a:t>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  <p:bldP spid="69641" grpId="0"/>
      <p:bldP spid="69642" grpId="0"/>
      <p:bldP spid="69643" grpId="0"/>
      <p:bldP spid="69644" grpId="0"/>
      <p:bldP spid="69645" grpId="0"/>
      <p:bldP spid="69646" grpId="0"/>
      <p:bldP spid="69647" grpId="0"/>
      <p:bldP spid="69648" grpId="0"/>
      <p:bldP spid="696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104775" y="0"/>
            <a:ext cx="4395788" cy="2168525"/>
          </a:xfrm>
          <a:prstGeom prst="rect">
            <a:avLst/>
          </a:prstGeom>
          <a:noFill/>
          <a:ln w="127000" cap="rnd">
            <a:solidFill>
              <a:srgbClr val="008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0" dirty="0"/>
              <a:t>Let</a:t>
            </a:r>
            <a:r>
              <a:rPr lang="zh-CN" altLang="en-US" sz="3200" b="0" dirty="0"/>
              <a:t>’</a:t>
            </a:r>
            <a:r>
              <a:rPr lang="en-US" altLang="zh-CN" sz="3200" b="0" dirty="0"/>
              <a:t>s learn road safety.</a:t>
            </a:r>
          </a:p>
          <a:p>
            <a:r>
              <a:rPr lang="en-US" altLang="zh-CN" sz="3200" b="0" dirty="0"/>
              <a:t>To cross the road safely</a:t>
            </a:r>
          </a:p>
          <a:p>
            <a:r>
              <a:rPr lang="en-US" altLang="zh-CN" sz="3200" b="0" dirty="0"/>
              <a:t>Look for a zebra crossing</a:t>
            </a:r>
          </a:p>
          <a:p>
            <a:r>
              <a:rPr lang="en-US" altLang="zh-CN" sz="3200" b="0" dirty="0"/>
              <a:t>And look at traffic lights.</a:t>
            </a: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07950" y="2276475"/>
            <a:ext cx="5219700" cy="2168525"/>
          </a:xfrm>
          <a:prstGeom prst="rect">
            <a:avLst/>
          </a:prstGeom>
          <a:noFill/>
          <a:ln w="127000" cap="rnd">
            <a:solidFill>
              <a:srgbClr val="FFCC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0"/>
              <a:t>Sometimes no zebra crossing,</a:t>
            </a:r>
          </a:p>
          <a:p>
            <a:r>
              <a:rPr lang="en-US" altLang="zh-CN" sz="3200" b="0"/>
              <a:t>Then wait on the pavement</a:t>
            </a:r>
          </a:p>
          <a:p>
            <a:r>
              <a:rPr lang="en-US" altLang="zh-CN" sz="3200" b="0"/>
              <a:t>We must look carefully,</a:t>
            </a:r>
          </a:p>
          <a:p>
            <a:r>
              <a:rPr lang="en-US" altLang="zh-CN" sz="3200" b="0"/>
              <a:t>Left, right and left again.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107950" y="4573588"/>
            <a:ext cx="5846763" cy="2168525"/>
          </a:xfrm>
          <a:prstGeom prst="rect">
            <a:avLst/>
          </a:prstGeom>
          <a:noFill/>
          <a:ln w="127000" cap="rnd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0"/>
              <a:t>Cross the road with more friends,</a:t>
            </a:r>
          </a:p>
          <a:p>
            <a:r>
              <a:rPr lang="en-US" altLang="zh-CN" sz="3200" b="0"/>
              <a:t>Drivers can see you easily.</a:t>
            </a:r>
          </a:p>
          <a:p>
            <a:r>
              <a:rPr lang="en-US" altLang="zh-CN" sz="3200" b="0"/>
              <a:t>You must not run or play,</a:t>
            </a:r>
          </a:p>
          <a:p>
            <a:r>
              <a:rPr lang="en-US" altLang="zh-CN" sz="3200" b="0"/>
              <a:t>On the road it isn</a:t>
            </a:r>
            <a:r>
              <a:rPr lang="zh-CN" altLang="en-US" sz="3200" b="0"/>
              <a:t>’</a:t>
            </a:r>
            <a:r>
              <a:rPr lang="en-US" altLang="zh-CN" sz="3200" b="0"/>
              <a:t>t safe.</a:t>
            </a:r>
          </a:p>
        </p:txBody>
      </p:sp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5003800" y="1484313"/>
            <a:ext cx="3851275" cy="792162"/>
          </a:xfrm>
          <a:prstGeom prst="wedgeRoundRectCallout">
            <a:avLst>
              <a:gd name="adj1" fmla="val 31532"/>
              <a:gd name="adj2" fmla="val -99296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600" b="0">
                <a:solidFill>
                  <a:schemeClr val="bg1"/>
                </a:solidFill>
              </a:rPr>
              <a:t>Let‘s sing it out!</a:t>
            </a:r>
          </a:p>
        </p:txBody>
      </p:sp>
      <p:pic>
        <p:nvPicPr>
          <p:cNvPr id="14343" name="Picture 14" descr="road-safety-220831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3860800"/>
            <a:ext cx="2616200" cy="27368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803275" y="1844675"/>
            <a:ext cx="8229600" cy="3168650"/>
          </a:xfrm>
        </p:spPr>
        <p:txBody>
          <a:bodyPr/>
          <a:lstStyle/>
          <a:p>
            <a:r>
              <a:rPr lang="en-US" altLang="zh-CN" b="1" dirty="0" smtClean="0"/>
              <a:t>Road safety for pedestrians/walking people.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0000FF"/>
                </a:solidFill>
              </a:rPr>
              <a:t>car drivers. 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D60093"/>
                </a:solidFill>
              </a:rPr>
              <a:t>bus passengers</a:t>
            </a:r>
            <a:r>
              <a:rPr lang="zh-CN" altLang="en-US" sz="2000" b="1" dirty="0" smtClean="0">
                <a:solidFill>
                  <a:srgbClr val="D60093"/>
                </a:solidFill>
              </a:rPr>
              <a:t>（乘客）</a:t>
            </a:r>
            <a:r>
              <a:rPr lang="en-US" altLang="zh-CN" b="1" dirty="0" smtClean="0">
                <a:solidFill>
                  <a:srgbClr val="D60093"/>
                </a:solidFill>
              </a:rPr>
              <a:t>.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996633"/>
                </a:solidFill>
              </a:rPr>
              <a:t>bikers.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xfrm>
            <a:off x="3527425" y="644525"/>
            <a:ext cx="2089150" cy="927100"/>
          </a:xfrm>
          <a:solidFill>
            <a:srgbClr val="FFFF99"/>
          </a:solidFill>
        </p:spPr>
        <p:txBody>
          <a:bodyPr/>
          <a:lstStyle/>
          <a:p>
            <a:r>
              <a:rPr lang="en-US" altLang="zh-CN" b="1" dirty="0" smtClean="0">
                <a:solidFill>
                  <a:srgbClr val="CC0066"/>
                </a:solidFill>
              </a:rPr>
              <a:t>Topics: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3" y="549275"/>
            <a:ext cx="4186237" cy="1143000"/>
          </a:xfrm>
        </p:spPr>
        <p:txBody>
          <a:bodyPr/>
          <a:lstStyle/>
          <a:p>
            <a:r>
              <a:rPr lang="en-US" altLang="zh-CN" sz="4800" b="1" dirty="0" smtClean="0">
                <a:solidFill>
                  <a:srgbClr val="008000"/>
                </a:solidFill>
              </a:rPr>
              <a:t>Group work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2276475"/>
            <a:ext cx="8445500" cy="3589338"/>
          </a:xfrm>
          <a:ln w="57150" cap="rnd">
            <a:solidFill>
              <a:srgbClr val="FF6600"/>
            </a:solidFill>
            <a:prstDash val="sysDot"/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solidFill>
                  <a:srgbClr val="CC0066"/>
                </a:solidFill>
              </a:rPr>
              <a:t>Choose one topic to make a PSA</a:t>
            </a:r>
            <a:r>
              <a:rPr lang="zh-CN" altLang="en-US" b="1" dirty="0" smtClean="0">
                <a:solidFill>
                  <a:srgbClr val="CC0066"/>
                </a:solidFill>
              </a:rPr>
              <a:t>（公益广告）</a:t>
            </a:r>
            <a:r>
              <a:rPr lang="en-US" altLang="zh-CN" b="1" dirty="0" smtClean="0">
                <a:solidFill>
                  <a:srgbClr val="CC0066"/>
                </a:solidFill>
              </a:rPr>
              <a:t>.</a:t>
            </a:r>
          </a:p>
          <a:p>
            <a:endParaRPr lang="en-US" altLang="zh-CN" b="1" dirty="0" smtClean="0">
              <a:solidFill>
                <a:srgbClr val="CC0066"/>
              </a:solidFill>
            </a:endParaRPr>
          </a:p>
          <a:p>
            <a:r>
              <a:rPr lang="en-US" altLang="zh-CN" b="1" dirty="0" smtClean="0"/>
              <a:t>Road safety for pedestrians/walking people.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0000FF"/>
                </a:solidFill>
              </a:rPr>
              <a:t>car drivers. 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D60093"/>
                </a:solidFill>
              </a:rPr>
              <a:t>bus passengers</a:t>
            </a:r>
            <a:r>
              <a:rPr lang="zh-CN" altLang="en-US" sz="2000" b="1" dirty="0" smtClean="0">
                <a:solidFill>
                  <a:srgbClr val="D60093"/>
                </a:solidFill>
              </a:rPr>
              <a:t>（乘客）</a:t>
            </a:r>
            <a:r>
              <a:rPr lang="en-US" altLang="zh-CN" b="1" dirty="0" smtClean="0">
                <a:solidFill>
                  <a:srgbClr val="D60093"/>
                </a:solidFill>
              </a:rPr>
              <a:t>.</a:t>
            </a:r>
          </a:p>
          <a:p>
            <a:r>
              <a:rPr lang="en-US" altLang="zh-CN" b="1" dirty="0" smtClean="0"/>
              <a:t>Road safety for </a:t>
            </a:r>
            <a:r>
              <a:rPr lang="en-US" altLang="zh-CN" b="1" dirty="0" smtClean="0">
                <a:solidFill>
                  <a:srgbClr val="996633"/>
                </a:solidFill>
              </a:rPr>
              <a:t>bikers.</a:t>
            </a:r>
          </a:p>
        </p:txBody>
      </p:sp>
      <p:pic>
        <p:nvPicPr>
          <p:cNvPr id="16387" name="Picture 8" descr="th (2)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p029127242245-item-5077xf2x0600x0600-m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5022850"/>
            <a:ext cx="18351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88925" y="2997200"/>
            <a:ext cx="882015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FF"/>
                </a:solidFill>
              </a:rPr>
              <a:t>S1: Road safety for …. Action!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/>
              <a:t>…</a:t>
            </a:r>
            <a:endParaRPr lang="en-US" altLang="zh-CN" sz="3200">
              <a:solidFill>
                <a:srgbClr val="CC0066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/>
              <a:t>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/>
              <a:t>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8000"/>
                </a:solidFill>
              </a:rPr>
              <a:t>S2: Ladies and gentlemen, …(your slogan)….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All: Let‘s follow the rules and stay safe on the road!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17410" name="AutoShape 11"/>
          <p:cNvSpPr>
            <a:spLocks noChangeArrowheads="1"/>
          </p:cNvSpPr>
          <p:nvPr/>
        </p:nvSpPr>
        <p:spPr bwMode="auto">
          <a:xfrm>
            <a:off x="4284663" y="3860800"/>
            <a:ext cx="3024187" cy="1008063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rgbClr val="800080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600">
                <a:solidFill>
                  <a:srgbClr val="D60093"/>
                </a:solidFill>
              </a:rPr>
              <a:t>Group work</a:t>
            </a:r>
          </a:p>
        </p:txBody>
      </p:sp>
      <p:pic>
        <p:nvPicPr>
          <p:cNvPr id="17411" name="Picture 13" descr="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2924175"/>
            <a:ext cx="2220912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395288" y="620713"/>
            <a:ext cx="8174037" cy="1374775"/>
          </a:xfrm>
          <a:prstGeom prst="rect">
            <a:avLst/>
          </a:prstGeom>
          <a:solidFill>
            <a:schemeClr val="bg1">
              <a:alpha val="94116"/>
            </a:schemeClr>
          </a:solidFill>
          <a:ln w="76200" cap="rnd">
            <a:solidFill>
              <a:srgbClr val="FF00FF"/>
            </a:solidFill>
            <a:prstDash val="sysDot"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</a:rPr>
              <a:t>Tip1</a:t>
            </a:r>
            <a:r>
              <a:rPr lang="en-US" altLang="zh-CN" sz="2800"/>
              <a:t>: You must use </a:t>
            </a:r>
            <a:r>
              <a:rPr lang="zh-CN" altLang="en-US" sz="2800"/>
              <a:t>‘</a:t>
            </a:r>
            <a:r>
              <a:rPr lang="en-US" altLang="zh-CN" sz="2800"/>
              <a:t>You must/mustn’t…</a:t>
            </a:r>
            <a:r>
              <a:rPr lang="zh-CN" altLang="en-US" sz="2800"/>
              <a:t>’</a:t>
            </a:r>
            <a:endParaRPr lang="en-US" altLang="zh-CN" sz="2800"/>
          </a:p>
          <a:p>
            <a:r>
              <a:rPr lang="en-US" altLang="zh-CN" sz="2800">
                <a:solidFill>
                  <a:srgbClr val="0000CC"/>
                </a:solidFill>
              </a:rPr>
              <a:t>Tip2</a:t>
            </a:r>
            <a:r>
              <a:rPr lang="en-US" altLang="zh-CN" sz="2800"/>
              <a:t>: Make a slogan</a:t>
            </a:r>
            <a:r>
              <a:rPr lang="zh-CN" altLang="en-US" sz="2400"/>
              <a:t>（口号）</a:t>
            </a:r>
            <a:r>
              <a:rPr lang="en-US" altLang="zh-CN" sz="2800"/>
              <a:t>. And try to make it funny.</a:t>
            </a:r>
          </a:p>
          <a:p>
            <a:r>
              <a:rPr lang="en-US" altLang="zh-CN" sz="2800">
                <a:solidFill>
                  <a:srgbClr val="0000CC"/>
                </a:solidFill>
              </a:rPr>
              <a:t>Tip3</a:t>
            </a:r>
            <a:r>
              <a:rPr lang="en-US" altLang="zh-CN" sz="2800"/>
              <a:t>: You may add some super stars into your PSA.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en-US" altLang="zh-CN" sz="7200" b="1" dirty="0" smtClean="0">
                <a:solidFill>
                  <a:srgbClr val="CC0066"/>
                </a:solidFill>
                <a:latin typeface="LaurenScript" pitchFamily="2" charset="0"/>
              </a:rPr>
              <a:t>Homework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229600" cy="4525962"/>
          </a:xfrm>
        </p:spPr>
        <p:txBody>
          <a:bodyPr/>
          <a:lstStyle/>
          <a:p>
            <a:r>
              <a:rPr lang="en-US" altLang="zh-CN" b="1" dirty="0" smtClean="0"/>
              <a:t>Read the story again by yourself. Try to retell it in your own words</a:t>
            </a:r>
          </a:p>
          <a:p>
            <a:r>
              <a:rPr lang="en-US" altLang="zh-CN" b="1" dirty="0" smtClean="0"/>
              <a:t>List out what you must do and must not do. Make it into a poster.</a:t>
            </a:r>
          </a:p>
        </p:txBody>
      </p:sp>
      <p:pic>
        <p:nvPicPr>
          <p:cNvPr id="18435" name="Picture 5" descr="welcome-road-safety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4250" y="4138613"/>
            <a:ext cx="26225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052513"/>
            <a:ext cx="273685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3140075"/>
            <a:ext cx="266541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141663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4911725"/>
            <a:ext cx="273685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4876800"/>
            <a:ext cx="2592387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4663" y="1052513"/>
            <a:ext cx="27352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30188" y="2276475"/>
            <a:ext cx="8518525" cy="2836863"/>
          </a:xfrm>
          <a:solidFill>
            <a:srgbClr val="CCCCCC"/>
          </a:solidFill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altLang="zh-CN" sz="4000" b="1" dirty="0" smtClean="0">
                <a:solidFill>
                  <a:srgbClr val="CC0066"/>
                </a:solidFill>
              </a:rPr>
              <a:t>Learning aims</a:t>
            </a:r>
            <a:r>
              <a:rPr lang="zh-CN" altLang="en-US" sz="2800" b="1" dirty="0" smtClean="0">
                <a:solidFill>
                  <a:srgbClr val="CC0066"/>
                </a:solidFill>
              </a:rPr>
              <a:t>（学习目标）</a:t>
            </a:r>
            <a:r>
              <a:rPr lang="en-US" altLang="zh-CN" sz="4000" b="1" dirty="0" smtClean="0">
                <a:solidFill>
                  <a:srgbClr val="CC0066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CN" dirty="0" smtClean="0"/>
              <a:t>I can understand the story with the help of pictures.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CN" dirty="0" smtClean="0"/>
              <a:t>I know how to cross the road safely.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CN" dirty="0" smtClean="0"/>
              <a:t>I can tell others about road safety.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052513"/>
            <a:ext cx="273685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3140075"/>
            <a:ext cx="266541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141663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4911725"/>
            <a:ext cx="273685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4876800"/>
            <a:ext cx="2592387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4663" y="1052513"/>
            <a:ext cx="27352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851275" y="1484313"/>
            <a:ext cx="3313113" cy="865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516688" y="1557338"/>
            <a:ext cx="576262" cy="719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300788" y="2349500"/>
            <a:ext cx="24574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traffic lights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405063" y="836613"/>
            <a:ext cx="1590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red man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443663" y="981075"/>
            <a:ext cx="1987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green man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116013" y="4292600"/>
            <a:ext cx="576262" cy="360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0" y="4652963"/>
            <a:ext cx="2436813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a pave</a:t>
            </a:r>
            <a:r>
              <a:rPr lang="en-US" altLang="zh-CN" sz="3600">
                <a:solidFill>
                  <a:srgbClr val="0000FF"/>
                </a:solidFill>
              </a:rPr>
              <a:t>ment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23850" y="1844675"/>
            <a:ext cx="32019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a zebra crossing</a:t>
            </a:r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19925" y="5013325"/>
            <a:ext cx="183673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  <p:bldP spid="23571" grpId="0"/>
      <p:bldP spid="23574" grpId="0" animBg="1"/>
      <p:bldP spid="235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1"/>
          <p:cNvGrpSpPr/>
          <p:nvPr/>
        </p:nvGrpSpPr>
        <p:grpSpPr bwMode="auto">
          <a:xfrm>
            <a:off x="0" y="0"/>
            <a:ext cx="4643438" cy="2133600"/>
            <a:chOff x="0" y="346"/>
            <a:chExt cx="2880" cy="1069"/>
          </a:xfrm>
        </p:grpSpPr>
        <p:pic>
          <p:nvPicPr>
            <p:cNvPr id="5122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346"/>
              <a:ext cx="1451" cy="1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29" y="346"/>
              <a:ext cx="1451" cy="1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4" name="Group 12"/>
          <p:cNvGrpSpPr/>
          <p:nvPr/>
        </p:nvGrpSpPr>
        <p:grpSpPr bwMode="auto">
          <a:xfrm>
            <a:off x="0" y="2420938"/>
            <a:ext cx="4643438" cy="1943100"/>
            <a:chOff x="0" y="1842"/>
            <a:chExt cx="2835" cy="988"/>
          </a:xfrm>
        </p:grpSpPr>
        <p:pic>
          <p:nvPicPr>
            <p:cNvPr id="5125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842"/>
              <a:ext cx="1406" cy="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29" y="1843"/>
              <a:ext cx="1406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7" name="Group 13"/>
          <p:cNvGrpSpPr/>
          <p:nvPr/>
        </p:nvGrpSpPr>
        <p:grpSpPr bwMode="auto">
          <a:xfrm>
            <a:off x="0" y="4581525"/>
            <a:ext cx="4643438" cy="1944688"/>
            <a:chOff x="0" y="3183"/>
            <a:chExt cx="2880" cy="973"/>
          </a:xfrm>
        </p:grpSpPr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203"/>
              <a:ext cx="1484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474" y="3183"/>
              <a:ext cx="140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848225" y="4162425"/>
            <a:ext cx="4295775" cy="1066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/>
              <a:t>How to cross the road </a:t>
            </a:r>
          </a:p>
          <a:p>
            <a:pPr algn="ctr"/>
            <a:r>
              <a:rPr lang="en-US" altLang="zh-CN" sz="3200" dirty="0"/>
              <a:t>without a zebra crossing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859338" y="1844675"/>
            <a:ext cx="4284662" cy="1066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What you </a:t>
            </a:r>
            <a:r>
              <a:rPr lang="en-US" altLang="zh-CN" sz="3200" dirty="0" err="1">
                <a:solidFill>
                  <a:schemeClr val="bg1"/>
                </a:solidFill>
              </a:rPr>
              <a:t>mustn</a:t>
            </a:r>
            <a:r>
              <a:rPr lang="zh-CN" altLang="en-US" sz="3200" dirty="0">
                <a:solidFill>
                  <a:schemeClr val="bg1"/>
                </a:solidFill>
              </a:rPr>
              <a:t>’</a:t>
            </a:r>
            <a:r>
              <a:rPr lang="en-US" altLang="zh-CN" sz="3200" dirty="0">
                <a:solidFill>
                  <a:schemeClr val="bg1"/>
                </a:solidFill>
              </a:rPr>
              <a:t>t do</a:t>
            </a:r>
          </a:p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 on the road</a:t>
            </a:r>
          </a:p>
        </p:txBody>
      </p:sp>
      <p:sp>
        <p:nvSpPr>
          <p:cNvPr id="5132" name="Oval 18"/>
          <p:cNvSpPr>
            <a:spLocks noChangeArrowheads="1"/>
          </p:cNvSpPr>
          <p:nvPr/>
        </p:nvSpPr>
        <p:spPr bwMode="auto">
          <a:xfrm>
            <a:off x="34925" y="115888"/>
            <a:ext cx="504825" cy="504825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1</a:t>
            </a:r>
          </a:p>
        </p:txBody>
      </p:sp>
      <p:sp>
        <p:nvSpPr>
          <p:cNvPr id="5133" name="Oval 19"/>
          <p:cNvSpPr>
            <a:spLocks noChangeArrowheads="1"/>
          </p:cNvSpPr>
          <p:nvPr/>
        </p:nvSpPr>
        <p:spPr bwMode="auto">
          <a:xfrm>
            <a:off x="34925" y="2492375"/>
            <a:ext cx="504825" cy="504825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2</a:t>
            </a:r>
          </a:p>
        </p:txBody>
      </p:sp>
      <p:sp>
        <p:nvSpPr>
          <p:cNvPr id="5134" name="Oval 20"/>
          <p:cNvSpPr>
            <a:spLocks noChangeArrowheads="1"/>
          </p:cNvSpPr>
          <p:nvPr/>
        </p:nvSpPr>
        <p:spPr bwMode="auto">
          <a:xfrm>
            <a:off x="34925" y="4652963"/>
            <a:ext cx="504825" cy="504825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3</a:t>
            </a:r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349500"/>
            <a:ext cx="7634287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8" name="Picture 2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667625" y="0"/>
            <a:ext cx="14763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0" name="AutoShape 24"/>
          <p:cNvSpPr>
            <a:spLocks noChangeArrowheads="1"/>
          </p:cNvSpPr>
          <p:nvPr/>
        </p:nvSpPr>
        <p:spPr bwMode="auto">
          <a:xfrm>
            <a:off x="4859338" y="188913"/>
            <a:ext cx="2736850" cy="936625"/>
          </a:xfrm>
          <a:prstGeom prst="wedgeRoundRectCallout">
            <a:avLst>
              <a:gd name="adj1" fmla="val 59106"/>
              <a:gd name="adj2" fmla="val 21019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0" dirty="0">
                <a:solidFill>
                  <a:schemeClr val="bg1"/>
                </a:solidFill>
              </a:rPr>
              <a:t>Match the pictures and sentences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59338" y="3009900"/>
            <a:ext cx="4284662" cy="10668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dirty="0"/>
              <a:t>How to cross the road </a:t>
            </a:r>
          </a:p>
          <a:p>
            <a:pPr algn="ctr"/>
            <a:r>
              <a:rPr lang="en-US" altLang="zh-CN" sz="3200" dirty="0"/>
              <a:t>with a zebra crossing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5 -0.356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1 -0.1572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.4508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animBg="1"/>
      <p:bldP spid="24591" grpId="1" animBg="1"/>
      <p:bldP spid="24593" grpId="0" animBg="1"/>
      <p:bldP spid="24593" grpId="1" animBg="1"/>
      <p:bldP spid="24600" grpId="0" animBg="1"/>
      <p:bldP spid="24600" grpId="1" animBg="1"/>
      <p:bldP spid="24590" grpId="0" animBg="1"/>
      <p:bldP spid="2459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524750" cy="1143000"/>
          </a:xfrm>
        </p:spPr>
        <p:txBody>
          <a:bodyPr/>
          <a:lstStyle/>
          <a:p>
            <a:r>
              <a:rPr lang="en-US" altLang="zh-CN" sz="3200" smtClean="0">
                <a:solidFill>
                  <a:schemeClr val="tx1"/>
                </a:solidFill>
              </a:rPr>
              <a:t>There are many busy roads in the city. </a:t>
            </a:r>
            <a:br>
              <a:rPr lang="en-US" altLang="zh-CN" sz="3200" smtClean="0">
                <a:solidFill>
                  <a:schemeClr val="tx1"/>
                </a:solidFill>
              </a:rPr>
            </a:br>
            <a:r>
              <a:rPr lang="en-US" altLang="zh-CN" sz="3200" smtClean="0">
                <a:solidFill>
                  <a:schemeClr val="tx1"/>
                </a:solidFill>
              </a:rPr>
              <a:t>How can you </a:t>
            </a:r>
            <a:r>
              <a:rPr lang="en-US" altLang="zh-CN" sz="3200" smtClean="0">
                <a:solidFill>
                  <a:srgbClr val="FF0000"/>
                </a:solidFill>
              </a:rPr>
              <a:t>cross</a:t>
            </a:r>
            <a:r>
              <a:rPr lang="en-US" altLang="zh-CN" sz="3200" smtClean="0">
                <a:solidFill>
                  <a:schemeClr val="tx1"/>
                </a:solidFill>
              </a:rPr>
              <a:t> them safely?</a:t>
            </a:r>
          </a:p>
        </p:txBody>
      </p:sp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519488"/>
            <a:ext cx="391795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3429000"/>
            <a:ext cx="39179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620713"/>
            <a:ext cx="183515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0" name="Rectangle 10"/>
          <p:cNvSpPr>
            <a:spLocks noGrp="1" noChangeArrowheads="1"/>
          </p:cNvSpPr>
          <p:nvPr>
            <p:ph idx="1"/>
          </p:nvPr>
        </p:nvSpPr>
        <p:spPr>
          <a:xfrm>
            <a:off x="287338" y="2276475"/>
            <a:ext cx="8532812" cy="2016125"/>
          </a:xfrm>
        </p:spPr>
        <p:txBody>
          <a:bodyPr/>
          <a:lstStyle/>
          <a:p>
            <a:r>
              <a:rPr lang="en-US" altLang="zh-CN" smtClean="0"/>
              <a:t>First, you must look for _______________.</a:t>
            </a:r>
          </a:p>
          <a:p>
            <a:r>
              <a:rPr lang="en-US" altLang="zh-CN" smtClean="0"/>
              <a:t>Then, you must look at the_______________ </a:t>
            </a:r>
          </a:p>
          <a:p>
            <a:pPr>
              <a:buFontTx/>
              <a:buNone/>
            </a:pPr>
            <a:r>
              <a:rPr lang="en-US" altLang="zh-CN" smtClean="0"/>
              <a:t>    and wait for the____________.</a:t>
            </a:r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1258888" y="5661025"/>
            <a:ext cx="1511300" cy="11969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787900" y="2243138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a zebra crossing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45113" y="2852738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traffic lights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616325" y="3395663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green man</a:t>
            </a:r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2771775" y="3933825"/>
            <a:ext cx="1006475" cy="11969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6659563" y="4437063"/>
            <a:ext cx="865187" cy="6937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8" name="AutoShape 18"/>
          <p:cNvSpPr>
            <a:spLocks noChangeArrowheads="1"/>
          </p:cNvSpPr>
          <p:nvPr/>
        </p:nvSpPr>
        <p:spPr bwMode="auto">
          <a:xfrm>
            <a:off x="2124075" y="333375"/>
            <a:ext cx="6048375" cy="1223963"/>
          </a:xfrm>
          <a:prstGeom prst="wedgeRoundRectCallout">
            <a:avLst>
              <a:gd name="adj1" fmla="val -63019"/>
              <a:gd name="adj2" fmla="val 536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/>
              <a:t>Can you see the red man? </a:t>
            </a:r>
          </a:p>
          <a:p>
            <a:pPr algn="ctr"/>
            <a:r>
              <a:rPr lang="en-US" altLang="zh-CN" sz="3200" b="0"/>
              <a:t>You mustn</a:t>
            </a:r>
            <a:r>
              <a:rPr lang="zh-CN" altLang="en-US" sz="3200" b="0"/>
              <a:t>’</a:t>
            </a:r>
            <a:r>
              <a:rPr lang="en-US" altLang="zh-CN" sz="3200" b="0"/>
              <a:t>t cross the road now.</a:t>
            </a:r>
          </a:p>
        </p:txBody>
      </p:sp>
      <p:sp>
        <p:nvSpPr>
          <p:cNvPr id="61459" name="AutoShape 19"/>
          <p:cNvSpPr>
            <a:spLocks noChangeArrowheads="1"/>
          </p:cNvSpPr>
          <p:nvPr/>
        </p:nvSpPr>
        <p:spPr bwMode="auto">
          <a:xfrm>
            <a:off x="2051050" y="260350"/>
            <a:ext cx="6481763" cy="1223963"/>
          </a:xfrm>
          <a:prstGeom prst="wedgeRoundRectCallout">
            <a:avLst>
              <a:gd name="adj1" fmla="val -57060"/>
              <a:gd name="adj2" fmla="val 771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/>
              <a:t>Look! Here</a:t>
            </a:r>
            <a:r>
              <a:rPr lang="zh-CN" altLang="en-US" sz="3200" b="0"/>
              <a:t>’</a:t>
            </a:r>
            <a:r>
              <a:rPr lang="en-US" altLang="zh-CN" sz="3200" b="0"/>
              <a:t>s the green man.</a:t>
            </a:r>
          </a:p>
          <a:p>
            <a:pPr algn="ctr"/>
            <a:r>
              <a:rPr lang="en-US" altLang="zh-CN" sz="3200" b="0"/>
              <a:t>You can cross the road now.</a:t>
            </a:r>
          </a:p>
        </p:txBody>
      </p:sp>
      <p:sp>
        <p:nvSpPr>
          <p:cNvPr id="6158" name="Rectangle 21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50" grpId="0" build="p"/>
      <p:bldP spid="61452" grpId="0" animBg="1"/>
      <p:bldP spid="61453" grpId="0"/>
      <p:bldP spid="61454" grpId="0"/>
      <p:bldP spid="61455" grpId="0"/>
      <p:bldP spid="61456" grpId="0" animBg="1"/>
      <p:bldP spid="61457" grpId="0" animBg="1"/>
      <p:bldP spid="61458" grpId="0" animBg="1"/>
      <p:bldP spid="61458" grpId="1" animBg="1"/>
      <p:bldP spid="6145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2"/>
          <p:cNvSpPr>
            <a:spLocks noChangeArrowheads="1"/>
          </p:cNvSpPr>
          <p:nvPr/>
        </p:nvSpPr>
        <p:spPr bwMode="auto">
          <a:xfrm>
            <a:off x="2268538" y="404813"/>
            <a:ext cx="4103687" cy="647700"/>
          </a:xfrm>
          <a:prstGeom prst="wedgeRoundRectCallout">
            <a:avLst>
              <a:gd name="adj1" fmla="val 80949"/>
              <a:gd name="adj2" fmla="val -21324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600" b="0">
                <a:solidFill>
                  <a:schemeClr val="bg1"/>
                </a:solidFill>
              </a:rPr>
              <a:t>Do you remember?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08962" cy="5516562"/>
          </a:xfrm>
        </p:spPr>
        <p:txBody>
          <a:bodyPr/>
          <a:lstStyle/>
          <a:p>
            <a:r>
              <a:rPr lang="en-US" altLang="zh-CN" sz="3600" b="1" dirty="0" smtClean="0"/>
              <a:t>How to cross    the roads safely</a:t>
            </a:r>
          </a:p>
          <a:p>
            <a:r>
              <a:rPr lang="en-US" altLang="zh-CN" sz="3600" b="1" dirty="0" smtClean="0"/>
              <a:t>First look for     ______________</a:t>
            </a:r>
          </a:p>
          <a:p>
            <a:r>
              <a:rPr lang="en-US" altLang="zh-CN" sz="3600" b="1" dirty="0" smtClean="0"/>
              <a:t>Then look at     ______________</a:t>
            </a:r>
          </a:p>
          <a:p>
            <a:r>
              <a:rPr lang="en-US" altLang="zh-CN" sz="3600" b="1" dirty="0" smtClean="0"/>
              <a:t>Traffic lights      mean different</a:t>
            </a:r>
          </a:p>
          <a:p>
            <a:r>
              <a:rPr lang="en-US" altLang="zh-CN" sz="3600" b="1" dirty="0" smtClean="0"/>
              <a:t>__________ stop</a:t>
            </a:r>
          </a:p>
          <a:p>
            <a:r>
              <a:rPr lang="en-US" altLang="zh-CN" sz="3600" b="1" dirty="0" smtClean="0"/>
              <a:t>__________ go</a:t>
            </a:r>
          </a:p>
          <a:p>
            <a:r>
              <a:rPr lang="en-US" altLang="zh-CN" sz="3600" b="1" dirty="0" smtClean="0"/>
              <a:t>You must wait</a:t>
            </a:r>
          </a:p>
          <a:p>
            <a:r>
              <a:rPr lang="en-US" altLang="zh-CN" sz="3600" b="1" dirty="0" smtClean="0"/>
              <a:t>On the road!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124075" y="333375"/>
            <a:ext cx="4319588" cy="863600"/>
          </a:xfrm>
          <a:prstGeom prst="wedgeRoundRectCallout">
            <a:avLst>
              <a:gd name="adj1" fmla="val 77602"/>
              <a:gd name="adj2" fmla="val -17463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600" b="0" dirty="0">
                <a:solidFill>
                  <a:schemeClr val="bg1"/>
                </a:solidFill>
              </a:rPr>
              <a:t>Let</a:t>
            </a:r>
            <a:r>
              <a:rPr lang="zh-CN" altLang="en-US" sz="3600" b="0" dirty="0">
                <a:solidFill>
                  <a:schemeClr val="bg1"/>
                </a:solidFill>
              </a:rPr>
              <a:t>’</a:t>
            </a:r>
            <a:r>
              <a:rPr lang="en-US" altLang="zh-CN" sz="3600" b="0" dirty="0">
                <a:solidFill>
                  <a:schemeClr val="bg1"/>
                </a:solidFill>
              </a:rPr>
              <a:t>s try to chant!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924300" y="1916113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a zebra crossing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851275" y="2636838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the traffic lights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900113" y="4652963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Green man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23938" y="4005263"/>
            <a:ext cx="31877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Red man</a:t>
            </a:r>
          </a:p>
        </p:txBody>
      </p:sp>
      <p:pic>
        <p:nvPicPr>
          <p:cNvPr id="7177" name="Picture 13" descr="depositphotos_7106009-Pedestrian-traffic-light-sign-with-go-and-stop-indicator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4076700"/>
            <a:ext cx="23653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/>
      <p:bldP spid="27657" grpId="0"/>
      <p:bldP spid="27658" grpId="0"/>
      <p:bldP spid="276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 1"/>
          <p:cNvGrpSpPr/>
          <p:nvPr/>
        </p:nvGrpSpPr>
        <p:grpSpPr bwMode="auto">
          <a:xfrm>
            <a:off x="0" y="4176713"/>
            <a:ext cx="9144000" cy="2708275"/>
            <a:chOff x="0" y="4149725"/>
            <a:chExt cx="9144000" cy="2708276"/>
          </a:xfrm>
        </p:grpSpPr>
        <p:grpSp>
          <p:nvGrpSpPr>
            <p:cNvPr id="4" name="Group 7"/>
            <p:cNvGrpSpPr/>
            <p:nvPr/>
          </p:nvGrpSpPr>
          <p:grpSpPr bwMode="auto">
            <a:xfrm>
              <a:off x="0" y="4149725"/>
              <a:ext cx="9144000" cy="2089150"/>
              <a:chOff x="295" y="2614"/>
              <a:chExt cx="5170" cy="1316"/>
            </a:xfrm>
            <a:blipFill rotWithShape="1">
              <a:blip r:embed="rId2"/>
              <a:tile tx="0" ty="0" sx="100000" sy="100000" flip="none" algn="tl"/>
            </a:blipFill>
          </p:grpSpPr>
          <p:sp>
            <p:nvSpPr>
              <p:cNvPr id="62469" name="Rectangle 5" descr="褐色大理石"/>
              <p:cNvSpPr>
                <a:spLocks noChangeArrowheads="1"/>
              </p:cNvSpPr>
              <p:nvPr/>
            </p:nvSpPr>
            <p:spPr bwMode="auto">
              <a:xfrm>
                <a:off x="295" y="2614"/>
                <a:ext cx="5170" cy="13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buFontTx/>
                  <a:buNone/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5170" cy="0"/>
              </a:xfrm>
              <a:prstGeom prst="line">
                <a:avLst/>
              </a:prstGeom>
              <a:grpFill/>
              <a:ln w="76200">
                <a:solidFill>
                  <a:schemeClr val="bg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195" name="Rectangle 18" descr="栎木"/>
            <p:cNvSpPr>
              <a:spLocks noChangeArrowheads="1"/>
            </p:cNvSpPr>
            <p:nvPr/>
          </p:nvSpPr>
          <p:spPr bwMode="auto">
            <a:xfrm>
              <a:off x="0" y="6237288"/>
              <a:ext cx="9144000" cy="620713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6" name="Line 19"/>
            <p:cNvSpPr>
              <a:spLocks noChangeShapeType="1"/>
            </p:cNvSpPr>
            <p:nvPr/>
          </p:nvSpPr>
          <p:spPr bwMode="auto">
            <a:xfrm>
              <a:off x="0" y="6308726"/>
              <a:ext cx="9144000" cy="0"/>
            </a:xfrm>
            <a:prstGeom prst="line">
              <a:avLst/>
            </a:prstGeom>
            <a:noFill/>
            <a:ln w="155575">
              <a:solidFill>
                <a:srgbClr val="6666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7"/>
          <p:cNvGrpSpPr/>
          <p:nvPr/>
        </p:nvGrpSpPr>
        <p:grpSpPr bwMode="auto">
          <a:xfrm>
            <a:off x="4010025" y="4292600"/>
            <a:ext cx="1066800" cy="1873250"/>
            <a:chOff x="2526" y="2704"/>
            <a:chExt cx="672" cy="1180"/>
          </a:xfrm>
        </p:grpSpPr>
        <p:sp>
          <p:nvSpPr>
            <p:cNvPr id="8198" name="Rectangle 8"/>
            <p:cNvSpPr>
              <a:spLocks noChangeArrowheads="1"/>
            </p:cNvSpPr>
            <p:nvPr/>
          </p:nvSpPr>
          <p:spPr bwMode="auto">
            <a:xfrm>
              <a:off x="2526" y="2704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2526" y="2840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0" name="Rectangle 10"/>
            <p:cNvSpPr>
              <a:spLocks noChangeArrowheads="1"/>
            </p:cNvSpPr>
            <p:nvPr/>
          </p:nvSpPr>
          <p:spPr bwMode="auto">
            <a:xfrm>
              <a:off x="2526" y="2974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1" name="Rectangle 11"/>
            <p:cNvSpPr>
              <a:spLocks noChangeArrowheads="1"/>
            </p:cNvSpPr>
            <p:nvPr/>
          </p:nvSpPr>
          <p:spPr bwMode="auto">
            <a:xfrm>
              <a:off x="2526" y="3113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2" name="Rectangle 12"/>
            <p:cNvSpPr>
              <a:spLocks noChangeArrowheads="1"/>
            </p:cNvSpPr>
            <p:nvPr/>
          </p:nvSpPr>
          <p:spPr bwMode="auto">
            <a:xfrm>
              <a:off x="2526" y="3246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3" name="Rectangle 13"/>
            <p:cNvSpPr>
              <a:spLocks noChangeArrowheads="1"/>
            </p:cNvSpPr>
            <p:nvPr/>
          </p:nvSpPr>
          <p:spPr bwMode="auto">
            <a:xfrm>
              <a:off x="2526" y="3382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4" name="Rectangle 14"/>
            <p:cNvSpPr>
              <a:spLocks noChangeArrowheads="1"/>
            </p:cNvSpPr>
            <p:nvPr/>
          </p:nvSpPr>
          <p:spPr bwMode="auto">
            <a:xfrm>
              <a:off x="2526" y="3521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5" name="Rectangle 15"/>
            <p:cNvSpPr>
              <a:spLocks noChangeArrowheads="1"/>
            </p:cNvSpPr>
            <p:nvPr/>
          </p:nvSpPr>
          <p:spPr bwMode="auto">
            <a:xfrm>
              <a:off x="2526" y="3654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6" name="Rectangle 16"/>
            <p:cNvSpPr>
              <a:spLocks noChangeArrowheads="1"/>
            </p:cNvSpPr>
            <p:nvPr/>
          </p:nvSpPr>
          <p:spPr bwMode="auto">
            <a:xfrm>
              <a:off x="2526" y="3836"/>
              <a:ext cx="672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2485" name="AutoShape 21"/>
          <p:cNvSpPr>
            <a:spLocks noChangeArrowheads="1"/>
          </p:cNvSpPr>
          <p:nvPr/>
        </p:nvSpPr>
        <p:spPr bwMode="auto">
          <a:xfrm>
            <a:off x="3995738" y="6308725"/>
            <a:ext cx="576262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8" name="Text Box 23"/>
          <p:cNvSpPr txBox="1">
            <a:spLocks noChangeArrowheads="1"/>
          </p:cNvSpPr>
          <p:nvPr/>
        </p:nvSpPr>
        <p:spPr bwMode="auto">
          <a:xfrm>
            <a:off x="1527175" y="6326188"/>
            <a:ext cx="1892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</a:rPr>
              <a:t>pavement</a:t>
            </a:r>
          </a:p>
        </p:txBody>
      </p:sp>
      <p:pic>
        <p:nvPicPr>
          <p:cNvPr id="8209" name="Picture 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050" y="115888"/>
            <a:ext cx="6337300" cy="1225550"/>
          </a:xfrm>
          <a:prstGeom prst="wedgeRoundRectCallout">
            <a:avLst>
              <a:gd name="adj1" fmla="val -61273"/>
              <a:gd name="adj2" fmla="val 3495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>
                <a:solidFill>
                  <a:schemeClr val="bg1"/>
                </a:solidFill>
              </a:rPr>
              <a:t>How to cross the road safely when there is no zebra crossing?</a:t>
            </a:r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2</a:t>
            </a:r>
          </a:p>
        </p:txBody>
      </p:sp>
      <p:sp>
        <p:nvSpPr>
          <p:cNvPr id="2" name="AutoShape 21"/>
          <p:cNvSpPr>
            <a:spLocks noChangeArrowheads="1"/>
          </p:cNvSpPr>
          <p:nvPr/>
        </p:nvSpPr>
        <p:spPr bwMode="auto">
          <a:xfrm>
            <a:off x="4211638" y="6308725"/>
            <a:ext cx="576262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1989138"/>
            <a:ext cx="266541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1916113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08400" y="1844675"/>
            <a:ext cx="18669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8844E-6 L 0.00018 -0.37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 animBg="1"/>
      <p:bldP spid="62485" grpId="1" animBg="1"/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508500"/>
            <a:ext cx="8893175" cy="1944688"/>
          </a:xfrm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1. You can wait on the motorway and look out for cars and bikes.</a:t>
            </a:r>
          </a:p>
          <a:p>
            <a:pPr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2. You must first look right, then left, and then right again.</a:t>
            </a:r>
          </a:p>
          <a:p>
            <a:pPr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3. It’s safer to cross the road with other </a:t>
            </a:r>
            <a:r>
              <a:rPr lang="en-US" altLang="zh-CN" sz="2800" b="1" dirty="0" err="1" smtClean="0">
                <a:solidFill>
                  <a:srgbClr val="0000FF"/>
                </a:solidFill>
              </a:rPr>
              <a:t>peole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9219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050" y="115888"/>
            <a:ext cx="5616575" cy="1081087"/>
          </a:xfrm>
          <a:prstGeom prst="wedgeRoundRectCallout">
            <a:avLst>
              <a:gd name="adj1" fmla="val -62718"/>
              <a:gd name="adj2" fmla="val 10648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>
                <a:solidFill>
                  <a:schemeClr val="bg1"/>
                </a:solidFill>
              </a:rPr>
              <a:t>Read Part 2 and judge.</a:t>
            </a:r>
          </a:p>
          <a:p>
            <a:pPr algn="ctr"/>
            <a:r>
              <a:rPr lang="en-US" altLang="zh-CN" sz="3200" b="0">
                <a:solidFill>
                  <a:schemeClr val="bg1"/>
                </a:solidFill>
              </a:rPr>
              <a:t>Circle some key words.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2</a:t>
            </a:r>
          </a:p>
        </p:txBody>
      </p:sp>
      <p:pic>
        <p:nvPicPr>
          <p:cNvPr id="9222" name="Picture 32"/>
          <p:cNvPicPr>
            <a:picLocks noChangeAspect="1" noChangeArrowheads="1"/>
          </p:cNvPicPr>
          <p:nvPr/>
        </p:nvPicPr>
        <p:blipFill>
          <a:blip r:embed="rId3" cstate="email"/>
          <a:srcRect t="-2" r="-443"/>
          <a:stretch>
            <a:fillRect/>
          </a:stretch>
        </p:blipFill>
        <p:spPr bwMode="auto">
          <a:xfrm>
            <a:off x="2195513" y="1190625"/>
            <a:ext cx="511175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23850" y="3848100"/>
            <a:ext cx="757238" cy="588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/>
              <a:t>T/F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nimBg="1"/>
      <p:bldP spid="9" grpId="0" animBg="1"/>
      <p:bldP spid="57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200"/>
            <a:ext cx="8893175" cy="2189163"/>
          </a:xfrm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smtClean="0"/>
              <a:t>1. You can wait on the motorway and look out for cars and bikes.</a:t>
            </a:r>
          </a:p>
          <a:p>
            <a:pPr>
              <a:buFontTx/>
              <a:buNone/>
            </a:pPr>
            <a:r>
              <a:rPr lang="en-US" altLang="zh-CN" sz="2800" b="1" smtClean="0"/>
              <a:t>2. You must first look right, then left, and then right again.</a:t>
            </a:r>
          </a:p>
          <a:p>
            <a:pPr>
              <a:buFontTx/>
              <a:buNone/>
            </a:pPr>
            <a:r>
              <a:rPr lang="en-US" altLang="zh-CN" sz="2800" b="1" smtClean="0"/>
              <a:t>3. It’s safer to cross the road with other peole.</a:t>
            </a:r>
          </a:p>
        </p:txBody>
      </p:sp>
      <p:grpSp>
        <p:nvGrpSpPr>
          <p:cNvPr id="10243" name="组 2"/>
          <p:cNvGrpSpPr/>
          <p:nvPr/>
        </p:nvGrpSpPr>
        <p:grpSpPr bwMode="auto">
          <a:xfrm>
            <a:off x="0" y="4176713"/>
            <a:ext cx="9144000" cy="2708275"/>
            <a:chOff x="0" y="4149725"/>
            <a:chExt cx="9144000" cy="2708276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4149725"/>
              <a:ext cx="9144000" cy="2089150"/>
              <a:chOff x="295" y="2614"/>
              <a:chExt cx="5170" cy="1316"/>
            </a:xfrm>
            <a:blipFill rotWithShape="1">
              <a:blip r:embed="rId3"/>
              <a:tile tx="0" ty="0" sx="100000" sy="100000" flip="none" algn="tl"/>
            </a:blipFill>
          </p:grpSpPr>
          <p:sp>
            <p:nvSpPr>
              <p:cNvPr id="65543" name="Rectangle 7" descr="褐色大理石"/>
              <p:cNvSpPr>
                <a:spLocks noChangeArrowheads="1"/>
              </p:cNvSpPr>
              <p:nvPr/>
            </p:nvSpPr>
            <p:spPr bwMode="auto">
              <a:xfrm>
                <a:off x="295" y="2614"/>
                <a:ext cx="5170" cy="13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buFontTx/>
                  <a:buNone/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5544" name="Line 8"/>
              <p:cNvSpPr>
                <a:spLocks noChangeShapeType="1"/>
              </p:cNvSpPr>
              <p:nvPr/>
            </p:nvSpPr>
            <p:spPr bwMode="auto">
              <a:xfrm>
                <a:off x="295" y="3294"/>
                <a:ext cx="5170" cy="0"/>
              </a:xfrm>
              <a:prstGeom prst="line">
                <a:avLst/>
              </a:prstGeom>
              <a:grpFill/>
              <a:ln w="76200">
                <a:solidFill>
                  <a:schemeClr val="bg1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45" name="Rectangle 9" descr="栎木"/>
            <p:cNvSpPr>
              <a:spLocks noChangeArrowheads="1"/>
            </p:cNvSpPr>
            <p:nvPr/>
          </p:nvSpPr>
          <p:spPr bwMode="auto">
            <a:xfrm>
              <a:off x="0" y="6237288"/>
              <a:ext cx="9144000" cy="620713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6" name="Line 10"/>
            <p:cNvSpPr>
              <a:spLocks noChangeShapeType="1"/>
            </p:cNvSpPr>
            <p:nvPr/>
          </p:nvSpPr>
          <p:spPr bwMode="auto">
            <a:xfrm>
              <a:off x="0" y="6308726"/>
              <a:ext cx="9144000" cy="0"/>
            </a:xfrm>
            <a:prstGeom prst="line">
              <a:avLst/>
            </a:prstGeom>
            <a:noFill/>
            <a:ln w="155575">
              <a:solidFill>
                <a:srgbClr val="6666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557" name="AutoShape 21"/>
          <p:cNvSpPr>
            <a:spLocks noChangeArrowheads="1"/>
          </p:cNvSpPr>
          <p:nvPr/>
        </p:nvSpPr>
        <p:spPr bwMode="auto">
          <a:xfrm>
            <a:off x="3995738" y="6308725"/>
            <a:ext cx="576262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58" name="AutoShape 22"/>
          <p:cNvSpPr>
            <a:spLocks noChangeArrowheads="1"/>
          </p:cNvSpPr>
          <p:nvPr/>
        </p:nvSpPr>
        <p:spPr bwMode="auto">
          <a:xfrm>
            <a:off x="4572000" y="6165850"/>
            <a:ext cx="576263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59" name="AutoShape 23"/>
          <p:cNvSpPr>
            <a:spLocks noChangeArrowheads="1"/>
          </p:cNvSpPr>
          <p:nvPr/>
        </p:nvSpPr>
        <p:spPr bwMode="auto">
          <a:xfrm>
            <a:off x="4284663" y="6381750"/>
            <a:ext cx="576262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60" name="AutoShape 24"/>
          <p:cNvSpPr>
            <a:spLocks noChangeArrowheads="1"/>
          </p:cNvSpPr>
          <p:nvPr/>
        </p:nvSpPr>
        <p:spPr bwMode="auto">
          <a:xfrm>
            <a:off x="4643438" y="6381750"/>
            <a:ext cx="576262" cy="4762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49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1527175" y="6326188"/>
            <a:ext cx="1892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</a:rPr>
              <a:t>pavement</a:t>
            </a:r>
          </a:p>
        </p:txBody>
      </p:sp>
      <p:pic>
        <p:nvPicPr>
          <p:cNvPr id="10252" name="Picture 2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6922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65" name="Line 29"/>
          <p:cNvSpPr>
            <a:spLocks noChangeShapeType="1"/>
          </p:cNvSpPr>
          <p:nvPr/>
        </p:nvSpPr>
        <p:spPr bwMode="auto">
          <a:xfrm flipH="1">
            <a:off x="3348038" y="6165850"/>
            <a:ext cx="576262" cy="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H="1">
            <a:off x="3348038" y="4221163"/>
            <a:ext cx="576262" cy="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5219700" y="4797425"/>
            <a:ext cx="576263" cy="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5574" name="Picture 38" descr="IMG_008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175" y="3983038"/>
            <a:ext cx="38655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600" name="Oval 64"/>
          <p:cNvSpPr>
            <a:spLocks noChangeArrowheads="1"/>
          </p:cNvSpPr>
          <p:nvPr/>
        </p:nvSpPr>
        <p:spPr bwMode="auto">
          <a:xfrm>
            <a:off x="1187450" y="6381750"/>
            <a:ext cx="2663825" cy="4762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5"/>
          <p:cNvGrpSpPr/>
          <p:nvPr/>
        </p:nvGrpSpPr>
        <p:grpSpPr bwMode="auto">
          <a:xfrm>
            <a:off x="5219700" y="2997200"/>
            <a:ext cx="3024188" cy="2989263"/>
            <a:chOff x="3198" y="1026"/>
            <a:chExt cx="1905" cy="1883"/>
          </a:xfrm>
        </p:grpSpPr>
        <p:pic>
          <p:nvPicPr>
            <p:cNvPr id="10259" name="Picture 49" descr="IMG_0089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198" y="1026"/>
              <a:ext cx="1905" cy="1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0" name="Oval 53"/>
            <p:cNvSpPr>
              <a:spLocks noChangeArrowheads="1"/>
            </p:cNvSpPr>
            <p:nvPr/>
          </p:nvSpPr>
          <p:spPr bwMode="auto">
            <a:xfrm>
              <a:off x="4558" y="2341"/>
              <a:ext cx="499" cy="45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80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0261" name="Rectangle 57"/>
          <p:cNvSpPr>
            <a:spLocks noChangeArrowheads="1"/>
          </p:cNvSpPr>
          <p:nvPr/>
        </p:nvSpPr>
        <p:spPr bwMode="auto">
          <a:xfrm>
            <a:off x="8101013" y="6092825"/>
            <a:ext cx="1042987" cy="765175"/>
          </a:xfrm>
          <a:prstGeom prst="rect">
            <a:avLst/>
          </a:prstGeom>
          <a:solidFill>
            <a:srgbClr val="000080"/>
          </a:solidFill>
          <a:ln w="57150" cap="rnd">
            <a:solidFill>
              <a:srgbClr val="FF00FF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Part 2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050" y="115888"/>
            <a:ext cx="6337300" cy="1225550"/>
          </a:xfrm>
          <a:prstGeom prst="wedgeRoundRectCallout">
            <a:avLst>
              <a:gd name="adj1" fmla="val -61273"/>
              <a:gd name="adj2" fmla="val 3495"/>
              <a:gd name="adj3" fmla="val 1666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3200" b="0">
                <a:solidFill>
                  <a:schemeClr val="bg1"/>
                </a:solidFill>
              </a:rPr>
              <a:t>Judge. </a:t>
            </a:r>
          </a:p>
          <a:p>
            <a:pPr algn="ctr"/>
            <a:r>
              <a:rPr lang="en-US" altLang="zh-CN" sz="3200" b="0">
                <a:solidFill>
                  <a:schemeClr val="bg1"/>
                </a:solidFill>
              </a:rPr>
              <a:t>True of false?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31913" y="0"/>
            <a:ext cx="2376487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851275" y="0"/>
            <a:ext cx="20161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9" name="Line 59"/>
          <p:cNvSpPr>
            <a:spLocks noChangeShapeType="1"/>
          </p:cNvSpPr>
          <p:nvPr/>
        </p:nvSpPr>
        <p:spPr bwMode="auto">
          <a:xfrm>
            <a:off x="6011863" y="2060575"/>
            <a:ext cx="1223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40425" y="0"/>
            <a:ext cx="20875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7" name="Line 77"/>
          <p:cNvSpPr>
            <a:spLocks noChangeShapeType="1"/>
          </p:cNvSpPr>
          <p:nvPr/>
        </p:nvSpPr>
        <p:spPr bwMode="auto">
          <a:xfrm>
            <a:off x="3851275" y="1773238"/>
            <a:ext cx="1368425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3708400" y="1700213"/>
            <a:ext cx="1584325" cy="433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>
                <a:solidFill>
                  <a:srgbClr val="FF3300"/>
                </a:solidFill>
              </a:rPr>
              <a:t>pavement</a:t>
            </a:r>
          </a:p>
        </p:txBody>
      </p:sp>
      <p:sp>
        <p:nvSpPr>
          <p:cNvPr id="61522" name="Line 82"/>
          <p:cNvSpPr>
            <a:spLocks noChangeShapeType="1"/>
          </p:cNvSpPr>
          <p:nvPr/>
        </p:nvSpPr>
        <p:spPr bwMode="auto">
          <a:xfrm>
            <a:off x="3563938" y="2781300"/>
            <a:ext cx="720725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3" name="Line 83"/>
          <p:cNvSpPr>
            <a:spLocks noChangeShapeType="1"/>
          </p:cNvSpPr>
          <p:nvPr/>
        </p:nvSpPr>
        <p:spPr bwMode="auto">
          <a:xfrm>
            <a:off x="5146675" y="2781300"/>
            <a:ext cx="720725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0" name="Rectangle 80"/>
          <p:cNvSpPr>
            <a:spLocks noChangeArrowheads="1"/>
          </p:cNvSpPr>
          <p:nvPr/>
        </p:nvSpPr>
        <p:spPr bwMode="auto">
          <a:xfrm>
            <a:off x="5148263" y="2635250"/>
            <a:ext cx="719137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>
                <a:solidFill>
                  <a:srgbClr val="FF3300"/>
                </a:solidFill>
              </a:rPr>
              <a:t>right</a:t>
            </a:r>
          </a:p>
        </p:txBody>
      </p:sp>
      <p:sp>
        <p:nvSpPr>
          <p:cNvPr id="61524" name="Line 84"/>
          <p:cNvSpPr>
            <a:spLocks noChangeShapeType="1"/>
          </p:cNvSpPr>
          <p:nvPr/>
        </p:nvSpPr>
        <p:spPr bwMode="auto">
          <a:xfrm>
            <a:off x="7235825" y="2781300"/>
            <a:ext cx="720725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7237413" y="2636838"/>
            <a:ext cx="719137" cy="433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>
                <a:solidFill>
                  <a:srgbClr val="FF3300"/>
                </a:solidFill>
              </a:rPr>
              <a:t>left</a:t>
            </a:r>
          </a:p>
        </p:txBody>
      </p:sp>
      <p:sp>
        <p:nvSpPr>
          <p:cNvPr id="61519" name="Rectangle 79"/>
          <p:cNvSpPr>
            <a:spLocks noChangeArrowheads="1"/>
          </p:cNvSpPr>
          <p:nvPr/>
        </p:nvSpPr>
        <p:spPr bwMode="auto">
          <a:xfrm>
            <a:off x="3563938" y="2636838"/>
            <a:ext cx="719137" cy="433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>
                <a:solidFill>
                  <a:srgbClr val="FF3300"/>
                </a:solidFill>
              </a:rPr>
              <a:t>left</a:t>
            </a:r>
          </a:p>
        </p:txBody>
      </p:sp>
      <p:sp>
        <p:nvSpPr>
          <p:cNvPr id="61525" name="Text Box 85"/>
          <p:cNvSpPr txBox="1">
            <a:spLocks noChangeArrowheads="1"/>
          </p:cNvSpPr>
          <p:nvPr/>
        </p:nvSpPr>
        <p:spPr bwMode="auto">
          <a:xfrm>
            <a:off x="2411413" y="1989138"/>
            <a:ext cx="393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1526" name="Text Box 86"/>
          <p:cNvSpPr txBox="1">
            <a:spLocks noChangeArrowheads="1"/>
          </p:cNvSpPr>
          <p:nvPr/>
        </p:nvSpPr>
        <p:spPr bwMode="auto">
          <a:xfrm>
            <a:off x="8532813" y="2133600"/>
            <a:ext cx="393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1527" name="Text Box 87"/>
          <p:cNvSpPr txBox="1">
            <a:spLocks noChangeArrowheads="1"/>
          </p:cNvSpPr>
          <p:nvPr/>
        </p:nvSpPr>
        <p:spPr bwMode="auto">
          <a:xfrm>
            <a:off x="7451725" y="3068638"/>
            <a:ext cx="411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6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6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6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6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6821E-6 L 5E-6 -0.4090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36994E-6 L -3.61111E-6 -0.3983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6994E-6 L 0 -0.40902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16763E-6 L 2.5E-6 -0.35654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39757 -0.000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animBg="1"/>
      <p:bldP spid="65557" grpId="0" animBg="1"/>
      <p:bldP spid="65558" grpId="0" animBg="1"/>
      <p:bldP spid="65558" grpId="1" animBg="1"/>
      <p:bldP spid="65559" grpId="0" animBg="1"/>
      <p:bldP spid="65559" grpId="1" animBg="1"/>
      <p:bldP spid="65560" grpId="0" animBg="1"/>
      <p:bldP spid="65560" grpId="1" animBg="1"/>
      <p:bldP spid="65600" grpId="0" animBg="1"/>
      <p:bldP spid="9" grpId="0" animBg="1"/>
      <p:bldP spid="9" grpId="1" animBg="1"/>
      <p:bldP spid="61518" grpId="0" animBg="1"/>
      <p:bldP spid="61520" grpId="0" animBg="1"/>
      <p:bldP spid="61521" grpId="0" animBg="1"/>
      <p:bldP spid="61519" grpId="0" animBg="1"/>
      <p:bldP spid="61525" grpId="0"/>
      <p:bldP spid="61525" grpId="1"/>
      <p:bldP spid="61526" grpId="0"/>
      <p:bldP spid="61526" grpId="1"/>
      <p:bldP spid="6152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Calibri"/>
        <a:ea typeface="宋体"/>
        <a:cs typeface="宋体"/>
      </a:majorFont>
      <a:minorFont>
        <a:latin typeface="Calibri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  <a:cs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  <a:cs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全屏显示(4:3)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LaurenScript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There are many busy roads in the city.  How can you cross them safely?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Topics:</vt:lpstr>
      <vt:lpstr>Group work</vt:lpstr>
      <vt:lpstr>PowerPoint 演示文稿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2015-03-10T06:26:00Z</dcterms:created>
  <dcterms:modified xsi:type="dcterms:W3CDTF">2023-01-16T21:08:06Z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ABEB6297B89046B096358F2AEE146D18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