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457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2" r:id="rId17"/>
    <p:sldId id="462" r:id="rId18"/>
  </p:sldIdLst>
  <p:sldSz cx="12192000" cy="6858000"/>
  <p:notesSz cx="6858000" cy="9144000"/>
  <p:embeddedFontLst>
    <p:embeddedFont>
      <p:font typeface="Roboto Bold" pitchFamily="2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POSans R" panose="02010600030101010101" charset="-122"/>
      <p:regular r:id="rId25"/>
    </p:embeddedFont>
    <p:embeddedFont>
      <p:font typeface="Roboto Regular" pitchFamily="2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 varScale="1">
        <p:scale>
          <a:sx n="114" d="100"/>
          <a:sy n="114" d="100"/>
        </p:scale>
        <p:origin x="739" y="91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7642BEB-1BD1-4622-AFF7-7913A27501F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551640" y="2513619"/>
            <a:ext cx="45085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kumimoji="1" lang="en-US" altLang="zh-CN" sz="72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《</a:t>
            </a:r>
            <a:r>
              <a:rPr kumimoji="1" lang="zh-CN" altLang="en-US" sz="72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咏雪</a:t>
            </a:r>
            <a:r>
              <a:rPr kumimoji="1" lang="en-US" altLang="zh-CN" sz="72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》</a:t>
            </a:r>
            <a:endParaRPr kumimoji="1" lang="zh-CN" altLang="en-US" sz="72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313" name="TextBox 2"/>
          <p:cNvSpPr/>
          <p:nvPr>
            <p:custDataLst>
              <p:tags r:id="rId1"/>
            </p:custDataLst>
          </p:nvPr>
        </p:nvSpPr>
        <p:spPr>
          <a:xfrm>
            <a:off x="1263301" y="1182289"/>
            <a:ext cx="8569325" cy="197348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．整体感知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用一句话概括课文内容。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谢太傅一家雪中赏景。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3774" y="3604793"/>
            <a:ext cx="2758355" cy="183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4312" y="3601422"/>
            <a:ext cx="2759738" cy="18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0932" y="1371252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质疑问难</a:t>
            </a:r>
          </a:p>
        </p:txBody>
      </p:sp>
      <p:sp>
        <p:nvSpPr>
          <p:cNvPr id="14339" name="TextBox 3"/>
          <p:cNvSpPr/>
          <p:nvPr>
            <p:custDataLst>
              <p:tags r:id="rId2"/>
            </p:custDataLst>
          </p:nvPr>
        </p:nvSpPr>
        <p:spPr>
          <a:xfrm>
            <a:off x="1456772" y="1898368"/>
            <a:ext cx="9448242" cy="44446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．文章开头一句话，短短十五字，交代了哪些内容？谢家聚会吟诗，为什么不选择一个良辰佳日，却选择一个寒雪日？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文章开头一句话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谢太傅寒雪日内集，与儿女讲论文义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短短十五字，涵盖了事件的时间、地点、人物及主体事件等丰富的内容。正因为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寒雪日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俄而雪骤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，才能引出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咏雪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的事件。谢太傅平时公务繁忙，寒雪日才得以休息，但他仍然不忘对晚辈的家庭教育。古人看重的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四美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是良辰、美景、赏心、乐事。这里良辰、美景不可拘泥地理解为春和景明、绿草如茵，在雪花飞扬的寒冷天气中，外出不便，聚会咏雪不正是赏心乐事吗？文中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欣然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大笑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等词可见其融洽、欢快、轻松的气氛。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35225" y="1821424"/>
            <a:ext cx="10091336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公大笑乐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该如何理解？谢太傅到底认为谁回答得最好？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公大笑乐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有不同的解释：有人认为谢太傅对两个答案都表示满意；有人认为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前喻，“乐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后喻；有人认为谢太傅为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柳絮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一喻而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．文章结尾交代了谢道韫的身份，有什么用意？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这是一个有力暗示，表明作者赞赏谢道韫的才气并非因她的身份。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181250" y="1282815"/>
            <a:ext cx="9999286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．两个比喻哪个更好？为什么？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有两种相反的意见：一种意见认为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撒盐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喻好，雪的颜色和下落之态都跟盐比较接近；而柳絮呈灰白色，在风中往往上扬，甚至飞得很高很远，跟雪的飘舞方式不同。写物必须首先求得形似而后达于神似，形似是基础，据此可知，前一喻好，后一喻不好。另一种意见认为“柳絮”一喻好，它给人以春天即将到来的感觉，正如英国大诗人雪莱所说，“冬天到了，春天还会远吗”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《西风颂》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，有深刻的意蕴；而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撒盐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一喻所缺的恰恰是意蕴。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撒盐空中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，干什么呢？谁也不知道。好的诗句要有意象，意象是物象和意蕴的统一。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柳絮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一喻好就好在有意象；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撒盐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一喻仅有物象而无意蕴，所以说不好。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603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6047" y="1548115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总结课文  拓展延伸</a:t>
            </a:r>
          </a:p>
        </p:txBody>
      </p:sp>
      <p:sp>
        <p:nvSpPr>
          <p:cNvPr id="17411" name="TextBox 3"/>
          <p:cNvSpPr/>
          <p:nvPr>
            <p:custDataLst>
              <p:tags r:id="rId2"/>
            </p:custDataLst>
          </p:nvPr>
        </p:nvSpPr>
        <p:spPr>
          <a:xfrm>
            <a:off x="1918059" y="2079127"/>
            <a:ext cx="8994450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《咏雪》讲的是晋朝著名文学世家谢氏家族里的一个故事。通过谢家子弟咏雪一事，表现了谢道韫的文学才华和聪明机智。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2140060" y="1436704"/>
            <a:ext cx="808166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说说还可以用哪些事物来比喻雪，举出并积累几句咏雪的名句。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北国风光，千里冰封，万里雪飘。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毛泽东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欲渡黄河冰塞川，将登太行雪满山。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李白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窗含西岭千秋雪，门泊东吴万里船。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忽如一夜春风来，千树万树梨花开。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岑参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67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2097" y="1855298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28675" name="图片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/>
          <a:stretch>
            <a:fillRect/>
          </a:stretch>
        </p:blipFill>
        <p:spPr bwMode="auto">
          <a:xfrm>
            <a:off x="2465829" y="2862145"/>
            <a:ext cx="7430128" cy="26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00" name="TextBox 4"/>
          <p:cNvSpPr/>
          <p:nvPr/>
        </p:nvSpPr>
        <p:spPr>
          <a:xfrm>
            <a:off x="2467440" y="1436704"/>
            <a:ext cx="7426907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能借助注释和工具书理解基本内容。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通过小组合作，能阅读浅易文言文，积累常见的文言词汇。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了解古代聪颖机智少年的故事，学习古人诚实、守信等美德。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endParaRPr lang="zh-CN" altLang="en-US"/>
          </a:p>
        </p:txBody>
      </p:sp>
      <p:sp>
        <p:nvSpPr>
          <p:cNvPr id="5125" name="TextBox 5"/>
          <p:cNvSpPr/>
          <p:nvPr>
            <p:custDataLst>
              <p:tags r:id="rId1"/>
            </p:custDataLst>
          </p:nvPr>
        </p:nvSpPr>
        <p:spPr>
          <a:xfrm>
            <a:off x="1627594" y="2149018"/>
            <a:ext cx="9106598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李白把天上的月亮比作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白玉盘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，可有人却比作大饼，或许是因为饥饿的缘故吧，不过其中的审美情趣相差可就太远了。今天，我们一起来学习《世说新语》中的《咏雪》，看看两个孩子对于“雪”分别有着怎样的比喻，谁的更有韵味？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37283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6147" name="TextBox 3"/>
          <p:cNvSpPr/>
          <p:nvPr>
            <p:custDataLst>
              <p:tags r:id="rId2"/>
            </p:custDataLst>
          </p:nvPr>
        </p:nvSpPr>
        <p:spPr>
          <a:xfrm>
            <a:off x="1182915" y="1834495"/>
            <a:ext cx="7066782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刘义庆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(403—444)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，彭城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今江苏徐州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人，南朝宋文学家。宋宗室，袭封临川王，曾任荆州刺史等官职，在政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年，政绩颇佳。后任江州刺史，到任一年，因同情贬官王义康而触怒文帝，责调回京。不久，以病告退，元嘉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年死于建康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今南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。刘义庆自幼才华出众，爱好文学。除《世说新语》外，还著有志怪小说《幽明录》。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365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3296" r="7668"/>
          <a:stretch>
            <a:fillRect/>
          </a:stretch>
        </p:blipFill>
        <p:spPr bwMode="auto">
          <a:xfrm>
            <a:off x="8433395" y="2489341"/>
            <a:ext cx="2598714" cy="27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169" name="TextBox 1"/>
          <p:cNvSpPr/>
          <p:nvPr>
            <p:custDataLst>
              <p:tags r:id="rId1"/>
            </p:custDataLst>
          </p:nvPr>
        </p:nvSpPr>
        <p:spPr>
          <a:xfrm>
            <a:off x="1170394" y="1844404"/>
            <a:ext cx="1002099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．文体常识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代小说就是相对于非现代小说类的小说著作。它的特点：一是来自民间；二是内容庞杂，包罗万象；三是形式短小；四是雅俗共赏。在写法上一般都是直叙其事。胡应麟的《少室山房笔丛》将古代小说分为六类：志怪、传奇、杂录、丛谈、辩订、箴规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265853" y="1540070"/>
            <a:ext cx="9830079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．作品简介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世说新语》是我国魏晋南北朝时期笔记小说的代表作，由南朝宋刘义庆编撰。依内容可分为德行、言语、政事、文学等三十六类，每类收有若干则故事，全书共一千多则，每则文字长短不一，有的数行，有的三言两语。内容主要是记载东汉后期到晋宋间一些名士的言谈与逸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434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5838" y="2727556"/>
            <a:ext cx="7993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骤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　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絮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　　　 </a:t>
            </a:r>
          </a:p>
          <a:p>
            <a:pPr>
              <a:lnSpc>
                <a:spcPct val="25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）   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谢道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韫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9218" name="文本框 2"/>
          <p:cNvSpPr/>
          <p:nvPr>
            <p:custDataLst>
              <p:tags r:id="rId2"/>
            </p:custDataLst>
          </p:nvPr>
        </p:nvSpPr>
        <p:spPr>
          <a:xfrm>
            <a:off x="4255407" y="3089237"/>
            <a:ext cx="13731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zhòu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文本框 3"/>
          <p:cNvSpPr/>
          <p:nvPr>
            <p:custDataLst>
              <p:tags r:id="rId3"/>
            </p:custDataLst>
          </p:nvPr>
        </p:nvSpPr>
        <p:spPr>
          <a:xfrm>
            <a:off x="7083626" y="3089236"/>
            <a:ext cx="6286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xù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文本框 4"/>
          <p:cNvSpPr/>
          <p:nvPr>
            <p:custDataLst>
              <p:tags r:id="rId4"/>
            </p:custDataLst>
          </p:nvPr>
        </p:nvSpPr>
        <p:spPr>
          <a:xfrm>
            <a:off x="4460282" y="3999451"/>
            <a:ext cx="6334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文本框 5"/>
          <p:cNvSpPr/>
          <p:nvPr>
            <p:custDataLst>
              <p:tags r:id="rId5"/>
            </p:custDataLst>
          </p:nvPr>
        </p:nvSpPr>
        <p:spPr>
          <a:xfrm>
            <a:off x="7666631" y="3999450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yùn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TextBox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63918" y="1389977"/>
            <a:ext cx="2952750" cy="120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458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9748" y="1344370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2" name="TextBox 10"/>
          <p:cNvSpPr/>
          <p:nvPr>
            <p:custDataLst>
              <p:tags r:id="rId2"/>
            </p:custDataLst>
          </p:nvPr>
        </p:nvSpPr>
        <p:spPr>
          <a:xfrm>
            <a:off x="3543227" y="1806035"/>
            <a:ext cx="5275332" cy="397031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儿女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】子女，这里泛指小辈，包括侄儿侄女。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俄而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】不久，一会儿。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骤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】急。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欣然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】高兴地。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差可拟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】大体可以相比。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未若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】不如，不及。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】趁、乘。</a:t>
            </a:r>
            <a:endParaRPr lang="zh-CN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382745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1266" name="TextBox 2"/>
          <p:cNvSpPr/>
          <p:nvPr>
            <p:custDataLst>
              <p:tags r:id="rId2"/>
            </p:custDataLst>
          </p:nvPr>
        </p:nvSpPr>
        <p:spPr>
          <a:xfrm>
            <a:off x="1472652" y="1975312"/>
            <a:ext cx="9416481" cy="40934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8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．朗读指导</a:t>
            </a:r>
          </a:p>
          <a:p>
            <a:pPr>
              <a:lnSpc>
                <a:spcPts val="38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教师朗读。</a:t>
            </a:r>
          </a:p>
          <a:p>
            <a:pPr>
              <a:lnSpc>
                <a:spcPts val="38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由于学生文言文知识不够，诵读可能有一定困难，所以，教师要一句一句教读。教师教读时，要求学生边听边注意正音和停顿，把握感情基调，体会语感。</a:t>
            </a:r>
          </a:p>
          <a:p>
            <a:pPr>
              <a:lnSpc>
                <a:spcPts val="38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学生自由练习朗读。</a:t>
            </a:r>
          </a:p>
          <a:p>
            <a:pPr>
              <a:lnSpc>
                <a:spcPts val="38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要求把握人物对话的语气、表情，注意节奏。</a:t>
            </a:r>
          </a:p>
          <a:p>
            <a:pPr>
              <a:lnSpc>
                <a:spcPts val="38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学生分角色朗读。</a:t>
            </a:r>
          </a:p>
          <a:p>
            <a:pPr>
              <a:lnSpc>
                <a:spcPts val="38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教师要加以指导，如停顿、语调等。重点突出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读”的环节，力争当堂朗诵。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1320</Words>
  <Application>Microsoft Office PowerPoint</Application>
  <PresentationFormat>宽屏</PresentationFormat>
  <Paragraphs>85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Roboto Bold</vt:lpstr>
      <vt:lpstr>思源宋体 CN Heavy</vt:lpstr>
      <vt:lpstr>思源黑体 CN Regular</vt:lpstr>
      <vt:lpstr>Calibri</vt:lpstr>
      <vt:lpstr>Wingdings</vt:lpstr>
      <vt:lpstr>Arial</vt:lpstr>
      <vt:lpstr>OPPOSans R</vt:lpstr>
      <vt:lpstr>Roboto Regular</vt:lpstr>
      <vt:lpstr>思源宋体 Heavy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2020-11-17T07:09:00Z</dcterms:created>
  <dcterms:modified xsi:type="dcterms:W3CDTF">2023-01-10T06:19:54Z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F50144B159304C9C93664707A7B767BA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