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8" r:id="rId2"/>
  </p:sldMasterIdLst>
  <p:notesMasterIdLst>
    <p:notesMasterId r:id="rId22"/>
  </p:notesMasterIdLst>
  <p:handoutMasterIdLst>
    <p:handoutMasterId r:id="rId23"/>
  </p:handoutMasterIdLst>
  <p:sldIdLst>
    <p:sldId id="282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9" r:id="rId20"/>
    <p:sldId id="280" r:id="rId21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B4EA"/>
    <a:srgbClr val="2188D1"/>
    <a:srgbClr val="139DE1"/>
    <a:srgbClr val="F4963A"/>
    <a:srgbClr val="F286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37F9D3C-5A65-40D9-AAC2-CC67019B70F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62A6202E-8740-4EAD-9727-CA007F73F43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88308C47-9D87-4443-BD02-A62FB0F3BFA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D537D4EF-2438-4C1D-9B3A-F32E6F9B337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FFA05E9B-0FCA-44EE-8803-1C55D0F3937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B7D4C996-FD81-49B3-9BF9-13AD1FDBE00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263B61ED-380A-40CF-A050-9B5A97B02D6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78D65E3E-1372-4087-9015-664EAB412D2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F82426DA-6892-4921-8FD9-C5BC3BE1194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0039DF09-37EF-4229-B196-D655860BFD7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71C987B4-D974-4135-B85E-A91CC77544D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DFE527F-1D5E-43C3-BB3F-A2AE8C7BDB5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E44F1AC-8489-48AF-A504-122FF601551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A2F0E61-6D0D-4B00-83D9-7EE30FEA5BE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D578A11-7376-4F29-9474-03B7B9797F3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31D8E7B-7CD3-4167-86AE-7F4DDA62155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C68C25C-BF26-4CF2-B505-3377B51D952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05ABCCE-CDBF-4D63-996A-328E4E6DA27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11113" y="5067300"/>
            <a:ext cx="9166226" cy="111125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3" name="矩形 12"/>
          <p:cNvSpPr/>
          <p:nvPr userDrawn="1"/>
        </p:nvSpPr>
        <p:spPr>
          <a:xfrm>
            <a:off x="-11113" y="1757363"/>
            <a:ext cx="9159876" cy="3225800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矩形 9"/>
          <p:cNvSpPr/>
          <p:nvPr userDrawn="1"/>
        </p:nvSpPr>
        <p:spPr>
          <a:xfrm>
            <a:off x="-17463" y="1520825"/>
            <a:ext cx="9166226" cy="112713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-11113" y="720725"/>
            <a:ext cx="9166226" cy="112713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7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3"/>
          <p:cNvSpPr txBox="1"/>
          <p:nvPr/>
        </p:nvSpPr>
        <p:spPr>
          <a:xfrm>
            <a:off x="0" y="2701924"/>
            <a:ext cx="9144000" cy="1005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81646" tIns="40823" rIns="81646" bIns="40823">
            <a:spAutoFit/>
          </a:bodyPr>
          <a:lstStyle/>
          <a:p>
            <a:pPr algn="ctr" defTabSz="1217295">
              <a:defRPr/>
            </a:pPr>
            <a:r>
              <a:rPr lang="en-US" altLang="zh-CN" sz="6000" b="1" noProof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1.4 </a:t>
            </a:r>
            <a:r>
              <a:rPr lang="zh-CN" altLang="en-US" sz="6000" b="1" noProof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图</a:t>
            </a:r>
            <a:r>
              <a:rPr lang="zh-CN" altLang="en-US" sz="60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形的位</a:t>
            </a:r>
            <a:r>
              <a:rPr lang="en-US" altLang="zh-CN" sz="60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似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576413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2"/>
          <p:cNvSpPr/>
          <p:nvPr/>
        </p:nvSpPr>
        <p:spPr>
          <a:xfrm>
            <a:off x="5505450" y="3103563"/>
            <a:ext cx="2160588" cy="2160587"/>
          </a:xfrm>
          <a:custGeom>
            <a:avLst/>
            <a:gdLst>
              <a:gd name="txL" fmla="*/ 0 w 904"/>
              <a:gd name="txT" fmla="*/ 0 h 1350"/>
              <a:gd name="txR" fmla="*/ 904 w 904"/>
              <a:gd name="txB" fmla="*/ 1350 h 1350"/>
            </a:gdLst>
            <a:ahLst/>
            <a:cxnLst>
              <a:cxn ang="0">
                <a:pos x="0" y="0"/>
              </a:cxn>
              <a:cxn ang="0">
                <a:pos x="445" y="1350"/>
              </a:cxn>
              <a:cxn ang="0">
                <a:pos x="904" y="454"/>
              </a:cxn>
              <a:cxn ang="0">
                <a:pos x="0" y="0"/>
              </a:cxn>
            </a:cxnLst>
            <a:rect l="txL" t="txT" r="txR" b="txB"/>
            <a:pathLst>
              <a:path w="904" h="1350">
                <a:moveTo>
                  <a:pt x="0" y="0"/>
                </a:moveTo>
                <a:lnTo>
                  <a:pt x="445" y="1350"/>
                </a:lnTo>
                <a:lnTo>
                  <a:pt x="904" y="45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 bwMode="auto">
          <a:xfrm>
            <a:off x="6656388" y="3752850"/>
            <a:ext cx="306387" cy="323850"/>
            <a:chOff x="3696" y="2025"/>
            <a:chExt cx="193" cy="272"/>
          </a:xfrm>
        </p:grpSpPr>
        <p:sp>
          <p:nvSpPr>
            <p:cNvPr id="12323" name="Text Box 4"/>
            <p:cNvSpPr txBox="1"/>
            <p:nvPr/>
          </p:nvSpPr>
          <p:spPr>
            <a:xfrm>
              <a:off x="3696" y="2025"/>
              <a:ext cx="193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en-US" altLang="zh-CN" sz="1350" b="1" i="1" noProof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2324" name="Oval 5"/>
            <p:cNvSpPr/>
            <p:nvPr/>
          </p:nvSpPr>
          <p:spPr>
            <a:xfrm>
              <a:off x="3696" y="2252"/>
              <a:ext cx="46" cy="45"/>
            </a:xfrm>
            <a:prstGeom prst="ellipse">
              <a:avLst/>
            </a:prstGeom>
            <a:solidFill>
              <a:srgbClr val="FF00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fontAlgn="auto">
                <a:lnSpc>
                  <a:spcPct val="160000"/>
                </a:lnSpc>
              </a:pPr>
              <a:endParaRPr lang="zh-CN" altLang="en-US" sz="2250" noProof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6"/>
          <p:cNvGrpSpPr/>
          <p:nvPr/>
        </p:nvGrpSpPr>
        <p:grpSpPr bwMode="auto">
          <a:xfrm>
            <a:off x="5576888" y="3157538"/>
            <a:ext cx="2089150" cy="2052637"/>
            <a:chOff x="3016" y="1525"/>
            <a:chExt cx="1316" cy="1724"/>
          </a:xfrm>
        </p:grpSpPr>
        <p:sp>
          <p:nvSpPr>
            <p:cNvPr id="34822" name="Line 7"/>
            <p:cNvSpPr>
              <a:spLocks noChangeShapeType="1"/>
            </p:cNvSpPr>
            <p:nvPr/>
          </p:nvSpPr>
          <p:spPr bwMode="auto">
            <a:xfrm flipV="1">
              <a:off x="3742" y="2115"/>
              <a:ext cx="590" cy="136"/>
            </a:xfrm>
            <a:prstGeom prst="line">
              <a:avLst/>
            </a:prstGeom>
            <a:noFill/>
            <a:ln w="34925" cap="rnd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23" name="Line 8"/>
            <p:cNvSpPr>
              <a:spLocks noChangeShapeType="1"/>
            </p:cNvSpPr>
            <p:nvPr/>
          </p:nvSpPr>
          <p:spPr bwMode="auto">
            <a:xfrm flipH="1" flipV="1">
              <a:off x="3016" y="1525"/>
              <a:ext cx="726" cy="771"/>
            </a:xfrm>
            <a:prstGeom prst="line">
              <a:avLst/>
            </a:prstGeom>
            <a:noFill/>
            <a:ln w="34925" cap="rnd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24" name="Line 9"/>
            <p:cNvSpPr>
              <a:spLocks noChangeShapeType="1"/>
            </p:cNvSpPr>
            <p:nvPr/>
          </p:nvSpPr>
          <p:spPr bwMode="auto">
            <a:xfrm flipH="1">
              <a:off x="3651" y="2296"/>
              <a:ext cx="91" cy="953"/>
            </a:xfrm>
            <a:prstGeom prst="line">
              <a:avLst/>
            </a:prstGeom>
            <a:noFill/>
            <a:ln w="34925" cap="rnd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10"/>
          <p:cNvGrpSpPr/>
          <p:nvPr/>
        </p:nvGrpSpPr>
        <p:grpSpPr bwMode="auto">
          <a:xfrm>
            <a:off x="6224588" y="3698875"/>
            <a:ext cx="942975" cy="968375"/>
            <a:chOff x="3424" y="1933"/>
            <a:chExt cx="594" cy="814"/>
          </a:xfrm>
        </p:grpSpPr>
        <p:sp>
          <p:nvSpPr>
            <p:cNvPr id="12317" name="Oval 11"/>
            <p:cNvSpPr/>
            <p:nvPr/>
          </p:nvSpPr>
          <p:spPr>
            <a:xfrm>
              <a:off x="3969" y="2160"/>
              <a:ext cx="49" cy="43"/>
            </a:xfrm>
            <a:prstGeom prst="ellipse">
              <a:avLst/>
            </a:prstGeom>
            <a:solidFill>
              <a:srgbClr val="FF00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fontAlgn="auto">
                <a:lnSpc>
                  <a:spcPct val="160000"/>
                </a:lnSpc>
              </a:pPr>
              <a:endParaRPr lang="zh-CN" altLang="en-US" sz="2250" noProof="1">
                <a:latin typeface="Times New Roman" panose="02020603050405020304" pitchFamily="18" charset="0"/>
              </a:endParaRPr>
            </a:p>
          </p:txBody>
        </p:sp>
        <p:sp>
          <p:nvSpPr>
            <p:cNvPr id="12318" name="Oval 12"/>
            <p:cNvSpPr/>
            <p:nvPr/>
          </p:nvSpPr>
          <p:spPr>
            <a:xfrm>
              <a:off x="3696" y="2704"/>
              <a:ext cx="50" cy="43"/>
            </a:xfrm>
            <a:prstGeom prst="ellipse">
              <a:avLst/>
            </a:prstGeom>
            <a:solidFill>
              <a:srgbClr val="FF00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fontAlgn="auto">
                <a:lnSpc>
                  <a:spcPct val="160000"/>
                </a:lnSpc>
              </a:pPr>
              <a:endParaRPr lang="zh-CN" altLang="en-US" sz="2250" noProof="1">
                <a:latin typeface="Times New Roman" panose="02020603050405020304" pitchFamily="18" charset="0"/>
              </a:endParaRPr>
            </a:p>
          </p:txBody>
        </p:sp>
        <p:sp>
          <p:nvSpPr>
            <p:cNvPr id="12319" name="Oval 13"/>
            <p:cNvSpPr/>
            <p:nvPr/>
          </p:nvSpPr>
          <p:spPr>
            <a:xfrm>
              <a:off x="3424" y="1933"/>
              <a:ext cx="49" cy="43"/>
            </a:xfrm>
            <a:prstGeom prst="ellipse">
              <a:avLst/>
            </a:prstGeom>
            <a:solidFill>
              <a:srgbClr val="FF00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fontAlgn="auto">
                <a:lnSpc>
                  <a:spcPct val="160000"/>
                </a:lnSpc>
              </a:pPr>
              <a:endParaRPr lang="zh-CN" altLang="en-US" sz="2250" noProof="1">
                <a:latin typeface="Times New Roman" panose="02020603050405020304" pitchFamily="18" charset="0"/>
              </a:endParaRPr>
            </a:p>
          </p:txBody>
        </p:sp>
      </p:grpSp>
      <p:sp>
        <p:nvSpPr>
          <p:cNvPr id="137230" name="Freeform 14"/>
          <p:cNvSpPr/>
          <p:nvPr/>
        </p:nvSpPr>
        <p:spPr>
          <a:xfrm>
            <a:off x="6199188" y="3686175"/>
            <a:ext cx="936625" cy="971550"/>
          </a:xfrm>
          <a:custGeom>
            <a:avLst/>
            <a:gdLst>
              <a:gd name="txL" fmla="*/ 0 w 453"/>
              <a:gd name="txT" fmla="*/ 0 h 680"/>
              <a:gd name="txR" fmla="*/ 453 w 453"/>
              <a:gd name="txB" fmla="*/ 680 h 680"/>
            </a:gdLst>
            <a:ahLst/>
            <a:cxnLst>
              <a:cxn ang="0">
                <a:pos x="0" y="0"/>
              </a:cxn>
              <a:cxn ang="0">
                <a:pos x="227" y="680"/>
              </a:cxn>
              <a:cxn ang="0">
                <a:pos x="453" y="204"/>
              </a:cxn>
              <a:cxn ang="0">
                <a:pos x="0" y="0"/>
              </a:cxn>
            </a:cxnLst>
            <a:rect l="txL" t="txT" r="txR" b="txB"/>
            <a:pathLst>
              <a:path w="453" h="680">
                <a:moveTo>
                  <a:pt x="0" y="0"/>
                </a:moveTo>
                <a:lnTo>
                  <a:pt x="227" y="680"/>
                </a:lnTo>
                <a:lnTo>
                  <a:pt x="453" y="204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2295" name="Text Box 15"/>
          <p:cNvSpPr txBox="1"/>
          <p:nvPr/>
        </p:nvSpPr>
        <p:spPr>
          <a:xfrm>
            <a:off x="5216525" y="2886075"/>
            <a:ext cx="792163" cy="287338"/>
          </a:xfrm>
          <a:prstGeom prst="rect">
            <a:avLst/>
          </a:prstGeom>
          <a:noFill/>
          <a:ln w="4127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spcBef>
                <a:spcPct val="50000"/>
              </a:spcBef>
            </a:pPr>
            <a:r>
              <a:rPr lang="en-US" altLang="zh-CN" sz="1350" b="1" i="1" noProof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2296" name="Text Box 16"/>
          <p:cNvSpPr txBox="1"/>
          <p:nvPr/>
        </p:nvSpPr>
        <p:spPr>
          <a:xfrm>
            <a:off x="7808913" y="3643313"/>
            <a:ext cx="431800" cy="287337"/>
          </a:xfrm>
          <a:prstGeom prst="rect">
            <a:avLst/>
          </a:prstGeom>
          <a:noFill/>
          <a:ln w="4127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spcBef>
                <a:spcPct val="50000"/>
              </a:spcBef>
            </a:pPr>
            <a:r>
              <a:rPr lang="en-US" altLang="zh-CN" sz="1350" b="1" i="1" noProof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2297" name="Text Box 17"/>
          <p:cNvSpPr txBox="1"/>
          <p:nvPr/>
        </p:nvSpPr>
        <p:spPr>
          <a:xfrm>
            <a:off x="6440488" y="5318125"/>
            <a:ext cx="936625" cy="287338"/>
          </a:xfrm>
          <a:prstGeom prst="rect">
            <a:avLst/>
          </a:prstGeom>
          <a:noFill/>
          <a:ln w="4127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spcBef>
                <a:spcPct val="50000"/>
              </a:spcBef>
            </a:pPr>
            <a:r>
              <a:rPr lang="en-US" altLang="zh-CN" sz="1350" b="1" i="1" noProof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2298" name="Text Box 18"/>
          <p:cNvSpPr txBox="1"/>
          <p:nvPr/>
        </p:nvSpPr>
        <p:spPr>
          <a:xfrm>
            <a:off x="6081713" y="3371850"/>
            <a:ext cx="574675" cy="287338"/>
          </a:xfrm>
          <a:prstGeom prst="rect">
            <a:avLst/>
          </a:prstGeom>
          <a:noFill/>
          <a:ln w="4127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spcBef>
                <a:spcPct val="50000"/>
              </a:spcBef>
            </a:pPr>
            <a:endParaRPr lang="zh-CN" altLang="zh-CN" sz="1350" noProof="1">
              <a:latin typeface="Arial" panose="020B0604020202020204" pitchFamily="34" charset="0"/>
            </a:endParaRPr>
          </a:p>
        </p:txBody>
      </p:sp>
      <p:grpSp>
        <p:nvGrpSpPr>
          <p:cNvPr id="5" name="Group 19"/>
          <p:cNvGrpSpPr/>
          <p:nvPr/>
        </p:nvGrpSpPr>
        <p:grpSpPr bwMode="auto">
          <a:xfrm>
            <a:off x="6008688" y="3429000"/>
            <a:ext cx="1362075" cy="1539875"/>
            <a:chOff x="3288" y="1753"/>
            <a:chExt cx="858" cy="1293"/>
          </a:xfrm>
        </p:grpSpPr>
        <p:sp>
          <p:nvSpPr>
            <p:cNvPr id="12314" name="Rectangle 20"/>
            <p:cNvSpPr/>
            <p:nvPr/>
          </p:nvSpPr>
          <p:spPr>
            <a:xfrm>
              <a:off x="3288" y="1753"/>
              <a:ext cx="215" cy="251"/>
            </a:xfrm>
            <a:prstGeom prst="rect">
              <a:avLst/>
            </a:prstGeom>
            <a:noFill/>
            <a:ln w="4127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en-US" altLang="zh-CN" sz="1350" b="1" i="1" noProof="1">
                  <a:latin typeface="Times New Roman" panose="02020603050405020304" pitchFamily="18" charset="0"/>
                </a:rPr>
                <a:t>A’</a:t>
              </a:r>
            </a:p>
          </p:txBody>
        </p:sp>
        <p:sp>
          <p:nvSpPr>
            <p:cNvPr id="12315" name="Rectangle 21"/>
            <p:cNvSpPr/>
            <p:nvPr/>
          </p:nvSpPr>
          <p:spPr>
            <a:xfrm>
              <a:off x="3923" y="2070"/>
              <a:ext cx="223" cy="249"/>
            </a:xfrm>
            <a:prstGeom prst="rect">
              <a:avLst/>
            </a:prstGeom>
            <a:noFill/>
            <a:ln w="4127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en-US" altLang="zh-CN" sz="1350" b="1" i="1" noProof="1">
                  <a:latin typeface="Times New Roman" panose="02020603050405020304" pitchFamily="18" charset="0"/>
                </a:rPr>
                <a:t>B’</a:t>
              </a:r>
            </a:p>
          </p:txBody>
        </p:sp>
        <p:sp>
          <p:nvSpPr>
            <p:cNvPr id="12316" name="Rectangle 22"/>
            <p:cNvSpPr/>
            <p:nvPr/>
          </p:nvSpPr>
          <p:spPr>
            <a:xfrm>
              <a:off x="3606" y="2795"/>
              <a:ext cx="223" cy="251"/>
            </a:xfrm>
            <a:prstGeom prst="rect">
              <a:avLst/>
            </a:prstGeom>
            <a:noFill/>
            <a:ln w="4127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en-US" altLang="zh-CN" sz="1350" b="1" i="1" noProof="1">
                  <a:latin typeface="Times New Roman" panose="02020603050405020304" pitchFamily="18" charset="0"/>
                </a:rPr>
                <a:t>C’</a:t>
              </a:r>
            </a:p>
          </p:txBody>
        </p:sp>
      </p:grpSp>
      <p:grpSp>
        <p:nvGrpSpPr>
          <p:cNvPr id="6" name="Group 26"/>
          <p:cNvGrpSpPr/>
          <p:nvPr/>
        </p:nvGrpSpPr>
        <p:grpSpPr bwMode="auto">
          <a:xfrm>
            <a:off x="1328738" y="1341438"/>
            <a:ext cx="5386387" cy="3017837"/>
            <a:chOff x="485" y="80"/>
            <a:chExt cx="4436" cy="3413"/>
          </a:xfrm>
        </p:grpSpPr>
        <p:sp>
          <p:nvSpPr>
            <p:cNvPr id="12302" name="Freeform 27"/>
            <p:cNvSpPr/>
            <p:nvPr/>
          </p:nvSpPr>
          <p:spPr>
            <a:xfrm>
              <a:off x="3787" y="346"/>
              <a:ext cx="903" cy="1350"/>
            </a:xfrm>
            <a:custGeom>
              <a:avLst/>
              <a:gdLst>
                <a:gd name="txL" fmla="*/ 0 w 904"/>
                <a:gd name="txT" fmla="*/ 0 h 1350"/>
                <a:gd name="txR" fmla="*/ 904 w 904"/>
                <a:gd name="txB" fmla="*/ 1350 h 1350"/>
              </a:gdLst>
              <a:ahLst/>
              <a:cxnLst>
                <a:cxn ang="0">
                  <a:pos x="0" y="0"/>
                </a:cxn>
                <a:cxn ang="0">
                  <a:pos x="445" y="1350"/>
                </a:cxn>
                <a:cxn ang="0">
                  <a:pos x="904" y="454"/>
                </a:cxn>
                <a:cxn ang="0">
                  <a:pos x="0" y="0"/>
                </a:cxn>
              </a:cxnLst>
              <a:rect l="txL" t="txT" r="txR" b="txB"/>
              <a:pathLst>
                <a:path w="904" h="1350">
                  <a:moveTo>
                    <a:pt x="0" y="0"/>
                  </a:moveTo>
                  <a:lnTo>
                    <a:pt x="445" y="1350"/>
                  </a:lnTo>
                  <a:lnTo>
                    <a:pt x="904" y="4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>
                <a:latin typeface="Arial" panose="020B0604020202020204" pitchFamily="34" charset="0"/>
              </a:endParaRPr>
            </a:p>
          </p:txBody>
        </p:sp>
        <p:sp>
          <p:nvSpPr>
            <p:cNvPr id="12303" name="Freeform 28"/>
            <p:cNvSpPr/>
            <p:nvPr/>
          </p:nvSpPr>
          <p:spPr>
            <a:xfrm>
              <a:off x="1417" y="80"/>
              <a:ext cx="2551" cy="3413"/>
            </a:xfrm>
            <a:custGeom>
              <a:avLst/>
              <a:gdLst>
                <a:gd name="txL" fmla="*/ 0 w 2551"/>
                <a:gd name="txT" fmla="*/ 0 h 3413"/>
                <a:gd name="txR" fmla="*/ 2551 w 2551"/>
                <a:gd name="txB" fmla="*/ 3413 h 3413"/>
              </a:gdLst>
              <a:ahLst/>
              <a:cxnLst>
                <a:cxn ang="0">
                  <a:pos x="0" y="3413"/>
                </a:cxn>
                <a:cxn ang="0">
                  <a:pos x="2551" y="0"/>
                </a:cxn>
              </a:cxnLst>
              <a:rect l="txL" t="txT" r="txR" b="txB"/>
              <a:pathLst>
                <a:path w="2551" h="3413">
                  <a:moveTo>
                    <a:pt x="0" y="3413"/>
                  </a:moveTo>
                  <a:lnTo>
                    <a:pt x="2551" y="0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>
                <a:latin typeface="Arial" panose="020B0604020202020204" pitchFamily="34" charset="0"/>
              </a:endParaRPr>
            </a:p>
          </p:txBody>
        </p:sp>
        <p:sp>
          <p:nvSpPr>
            <p:cNvPr id="12304" name="Freeform 29"/>
            <p:cNvSpPr/>
            <p:nvPr/>
          </p:nvSpPr>
          <p:spPr>
            <a:xfrm>
              <a:off x="485" y="1592"/>
              <a:ext cx="4163" cy="1059"/>
            </a:xfrm>
            <a:custGeom>
              <a:avLst/>
              <a:gdLst>
                <a:gd name="txL" fmla="*/ 0 w 4163"/>
                <a:gd name="txT" fmla="*/ 0 h 1060"/>
                <a:gd name="txR" fmla="*/ 4163 w 4163"/>
                <a:gd name="txB" fmla="*/ 1060 h 1060"/>
              </a:gdLst>
              <a:ahLst/>
              <a:cxnLst>
                <a:cxn ang="0">
                  <a:pos x="0" y="1060"/>
                </a:cxn>
                <a:cxn ang="0">
                  <a:pos x="4163" y="0"/>
                </a:cxn>
              </a:cxnLst>
              <a:rect l="txL" t="txT" r="txR" b="txB"/>
              <a:pathLst>
                <a:path w="4163" h="1060">
                  <a:moveTo>
                    <a:pt x="0" y="1060"/>
                  </a:moveTo>
                  <a:lnTo>
                    <a:pt x="4163" y="0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>
                <a:latin typeface="Arial" panose="020B0604020202020204" pitchFamily="34" charset="0"/>
              </a:endParaRPr>
            </a:p>
          </p:txBody>
        </p:sp>
        <p:sp>
          <p:nvSpPr>
            <p:cNvPr id="12305" name="Freeform 30"/>
            <p:cNvSpPr/>
            <p:nvPr/>
          </p:nvSpPr>
          <p:spPr>
            <a:xfrm>
              <a:off x="831" y="728"/>
              <a:ext cx="3960" cy="2372"/>
            </a:xfrm>
            <a:custGeom>
              <a:avLst/>
              <a:gdLst>
                <a:gd name="txL" fmla="*/ 0 w 3960"/>
                <a:gd name="txT" fmla="*/ 0 h 2371"/>
                <a:gd name="txR" fmla="*/ 3960 w 3960"/>
                <a:gd name="txB" fmla="*/ 2371 h 2371"/>
              </a:gdLst>
              <a:ahLst/>
              <a:cxnLst>
                <a:cxn ang="0">
                  <a:pos x="0" y="2371"/>
                </a:cxn>
                <a:cxn ang="0">
                  <a:pos x="3960" y="0"/>
                </a:cxn>
              </a:cxnLst>
              <a:rect l="txL" t="txT" r="txR" b="txB"/>
              <a:pathLst>
                <a:path w="3960" h="2371">
                  <a:moveTo>
                    <a:pt x="0" y="2371"/>
                  </a:moveTo>
                  <a:lnTo>
                    <a:pt x="3960" y="0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>
                <a:latin typeface="Arial" panose="020B0604020202020204" pitchFamily="34" charset="0"/>
              </a:endParaRPr>
            </a:p>
          </p:txBody>
        </p:sp>
        <p:sp>
          <p:nvSpPr>
            <p:cNvPr id="12306" name="Freeform 31"/>
            <p:cNvSpPr/>
            <p:nvPr/>
          </p:nvSpPr>
          <p:spPr>
            <a:xfrm>
              <a:off x="3108" y="1252"/>
              <a:ext cx="452" cy="680"/>
            </a:xfrm>
            <a:custGeom>
              <a:avLst/>
              <a:gdLst>
                <a:gd name="txL" fmla="*/ 0 w 453"/>
                <a:gd name="txT" fmla="*/ 0 h 680"/>
                <a:gd name="txR" fmla="*/ 453 w 453"/>
                <a:gd name="txB" fmla="*/ 680 h 680"/>
              </a:gdLst>
              <a:ahLst/>
              <a:cxnLst>
                <a:cxn ang="0">
                  <a:pos x="0" y="0"/>
                </a:cxn>
                <a:cxn ang="0">
                  <a:pos x="227" y="680"/>
                </a:cxn>
                <a:cxn ang="0">
                  <a:pos x="453" y="204"/>
                </a:cxn>
                <a:cxn ang="0">
                  <a:pos x="0" y="0"/>
                </a:cxn>
              </a:cxnLst>
              <a:rect l="txL" t="txT" r="txR" b="txB"/>
              <a:pathLst>
                <a:path w="453" h="680">
                  <a:moveTo>
                    <a:pt x="0" y="0"/>
                  </a:moveTo>
                  <a:lnTo>
                    <a:pt x="227" y="680"/>
                  </a:lnTo>
                  <a:lnTo>
                    <a:pt x="453" y="20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ap="flat" cmpd="sng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>
                <a:latin typeface="Arial" panose="020B0604020202020204" pitchFamily="34" charset="0"/>
              </a:endParaRPr>
            </a:p>
          </p:txBody>
        </p:sp>
        <p:sp>
          <p:nvSpPr>
            <p:cNvPr id="12307" name="Text Box 32"/>
            <p:cNvSpPr txBox="1"/>
            <p:nvPr/>
          </p:nvSpPr>
          <p:spPr>
            <a:xfrm>
              <a:off x="4649" y="732"/>
              <a:ext cx="272" cy="33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</a:pPr>
              <a:r>
                <a:rPr lang="en-US" altLang="zh-CN" sz="1350" b="1" i="1" noProof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2308" name="Text Box 33"/>
            <p:cNvSpPr txBox="1"/>
            <p:nvPr/>
          </p:nvSpPr>
          <p:spPr>
            <a:xfrm>
              <a:off x="1769" y="2956"/>
              <a:ext cx="281" cy="33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en-US" altLang="zh-CN" sz="1350" b="1" i="1" noProof="1">
                  <a:latin typeface="Times New Roman" panose="02020603050405020304" pitchFamily="18" charset="0"/>
                </a:rPr>
                <a:t>A’</a:t>
              </a:r>
            </a:p>
          </p:txBody>
        </p:sp>
        <p:sp>
          <p:nvSpPr>
            <p:cNvPr id="12309" name="Text Box 34"/>
            <p:cNvSpPr txBox="1"/>
            <p:nvPr/>
          </p:nvSpPr>
          <p:spPr>
            <a:xfrm>
              <a:off x="1337" y="2206"/>
              <a:ext cx="292" cy="33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en-US" altLang="zh-CN" sz="1350" b="1" i="1" noProof="1">
                  <a:latin typeface="Times New Roman" panose="02020603050405020304" pitchFamily="18" charset="0"/>
                </a:rPr>
                <a:t>C’</a:t>
              </a:r>
            </a:p>
          </p:txBody>
        </p:sp>
        <p:sp>
          <p:nvSpPr>
            <p:cNvPr id="12310" name="Text Box 35"/>
            <p:cNvSpPr txBox="1"/>
            <p:nvPr/>
          </p:nvSpPr>
          <p:spPr>
            <a:xfrm>
              <a:off x="1179" y="2910"/>
              <a:ext cx="292" cy="33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en-US" altLang="zh-CN" sz="1350" b="1" i="1" noProof="1">
                  <a:latin typeface="Times New Roman" panose="02020603050405020304" pitchFamily="18" charset="0"/>
                </a:rPr>
                <a:t>B’</a:t>
              </a:r>
            </a:p>
          </p:txBody>
        </p:sp>
        <p:sp>
          <p:nvSpPr>
            <p:cNvPr id="12311" name="Text Box 36"/>
            <p:cNvSpPr txBox="1"/>
            <p:nvPr/>
          </p:nvSpPr>
          <p:spPr>
            <a:xfrm>
              <a:off x="4173" y="1664"/>
              <a:ext cx="244" cy="33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en-US" altLang="zh-CN" sz="1350" b="1" i="1" noProof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2312" name="Text Box 37"/>
            <p:cNvSpPr txBox="1"/>
            <p:nvPr/>
          </p:nvSpPr>
          <p:spPr>
            <a:xfrm>
              <a:off x="2223" y="1980"/>
              <a:ext cx="254" cy="33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en-US" altLang="zh-CN" sz="1350" b="1" i="1" noProof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2313" name="Freeform 38"/>
            <p:cNvSpPr/>
            <p:nvPr/>
          </p:nvSpPr>
          <p:spPr>
            <a:xfrm>
              <a:off x="1269" y="2387"/>
              <a:ext cx="477" cy="680"/>
            </a:xfrm>
            <a:custGeom>
              <a:avLst/>
              <a:gdLst>
                <a:gd name="txL" fmla="*/ 0 w 476"/>
                <a:gd name="txT" fmla="*/ 0 h 680"/>
                <a:gd name="txR" fmla="*/ 476 w 476"/>
                <a:gd name="txB" fmla="*/ 680 h 680"/>
              </a:gdLst>
              <a:ahLst/>
              <a:cxnLst>
                <a:cxn ang="0">
                  <a:pos x="0" y="453"/>
                </a:cxn>
                <a:cxn ang="0">
                  <a:pos x="476" y="680"/>
                </a:cxn>
                <a:cxn ang="0">
                  <a:pos x="249" y="0"/>
                </a:cxn>
                <a:cxn ang="0">
                  <a:pos x="0" y="453"/>
                </a:cxn>
              </a:cxnLst>
              <a:rect l="txL" t="txT" r="txR" b="txB"/>
              <a:pathLst>
                <a:path w="476" h="680">
                  <a:moveTo>
                    <a:pt x="0" y="453"/>
                  </a:moveTo>
                  <a:lnTo>
                    <a:pt x="476" y="680"/>
                  </a:lnTo>
                  <a:lnTo>
                    <a:pt x="249" y="0"/>
                  </a:lnTo>
                  <a:lnTo>
                    <a:pt x="0" y="453"/>
                  </a:lnTo>
                  <a:close/>
                </a:path>
              </a:pathLst>
            </a:custGeom>
            <a:noFill/>
            <a:ln w="38100" cap="flat" cmpd="sng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>
                <a:latin typeface="Arial" panose="020B0604020202020204" pitchFamily="34" charset="0"/>
              </a:endParaRPr>
            </a:p>
          </p:txBody>
        </p:sp>
      </p:grpSp>
      <p:sp>
        <p:nvSpPr>
          <p:cNvPr id="12301" name="Text Box 43"/>
          <p:cNvSpPr txBox="1"/>
          <p:nvPr/>
        </p:nvSpPr>
        <p:spPr>
          <a:xfrm>
            <a:off x="1058863" y="4786313"/>
            <a:ext cx="4949825" cy="423862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/>
            <a:r>
              <a:rPr lang="zh-CN" altLang="en-US" sz="2250" b="1" noProof="1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利用位似把△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 </a:t>
            </a:r>
            <a:r>
              <a:rPr lang="zh-CN" altLang="en-US" sz="2250" b="1" noProof="1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缩小为原来的一半</a:t>
            </a:r>
            <a:r>
              <a:rPr lang="en-US" altLang="zh-CN" sz="2250" b="1" noProof="1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2"/>
          <p:cNvSpPr/>
          <p:nvPr/>
        </p:nvSpPr>
        <p:spPr>
          <a:xfrm>
            <a:off x="1212850" y="1646238"/>
            <a:ext cx="6364288" cy="1152525"/>
          </a:xfrm>
          <a:prstGeom prst="rect">
            <a:avLst/>
          </a:prstGeom>
          <a:noFill/>
          <a:ln w="2857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zh-CN" altLang="en-US" sz="2200" b="1" noProof="1">
                <a:latin typeface="黑体" panose="02010609060101010101" pitchFamily="49" charset="-122"/>
              </a:rPr>
              <a:t>如图，在平面直角坐标系中，已知△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AOB</a:t>
            </a:r>
            <a:r>
              <a:rPr lang="zh-CN" altLang="en-US" sz="2200" b="1" noProof="1">
                <a:latin typeface="黑体" panose="02010609060101010101" pitchFamily="49" charset="-122"/>
              </a:rPr>
              <a:t>的顶点坐标分别为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A</a:t>
            </a:r>
            <a:r>
              <a:rPr lang="zh-CN" altLang="en-US" sz="2200" b="1" noProof="1">
                <a:latin typeface="Times New Roman" panose="02020603050405020304" pitchFamily="18" charset="0"/>
              </a:rPr>
              <a:t>（</a:t>
            </a:r>
            <a:r>
              <a:rPr lang="en-US" altLang="zh-CN" sz="2200" b="1" noProof="1">
                <a:latin typeface="Times New Roman" panose="02020603050405020304" pitchFamily="18" charset="0"/>
              </a:rPr>
              <a:t>2</a:t>
            </a:r>
            <a:r>
              <a:rPr lang="zh-CN" altLang="en-US" sz="2200" b="1" noProof="1">
                <a:latin typeface="Times New Roman" panose="02020603050405020304" pitchFamily="18" charset="0"/>
              </a:rPr>
              <a:t>，</a:t>
            </a:r>
            <a:r>
              <a:rPr lang="en-US" altLang="zh-CN" sz="2200" b="1" noProof="1">
                <a:latin typeface="Times New Roman" panose="02020603050405020304" pitchFamily="18" charset="0"/>
              </a:rPr>
              <a:t>4</a:t>
            </a:r>
            <a:r>
              <a:rPr lang="zh-CN" altLang="en-US" sz="2200" b="1" noProof="1">
                <a:latin typeface="Times New Roman" panose="02020603050405020304" pitchFamily="18" charset="0"/>
              </a:rPr>
              <a:t>），</a:t>
            </a:r>
            <a:r>
              <a:rPr lang="zh-CN" altLang="en-US" sz="2200" b="1" i="1" noProof="1">
                <a:latin typeface="Times New Roman" panose="02020603050405020304" pitchFamily="18" charset="0"/>
              </a:rPr>
              <a:t> 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O</a:t>
            </a:r>
            <a:r>
              <a:rPr lang="zh-CN" altLang="en-US" sz="2200" b="1" noProof="1">
                <a:latin typeface="Times New Roman" panose="02020603050405020304" pitchFamily="18" charset="0"/>
              </a:rPr>
              <a:t>（</a:t>
            </a:r>
            <a:r>
              <a:rPr lang="en-US" altLang="zh-CN" sz="2200" b="1" noProof="1">
                <a:latin typeface="Times New Roman" panose="02020603050405020304" pitchFamily="18" charset="0"/>
              </a:rPr>
              <a:t>0</a:t>
            </a:r>
            <a:r>
              <a:rPr lang="zh-CN" altLang="en-US" sz="2200" b="1" noProof="1">
                <a:latin typeface="Times New Roman" panose="02020603050405020304" pitchFamily="18" charset="0"/>
              </a:rPr>
              <a:t>，</a:t>
            </a:r>
            <a:r>
              <a:rPr lang="en-US" altLang="zh-CN" sz="2200" b="1" noProof="1">
                <a:latin typeface="Times New Roman" panose="02020603050405020304" pitchFamily="18" charset="0"/>
              </a:rPr>
              <a:t>0</a:t>
            </a:r>
            <a:r>
              <a:rPr lang="zh-CN" altLang="en-US" sz="2200" b="1" noProof="1">
                <a:latin typeface="Times New Roman" panose="02020603050405020304" pitchFamily="18" charset="0"/>
              </a:rPr>
              <a:t>），</a:t>
            </a:r>
            <a:r>
              <a:rPr lang="zh-CN" altLang="en-US" sz="2200" b="1" i="1" noProof="1">
                <a:latin typeface="Times New Roman" panose="02020603050405020304" pitchFamily="18" charset="0"/>
              </a:rPr>
              <a:t> 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B</a:t>
            </a:r>
            <a:r>
              <a:rPr lang="zh-CN" altLang="en-US" sz="2200" b="1" noProof="1">
                <a:latin typeface="Times New Roman" panose="02020603050405020304" pitchFamily="18" charset="0"/>
              </a:rPr>
              <a:t>（</a:t>
            </a:r>
            <a:r>
              <a:rPr lang="en-US" altLang="zh-CN" sz="2200" b="1" noProof="1">
                <a:latin typeface="Times New Roman" panose="02020603050405020304" pitchFamily="18" charset="0"/>
              </a:rPr>
              <a:t>6</a:t>
            </a:r>
            <a:r>
              <a:rPr lang="zh-CN" altLang="en-US" sz="2200" b="1" noProof="1">
                <a:latin typeface="Times New Roman" panose="02020603050405020304" pitchFamily="18" charset="0"/>
              </a:rPr>
              <a:t>，</a:t>
            </a:r>
            <a:r>
              <a:rPr lang="en-US" altLang="zh-CN" sz="2200" b="1" noProof="1">
                <a:latin typeface="Times New Roman" panose="02020603050405020304" pitchFamily="18" charset="0"/>
              </a:rPr>
              <a:t>0</a:t>
            </a:r>
            <a:r>
              <a:rPr lang="zh-CN" altLang="en-US" sz="2200" b="1" noProof="1">
                <a:latin typeface="Times New Roman" panose="02020603050405020304" pitchFamily="18" charset="0"/>
              </a:rPr>
              <a:t>）</a:t>
            </a:r>
            <a:r>
              <a:rPr lang="en-US" altLang="zh-CN" sz="2200" b="1" i="1" noProof="1">
                <a:latin typeface="黑体" panose="02010609060101010101" pitchFamily="49" charset="-122"/>
              </a:rPr>
              <a:t>.</a:t>
            </a:r>
          </a:p>
        </p:txBody>
      </p:sp>
      <p:pic>
        <p:nvPicPr>
          <p:cNvPr id="35842" name="Picture 13" descr="Z2JI$K2[16@[I22{({)_[K9"/>
          <p:cNvPicPr>
            <a:picLocks noChangeAspect="1" noChangeArrowheads="1"/>
          </p:cNvPicPr>
          <p:nvPr/>
        </p:nvPicPr>
        <p:blipFill>
          <a:blip r:embed="rId2" cstate="email">
            <a:lum bright="-6000" contrast="30000"/>
          </a:blip>
          <a:srcRect/>
          <a:stretch>
            <a:fillRect/>
          </a:stretch>
        </p:blipFill>
        <p:spPr bwMode="auto">
          <a:xfrm>
            <a:off x="4768850" y="2928938"/>
            <a:ext cx="3078163" cy="20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7"/>
          <p:cNvSpPr/>
          <p:nvPr/>
        </p:nvSpPr>
        <p:spPr>
          <a:xfrm>
            <a:off x="685800" y="1638300"/>
            <a:ext cx="8153400" cy="1177925"/>
          </a:xfrm>
          <a:prstGeom prst="rect">
            <a:avLst/>
          </a:prstGeom>
          <a:noFill/>
          <a:ln w="2857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zh-CN" altLang="en-US" sz="2250" b="1" noProof="1">
                <a:latin typeface="宋体" panose="02010600030101010101" pitchFamily="2" charset="-122"/>
              </a:rPr>
              <a:t>将各个顶点坐标分别缩小为原来的</a:t>
            </a:r>
            <a:r>
              <a:rPr lang="en-US" altLang="zh-CN" sz="2250" b="1" noProof="1">
                <a:latin typeface="宋体" panose="02010600030101010101" pitchFamily="2" charset="-122"/>
              </a:rPr>
              <a:t>1/2</a:t>
            </a:r>
            <a:r>
              <a:rPr lang="zh-CN" altLang="en-US" sz="2250" b="1" noProof="1">
                <a:latin typeface="宋体" panose="02010600030101010101" pitchFamily="2" charset="-122"/>
              </a:rPr>
              <a:t>，所得到的图形与原图形是位似图形吗？</a:t>
            </a:r>
          </a:p>
        </p:txBody>
      </p:sp>
      <p:sp>
        <p:nvSpPr>
          <p:cNvPr id="115716" name="Rectangle 4"/>
          <p:cNvSpPr/>
          <p:nvPr/>
        </p:nvSpPr>
        <p:spPr>
          <a:xfrm>
            <a:off x="806450" y="3303588"/>
            <a:ext cx="3879850" cy="1885950"/>
          </a:xfrm>
          <a:prstGeom prst="rect">
            <a:avLst/>
          </a:prstGeom>
          <a:noFill/>
          <a:ln w="2857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zh-CN" altLang="en-US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将各顶点的坐标都乘</a:t>
            </a:r>
            <a:r>
              <a:rPr lang="en-US" altLang="zh-CN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1/2</a:t>
            </a:r>
            <a:r>
              <a:rPr lang="zh-CN" altLang="en-US" sz="2000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，依次得点</a:t>
            </a:r>
          </a:p>
          <a:p>
            <a:pPr fontAlgn="auto">
              <a:lnSpc>
                <a:spcPct val="160000"/>
              </a:lnSpc>
            </a:pPr>
            <a:r>
              <a:rPr lang="en-US" altLang="zh-CN" b="1" i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A′</a:t>
            </a:r>
            <a:r>
              <a:rPr lang="zh-CN" altLang="en-US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），</a:t>
            </a:r>
            <a:r>
              <a:rPr lang="en-US" altLang="zh-CN" b="1" i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），</a:t>
            </a:r>
            <a:r>
              <a:rPr lang="en-US" altLang="zh-CN" b="1" i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B′</a:t>
            </a:r>
            <a:r>
              <a:rPr lang="zh-CN" altLang="en-US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），依次连接点</a:t>
            </a:r>
            <a:r>
              <a:rPr lang="en-US" altLang="zh-CN" b="1" i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A′</a:t>
            </a:r>
            <a:r>
              <a:rPr lang="zh-CN" altLang="en-US" b="1" i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b="1" i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 b="1" i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b="1" i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B′</a:t>
            </a:r>
            <a:r>
              <a:rPr lang="zh-CN" altLang="en-US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，得△</a:t>
            </a:r>
            <a:r>
              <a:rPr lang="en-US" altLang="zh-CN" b="1" i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A′OB′</a:t>
            </a:r>
            <a:r>
              <a:rPr lang="zh-CN" altLang="en-US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，如图所示</a:t>
            </a:r>
            <a:r>
              <a:rPr lang="en-US" altLang="zh-CN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36867" name="Picture 5" descr="Z2JI$K2[16@[I22{({)_[K9"/>
          <p:cNvPicPr>
            <a:picLocks noChangeAspect="1" noChangeArrowheads="1"/>
          </p:cNvPicPr>
          <p:nvPr/>
        </p:nvPicPr>
        <p:blipFill>
          <a:blip r:embed="rId2" cstate="email">
            <a:lum bright="-6000" contrast="30000"/>
          </a:blip>
          <a:srcRect/>
          <a:stretch>
            <a:fillRect/>
          </a:stretch>
        </p:blipFill>
        <p:spPr bwMode="auto">
          <a:xfrm>
            <a:off x="5646738" y="3035300"/>
            <a:ext cx="3038475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8" name="Oval 6"/>
          <p:cNvSpPr/>
          <p:nvPr/>
        </p:nvSpPr>
        <p:spPr>
          <a:xfrm>
            <a:off x="6781800" y="4075113"/>
            <a:ext cx="73025" cy="53975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lIns="81646" tIns="40823" rIns="81646" bIns="40823" anchor="ctr"/>
          <a:lstStyle/>
          <a:p>
            <a:pPr algn="ctr" fontAlgn="auto">
              <a:lnSpc>
                <a:spcPct val="160000"/>
              </a:lnSpc>
            </a:pPr>
            <a:endParaRPr lang="zh-CN" altLang="en-US" sz="2250" noProof="1">
              <a:latin typeface="Times New Roman" panose="02020603050405020304" pitchFamily="18" charset="0"/>
            </a:endParaRPr>
          </a:p>
        </p:txBody>
      </p:sp>
      <p:sp>
        <p:nvSpPr>
          <p:cNvPr id="115719" name="Oval 7"/>
          <p:cNvSpPr/>
          <p:nvPr/>
        </p:nvSpPr>
        <p:spPr>
          <a:xfrm>
            <a:off x="7162800" y="4360863"/>
            <a:ext cx="73025" cy="53975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lIns="81646" tIns="40823" rIns="81646" bIns="40823" anchor="ctr"/>
          <a:lstStyle/>
          <a:p>
            <a:pPr algn="ctr" fontAlgn="auto">
              <a:lnSpc>
                <a:spcPct val="160000"/>
              </a:lnSpc>
            </a:pPr>
            <a:endParaRPr lang="zh-CN" altLang="en-US" sz="2250" noProof="1">
              <a:latin typeface="Times New Roman" panose="02020603050405020304" pitchFamily="18" charset="0"/>
            </a:endParaRPr>
          </a:p>
        </p:txBody>
      </p:sp>
      <p:sp>
        <p:nvSpPr>
          <p:cNvPr id="115720" name="Oval 8"/>
          <p:cNvSpPr/>
          <p:nvPr/>
        </p:nvSpPr>
        <p:spPr>
          <a:xfrm>
            <a:off x="6629400" y="4360863"/>
            <a:ext cx="73025" cy="53975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lIns="81646" tIns="40823" rIns="81646" bIns="40823" anchor="ctr"/>
          <a:lstStyle/>
          <a:p>
            <a:pPr algn="ctr" fontAlgn="auto">
              <a:lnSpc>
                <a:spcPct val="160000"/>
              </a:lnSpc>
            </a:pPr>
            <a:endParaRPr lang="zh-CN" altLang="en-US" sz="2250" noProof="1">
              <a:latin typeface="Times New Roman" panose="02020603050405020304" pitchFamily="18" charset="0"/>
            </a:endParaRPr>
          </a:p>
        </p:txBody>
      </p:sp>
      <p:sp>
        <p:nvSpPr>
          <p:cNvPr id="115721" name="Text Box 9"/>
          <p:cNvSpPr txBox="1"/>
          <p:nvPr/>
        </p:nvSpPr>
        <p:spPr>
          <a:xfrm>
            <a:off x="6400800" y="3675063"/>
            <a:ext cx="685800" cy="409575"/>
          </a:xfrm>
          <a:prstGeom prst="rect">
            <a:avLst/>
          </a:prstGeom>
          <a:noFill/>
          <a:ln w="28575">
            <a:noFill/>
          </a:ln>
        </p:spPr>
        <p:txBody>
          <a:bodyPr lIns="81646" tIns="40823" rIns="81646" bIns="40823">
            <a:spAutoFit/>
          </a:bodyPr>
          <a:lstStyle/>
          <a:p>
            <a:pPr algn="ctr" fontAlgn="auto">
              <a:lnSpc>
                <a:spcPct val="160000"/>
              </a:lnSpc>
              <a:spcBef>
                <a:spcPct val="50000"/>
              </a:spcBef>
            </a:pPr>
            <a:r>
              <a:rPr lang="en-US" altLang="zh-CN" sz="135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A′</a:t>
            </a:r>
          </a:p>
        </p:txBody>
      </p:sp>
      <p:sp>
        <p:nvSpPr>
          <p:cNvPr id="115722" name="Text Box 10"/>
          <p:cNvSpPr txBox="1"/>
          <p:nvPr/>
        </p:nvSpPr>
        <p:spPr>
          <a:xfrm>
            <a:off x="6858000" y="4246563"/>
            <a:ext cx="685800" cy="409575"/>
          </a:xfrm>
          <a:prstGeom prst="rect">
            <a:avLst/>
          </a:prstGeom>
          <a:noFill/>
          <a:ln w="28575">
            <a:noFill/>
          </a:ln>
        </p:spPr>
        <p:txBody>
          <a:bodyPr lIns="81646" tIns="40823" rIns="81646" bIns="40823">
            <a:spAutoFit/>
          </a:bodyPr>
          <a:lstStyle/>
          <a:p>
            <a:pPr algn="ctr" fontAlgn="auto">
              <a:lnSpc>
                <a:spcPct val="160000"/>
              </a:lnSpc>
              <a:spcBef>
                <a:spcPct val="50000"/>
              </a:spcBef>
            </a:pPr>
            <a:r>
              <a:rPr lang="en-US" altLang="zh-CN" sz="135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B′</a:t>
            </a:r>
          </a:p>
        </p:txBody>
      </p:sp>
      <p:sp>
        <p:nvSpPr>
          <p:cNvPr id="115724" name="Line 12"/>
          <p:cNvSpPr>
            <a:spLocks noChangeShapeType="1"/>
          </p:cNvSpPr>
          <p:nvPr/>
        </p:nvSpPr>
        <p:spPr bwMode="auto">
          <a:xfrm>
            <a:off x="6858000" y="4132263"/>
            <a:ext cx="3048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/>
      <p:bldP spid="115718" grpId="0" bldLvl="0" animBg="1"/>
      <p:bldP spid="115719" grpId="0" bldLvl="0" animBg="1"/>
      <p:bldP spid="115720" grpId="0" bldLvl="0" animBg="1"/>
      <p:bldP spid="115722" grpId="0"/>
      <p:bldP spid="1157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2"/>
          <p:cNvSpPr/>
          <p:nvPr/>
        </p:nvSpPr>
        <p:spPr>
          <a:xfrm>
            <a:off x="642938" y="1752600"/>
            <a:ext cx="7518400" cy="1179513"/>
          </a:xfrm>
          <a:prstGeom prst="rect">
            <a:avLst/>
          </a:prstGeom>
          <a:noFill/>
          <a:ln w="2857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zh-CN" altLang="en-US" sz="2250" b="1" noProof="1">
                <a:latin typeface="宋体" panose="02010600030101010101" pitchFamily="2" charset="-122"/>
              </a:rPr>
              <a:t>将各个顶点坐标分别扩大为原来的2倍，所得到的图形与原图形是位似图形吗？</a:t>
            </a:r>
          </a:p>
        </p:txBody>
      </p:sp>
      <p:sp>
        <p:nvSpPr>
          <p:cNvPr id="117762" name="Rectangle 2"/>
          <p:cNvSpPr/>
          <p:nvPr/>
        </p:nvSpPr>
        <p:spPr>
          <a:xfrm>
            <a:off x="796925" y="3146425"/>
            <a:ext cx="4724400" cy="1836738"/>
          </a:xfrm>
          <a:prstGeom prst="rect">
            <a:avLst/>
          </a:prstGeom>
          <a:noFill/>
          <a:ln w="2857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zh-CN" altLang="en-US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将各顶点的坐标都乘2，依次得点A″</a:t>
            </a:r>
          </a:p>
          <a:p>
            <a:pPr fontAlgn="auto">
              <a:lnSpc>
                <a:spcPct val="160000"/>
              </a:lnSpc>
            </a:pPr>
            <a:r>
              <a:rPr lang="zh-CN" altLang="en-US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（4， 8），O（0， 0），B″（12， 0），</a:t>
            </a:r>
          </a:p>
          <a:p>
            <a:pPr fontAlgn="auto">
              <a:lnSpc>
                <a:spcPct val="160000"/>
              </a:lnSpc>
            </a:pPr>
            <a:r>
              <a:rPr lang="zh-CN" altLang="en-US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依次连接点A″，O，B″，得到</a:t>
            </a:r>
          </a:p>
          <a:p>
            <a:pPr fontAlgn="auto">
              <a:lnSpc>
                <a:spcPct val="160000"/>
              </a:lnSpc>
            </a:pPr>
            <a:r>
              <a:rPr lang="zh-CN" altLang="en-US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△A″OB″， 如图所示.</a:t>
            </a:r>
          </a:p>
        </p:txBody>
      </p:sp>
      <p:pic>
        <p:nvPicPr>
          <p:cNvPr id="117770" name="Picture 10" descr="C4@6}H`G$_Z3B1F85JG[G07"/>
          <p:cNvPicPr>
            <a:picLocks noChangeAspect="1" noChangeArrowheads="1"/>
          </p:cNvPicPr>
          <p:nvPr/>
        </p:nvPicPr>
        <p:blipFill>
          <a:blip r:embed="rId2">
            <a:lum bright="-6000" contrast="12000"/>
          </a:blip>
          <a:srcRect/>
          <a:stretch>
            <a:fillRect/>
          </a:stretch>
        </p:blipFill>
        <p:spPr bwMode="auto">
          <a:xfrm>
            <a:off x="5521325" y="3000375"/>
            <a:ext cx="3352800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1" name="Rectangle 7"/>
          <p:cNvSpPr/>
          <p:nvPr/>
        </p:nvSpPr>
        <p:spPr>
          <a:xfrm>
            <a:off x="419100" y="1812925"/>
            <a:ext cx="8305800" cy="2824163"/>
          </a:xfrm>
          <a:prstGeom prst="rect">
            <a:avLst/>
          </a:prstGeom>
          <a:noFill/>
          <a:ln w="2857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en-US" altLang="zh-CN" sz="2250" b="1" noProof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250" b="1" noProof="1">
                <a:solidFill>
                  <a:srgbClr val="7030A0"/>
                </a:solidFill>
                <a:latin typeface="宋体" panose="02010600030101010101" pitchFamily="2" charset="-122"/>
              </a:rPr>
              <a:t>数学上可以证明，一个多边形的顶点坐标分别扩大或缩小相同的倍数，所得到的图形与原图形是以坐标原点为位似中心的位似图形</a:t>
            </a:r>
            <a:r>
              <a:rPr lang="en-US" altLang="zh-CN" sz="2250" b="1" noProof="1">
                <a:solidFill>
                  <a:srgbClr val="7030A0"/>
                </a:solidFill>
                <a:latin typeface="宋体" panose="02010600030101010101" pitchFamily="2" charset="-122"/>
              </a:rPr>
              <a:t>.</a:t>
            </a:r>
          </a:p>
          <a:p>
            <a:pPr fontAlgn="auto">
              <a:lnSpc>
                <a:spcPct val="160000"/>
              </a:lnSpc>
            </a:pPr>
            <a:r>
              <a:rPr lang="en-US" altLang="zh-CN" sz="2250" b="1" noProof="1">
                <a:solidFill>
                  <a:srgbClr val="7030A0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250" b="1" noProof="1">
                <a:solidFill>
                  <a:srgbClr val="7030A0"/>
                </a:solidFill>
                <a:latin typeface="宋体" panose="02010600030101010101" pitchFamily="2" charset="-122"/>
              </a:rPr>
              <a:t>在平面直角坐标系中，如果以坐标原点为位似中心，位似比为</a:t>
            </a:r>
            <a:r>
              <a:rPr lang="en-US" altLang="zh-CN" sz="2250" b="1" i="1" noProof="1">
                <a:solidFill>
                  <a:srgbClr val="7030A0"/>
                </a:solidFill>
                <a:latin typeface="宋体" panose="02010600030101010101" pitchFamily="2" charset="-122"/>
              </a:rPr>
              <a:t>k</a:t>
            </a:r>
            <a:r>
              <a:rPr lang="zh-CN" altLang="en-US" sz="2250" b="1" noProof="1">
                <a:solidFill>
                  <a:srgbClr val="7030A0"/>
                </a:solidFill>
                <a:latin typeface="宋体" panose="02010600030101010101" pitchFamily="2" charset="-122"/>
              </a:rPr>
              <a:t>，那么位似图形对应点的坐标的比等于</a:t>
            </a:r>
            <a:r>
              <a:rPr lang="en-US" altLang="zh-CN" sz="2250" b="1" i="1" noProof="1">
                <a:solidFill>
                  <a:srgbClr val="7030A0"/>
                </a:solidFill>
                <a:latin typeface="宋体" panose="02010600030101010101" pitchFamily="2" charset="-122"/>
              </a:rPr>
              <a:t>k</a:t>
            </a:r>
            <a:r>
              <a:rPr lang="en-US" altLang="zh-CN" sz="2250" b="1" noProof="1">
                <a:solidFill>
                  <a:srgbClr val="7030A0"/>
                </a:solidFill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0241"/>
          <p:cNvSpPr>
            <a:spLocks noChangeAspect="1" noTextEdit="1"/>
          </p:cNvSpPr>
          <p:nvPr/>
        </p:nvSpPr>
        <p:spPr>
          <a:xfrm>
            <a:off x="1116013" y="2781300"/>
            <a:ext cx="7019925" cy="22447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39938" name="直接连接符 10242"/>
          <p:cNvSpPr>
            <a:spLocks noChangeShapeType="1"/>
          </p:cNvSpPr>
          <p:nvPr/>
        </p:nvSpPr>
        <p:spPr bwMode="auto">
          <a:xfrm>
            <a:off x="1268413" y="2895600"/>
            <a:ext cx="6702425" cy="0"/>
          </a:xfrm>
          <a:prstGeom prst="line">
            <a:avLst/>
          </a:prstGeom>
          <a:noFill/>
          <a:ln w="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39" name="直接连接符 10243"/>
          <p:cNvSpPr>
            <a:spLocks noChangeShapeType="1"/>
          </p:cNvSpPr>
          <p:nvPr/>
        </p:nvSpPr>
        <p:spPr bwMode="auto">
          <a:xfrm>
            <a:off x="1268413" y="2895600"/>
            <a:ext cx="12700" cy="2006600"/>
          </a:xfrm>
          <a:prstGeom prst="line">
            <a:avLst/>
          </a:prstGeom>
          <a:noFill/>
          <a:ln w="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0" name="直接连接符 10244"/>
          <p:cNvSpPr>
            <a:spLocks noChangeShapeType="1"/>
          </p:cNvSpPr>
          <p:nvPr/>
        </p:nvSpPr>
        <p:spPr bwMode="auto">
          <a:xfrm>
            <a:off x="1281113" y="4902200"/>
            <a:ext cx="6678612" cy="1588"/>
          </a:xfrm>
          <a:prstGeom prst="line">
            <a:avLst/>
          </a:prstGeom>
          <a:noFill/>
          <a:ln w="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1" name="直接连接符 10245"/>
          <p:cNvSpPr>
            <a:spLocks noChangeShapeType="1"/>
          </p:cNvSpPr>
          <p:nvPr/>
        </p:nvSpPr>
        <p:spPr bwMode="auto">
          <a:xfrm flipH="1">
            <a:off x="7959725" y="2895600"/>
            <a:ext cx="11113" cy="2006600"/>
          </a:xfrm>
          <a:prstGeom prst="line">
            <a:avLst/>
          </a:prstGeom>
          <a:noFill/>
          <a:ln w="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2" name="直接连接符 10246"/>
          <p:cNvSpPr>
            <a:spLocks noChangeShapeType="1"/>
          </p:cNvSpPr>
          <p:nvPr/>
        </p:nvSpPr>
        <p:spPr bwMode="auto">
          <a:xfrm>
            <a:off x="1704975" y="2895600"/>
            <a:ext cx="1588" cy="2006600"/>
          </a:xfrm>
          <a:prstGeom prst="line">
            <a:avLst/>
          </a:prstGeom>
          <a:noFill/>
          <a:ln w="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3" name="直接连接符 10247"/>
          <p:cNvSpPr>
            <a:spLocks noChangeShapeType="1"/>
          </p:cNvSpPr>
          <p:nvPr/>
        </p:nvSpPr>
        <p:spPr bwMode="auto">
          <a:xfrm>
            <a:off x="2163763" y="2895600"/>
            <a:ext cx="12700" cy="2006600"/>
          </a:xfrm>
          <a:prstGeom prst="line">
            <a:avLst/>
          </a:prstGeom>
          <a:noFill/>
          <a:ln w="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4" name="直接连接符 10248"/>
          <p:cNvSpPr>
            <a:spLocks noChangeShapeType="1"/>
          </p:cNvSpPr>
          <p:nvPr/>
        </p:nvSpPr>
        <p:spPr bwMode="auto">
          <a:xfrm>
            <a:off x="2600325" y="2895600"/>
            <a:ext cx="1588" cy="2006600"/>
          </a:xfrm>
          <a:prstGeom prst="line">
            <a:avLst/>
          </a:prstGeom>
          <a:noFill/>
          <a:ln w="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5" name="直接连接符 10249"/>
          <p:cNvSpPr>
            <a:spLocks noChangeShapeType="1"/>
          </p:cNvSpPr>
          <p:nvPr/>
        </p:nvSpPr>
        <p:spPr bwMode="auto">
          <a:xfrm>
            <a:off x="3048000" y="2895600"/>
            <a:ext cx="11113" cy="2006600"/>
          </a:xfrm>
          <a:prstGeom prst="line">
            <a:avLst/>
          </a:prstGeom>
          <a:noFill/>
          <a:ln w="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6" name="直接连接符 10250"/>
          <p:cNvSpPr>
            <a:spLocks noChangeShapeType="1"/>
          </p:cNvSpPr>
          <p:nvPr/>
        </p:nvSpPr>
        <p:spPr bwMode="auto">
          <a:xfrm flipH="1">
            <a:off x="3495675" y="2895600"/>
            <a:ext cx="11113" cy="2006600"/>
          </a:xfrm>
          <a:prstGeom prst="line">
            <a:avLst/>
          </a:prstGeom>
          <a:noFill/>
          <a:ln w="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7" name="直接连接符 10251"/>
          <p:cNvSpPr>
            <a:spLocks noChangeShapeType="1"/>
          </p:cNvSpPr>
          <p:nvPr/>
        </p:nvSpPr>
        <p:spPr bwMode="auto">
          <a:xfrm>
            <a:off x="3954463" y="2895600"/>
            <a:ext cx="1587" cy="2006600"/>
          </a:xfrm>
          <a:prstGeom prst="line">
            <a:avLst/>
          </a:prstGeom>
          <a:noFill/>
          <a:ln w="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8" name="直接连接符 10252"/>
          <p:cNvSpPr>
            <a:spLocks noChangeShapeType="1"/>
          </p:cNvSpPr>
          <p:nvPr/>
        </p:nvSpPr>
        <p:spPr bwMode="auto">
          <a:xfrm>
            <a:off x="4391025" y="2895600"/>
            <a:ext cx="1588" cy="2006600"/>
          </a:xfrm>
          <a:prstGeom prst="line">
            <a:avLst/>
          </a:prstGeom>
          <a:noFill/>
          <a:ln w="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9" name="直接连接符 10253"/>
          <p:cNvSpPr>
            <a:spLocks noChangeShapeType="1"/>
          </p:cNvSpPr>
          <p:nvPr/>
        </p:nvSpPr>
        <p:spPr bwMode="auto">
          <a:xfrm flipH="1">
            <a:off x="4826000" y="2895600"/>
            <a:ext cx="12700" cy="2006600"/>
          </a:xfrm>
          <a:prstGeom prst="line">
            <a:avLst/>
          </a:prstGeom>
          <a:noFill/>
          <a:ln w="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50" name="直接连接符 10254"/>
          <p:cNvSpPr>
            <a:spLocks noChangeShapeType="1"/>
          </p:cNvSpPr>
          <p:nvPr/>
        </p:nvSpPr>
        <p:spPr bwMode="auto">
          <a:xfrm flipH="1">
            <a:off x="5273675" y="2895600"/>
            <a:ext cx="11113" cy="2006600"/>
          </a:xfrm>
          <a:prstGeom prst="line">
            <a:avLst/>
          </a:prstGeom>
          <a:noFill/>
          <a:ln w="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51" name="直接连接符 10255"/>
          <p:cNvSpPr>
            <a:spLocks noChangeShapeType="1"/>
          </p:cNvSpPr>
          <p:nvPr/>
        </p:nvSpPr>
        <p:spPr bwMode="auto">
          <a:xfrm flipH="1">
            <a:off x="5710238" y="2895600"/>
            <a:ext cx="22225" cy="2006600"/>
          </a:xfrm>
          <a:prstGeom prst="line">
            <a:avLst/>
          </a:prstGeom>
          <a:noFill/>
          <a:ln w="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52" name="直接连接符 10256"/>
          <p:cNvSpPr>
            <a:spLocks noChangeShapeType="1"/>
          </p:cNvSpPr>
          <p:nvPr/>
        </p:nvSpPr>
        <p:spPr bwMode="auto">
          <a:xfrm flipH="1">
            <a:off x="6169025" y="2895600"/>
            <a:ext cx="11113" cy="2006600"/>
          </a:xfrm>
          <a:prstGeom prst="line">
            <a:avLst/>
          </a:prstGeom>
          <a:noFill/>
          <a:ln w="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53" name="直接连接符 10257"/>
          <p:cNvSpPr>
            <a:spLocks noChangeShapeType="1"/>
          </p:cNvSpPr>
          <p:nvPr/>
        </p:nvSpPr>
        <p:spPr bwMode="auto">
          <a:xfrm flipH="1">
            <a:off x="6604000" y="2895600"/>
            <a:ext cx="23813" cy="2006600"/>
          </a:xfrm>
          <a:prstGeom prst="line">
            <a:avLst/>
          </a:prstGeom>
          <a:noFill/>
          <a:ln w="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54" name="直接连接符 10258"/>
          <p:cNvSpPr>
            <a:spLocks noChangeShapeType="1"/>
          </p:cNvSpPr>
          <p:nvPr/>
        </p:nvSpPr>
        <p:spPr bwMode="auto">
          <a:xfrm>
            <a:off x="7040563" y="2895600"/>
            <a:ext cx="11112" cy="2006600"/>
          </a:xfrm>
          <a:prstGeom prst="line">
            <a:avLst/>
          </a:prstGeom>
          <a:noFill/>
          <a:ln w="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55" name="直接连接符 10259"/>
          <p:cNvSpPr>
            <a:spLocks noChangeShapeType="1"/>
          </p:cNvSpPr>
          <p:nvPr/>
        </p:nvSpPr>
        <p:spPr bwMode="auto">
          <a:xfrm flipH="1">
            <a:off x="7499350" y="2895600"/>
            <a:ext cx="12700" cy="2006600"/>
          </a:xfrm>
          <a:prstGeom prst="line">
            <a:avLst/>
          </a:prstGeom>
          <a:noFill/>
          <a:ln w="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56" name="直接连接符 10260"/>
          <p:cNvSpPr>
            <a:spLocks noChangeShapeType="1"/>
          </p:cNvSpPr>
          <p:nvPr/>
        </p:nvSpPr>
        <p:spPr bwMode="auto">
          <a:xfrm>
            <a:off x="1268413" y="3230563"/>
            <a:ext cx="6702425" cy="9525"/>
          </a:xfrm>
          <a:prstGeom prst="line">
            <a:avLst/>
          </a:prstGeom>
          <a:noFill/>
          <a:ln w="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57" name="直接连接符 10261"/>
          <p:cNvSpPr>
            <a:spLocks noChangeShapeType="1"/>
          </p:cNvSpPr>
          <p:nvPr/>
        </p:nvSpPr>
        <p:spPr bwMode="auto">
          <a:xfrm>
            <a:off x="1268413" y="3567113"/>
            <a:ext cx="6702425" cy="9525"/>
          </a:xfrm>
          <a:prstGeom prst="line">
            <a:avLst/>
          </a:prstGeom>
          <a:noFill/>
          <a:ln w="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58" name="直接连接符 10262"/>
          <p:cNvSpPr>
            <a:spLocks noChangeShapeType="1"/>
          </p:cNvSpPr>
          <p:nvPr/>
        </p:nvSpPr>
        <p:spPr bwMode="auto">
          <a:xfrm flipH="1">
            <a:off x="1281113" y="3895725"/>
            <a:ext cx="6689725" cy="9525"/>
          </a:xfrm>
          <a:prstGeom prst="line">
            <a:avLst/>
          </a:prstGeom>
          <a:noFill/>
          <a:ln w="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59" name="直接连接符 10263"/>
          <p:cNvSpPr>
            <a:spLocks noChangeShapeType="1"/>
          </p:cNvSpPr>
          <p:nvPr/>
        </p:nvSpPr>
        <p:spPr bwMode="auto">
          <a:xfrm>
            <a:off x="1281113" y="4230688"/>
            <a:ext cx="6678612" cy="9525"/>
          </a:xfrm>
          <a:prstGeom prst="line">
            <a:avLst/>
          </a:prstGeom>
          <a:noFill/>
          <a:ln w="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60" name="直接连接符 10264"/>
          <p:cNvSpPr>
            <a:spLocks noChangeShapeType="1"/>
          </p:cNvSpPr>
          <p:nvPr/>
        </p:nvSpPr>
        <p:spPr bwMode="auto">
          <a:xfrm>
            <a:off x="1281113" y="4584700"/>
            <a:ext cx="6678612" cy="1588"/>
          </a:xfrm>
          <a:prstGeom prst="line">
            <a:avLst/>
          </a:prstGeom>
          <a:noFill/>
          <a:ln w="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34" name="椭圆 10265"/>
          <p:cNvSpPr/>
          <p:nvPr/>
        </p:nvSpPr>
        <p:spPr>
          <a:xfrm>
            <a:off x="1246188" y="2878138"/>
            <a:ext cx="58737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35" name="椭圆 10266"/>
          <p:cNvSpPr/>
          <p:nvPr/>
        </p:nvSpPr>
        <p:spPr>
          <a:xfrm>
            <a:off x="7947025" y="2878138"/>
            <a:ext cx="58738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36" name="椭圆 10267"/>
          <p:cNvSpPr/>
          <p:nvPr/>
        </p:nvSpPr>
        <p:spPr>
          <a:xfrm>
            <a:off x="1257300" y="4884738"/>
            <a:ext cx="58738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37" name="椭圆 10268"/>
          <p:cNvSpPr/>
          <p:nvPr/>
        </p:nvSpPr>
        <p:spPr>
          <a:xfrm>
            <a:off x="7935913" y="4884738"/>
            <a:ext cx="58737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38" name="椭圆 10269"/>
          <p:cNvSpPr/>
          <p:nvPr/>
        </p:nvSpPr>
        <p:spPr>
          <a:xfrm>
            <a:off x="1246188" y="3214688"/>
            <a:ext cx="58737" cy="42862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39" name="椭圆 10270"/>
          <p:cNvSpPr/>
          <p:nvPr/>
        </p:nvSpPr>
        <p:spPr>
          <a:xfrm>
            <a:off x="7947025" y="3222625"/>
            <a:ext cx="58738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40" name="椭圆 10271"/>
          <p:cNvSpPr/>
          <p:nvPr/>
        </p:nvSpPr>
        <p:spPr>
          <a:xfrm>
            <a:off x="1246188" y="3551238"/>
            <a:ext cx="58737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41" name="椭圆 10272"/>
          <p:cNvSpPr/>
          <p:nvPr/>
        </p:nvSpPr>
        <p:spPr>
          <a:xfrm>
            <a:off x="7947025" y="3559175"/>
            <a:ext cx="58738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42" name="椭圆 10273"/>
          <p:cNvSpPr/>
          <p:nvPr/>
        </p:nvSpPr>
        <p:spPr>
          <a:xfrm>
            <a:off x="1257300" y="3886200"/>
            <a:ext cx="58738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43" name="椭圆 10274"/>
          <p:cNvSpPr/>
          <p:nvPr/>
        </p:nvSpPr>
        <p:spPr>
          <a:xfrm>
            <a:off x="7947025" y="3876675"/>
            <a:ext cx="58738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44" name="椭圆 10275"/>
          <p:cNvSpPr/>
          <p:nvPr/>
        </p:nvSpPr>
        <p:spPr>
          <a:xfrm>
            <a:off x="1257300" y="4213225"/>
            <a:ext cx="58738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45" name="椭圆 10276"/>
          <p:cNvSpPr/>
          <p:nvPr/>
        </p:nvSpPr>
        <p:spPr>
          <a:xfrm>
            <a:off x="7935913" y="4222750"/>
            <a:ext cx="58737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46" name="椭圆 10277"/>
          <p:cNvSpPr/>
          <p:nvPr/>
        </p:nvSpPr>
        <p:spPr>
          <a:xfrm>
            <a:off x="1257300" y="4567238"/>
            <a:ext cx="58738" cy="42862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47" name="椭圆 10278"/>
          <p:cNvSpPr/>
          <p:nvPr/>
        </p:nvSpPr>
        <p:spPr>
          <a:xfrm>
            <a:off x="7935913" y="4567238"/>
            <a:ext cx="58737" cy="42862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48" name="椭圆 10279"/>
          <p:cNvSpPr/>
          <p:nvPr/>
        </p:nvSpPr>
        <p:spPr>
          <a:xfrm>
            <a:off x="1681163" y="2878138"/>
            <a:ext cx="58737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49" name="椭圆 10280"/>
          <p:cNvSpPr/>
          <p:nvPr/>
        </p:nvSpPr>
        <p:spPr>
          <a:xfrm>
            <a:off x="1681163" y="4884738"/>
            <a:ext cx="58737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50" name="椭圆 10281"/>
          <p:cNvSpPr/>
          <p:nvPr/>
        </p:nvSpPr>
        <p:spPr>
          <a:xfrm>
            <a:off x="2139950" y="2878138"/>
            <a:ext cx="60325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51" name="椭圆 10282"/>
          <p:cNvSpPr/>
          <p:nvPr/>
        </p:nvSpPr>
        <p:spPr>
          <a:xfrm>
            <a:off x="2152650" y="4884738"/>
            <a:ext cx="58738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52" name="椭圆 10283"/>
          <p:cNvSpPr/>
          <p:nvPr/>
        </p:nvSpPr>
        <p:spPr>
          <a:xfrm>
            <a:off x="2576513" y="2878138"/>
            <a:ext cx="58737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53" name="椭圆 10284"/>
          <p:cNvSpPr/>
          <p:nvPr/>
        </p:nvSpPr>
        <p:spPr>
          <a:xfrm>
            <a:off x="2576513" y="4884738"/>
            <a:ext cx="58737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54" name="椭圆 10285"/>
          <p:cNvSpPr/>
          <p:nvPr/>
        </p:nvSpPr>
        <p:spPr>
          <a:xfrm>
            <a:off x="3024188" y="2878138"/>
            <a:ext cx="58737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55" name="椭圆 10286"/>
          <p:cNvSpPr/>
          <p:nvPr/>
        </p:nvSpPr>
        <p:spPr>
          <a:xfrm>
            <a:off x="3035300" y="4884738"/>
            <a:ext cx="58738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56" name="椭圆 10287"/>
          <p:cNvSpPr/>
          <p:nvPr/>
        </p:nvSpPr>
        <p:spPr>
          <a:xfrm>
            <a:off x="3482975" y="2878138"/>
            <a:ext cx="58738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57" name="椭圆 10288"/>
          <p:cNvSpPr/>
          <p:nvPr/>
        </p:nvSpPr>
        <p:spPr>
          <a:xfrm>
            <a:off x="3471863" y="4884738"/>
            <a:ext cx="58737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58" name="椭圆 10289"/>
          <p:cNvSpPr/>
          <p:nvPr/>
        </p:nvSpPr>
        <p:spPr>
          <a:xfrm>
            <a:off x="3930650" y="2878138"/>
            <a:ext cx="58738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59" name="椭圆 10290"/>
          <p:cNvSpPr/>
          <p:nvPr/>
        </p:nvSpPr>
        <p:spPr>
          <a:xfrm>
            <a:off x="3930650" y="4884738"/>
            <a:ext cx="58738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60" name="椭圆 10291"/>
          <p:cNvSpPr/>
          <p:nvPr/>
        </p:nvSpPr>
        <p:spPr>
          <a:xfrm>
            <a:off x="4367213" y="2878138"/>
            <a:ext cx="58737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61" name="椭圆 10292"/>
          <p:cNvSpPr/>
          <p:nvPr/>
        </p:nvSpPr>
        <p:spPr>
          <a:xfrm>
            <a:off x="4367213" y="4884738"/>
            <a:ext cx="58737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62" name="椭圆 10293"/>
          <p:cNvSpPr/>
          <p:nvPr/>
        </p:nvSpPr>
        <p:spPr>
          <a:xfrm>
            <a:off x="4814888" y="2878138"/>
            <a:ext cx="58737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63" name="椭圆 10294"/>
          <p:cNvSpPr/>
          <p:nvPr/>
        </p:nvSpPr>
        <p:spPr>
          <a:xfrm>
            <a:off x="4802188" y="4884738"/>
            <a:ext cx="58737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64" name="椭圆 10295"/>
          <p:cNvSpPr/>
          <p:nvPr/>
        </p:nvSpPr>
        <p:spPr>
          <a:xfrm>
            <a:off x="5262563" y="2878138"/>
            <a:ext cx="58737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65" name="椭圆 10296"/>
          <p:cNvSpPr/>
          <p:nvPr/>
        </p:nvSpPr>
        <p:spPr>
          <a:xfrm>
            <a:off x="5249863" y="4884738"/>
            <a:ext cx="58737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66" name="椭圆 10297"/>
          <p:cNvSpPr/>
          <p:nvPr/>
        </p:nvSpPr>
        <p:spPr>
          <a:xfrm>
            <a:off x="5710238" y="2878138"/>
            <a:ext cx="58737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67" name="椭圆 10298"/>
          <p:cNvSpPr/>
          <p:nvPr/>
        </p:nvSpPr>
        <p:spPr>
          <a:xfrm>
            <a:off x="5686425" y="4884738"/>
            <a:ext cx="58738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68" name="椭圆 10299"/>
          <p:cNvSpPr/>
          <p:nvPr/>
        </p:nvSpPr>
        <p:spPr>
          <a:xfrm>
            <a:off x="6157913" y="2878138"/>
            <a:ext cx="58737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69" name="椭圆 10300"/>
          <p:cNvSpPr/>
          <p:nvPr/>
        </p:nvSpPr>
        <p:spPr>
          <a:xfrm>
            <a:off x="6145213" y="4884738"/>
            <a:ext cx="58737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70" name="椭圆 10301"/>
          <p:cNvSpPr/>
          <p:nvPr/>
        </p:nvSpPr>
        <p:spPr>
          <a:xfrm>
            <a:off x="6604000" y="2878138"/>
            <a:ext cx="60325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71" name="椭圆 10302"/>
          <p:cNvSpPr/>
          <p:nvPr/>
        </p:nvSpPr>
        <p:spPr>
          <a:xfrm>
            <a:off x="6581775" y="4884738"/>
            <a:ext cx="58738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72" name="椭圆 10303"/>
          <p:cNvSpPr/>
          <p:nvPr/>
        </p:nvSpPr>
        <p:spPr>
          <a:xfrm>
            <a:off x="7016750" y="2878138"/>
            <a:ext cx="58738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73" name="椭圆 10304"/>
          <p:cNvSpPr/>
          <p:nvPr/>
        </p:nvSpPr>
        <p:spPr>
          <a:xfrm>
            <a:off x="7029450" y="4884738"/>
            <a:ext cx="58738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74" name="椭圆 10305"/>
          <p:cNvSpPr/>
          <p:nvPr/>
        </p:nvSpPr>
        <p:spPr>
          <a:xfrm>
            <a:off x="7488238" y="2878138"/>
            <a:ext cx="58737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7475" name="椭圆 10306"/>
          <p:cNvSpPr/>
          <p:nvPr/>
        </p:nvSpPr>
        <p:spPr>
          <a:xfrm>
            <a:off x="7477125" y="4884738"/>
            <a:ext cx="58738" cy="44450"/>
          </a:xfrm>
          <a:prstGeom prst="ellipse">
            <a:avLst/>
          </a:prstGeom>
          <a:solidFill>
            <a:srgbClr val="FFFF00"/>
          </a:solidFill>
          <a:ln w="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40003" name="直接连接符 10307"/>
          <p:cNvSpPr>
            <a:spLocks noChangeShapeType="1"/>
          </p:cNvSpPr>
          <p:nvPr/>
        </p:nvSpPr>
        <p:spPr bwMode="auto">
          <a:xfrm>
            <a:off x="836613" y="4895850"/>
            <a:ext cx="76327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004" name="直接连接符 10308"/>
          <p:cNvSpPr>
            <a:spLocks noChangeShapeType="1"/>
          </p:cNvSpPr>
          <p:nvPr/>
        </p:nvSpPr>
        <p:spPr bwMode="auto">
          <a:xfrm flipV="1">
            <a:off x="5300663" y="2624138"/>
            <a:ext cx="0" cy="24860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78" name="文本框 10309"/>
          <p:cNvSpPr txBox="1"/>
          <p:nvPr/>
        </p:nvSpPr>
        <p:spPr>
          <a:xfrm>
            <a:off x="8172450" y="4618038"/>
            <a:ext cx="649288" cy="287337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algn="ctr" fontAlgn="auto">
              <a:spcBef>
                <a:spcPct val="50000"/>
              </a:spcBef>
            </a:pPr>
            <a:r>
              <a:rPr lang="en-US" altLang="zh-CN" sz="1350" noProof="1"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7479" name="文本框 10310"/>
          <p:cNvSpPr txBox="1"/>
          <p:nvPr/>
        </p:nvSpPr>
        <p:spPr>
          <a:xfrm>
            <a:off x="5148263" y="2509838"/>
            <a:ext cx="647700" cy="287337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algn="ctr" fontAlgn="auto">
              <a:spcBef>
                <a:spcPct val="50000"/>
              </a:spcBef>
            </a:pPr>
            <a:r>
              <a:rPr lang="en-US" altLang="zh-CN" sz="1350" noProof="1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7480" name="矩形 10311"/>
          <p:cNvSpPr/>
          <p:nvPr/>
        </p:nvSpPr>
        <p:spPr>
          <a:xfrm>
            <a:off x="5313363" y="4895850"/>
            <a:ext cx="104775" cy="204788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ctr" fontAlgn="auto"/>
            <a:r>
              <a:rPr lang="en-US" altLang="zh-CN" sz="1350" b="1" noProof="1">
                <a:latin typeface="Arial" panose="020B0604020202020204" pitchFamily="34" charset="0"/>
              </a:rPr>
              <a:t>o</a:t>
            </a:r>
            <a:endParaRPr lang="en-US" altLang="zh-CN" sz="1350" noProof="1">
              <a:latin typeface="Arial" panose="020B0604020202020204" pitchFamily="34" charset="0"/>
            </a:endParaRPr>
          </a:p>
        </p:txBody>
      </p:sp>
      <p:sp>
        <p:nvSpPr>
          <p:cNvPr id="17481" name="文本框 10312"/>
          <p:cNvSpPr txBox="1"/>
          <p:nvPr/>
        </p:nvSpPr>
        <p:spPr>
          <a:xfrm>
            <a:off x="673100" y="1000125"/>
            <a:ext cx="7499350" cy="1624013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250" b="1" noProof="1">
                <a:latin typeface="宋体" panose="02010600030101010101" pitchFamily="2" charset="-122"/>
              </a:rPr>
              <a:t>例2 在平面直角坐标系中, 四边形ABCD的四个顶点的坐标分别为A(-6,6),B(-8,2),C(-4,0),D(-2,4),画出它的一个以原点O为位似中心,相似比为1/2的位似图形.</a:t>
            </a:r>
          </a:p>
        </p:txBody>
      </p:sp>
      <p:sp>
        <p:nvSpPr>
          <p:cNvPr id="10314" name="文本框 10313"/>
          <p:cNvSpPr txBox="1"/>
          <p:nvPr/>
        </p:nvSpPr>
        <p:spPr>
          <a:xfrm>
            <a:off x="712788" y="5595938"/>
            <a:ext cx="5216525" cy="414337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spcBef>
                <a:spcPct val="50000"/>
              </a:spcBef>
            </a:pPr>
            <a:r>
              <a:rPr lang="en-US" altLang="zh-CN" sz="2175" noProof="1">
                <a:latin typeface="Times New Roman" panose="02020603050405020304" pitchFamily="18" charset="0"/>
              </a:rPr>
              <a:t>A′( -3,3 ),  B′(  -4,1 ), C′( -2,0 ), D′( -1,2 )</a:t>
            </a:r>
          </a:p>
        </p:txBody>
      </p:sp>
      <p:grpSp>
        <p:nvGrpSpPr>
          <p:cNvPr id="40010" name="组合 10314"/>
          <p:cNvGrpSpPr/>
          <p:nvPr/>
        </p:nvGrpSpPr>
        <p:grpSpPr bwMode="auto">
          <a:xfrm>
            <a:off x="1479550" y="2624138"/>
            <a:ext cx="3097213" cy="2530475"/>
            <a:chOff x="0" y="0"/>
            <a:chExt cx="1951" cy="2124"/>
          </a:xfrm>
        </p:grpSpPr>
        <p:sp>
          <p:nvSpPr>
            <p:cNvPr id="17500" name="矩形 10315"/>
            <p:cNvSpPr/>
            <p:nvPr/>
          </p:nvSpPr>
          <p:spPr>
            <a:xfrm>
              <a:off x="0" y="1271"/>
              <a:ext cx="78" cy="173"/>
            </a:xfrm>
            <a:prstGeom prst="rect">
              <a:avLst/>
            </a:prstGeom>
            <a:noFill/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ctr" fontAlgn="auto"/>
              <a:r>
                <a:rPr lang="en-US" altLang="zh-CN" sz="1350" b="1" noProof="1">
                  <a:latin typeface="Arial" panose="020B0604020202020204" pitchFamily="34" charset="0"/>
                </a:rPr>
                <a:t>B</a:t>
              </a:r>
              <a:endParaRPr lang="en-US" altLang="zh-CN" sz="1350" noProof="1">
                <a:latin typeface="Arial" panose="020B0604020202020204" pitchFamily="34" charset="0"/>
              </a:endParaRPr>
            </a:p>
          </p:txBody>
        </p:sp>
        <p:sp>
          <p:nvSpPr>
            <p:cNvPr id="17501" name="矩形 10316"/>
            <p:cNvSpPr/>
            <p:nvPr/>
          </p:nvSpPr>
          <p:spPr>
            <a:xfrm>
              <a:off x="681" y="0"/>
              <a:ext cx="78" cy="173"/>
            </a:xfrm>
            <a:prstGeom prst="rect">
              <a:avLst/>
            </a:prstGeom>
            <a:noFill/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ctr" fontAlgn="auto"/>
              <a:r>
                <a:rPr lang="en-US" altLang="zh-CN" sz="1350" b="1" noProof="1">
                  <a:latin typeface="Arial" panose="020B0604020202020204" pitchFamily="34" charset="0"/>
                </a:rPr>
                <a:t>A</a:t>
              </a:r>
              <a:endParaRPr lang="en-US" altLang="zh-CN" sz="1350" noProof="1">
                <a:latin typeface="Arial" panose="020B0604020202020204" pitchFamily="34" charset="0"/>
              </a:endParaRPr>
            </a:p>
          </p:txBody>
        </p:sp>
        <p:sp>
          <p:nvSpPr>
            <p:cNvPr id="17502" name="矩形 10317"/>
            <p:cNvSpPr/>
            <p:nvPr/>
          </p:nvSpPr>
          <p:spPr>
            <a:xfrm>
              <a:off x="1238" y="1951"/>
              <a:ext cx="78" cy="173"/>
            </a:xfrm>
            <a:prstGeom prst="rect">
              <a:avLst/>
            </a:prstGeom>
            <a:noFill/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ctr" fontAlgn="auto"/>
              <a:r>
                <a:rPr lang="en-US" altLang="zh-CN" sz="1350" b="1" noProof="1">
                  <a:latin typeface="Arial" panose="020B0604020202020204" pitchFamily="34" charset="0"/>
                </a:rPr>
                <a:t>C</a:t>
              </a:r>
            </a:p>
          </p:txBody>
        </p:sp>
        <p:grpSp>
          <p:nvGrpSpPr>
            <p:cNvPr id="40014" name="组合 10318"/>
            <p:cNvGrpSpPr/>
            <p:nvPr/>
          </p:nvGrpSpPr>
          <p:grpSpPr bwMode="auto">
            <a:xfrm>
              <a:off x="139" y="227"/>
              <a:ext cx="1679" cy="1679"/>
              <a:chOff x="0" y="0"/>
              <a:chExt cx="1679" cy="1679"/>
            </a:xfrm>
          </p:grpSpPr>
          <p:sp>
            <p:nvSpPr>
              <p:cNvPr id="40015" name="直接连接符 10319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545" cy="113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16" name="直接连接符 10320"/>
              <p:cNvSpPr>
                <a:spLocks noChangeShapeType="1"/>
              </p:cNvSpPr>
              <p:nvPr/>
            </p:nvSpPr>
            <p:spPr bwMode="auto">
              <a:xfrm>
                <a:off x="0" y="1134"/>
                <a:ext cx="1134" cy="545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17" name="直接连接符 10321"/>
              <p:cNvSpPr>
                <a:spLocks noChangeShapeType="1"/>
              </p:cNvSpPr>
              <p:nvPr/>
            </p:nvSpPr>
            <p:spPr bwMode="auto">
              <a:xfrm flipH="1">
                <a:off x="1134" y="545"/>
                <a:ext cx="544" cy="113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18" name="直接连接符 10322"/>
              <p:cNvSpPr>
                <a:spLocks noChangeShapeType="1"/>
              </p:cNvSpPr>
              <p:nvPr/>
            </p:nvSpPr>
            <p:spPr bwMode="auto">
              <a:xfrm>
                <a:off x="545" y="0"/>
                <a:ext cx="1134" cy="545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504" name="矩形 10323"/>
            <p:cNvSpPr/>
            <p:nvPr/>
          </p:nvSpPr>
          <p:spPr>
            <a:xfrm>
              <a:off x="1873" y="636"/>
              <a:ext cx="78" cy="172"/>
            </a:xfrm>
            <a:prstGeom prst="rect">
              <a:avLst/>
            </a:prstGeom>
            <a:noFill/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ctr" fontAlgn="auto"/>
              <a:r>
                <a:rPr lang="en-US" altLang="zh-CN" sz="1350" b="1" noProof="1">
                  <a:latin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10325" name="矩形 10324"/>
          <p:cNvSpPr/>
          <p:nvPr/>
        </p:nvSpPr>
        <p:spPr>
          <a:xfrm>
            <a:off x="3573463" y="3706813"/>
            <a:ext cx="649287" cy="206375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>
            <a:spAutoFit/>
          </a:bodyPr>
          <a:lstStyle/>
          <a:p>
            <a:pPr algn="ctr" fontAlgn="auto"/>
            <a:r>
              <a:rPr lang="en-US" altLang="zh-CN" sz="1350" b="1" noProof="1">
                <a:latin typeface="Arial" panose="020B0604020202020204" pitchFamily="34" charset="0"/>
              </a:rPr>
              <a:t>A′</a:t>
            </a:r>
          </a:p>
        </p:txBody>
      </p:sp>
      <p:sp>
        <p:nvSpPr>
          <p:cNvPr id="10326" name="直接连接符 10325"/>
          <p:cNvSpPr>
            <a:spLocks noChangeShapeType="1"/>
          </p:cNvSpPr>
          <p:nvPr/>
        </p:nvSpPr>
        <p:spPr bwMode="auto">
          <a:xfrm flipH="1">
            <a:off x="3500438" y="3922713"/>
            <a:ext cx="431800" cy="6477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7" name="直接连接符 10326"/>
          <p:cNvSpPr>
            <a:spLocks noChangeShapeType="1"/>
          </p:cNvSpPr>
          <p:nvPr/>
        </p:nvSpPr>
        <p:spPr bwMode="auto">
          <a:xfrm>
            <a:off x="3500438" y="4570413"/>
            <a:ext cx="863600" cy="32385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8" name="直接连接符 10327"/>
          <p:cNvSpPr>
            <a:spLocks noChangeShapeType="1"/>
          </p:cNvSpPr>
          <p:nvPr/>
        </p:nvSpPr>
        <p:spPr bwMode="auto">
          <a:xfrm flipH="1">
            <a:off x="4364038" y="4246563"/>
            <a:ext cx="431800" cy="6477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9" name="直接连接符 10328"/>
          <p:cNvSpPr>
            <a:spLocks noChangeShapeType="1"/>
          </p:cNvSpPr>
          <p:nvPr/>
        </p:nvSpPr>
        <p:spPr bwMode="auto">
          <a:xfrm>
            <a:off x="3932238" y="3922713"/>
            <a:ext cx="863600" cy="32385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30" name="矩形 10329"/>
          <p:cNvSpPr/>
          <p:nvPr/>
        </p:nvSpPr>
        <p:spPr>
          <a:xfrm>
            <a:off x="2995613" y="4408488"/>
            <a:ext cx="649287" cy="204787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>
            <a:spAutoFit/>
          </a:bodyPr>
          <a:lstStyle/>
          <a:p>
            <a:pPr algn="ctr" fontAlgn="auto"/>
            <a:r>
              <a:rPr lang="en-US" altLang="zh-CN" sz="1350" b="1" noProof="1">
                <a:latin typeface="Arial" panose="020B0604020202020204" pitchFamily="34" charset="0"/>
              </a:rPr>
              <a:t>B′</a:t>
            </a:r>
          </a:p>
        </p:txBody>
      </p:sp>
      <p:sp>
        <p:nvSpPr>
          <p:cNvPr id="10331" name="矩形 10330"/>
          <p:cNvSpPr/>
          <p:nvPr/>
        </p:nvSpPr>
        <p:spPr>
          <a:xfrm>
            <a:off x="4148138" y="4948238"/>
            <a:ext cx="649287" cy="206375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>
            <a:spAutoFit/>
          </a:bodyPr>
          <a:lstStyle/>
          <a:p>
            <a:pPr algn="ctr" fontAlgn="auto"/>
            <a:r>
              <a:rPr lang="en-US" altLang="zh-CN" sz="1350" b="1" noProof="1">
                <a:latin typeface="Arial" panose="020B0604020202020204" pitchFamily="34" charset="0"/>
              </a:rPr>
              <a:t>C′</a:t>
            </a:r>
          </a:p>
        </p:txBody>
      </p:sp>
      <p:sp>
        <p:nvSpPr>
          <p:cNvPr id="10332" name="矩形 10331"/>
          <p:cNvSpPr/>
          <p:nvPr/>
        </p:nvSpPr>
        <p:spPr>
          <a:xfrm>
            <a:off x="4724400" y="4030663"/>
            <a:ext cx="649288" cy="206375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>
            <a:spAutoFit/>
          </a:bodyPr>
          <a:lstStyle/>
          <a:p>
            <a:pPr algn="ctr" fontAlgn="auto"/>
            <a:r>
              <a:rPr lang="en-US" altLang="zh-CN" sz="1350" b="1" noProof="1">
                <a:latin typeface="Arial" panose="020B0604020202020204" pitchFamily="34" charset="0"/>
              </a:rPr>
              <a:t>D′</a:t>
            </a:r>
          </a:p>
        </p:txBody>
      </p:sp>
      <p:sp>
        <p:nvSpPr>
          <p:cNvPr id="10334" name="直接连接符 10333"/>
          <p:cNvSpPr>
            <a:spLocks noChangeShapeType="1"/>
          </p:cNvSpPr>
          <p:nvPr/>
        </p:nvSpPr>
        <p:spPr bwMode="auto">
          <a:xfrm>
            <a:off x="4364038" y="3543300"/>
            <a:ext cx="1368425" cy="2052638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35" name="直接连接符 10334"/>
          <p:cNvSpPr>
            <a:spLocks noChangeShapeType="1"/>
          </p:cNvSpPr>
          <p:nvPr/>
        </p:nvSpPr>
        <p:spPr bwMode="auto">
          <a:xfrm>
            <a:off x="2563813" y="2895600"/>
            <a:ext cx="4103687" cy="2917825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36" name="直接连接符 10335"/>
          <p:cNvSpPr>
            <a:spLocks noChangeShapeType="1"/>
          </p:cNvSpPr>
          <p:nvPr/>
        </p:nvSpPr>
        <p:spPr bwMode="auto">
          <a:xfrm>
            <a:off x="1627188" y="4246563"/>
            <a:ext cx="5400675" cy="917575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37" name="直接连接符 10336"/>
          <p:cNvSpPr>
            <a:spLocks noChangeShapeType="1"/>
          </p:cNvSpPr>
          <p:nvPr/>
        </p:nvSpPr>
        <p:spPr bwMode="auto">
          <a:xfrm>
            <a:off x="3427413" y="4894263"/>
            <a:ext cx="2736850" cy="0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38" name="直接连接符 10337"/>
          <p:cNvSpPr>
            <a:spLocks noChangeShapeType="1"/>
          </p:cNvSpPr>
          <p:nvPr/>
        </p:nvSpPr>
        <p:spPr bwMode="auto">
          <a:xfrm flipH="1">
            <a:off x="5732463" y="4894263"/>
            <a:ext cx="431800" cy="70167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39" name="直接连接符 10338"/>
          <p:cNvSpPr>
            <a:spLocks noChangeShapeType="1"/>
          </p:cNvSpPr>
          <p:nvPr/>
        </p:nvSpPr>
        <p:spPr bwMode="auto">
          <a:xfrm>
            <a:off x="5732463" y="5595938"/>
            <a:ext cx="935037" cy="27146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40" name="直接连接符 10339"/>
          <p:cNvSpPr>
            <a:spLocks noChangeShapeType="1"/>
          </p:cNvSpPr>
          <p:nvPr/>
        </p:nvSpPr>
        <p:spPr bwMode="auto">
          <a:xfrm flipH="1">
            <a:off x="6667500" y="5219700"/>
            <a:ext cx="433388" cy="6477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41" name="直接连接符 10340"/>
          <p:cNvSpPr>
            <a:spLocks noChangeShapeType="1"/>
          </p:cNvSpPr>
          <p:nvPr/>
        </p:nvSpPr>
        <p:spPr bwMode="auto">
          <a:xfrm>
            <a:off x="6091238" y="4894263"/>
            <a:ext cx="1009650" cy="325437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4" grpId="0"/>
      <p:bldP spid="10325" grpId="0" bldLvl="0" animBg="1"/>
      <p:bldP spid="10326" grpId="0" animBg="1"/>
      <p:bldP spid="10327" grpId="0" animBg="1"/>
      <p:bldP spid="10328" grpId="0" animBg="1"/>
      <p:bldP spid="10329" grpId="0" animBg="1"/>
      <p:bldP spid="10330" grpId="0" bldLvl="0" animBg="1"/>
      <p:bldP spid="10331" grpId="0" bldLvl="0" animBg="1"/>
      <p:bldP spid="10332" grpId="0" bldLvl="0" animBg="1"/>
      <p:bldP spid="10334" grpId="0" animBg="1"/>
      <p:bldP spid="10335" grpId="0" animBg="1"/>
      <p:bldP spid="10336" grpId="0" animBg="1"/>
      <p:bldP spid="10337" grpId="0" animBg="1"/>
      <p:bldP spid="10338" grpId="0" animBg="1"/>
      <p:bldP spid="10339" grpId="0" animBg="1"/>
      <p:bldP spid="10340" grpId="0" animBg="1"/>
      <p:bldP spid="103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4"/>
          <p:cNvSpPr>
            <a:spLocks noGrp="1"/>
          </p:cNvSpPr>
          <p:nvPr/>
        </p:nvSpPr>
        <p:spPr>
          <a:xfrm>
            <a:off x="412750" y="1243013"/>
            <a:ext cx="2012950" cy="519112"/>
          </a:xfrm>
          <a:prstGeom prst="rect">
            <a:avLst/>
          </a:prstGeom>
        </p:spPr>
        <p:txBody>
          <a:bodyPr lIns="81646" tIns="40823" rIns="81646" bIns="40823" anchor="ctr"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7295">
              <a:defRPr/>
            </a:pPr>
            <a:r>
              <a:rPr lang="zh-CN" altLang="en-US" sz="3300" b="1" noProof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课堂练习</a:t>
            </a:r>
          </a:p>
        </p:txBody>
      </p:sp>
      <p:grpSp>
        <p:nvGrpSpPr>
          <p:cNvPr id="40962" name="Group 2"/>
          <p:cNvGrpSpPr/>
          <p:nvPr/>
        </p:nvGrpSpPr>
        <p:grpSpPr bwMode="auto">
          <a:xfrm>
            <a:off x="725488" y="2998788"/>
            <a:ext cx="4679950" cy="2193925"/>
            <a:chOff x="68" y="2478"/>
            <a:chExt cx="2948" cy="1842"/>
          </a:xfrm>
        </p:grpSpPr>
        <p:sp>
          <p:nvSpPr>
            <p:cNvPr id="18486" name="Freeform 3"/>
            <p:cNvSpPr/>
            <p:nvPr/>
          </p:nvSpPr>
          <p:spPr>
            <a:xfrm>
              <a:off x="249" y="2897"/>
              <a:ext cx="1889" cy="1423"/>
            </a:xfrm>
            <a:custGeom>
              <a:avLst/>
              <a:gdLst>
                <a:gd name="txL" fmla="*/ 0 w 1364"/>
                <a:gd name="txT" fmla="*/ 0 h 1016"/>
                <a:gd name="txR" fmla="*/ 1364 w 1364"/>
                <a:gd name="txB" fmla="*/ 1016 h 1016"/>
              </a:gdLst>
              <a:ahLst/>
              <a:cxnLst>
                <a:cxn ang="0">
                  <a:pos x="0" y="1016"/>
                </a:cxn>
                <a:cxn ang="0">
                  <a:pos x="1364" y="0"/>
                </a:cxn>
              </a:cxnLst>
              <a:rect l="txL" t="txT" r="txR" b="txB"/>
              <a:pathLst>
                <a:path w="1364" h="1016">
                  <a:moveTo>
                    <a:pt x="0" y="1016"/>
                  </a:moveTo>
                  <a:lnTo>
                    <a:pt x="136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>
                <a:latin typeface="Arial" panose="020B0604020202020204" pitchFamily="34" charset="0"/>
              </a:endParaRPr>
            </a:p>
          </p:txBody>
        </p:sp>
        <p:sp>
          <p:nvSpPr>
            <p:cNvPr id="40964" name="Line 4"/>
            <p:cNvSpPr>
              <a:spLocks noChangeShapeType="1"/>
            </p:cNvSpPr>
            <p:nvPr/>
          </p:nvSpPr>
          <p:spPr bwMode="auto">
            <a:xfrm flipV="1">
              <a:off x="567" y="2478"/>
              <a:ext cx="1633" cy="18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65" name="Line 5"/>
            <p:cNvSpPr>
              <a:spLocks noChangeShapeType="1"/>
            </p:cNvSpPr>
            <p:nvPr/>
          </p:nvSpPr>
          <p:spPr bwMode="auto">
            <a:xfrm flipV="1">
              <a:off x="68" y="2677"/>
              <a:ext cx="2948" cy="14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66" name="Line 6"/>
            <p:cNvSpPr>
              <a:spLocks noChangeShapeType="1"/>
            </p:cNvSpPr>
            <p:nvPr/>
          </p:nvSpPr>
          <p:spPr bwMode="auto">
            <a:xfrm flipV="1">
              <a:off x="68" y="3237"/>
              <a:ext cx="2449" cy="6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7"/>
          <p:cNvGrpSpPr/>
          <p:nvPr/>
        </p:nvGrpSpPr>
        <p:grpSpPr bwMode="auto">
          <a:xfrm>
            <a:off x="2587625" y="3009900"/>
            <a:ext cx="1503363" cy="1282700"/>
            <a:chOff x="1429" y="2242"/>
            <a:chExt cx="1189" cy="1279"/>
          </a:xfrm>
        </p:grpSpPr>
        <p:sp>
          <p:nvSpPr>
            <p:cNvPr id="40968" name="Line 8"/>
            <p:cNvSpPr>
              <a:spLocks noChangeShapeType="1"/>
            </p:cNvSpPr>
            <p:nvPr/>
          </p:nvSpPr>
          <p:spPr bwMode="auto">
            <a:xfrm flipV="1">
              <a:off x="1429" y="2886"/>
              <a:ext cx="590" cy="63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 flipV="1">
              <a:off x="2028" y="2242"/>
              <a:ext cx="590" cy="635"/>
            </a:xfrm>
            <a:prstGeom prst="line">
              <a:avLst/>
            </a:prstGeom>
            <a:noFill/>
            <a:ln w="9525">
              <a:solidFill>
                <a:srgbClr val="FFFFFF">
                  <a:alpha val="117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10"/>
          <p:cNvGrpSpPr/>
          <p:nvPr/>
        </p:nvGrpSpPr>
        <p:grpSpPr bwMode="auto">
          <a:xfrm rot="629645">
            <a:off x="2676525" y="3402013"/>
            <a:ext cx="1217613" cy="990600"/>
            <a:chOff x="1429" y="2242"/>
            <a:chExt cx="1189" cy="1279"/>
          </a:xfrm>
        </p:grpSpPr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V="1">
              <a:off x="1429" y="2886"/>
              <a:ext cx="590" cy="63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 flipV="1">
              <a:off x="2028" y="2242"/>
              <a:ext cx="590" cy="635"/>
            </a:xfrm>
            <a:prstGeom prst="line">
              <a:avLst/>
            </a:prstGeom>
            <a:noFill/>
            <a:ln w="9525">
              <a:solidFill>
                <a:srgbClr val="FFFFFF">
                  <a:alpha val="117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Group 13"/>
          <p:cNvGrpSpPr/>
          <p:nvPr/>
        </p:nvGrpSpPr>
        <p:grpSpPr bwMode="auto">
          <a:xfrm rot="1536717">
            <a:off x="2809875" y="3614738"/>
            <a:ext cx="1574800" cy="992187"/>
            <a:chOff x="1429" y="2242"/>
            <a:chExt cx="1189" cy="1279"/>
          </a:xfrm>
        </p:grpSpPr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 flipV="1">
              <a:off x="1429" y="2886"/>
              <a:ext cx="590" cy="63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 flipV="1">
              <a:off x="2028" y="2242"/>
              <a:ext cx="590" cy="635"/>
            </a:xfrm>
            <a:prstGeom prst="line">
              <a:avLst/>
            </a:prstGeom>
            <a:noFill/>
            <a:ln w="9525">
              <a:solidFill>
                <a:srgbClr val="FFFFFF">
                  <a:alpha val="117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" name="Group 16"/>
          <p:cNvGrpSpPr/>
          <p:nvPr/>
        </p:nvGrpSpPr>
        <p:grpSpPr bwMode="auto">
          <a:xfrm>
            <a:off x="2722563" y="3101975"/>
            <a:ext cx="2447925" cy="1350963"/>
            <a:chOff x="1327" y="2774"/>
            <a:chExt cx="1140" cy="877"/>
          </a:xfrm>
        </p:grpSpPr>
        <p:sp>
          <p:nvSpPr>
            <p:cNvPr id="40977" name="Line 17"/>
            <p:cNvSpPr>
              <a:spLocks noChangeShapeType="1"/>
            </p:cNvSpPr>
            <p:nvPr/>
          </p:nvSpPr>
          <p:spPr bwMode="auto">
            <a:xfrm rot="1129917" flipV="1">
              <a:off x="1327" y="3121"/>
              <a:ext cx="493" cy="53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78" name="Line 18"/>
            <p:cNvSpPr>
              <a:spLocks noChangeShapeType="1"/>
            </p:cNvSpPr>
            <p:nvPr/>
          </p:nvSpPr>
          <p:spPr bwMode="auto">
            <a:xfrm rot="1129917" flipV="1">
              <a:off x="1974" y="2774"/>
              <a:ext cx="493" cy="530"/>
            </a:xfrm>
            <a:prstGeom prst="line">
              <a:avLst/>
            </a:prstGeom>
            <a:noFill/>
            <a:ln w="9525">
              <a:solidFill>
                <a:srgbClr val="FFFFFF">
                  <a:alpha val="117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440" name="Freeform 28"/>
          <p:cNvSpPr/>
          <p:nvPr/>
        </p:nvSpPr>
        <p:spPr>
          <a:xfrm>
            <a:off x="4017963" y="3009900"/>
            <a:ext cx="1366837" cy="938213"/>
          </a:xfrm>
          <a:custGeom>
            <a:avLst/>
            <a:gdLst>
              <a:gd name="txL" fmla="*/ 0 w 545"/>
              <a:gd name="txT" fmla="*/ 0 h 498"/>
              <a:gd name="txR" fmla="*/ 545 w 545"/>
              <a:gd name="txB" fmla="*/ 498 h 498"/>
            </a:gdLst>
            <a:ahLst/>
            <a:cxnLst>
              <a:cxn ang="0">
                <a:pos x="46" y="0"/>
              </a:cxn>
              <a:cxn ang="0">
                <a:pos x="545" y="136"/>
              </a:cxn>
              <a:cxn ang="0">
                <a:pos x="227" y="498"/>
              </a:cxn>
              <a:cxn ang="0">
                <a:pos x="0" y="272"/>
              </a:cxn>
              <a:cxn ang="0">
                <a:pos x="46" y="0"/>
              </a:cxn>
            </a:cxnLst>
            <a:rect l="txL" t="txT" r="txR" b="txB"/>
            <a:pathLst>
              <a:path w="545" h="498">
                <a:moveTo>
                  <a:pt x="46" y="0"/>
                </a:moveTo>
                <a:lnTo>
                  <a:pt x="545" y="136"/>
                </a:lnTo>
                <a:lnTo>
                  <a:pt x="227" y="498"/>
                </a:lnTo>
                <a:lnTo>
                  <a:pt x="0" y="272"/>
                </a:lnTo>
                <a:lnTo>
                  <a:pt x="46" y="0"/>
                </a:lnTo>
                <a:close/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13693" name="Text Box 29"/>
          <p:cNvSpPr txBox="1"/>
          <p:nvPr/>
        </p:nvSpPr>
        <p:spPr>
          <a:xfrm>
            <a:off x="2549525" y="4360863"/>
            <a:ext cx="574675" cy="287337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spcBef>
                <a:spcPct val="50000"/>
              </a:spcBef>
            </a:pPr>
            <a:r>
              <a:rPr lang="en-US" altLang="zh-CN" sz="1350" b="1" i="1" noProof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13694" name="Freeform 30"/>
          <p:cNvSpPr/>
          <p:nvPr/>
        </p:nvSpPr>
        <p:spPr>
          <a:xfrm rot="10800000">
            <a:off x="1152525" y="4511675"/>
            <a:ext cx="684213" cy="466725"/>
          </a:xfrm>
          <a:custGeom>
            <a:avLst/>
            <a:gdLst>
              <a:gd name="txL" fmla="*/ 0 w 545"/>
              <a:gd name="txT" fmla="*/ 0 h 498"/>
              <a:gd name="txR" fmla="*/ 545 w 545"/>
              <a:gd name="txB" fmla="*/ 498 h 498"/>
            </a:gdLst>
            <a:ahLst/>
            <a:cxnLst>
              <a:cxn ang="0">
                <a:pos x="46" y="0"/>
              </a:cxn>
              <a:cxn ang="0">
                <a:pos x="545" y="136"/>
              </a:cxn>
              <a:cxn ang="0">
                <a:pos x="227" y="498"/>
              </a:cxn>
              <a:cxn ang="0">
                <a:pos x="0" y="272"/>
              </a:cxn>
              <a:cxn ang="0">
                <a:pos x="46" y="0"/>
              </a:cxn>
            </a:cxnLst>
            <a:rect l="txL" t="txT" r="txR" b="txB"/>
            <a:pathLst>
              <a:path w="545" h="498">
                <a:moveTo>
                  <a:pt x="46" y="0"/>
                </a:moveTo>
                <a:lnTo>
                  <a:pt x="545" y="136"/>
                </a:lnTo>
                <a:lnTo>
                  <a:pt x="227" y="498"/>
                </a:lnTo>
                <a:lnTo>
                  <a:pt x="0" y="272"/>
                </a:lnTo>
                <a:lnTo>
                  <a:pt x="46" y="0"/>
                </a:lnTo>
                <a:close/>
              </a:path>
            </a:pathLst>
          </a:custGeom>
          <a:noFill/>
          <a:ln w="952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13695" name="Oval 31"/>
          <p:cNvSpPr/>
          <p:nvPr/>
        </p:nvSpPr>
        <p:spPr>
          <a:xfrm>
            <a:off x="2538413" y="4289425"/>
            <a:ext cx="73025" cy="53975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lIns="81646" tIns="40823" rIns="81646" bIns="40823" anchor="ctr"/>
          <a:lstStyle/>
          <a:p>
            <a:pPr algn="ctr" fontAlgn="auto">
              <a:lnSpc>
                <a:spcPct val="160000"/>
              </a:lnSpc>
            </a:pPr>
            <a:endParaRPr lang="zh-CN" altLang="en-US" sz="2250" noProof="1">
              <a:latin typeface="Times New Roman" panose="02020603050405020304" pitchFamily="18" charset="0"/>
            </a:endParaRPr>
          </a:p>
        </p:txBody>
      </p:sp>
      <p:sp>
        <p:nvSpPr>
          <p:cNvPr id="18444" name="Rectangle 32"/>
          <p:cNvSpPr/>
          <p:nvPr/>
        </p:nvSpPr>
        <p:spPr>
          <a:xfrm>
            <a:off x="5386388" y="3116263"/>
            <a:ext cx="285750" cy="287337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en-US" altLang="zh-CN" sz="1350" b="1" i="1" noProof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8445" name="Rectangle 33"/>
          <p:cNvSpPr/>
          <p:nvPr/>
        </p:nvSpPr>
        <p:spPr>
          <a:xfrm>
            <a:off x="3592513" y="2752725"/>
            <a:ext cx="276225" cy="285750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en-US" altLang="zh-CN" sz="1350" b="1" i="1" noProof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8446" name="Rectangle 34"/>
          <p:cNvSpPr/>
          <p:nvPr/>
        </p:nvSpPr>
        <p:spPr>
          <a:xfrm>
            <a:off x="3687763" y="3309938"/>
            <a:ext cx="276225" cy="287337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en-US" altLang="zh-CN" sz="1350" b="1" i="1" noProof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8447" name="Rectangle 35"/>
          <p:cNvSpPr/>
          <p:nvPr/>
        </p:nvSpPr>
        <p:spPr>
          <a:xfrm>
            <a:off x="4017963" y="3873500"/>
            <a:ext cx="276225" cy="287338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en-US" altLang="zh-CN" sz="1350" b="1" i="1" noProof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13700" name="Rectangle 36"/>
          <p:cNvSpPr/>
          <p:nvPr/>
        </p:nvSpPr>
        <p:spPr>
          <a:xfrm>
            <a:off x="1685925" y="4905375"/>
            <a:ext cx="325438" cy="287338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en-US" altLang="zh-CN" sz="1350" b="1" i="1" noProof="1">
                <a:latin typeface="Times New Roman" panose="02020603050405020304" pitchFamily="18" charset="0"/>
              </a:rPr>
              <a:t>A'</a:t>
            </a:r>
          </a:p>
        </p:txBody>
      </p:sp>
      <p:sp>
        <p:nvSpPr>
          <p:cNvPr id="113701" name="Rectangle 37"/>
          <p:cNvSpPr/>
          <p:nvPr/>
        </p:nvSpPr>
        <p:spPr>
          <a:xfrm>
            <a:off x="1901825" y="4619625"/>
            <a:ext cx="323850" cy="285750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en-US" altLang="zh-CN" sz="1350" b="1" i="1" noProof="1">
                <a:latin typeface="Times New Roman" panose="02020603050405020304" pitchFamily="18" charset="0"/>
              </a:rPr>
              <a:t>B'</a:t>
            </a:r>
          </a:p>
        </p:txBody>
      </p:sp>
      <p:sp>
        <p:nvSpPr>
          <p:cNvPr id="113702" name="Rectangle 38"/>
          <p:cNvSpPr/>
          <p:nvPr/>
        </p:nvSpPr>
        <p:spPr>
          <a:xfrm>
            <a:off x="1354138" y="4251325"/>
            <a:ext cx="323850" cy="287338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en-US" altLang="zh-CN" sz="1350" b="1" i="1" noProof="1">
                <a:latin typeface="Times New Roman" panose="02020603050405020304" pitchFamily="18" charset="0"/>
              </a:rPr>
              <a:t>C'</a:t>
            </a:r>
          </a:p>
        </p:txBody>
      </p:sp>
      <p:sp>
        <p:nvSpPr>
          <p:cNvPr id="113703" name="Rectangle 39"/>
          <p:cNvSpPr/>
          <p:nvPr/>
        </p:nvSpPr>
        <p:spPr>
          <a:xfrm>
            <a:off x="835025" y="4619625"/>
            <a:ext cx="333375" cy="287338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en-US" altLang="zh-CN" sz="1350" b="1" i="1" noProof="1">
                <a:latin typeface="Times New Roman" panose="02020603050405020304" pitchFamily="18" charset="0"/>
              </a:rPr>
              <a:t>D'</a:t>
            </a:r>
          </a:p>
        </p:txBody>
      </p:sp>
      <p:grpSp>
        <p:nvGrpSpPr>
          <p:cNvPr id="8" name="Group 40"/>
          <p:cNvGrpSpPr/>
          <p:nvPr/>
        </p:nvGrpSpPr>
        <p:grpSpPr bwMode="auto">
          <a:xfrm>
            <a:off x="1779588" y="3692525"/>
            <a:ext cx="1503362" cy="1282700"/>
            <a:chOff x="1429" y="2242"/>
            <a:chExt cx="1189" cy="1279"/>
          </a:xfrm>
        </p:grpSpPr>
        <p:sp>
          <p:nvSpPr>
            <p:cNvPr id="40992" name="Line 41"/>
            <p:cNvSpPr>
              <a:spLocks noChangeShapeType="1"/>
            </p:cNvSpPr>
            <p:nvPr/>
          </p:nvSpPr>
          <p:spPr bwMode="auto">
            <a:xfrm flipV="1">
              <a:off x="1429" y="2886"/>
              <a:ext cx="590" cy="63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93" name="Line 42"/>
            <p:cNvSpPr>
              <a:spLocks noChangeShapeType="1"/>
            </p:cNvSpPr>
            <p:nvPr/>
          </p:nvSpPr>
          <p:spPr bwMode="auto">
            <a:xfrm flipV="1">
              <a:off x="2028" y="2242"/>
              <a:ext cx="590" cy="635"/>
            </a:xfrm>
            <a:prstGeom prst="line">
              <a:avLst/>
            </a:prstGeom>
            <a:noFill/>
            <a:ln w="9525">
              <a:solidFill>
                <a:srgbClr val="FFFFFF">
                  <a:alpha val="117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" name="Group 43"/>
          <p:cNvGrpSpPr/>
          <p:nvPr/>
        </p:nvGrpSpPr>
        <p:grpSpPr bwMode="auto">
          <a:xfrm rot="629645">
            <a:off x="1924050" y="3843338"/>
            <a:ext cx="1217613" cy="989012"/>
            <a:chOff x="1429" y="2242"/>
            <a:chExt cx="1189" cy="1279"/>
          </a:xfrm>
        </p:grpSpPr>
        <p:sp>
          <p:nvSpPr>
            <p:cNvPr id="40995" name="Line 44"/>
            <p:cNvSpPr>
              <a:spLocks noChangeShapeType="1"/>
            </p:cNvSpPr>
            <p:nvPr/>
          </p:nvSpPr>
          <p:spPr bwMode="auto">
            <a:xfrm flipV="1">
              <a:off x="1429" y="2886"/>
              <a:ext cx="590" cy="63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96" name="Line 45"/>
            <p:cNvSpPr>
              <a:spLocks noChangeShapeType="1"/>
            </p:cNvSpPr>
            <p:nvPr/>
          </p:nvSpPr>
          <p:spPr bwMode="auto">
            <a:xfrm flipV="1">
              <a:off x="2028" y="2242"/>
              <a:ext cx="590" cy="635"/>
            </a:xfrm>
            <a:prstGeom prst="line">
              <a:avLst/>
            </a:prstGeom>
            <a:noFill/>
            <a:ln w="9525">
              <a:solidFill>
                <a:srgbClr val="FFFFFF">
                  <a:alpha val="117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" name="Group 46"/>
          <p:cNvGrpSpPr/>
          <p:nvPr/>
        </p:nvGrpSpPr>
        <p:grpSpPr bwMode="auto">
          <a:xfrm rot="1536717">
            <a:off x="1771650" y="3817938"/>
            <a:ext cx="1574800" cy="992187"/>
            <a:chOff x="1429" y="2242"/>
            <a:chExt cx="1189" cy="1279"/>
          </a:xfrm>
        </p:grpSpPr>
        <p:sp>
          <p:nvSpPr>
            <p:cNvPr id="40998" name="Line 47"/>
            <p:cNvSpPr>
              <a:spLocks noChangeShapeType="1"/>
            </p:cNvSpPr>
            <p:nvPr/>
          </p:nvSpPr>
          <p:spPr bwMode="auto">
            <a:xfrm flipV="1">
              <a:off x="1429" y="2886"/>
              <a:ext cx="590" cy="63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99" name="Line 48"/>
            <p:cNvSpPr>
              <a:spLocks noChangeShapeType="1"/>
            </p:cNvSpPr>
            <p:nvPr/>
          </p:nvSpPr>
          <p:spPr bwMode="auto">
            <a:xfrm flipV="1">
              <a:off x="2028" y="2242"/>
              <a:ext cx="590" cy="635"/>
            </a:xfrm>
            <a:prstGeom prst="line">
              <a:avLst/>
            </a:prstGeom>
            <a:noFill/>
            <a:ln w="9525">
              <a:solidFill>
                <a:srgbClr val="FFFFFF">
                  <a:alpha val="117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" name="Group 49"/>
          <p:cNvGrpSpPr/>
          <p:nvPr/>
        </p:nvGrpSpPr>
        <p:grpSpPr bwMode="auto">
          <a:xfrm>
            <a:off x="1341438" y="3627438"/>
            <a:ext cx="2447925" cy="1349375"/>
            <a:chOff x="1327" y="2774"/>
            <a:chExt cx="1140" cy="877"/>
          </a:xfrm>
        </p:grpSpPr>
        <p:sp>
          <p:nvSpPr>
            <p:cNvPr id="41001" name="Line 50"/>
            <p:cNvSpPr>
              <a:spLocks noChangeShapeType="1"/>
            </p:cNvSpPr>
            <p:nvPr/>
          </p:nvSpPr>
          <p:spPr bwMode="auto">
            <a:xfrm rot="1129917" flipV="1">
              <a:off x="1327" y="3121"/>
              <a:ext cx="493" cy="53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02" name="Line 51"/>
            <p:cNvSpPr>
              <a:spLocks noChangeShapeType="1"/>
            </p:cNvSpPr>
            <p:nvPr/>
          </p:nvSpPr>
          <p:spPr bwMode="auto">
            <a:xfrm rot="1129917" flipV="1">
              <a:off x="1974" y="2774"/>
              <a:ext cx="493" cy="530"/>
            </a:xfrm>
            <a:prstGeom prst="line">
              <a:avLst/>
            </a:prstGeom>
            <a:noFill/>
            <a:ln w="9525">
              <a:solidFill>
                <a:srgbClr val="FFFFFF">
                  <a:alpha val="117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456" name="Freeform 52"/>
          <p:cNvSpPr/>
          <p:nvPr/>
        </p:nvSpPr>
        <p:spPr>
          <a:xfrm>
            <a:off x="6551613" y="3649663"/>
            <a:ext cx="1914525" cy="350837"/>
          </a:xfrm>
          <a:custGeom>
            <a:avLst/>
            <a:gdLst>
              <a:gd name="txL" fmla="*/ 0 w 1206"/>
              <a:gd name="txT" fmla="*/ 0 h 294"/>
              <a:gd name="txR" fmla="*/ 1206 w 1206"/>
              <a:gd name="txB" fmla="*/ 294 h 294"/>
            </a:gdLst>
            <a:ahLst/>
            <a:cxnLst>
              <a:cxn ang="0">
                <a:pos x="0" y="294"/>
              </a:cxn>
              <a:cxn ang="0">
                <a:pos x="1206" y="0"/>
              </a:cxn>
            </a:cxnLst>
            <a:rect l="txL" t="txT" r="txR" b="txB"/>
            <a:pathLst>
              <a:path w="1206" h="294">
                <a:moveTo>
                  <a:pt x="0" y="294"/>
                </a:moveTo>
                <a:lnTo>
                  <a:pt x="120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8457" name="Freeform 53"/>
          <p:cNvSpPr/>
          <p:nvPr/>
        </p:nvSpPr>
        <p:spPr>
          <a:xfrm>
            <a:off x="6723063" y="3290888"/>
            <a:ext cx="639762" cy="1276350"/>
          </a:xfrm>
          <a:custGeom>
            <a:avLst/>
            <a:gdLst>
              <a:gd name="txL" fmla="*/ 0 w 403"/>
              <a:gd name="txT" fmla="*/ 0 h 1070"/>
              <a:gd name="txR" fmla="*/ 403 w 403"/>
              <a:gd name="txB" fmla="*/ 1070 h 1070"/>
            </a:gdLst>
            <a:ahLst/>
            <a:cxnLst>
              <a:cxn ang="0">
                <a:pos x="0" y="0"/>
              </a:cxn>
              <a:cxn ang="0">
                <a:pos x="403" y="1070"/>
              </a:cxn>
            </a:cxnLst>
            <a:rect l="txL" t="txT" r="txR" b="txB"/>
            <a:pathLst>
              <a:path w="403" h="1070">
                <a:moveTo>
                  <a:pt x="0" y="0"/>
                </a:moveTo>
                <a:lnTo>
                  <a:pt x="403" y="107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13718" name="Oval 54"/>
          <p:cNvSpPr/>
          <p:nvPr/>
        </p:nvSpPr>
        <p:spPr>
          <a:xfrm>
            <a:off x="6999288" y="3884613"/>
            <a:ext cx="73025" cy="53975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lIns="81646" tIns="40823" rIns="81646" bIns="40823" anchor="ctr"/>
          <a:lstStyle/>
          <a:p>
            <a:pPr algn="ctr" fontAlgn="auto">
              <a:lnSpc>
                <a:spcPct val="160000"/>
              </a:lnSpc>
            </a:pPr>
            <a:endParaRPr lang="zh-CN" altLang="en-US" sz="2250" noProof="1">
              <a:latin typeface="Times New Roman" panose="02020603050405020304" pitchFamily="18" charset="0"/>
            </a:endParaRPr>
          </a:p>
        </p:txBody>
      </p:sp>
      <p:sp>
        <p:nvSpPr>
          <p:cNvPr id="113719" name="Text Box 55"/>
          <p:cNvSpPr txBox="1"/>
          <p:nvPr/>
        </p:nvSpPr>
        <p:spPr>
          <a:xfrm>
            <a:off x="7056438" y="3841750"/>
            <a:ext cx="574675" cy="287338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spcBef>
                <a:spcPct val="50000"/>
              </a:spcBef>
            </a:pPr>
            <a:r>
              <a:rPr lang="en-US" altLang="zh-CN" sz="1350" b="1" i="1" noProof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8460" name="Freeform 56"/>
          <p:cNvSpPr/>
          <p:nvPr/>
        </p:nvSpPr>
        <p:spPr>
          <a:xfrm>
            <a:off x="6538913" y="3278188"/>
            <a:ext cx="1944687" cy="1335087"/>
          </a:xfrm>
          <a:custGeom>
            <a:avLst/>
            <a:gdLst>
              <a:gd name="txL" fmla="*/ 0 w 545"/>
              <a:gd name="txT" fmla="*/ 0 h 498"/>
              <a:gd name="txR" fmla="*/ 545 w 545"/>
              <a:gd name="txB" fmla="*/ 498 h 498"/>
            </a:gdLst>
            <a:ahLst/>
            <a:cxnLst>
              <a:cxn ang="0">
                <a:pos x="46" y="0"/>
              </a:cxn>
              <a:cxn ang="0">
                <a:pos x="545" y="136"/>
              </a:cxn>
              <a:cxn ang="0">
                <a:pos x="227" y="498"/>
              </a:cxn>
              <a:cxn ang="0">
                <a:pos x="0" y="272"/>
              </a:cxn>
              <a:cxn ang="0">
                <a:pos x="46" y="0"/>
              </a:cxn>
            </a:cxnLst>
            <a:rect l="txL" t="txT" r="txR" b="txB"/>
            <a:pathLst>
              <a:path w="545" h="498">
                <a:moveTo>
                  <a:pt x="46" y="0"/>
                </a:moveTo>
                <a:lnTo>
                  <a:pt x="545" y="136"/>
                </a:lnTo>
                <a:lnTo>
                  <a:pt x="227" y="498"/>
                </a:lnTo>
                <a:lnTo>
                  <a:pt x="0" y="272"/>
                </a:lnTo>
                <a:lnTo>
                  <a:pt x="46" y="0"/>
                </a:lnTo>
                <a:close/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113721" name="Freeform 57"/>
          <p:cNvSpPr>
            <a:spLocks noChangeAspect="1"/>
          </p:cNvSpPr>
          <p:nvPr/>
        </p:nvSpPr>
        <p:spPr>
          <a:xfrm>
            <a:off x="6797675" y="3594100"/>
            <a:ext cx="971550" cy="665163"/>
          </a:xfrm>
          <a:custGeom>
            <a:avLst/>
            <a:gdLst>
              <a:gd name="txL" fmla="*/ 0 w 545"/>
              <a:gd name="txT" fmla="*/ 0 h 498"/>
              <a:gd name="txR" fmla="*/ 545 w 545"/>
              <a:gd name="txB" fmla="*/ 498 h 498"/>
            </a:gdLst>
            <a:ahLst/>
            <a:cxnLst>
              <a:cxn ang="0">
                <a:pos x="46" y="0"/>
              </a:cxn>
              <a:cxn ang="0">
                <a:pos x="545" y="136"/>
              </a:cxn>
              <a:cxn ang="0">
                <a:pos x="227" y="498"/>
              </a:cxn>
              <a:cxn ang="0">
                <a:pos x="0" y="272"/>
              </a:cxn>
              <a:cxn ang="0">
                <a:pos x="46" y="0"/>
              </a:cxn>
            </a:cxnLst>
            <a:rect l="txL" t="txT" r="txR" b="txB"/>
            <a:pathLst>
              <a:path w="545" h="498">
                <a:moveTo>
                  <a:pt x="46" y="0"/>
                </a:moveTo>
                <a:lnTo>
                  <a:pt x="545" y="136"/>
                </a:lnTo>
                <a:lnTo>
                  <a:pt x="227" y="498"/>
                </a:lnTo>
                <a:lnTo>
                  <a:pt x="0" y="272"/>
                </a:lnTo>
                <a:lnTo>
                  <a:pt x="46" y="0"/>
                </a:lnTo>
                <a:close/>
              </a:path>
            </a:pathLst>
          </a:custGeom>
          <a:noFill/>
          <a:ln w="952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1646" tIns="40823" rIns="81646" bIns="40823"/>
          <a:lstStyle/>
          <a:p>
            <a:pPr fontAlgn="auto"/>
            <a:endParaRPr lang="zh-CN" altLang="en-US" sz="1350" noProof="1">
              <a:latin typeface="Arial" panose="020B0604020202020204" pitchFamily="34" charset="0"/>
            </a:endParaRPr>
          </a:p>
        </p:txBody>
      </p:sp>
      <p:grpSp>
        <p:nvGrpSpPr>
          <p:cNvPr id="12" name="Group 58"/>
          <p:cNvGrpSpPr/>
          <p:nvPr/>
        </p:nvGrpSpPr>
        <p:grpSpPr bwMode="auto">
          <a:xfrm rot="779654">
            <a:off x="7194550" y="3471863"/>
            <a:ext cx="1123950" cy="619125"/>
            <a:chOff x="1327" y="2774"/>
            <a:chExt cx="1140" cy="877"/>
          </a:xfrm>
        </p:grpSpPr>
        <p:sp>
          <p:nvSpPr>
            <p:cNvPr id="41010" name="Line 59"/>
            <p:cNvSpPr>
              <a:spLocks noChangeShapeType="1"/>
            </p:cNvSpPr>
            <p:nvPr/>
          </p:nvSpPr>
          <p:spPr bwMode="auto">
            <a:xfrm rot="1129917" flipV="1">
              <a:off x="1327" y="3121"/>
              <a:ext cx="493" cy="53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11" name="Line 60"/>
            <p:cNvSpPr>
              <a:spLocks noChangeShapeType="1"/>
            </p:cNvSpPr>
            <p:nvPr/>
          </p:nvSpPr>
          <p:spPr bwMode="auto">
            <a:xfrm rot="1129917" flipV="1">
              <a:off x="1974" y="2774"/>
              <a:ext cx="493" cy="530"/>
            </a:xfrm>
            <a:prstGeom prst="line">
              <a:avLst/>
            </a:prstGeom>
            <a:noFill/>
            <a:ln w="9525">
              <a:solidFill>
                <a:srgbClr val="FFFFFF">
                  <a:alpha val="1175"/>
                </a:srgb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463" name="Rectangle 61"/>
          <p:cNvSpPr/>
          <p:nvPr/>
        </p:nvSpPr>
        <p:spPr>
          <a:xfrm>
            <a:off x="8410575" y="3495675"/>
            <a:ext cx="285750" cy="287338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en-US" altLang="zh-CN" sz="1350" b="1" i="1" noProof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8464" name="Rectangle 62"/>
          <p:cNvSpPr/>
          <p:nvPr/>
        </p:nvSpPr>
        <p:spPr>
          <a:xfrm>
            <a:off x="6465888" y="3009900"/>
            <a:ext cx="276225" cy="285750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en-US" altLang="zh-CN" sz="1350" b="1" i="1" noProof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8465" name="Rectangle 63"/>
          <p:cNvSpPr/>
          <p:nvPr/>
        </p:nvSpPr>
        <p:spPr>
          <a:xfrm>
            <a:off x="6178550" y="3873500"/>
            <a:ext cx="277813" cy="287338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en-US" altLang="zh-CN" sz="1350" b="1" i="1" noProof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8466" name="Rectangle 64"/>
          <p:cNvSpPr/>
          <p:nvPr/>
        </p:nvSpPr>
        <p:spPr>
          <a:xfrm>
            <a:off x="7115175" y="4602163"/>
            <a:ext cx="276225" cy="287337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en-US" altLang="zh-CN" sz="1350" b="1" i="1" noProof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1016" name="Rectangle 65"/>
          <p:cNvSpPr>
            <a:spLocks noChangeArrowheads="1"/>
          </p:cNvSpPr>
          <p:nvPr/>
        </p:nvSpPr>
        <p:spPr bwMode="auto">
          <a:xfrm>
            <a:off x="1098550" y="1946275"/>
            <a:ext cx="49006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46" tIns="40823" rIns="81646" bIns="40823">
            <a:spAutoFit/>
          </a:bodyPr>
          <a:lstStyle/>
          <a:p>
            <a:pPr algn="ctr">
              <a:lnSpc>
                <a:spcPct val="16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1.</a:t>
            </a:r>
            <a:r>
              <a:rPr lang="zh-CN" altLang="en-US" sz="2400" b="1">
                <a:latin typeface="Times New Roman" panose="02020603050405020304" pitchFamily="18" charset="0"/>
              </a:rPr>
              <a:t>把四边形 </a:t>
            </a:r>
            <a:r>
              <a:rPr lang="en-US" altLang="zh-CN" sz="2400" b="1" i="1">
                <a:latin typeface="Times New Roman" panose="02020603050405020304" pitchFamily="18" charset="0"/>
              </a:rPr>
              <a:t>ABCD </a:t>
            </a:r>
            <a:r>
              <a:rPr lang="zh-CN" altLang="en-US" sz="2400" b="1">
                <a:latin typeface="Times New Roman" panose="02020603050405020304" pitchFamily="18" charset="0"/>
              </a:rPr>
              <a:t>缩小到原来的 </a:t>
            </a:r>
            <a:r>
              <a:rPr lang="en-US" altLang="zh-CN" sz="2400" b="1">
                <a:latin typeface="Times New Roman" panose="02020603050405020304" pitchFamily="18" charset="0"/>
              </a:rPr>
              <a:t>1/2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3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3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3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3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3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13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3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3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113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93" grpId="0"/>
      <p:bldP spid="113695" grpId="0" bldLvl="0" animBg="1"/>
      <p:bldP spid="113700" grpId="0"/>
      <p:bldP spid="113701" grpId="0"/>
      <p:bldP spid="113702" grpId="0"/>
      <p:bldP spid="113703" grpId="0"/>
      <p:bldP spid="113718" grpId="0" bldLvl="0" animBg="1"/>
      <p:bldP spid="1137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/>
          <p:nvPr/>
        </p:nvSpPr>
        <p:spPr>
          <a:xfrm>
            <a:off x="568325" y="1112838"/>
            <a:ext cx="7964488" cy="1177925"/>
          </a:xfrm>
          <a:prstGeom prst="rect">
            <a:avLst/>
          </a:prstGeom>
          <a:noFill/>
          <a:ln w="2857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en-US" altLang="zh-CN" sz="2250" b="1" noProof="1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250" b="1" noProof="1">
                <a:latin typeface="宋体" panose="02010600030101010101" pitchFamily="2" charset="-122"/>
              </a:rPr>
              <a:t>如图</a:t>
            </a:r>
            <a:r>
              <a:rPr lang="en-US" altLang="zh-CN" sz="2250" b="1" noProof="1">
                <a:latin typeface="宋体" panose="02010600030101010101" pitchFamily="2" charset="-122"/>
              </a:rPr>
              <a:t>,</a:t>
            </a:r>
            <a:r>
              <a:rPr lang="zh-CN" altLang="en-US" sz="2250" b="1" noProof="1">
                <a:latin typeface="宋体" panose="02010600030101010101" pitchFamily="2" charset="-122"/>
              </a:rPr>
              <a:t>已知正方形</a:t>
            </a:r>
            <a:r>
              <a:rPr lang="en-US" altLang="zh-CN" sz="2250" b="1" i="1" noProof="1">
                <a:latin typeface="Times New Roman" panose="02020603050405020304" pitchFamily="18" charset="0"/>
              </a:rPr>
              <a:t>OABC</a:t>
            </a:r>
            <a:r>
              <a:rPr lang="en-US" altLang="zh-CN" sz="2250" b="1" i="1" noProof="1">
                <a:latin typeface="宋体" panose="02010600030101010101" pitchFamily="2" charset="-122"/>
              </a:rPr>
              <a:t> </a:t>
            </a:r>
            <a:r>
              <a:rPr lang="zh-CN" altLang="en-US" sz="2250" b="1" noProof="1">
                <a:latin typeface="宋体" panose="02010600030101010101" pitchFamily="2" charset="-122"/>
              </a:rPr>
              <a:t>的顶点坐标依次为 </a:t>
            </a:r>
            <a:r>
              <a:rPr lang="en-US" altLang="zh-CN" sz="2250" b="1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25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25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25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25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25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），</a:t>
            </a:r>
            <a:r>
              <a:rPr lang="en-US" altLang="zh-CN" sz="2250" b="1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25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25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25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25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25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），</a:t>
            </a:r>
            <a:r>
              <a:rPr lang="en-US" altLang="zh-CN" sz="2250" b="1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25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25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25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25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25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），</a:t>
            </a:r>
            <a:r>
              <a:rPr lang="en-US" altLang="zh-CN" sz="2250" b="1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25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25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25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25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25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250" b="1" noProof="1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21866" name="Rectangle 10"/>
          <p:cNvSpPr/>
          <p:nvPr/>
        </p:nvSpPr>
        <p:spPr>
          <a:xfrm>
            <a:off x="381000" y="2384425"/>
            <a:ext cx="4724400" cy="3373438"/>
          </a:xfrm>
          <a:prstGeom prst="rect">
            <a:avLst/>
          </a:prstGeom>
          <a:noFill/>
          <a:ln w="2857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zh-CN" altLang="en-US" sz="2250" b="1" noProof="1">
                <a:latin typeface="Times New Roman" panose="02020603050405020304" pitchFamily="18" charset="0"/>
              </a:rPr>
              <a:t>（</a:t>
            </a:r>
            <a:r>
              <a:rPr lang="en-US" altLang="zh-CN" sz="2250" b="1" noProof="1">
                <a:latin typeface="Times New Roman" panose="02020603050405020304" pitchFamily="18" charset="0"/>
              </a:rPr>
              <a:t>1</a:t>
            </a:r>
            <a:r>
              <a:rPr lang="zh-CN" altLang="en-US" sz="2250" b="1" noProof="1">
                <a:latin typeface="Times New Roman" panose="02020603050405020304" pitchFamily="18" charset="0"/>
              </a:rPr>
              <a:t>）在平面直角坐标系中，以坐标原点</a:t>
            </a:r>
            <a:r>
              <a:rPr lang="zh-CN" altLang="en-US" sz="2250" b="1" i="1" noProof="1">
                <a:latin typeface="Times New Roman" panose="02020603050405020304" pitchFamily="18" charset="0"/>
              </a:rPr>
              <a:t>Ｏ</a:t>
            </a:r>
            <a:r>
              <a:rPr lang="zh-CN" altLang="en-US" sz="2250" b="1" noProof="1">
                <a:latin typeface="Times New Roman" panose="02020603050405020304" pitchFamily="18" charset="0"/>
              </a:rPr>
              <a:t>为位似中心，将正方形</a:t>
            </a:r>
            <a:r>
              <a:rPr lang="en-US" altLang="zh-CN" sz="2250" b="1" i="1" noProof="1">
                <a:latin typeface="Times New Roman" panose="02020603050405020304" pitchFamily="18" charset="0"/>
              </a:rPr>
              <a:t>OABC</a:t>
            </a:r>
            <a:r>
              <a:rPr lang="zh-CN" altLang="en-US" sz="2250" b="1" noProof="1">
                <a:latin typeface="Times New Roman" panose="02020603050405020304" pitchFamily="18" charset="0"/>
              </a:rPr>
              <a:t>放大为原图形的</a:t>
            </a:r>
            <a:r>
              <a:rPr lang="en-US" altLang="zh-CN" sz="2250" b="1" noProof="1">
                <a:latin typeface="Times New Roman" panose="02020603050405020304" pitchFamily="18" charset="0"/>
              </a:rPr>
              <a:t>2</a:t>
            </a:r>
            <a:r>
              <a:rPr lang="zh-CN" altLang="en-US" sz="2250" b="1" noProof="1">
                <a:latin typeface="Times New Roman" panose="02020603050405020304" pitchFamily="18" charset="0"/>
              </a:rPr>
              <a:t>倍；</a:t>
            </a:r>
          </a:p>
          <a:p>
            <a:pPr fontAlgn="auto">
              <a:lnSpc>
                <a:spcPct val="160000"/>
              </a:lnSpc>
            </a:pPr>
            <a:r>
              <a:rPr lang="zh-CN" altLang="en-US" sz="2250" b="1" noProof="1">
                <a:latin typeface="Times New Roman" panose="02020603050405020304" pitchFamily="18" charset="0"/>
              </a:rPr>
              <a:t>（</a:t>
            </a:r>
            <a:r>
              <a:rPr lang="en-US" altLang="zh-CN" sz="2250" b="1" noProof="1">
                <a:latin typeface="Times New Roman" panose="02020603050405020304" pitchFamily="18" charset="0"/>
              </a:rPr>
              <a:t>2</a:t>
            </a:r>
            <a:r>
              <a:rPr lang="zh-CN" altLang="en-US" sz="2250" b="1" noProof="1">
                <a:latin typeface="Times New Roman" panose="02020603050405020304" pitchFamily="18" charset="0"/>
              </a:rPr>
              <a:t>）在平面直角坐标系中，以坐标原点</a:t>
            </a:r>
            <a:r>
              <a:rPr lang="zh-CN" altLang="en-US" sz="2250" b="1" i="1" noProof="1">
                <a:latin typeface="Times New Roman" panose="02020603050405020304" pitchFamily="18" charset="0"/>
              </a:rPr>
              <a:t>Ｏ</a:t>
            </a:r>
            <a:r>
              <a:rPr lang="zh-CN" altLang="en-US" sz="2250" b="1" noProof="1">
                <a:latin typeface="Times New Roman" panose="02020603050405020304" pitchFamily="18" charset="0"/>
              </a:rPr>
              <a:t>为位似中心， 将正方形</a:t>
            </a:r>
            <a:r>
              <a:rPr lang="en-US" altLang="zh-CN" sz="2250" b="1" i="1" noProof="1">
                <a:latin typeface="Times New Roman" panose="02020603050405020304" pitchFamily="18" charset="0"/>
              </a:rPr>
              <a:t>OABC</a:t>
            </a:r>
            <a:r>
              <a:rPr lang="zh-CN" altLang="en-US" sz="2250" b="1" noProof="1">
                <a:latin typeface="Times New Roman" panose="02020603050405020304" pitchFamily="18" charset="0"/>
              </a:rPr>
              <a:t>缩小为原图形的</a:t>
            </a:r>
            <a:r>
              <a:rPr lang="en-US" altLang="zh-CN" sz="2250" b="1" noProof="1">
                <a:latin typeface="Times New Roman" panose="02020603050405020304" pitchFamily="18" charset="0"/>
              </a:rPr>
              <a:t>1/2.</a:t>
            </a:r>
          </a:p>
        </p:txBody>
      </p:sp>
      <p:pic>
        <p:nvPicPr>
          <p:cNvPr id="41987" name="Picture 12" descr="Y1R@C}XWW)R]I3PMD$EB@[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513013"/>
            <a:ext cx="3581400" cy="243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69" name="Rectangle 13"/>
          <p:cNvSpPr/>
          <p:nvPr/>
        </p:nvSpPr>
        <p:spPr>
          <a:xfrm>
            <a:off x="6553200" y="3203575"/>
            <a:ext cx="1371600" cy="630238"/>
          </a:xfrm>
          <a:prstGeom prst="rect">
            <a:avLst/>
          </a:prstGeom>
          <a:solidFill>
            <a:schemeClr val="bg1">
              <a:alpha val="0"/>
            </a:schemeClr>
          </a:solidFill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81646" tIns="40823" rIns="81646" bIns="40823" anchor="ctr">
            <a:spAutoFit/>
          </a:bodyPr>
          <a:lstStyle/>
          <a:p>
            <a:pPr algn="ctr" fontAlgn="auto">
              <a:lnSpc>
                <a:spcPct val="160000"/>
              </a:lnSpc>
            </a:pPr>
            <a:endParaRPr lang="zh-CN" altLang="en-US" sz="2250" noProof="1">
              <a:latin typeface="Times New Roman" panose="02020603050405020304" pitchFamily="18" charset="0"/>
            </a:endParaRPr>
          </a:p>
        </p:txBody>
      </p:sp>
      <p:sp>
        <p:nvSpPr>
          <p:cNvPr id="121873" name="Rectangle 17"/>
          <p:cNvSpPr/>
          <p:nvPr/>
        </p:nvSpPr>
        <p:spPr>
          <a:xfrm>
            <a:off x="6553200" y="4014788"/>
            <a:ext cx="304800" cy="630237"/>
          </a:xfrm>
          <a:prstGeom prst="rect">
            <a:avLst/>
          </a:prstGeom>
          <a:solidFill>
            <a:srgbClr val="00FF00">
              <a:alpha val="0"/>
            </a:srgbClr>
          </a:solidFill>
          <a:ln w="2857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81646" tIns="40823" rIns="81646" bIns="40823" anchor="ctr">
            <a:spAutoFit/>
          </a:bodyPr>
          <a:lstStyle/>
          <a:p>
            <a:pPr algn="ctr" fontAlgn="auto">
              <a:lnSpc>
                <a:spcPct val="160000"/>
              </a:lnSpc>
            </a:pPr>
            <a:endParaRPr lang="zh-CN" altLang="en-US" sz="2250" noProof="1">
              <a:latin typeface="Times New Roman" panose="02020603050405020304" pitchFamily="18" charset="0"/>
            </a:endParaRPr>
          </a:p>
        </p:txBody>
      </p:sp>
      <p:sp>
        <p:nvSpPr>
          <p:cNvPr id="121874" name="Rectangle 18"/>
          <p:cNvSpPr/>
          <p:nvPr/>
        </p:nvSpPr>
        <p:spPr>
          <a:xfrm>
            <a:off x="6248400" y="4232275"/>
            <a:ext cx="304800" cy="630238"/>
          </a:xfrm>
          <a:prstGeom prst="rect">
            <a:avLst/>
          </a:prstGeom>
          <a:solidFill>
            <a:srgbClr val="00FF00">
              <a:alpha val="0"/>
            </a:srgbClr>
          </a:solidFill>
          <a:ln w="2857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81646" tIns="40823" rIns="81646" bIns="40823" anchor="ctr">
            <a:spAutoFit/>
          </a:bodyPr>
          <a:lstStyle/>
          <a:p>
            <a:pPr algn="ctr" fontAlgn="auto">
              <a:lnSpc>
                <a:spcPct val="160000"/>
              </a:lnSpc>
            </a:pPr>
            <a:endParaRPr lang="zh-CN" altLang="en-US" sz="2250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1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21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1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1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6" grpId="0" build="allAtOnce"/>
      <p:bldP spid="121869" grpId="0" bldLvl="0" animBg="1"/>
      <p:bldP spid="121869" grpId="1" bldLvl="0" animBg="1"/>
      <p:bldP spid="121873" grpId="0" bldLvl="0" animBg="1"/>
      <p:bldP spid="121874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图片 518147" descr="C:/Users/Administrator/Desktop/九上数学（湘教）四清 教师用书２０１５张耘嫣√/J222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399" y="1305140"/>
            <a:ext cx="2125663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8150" name="矩形 518149"/>
          <p:cNvSpPr/>
          <p:nvPr/>
        </p:nvSpPr>
        <p:spPr>
          <a:xfrm>
            <a:off x="609600" y="3665538"/>
            <a:ext cx="8001000" cy="1866900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rgbClr val="C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解：</a:t>
            </a:r>
            <a:r>
              <a:rPr lang="en-US" altLang="zh-CN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(1)</a:t>
            </a:r>
            <a:r>
              <a:rPr lang="zh-CN" altLang="en-US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图略，</a:t>
            </a:r>
            <a:r>
              <a:rPr lang="en-US" altLang="zh-CN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</a:t>
            </a:r>
            <a:r>
              <a:rPr lang="en-US" altLang="zh-CN" sz="2100" b="1" baseline="-30000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</a:t>
            </a:r>
            <a:r>
              <a:rPr lang="zh-CN" altLang="en-US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点坐标为：</a:t>
            </a:r>
            <a:r>
              <a:rPr lang="en-US" altLang="zh-CN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(3</a:t>
            </a:r>
            <a:r>
              <a:rPr lang="zh-CN" altLang="en-US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，</a:t>
            </a:r>
            <a:r>
              <a:rPr lang="en-US" altLang="zh-CN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2)</a:t>
            </a:r>
            <a:r>
              <a:rPr lang="zh-CN" altLang="en-US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；</a:t>
            </a:r>
          </a:p>
          <a:p>
            <a:pPr>
              <a:lnSpc>
                <a:spcPct val="130000"/>
              </a:lnSpc>
            </a:pPr>
            <a:r>
              <a:rPr lang="en-US" altLang="zh-CN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(2)</a:t>
            </a:r>
            <a:r>
              <a:rPr lang="zh-CN" altLang="en-US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图略，</a:t>
            </a:r>
            <a:r>
              <a:rPr lang="en-US" altLang="zh-CN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</a:t>
            </a:r>
            <a:r>
              <a:rPr lang="en-US" altLang="zh-CN" sz="2100" b="1" baseline="-30000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zh-CN" altLang="en-US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点坐标为：</a:t>
            </a:r>
            <a:r>
              <a:rPr lang="en-US" altLang="zh-CN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(</a:t>
            </a:r>
            <a:r>
              <a:rPr lang="zh-CN" altLang="en-US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－</a:t>
            </a:r>
            <a:r>
              <a:rPr lang="en-US" altLang="zh-CN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6</a:t>
            </a:r>
            <a:r>
              <a:rPr lang="zh-CN" altLang="en-US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，</a:t>
            </a:r>
            <a:r>
              <a:rPr lang="en-US" altLang="zh-CN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4)</a:t>
            </a:r>
            <a:r>
              <a:rPr lang="zh-CN" altLang="en-US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；</a:t>
            </a:r>
          </a:p>
          <a:p>
            <a:pPr>
              <a:lnSpc>
                <a:spcPct val="130000"/>
              </a:lnSpc>
            </a:pPr>
            <a:r>
              <a:rPr lang="en-US" altLang="zh-CN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(3)</a:t>
            </a:r>
            <a:r>
              <a:rPr lang="zh-CN" altLang="en-US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如果点</a:t>
            </a:r>
            <a:r>
              <a:rPr lang="en-US" altLang="zh-CN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D(a</a:t>
            </a:r>
            <a:r>
              <a:rPr lang="zh-CN" altLang="en-US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，</a:t>
            </a:r>
            <a:r>
              <a:rPr lang="en-US" altLang="zh-CN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b)</a:t>
            </a:r>
            <a:r>
              <a:rPr lang="zh-CN" altLang="en-US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在线段</a:t>
            </a:r>
            <a:r>
              <a:rPr lang="en-US" altLang="zh-CN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AB</a:t>
            </a:r>
            <a:r>
              <a:rPr lang="zh-CN" altLang="en-US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上，经过</a:t>
            </a:r>
            <a:r>
              <a:rPr lang="en-US" altLang="zh-CN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(2)</a:t>
            </a:r>
            <a:r>
              <a:rPr lang="zh-CN" altLang="en-US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的变化后</a:t>
            </a:r>
            <a:r>
              <a:rPr lang="en-US" altLang="zh-CN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D</a:t>
            </a:r>
            <a:r>
              <a:rPr lang="zh-CN" altLang="en-US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的对应点</a:t>
            </a:r>
            <a:r>
              <a:rPr lang="en-US" altLang="zh-CN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D</a:t>
            </a:r>
            <a:r>
              <a:rPr lang="en-US" altLang="zh-CN" sz="2100" b="1" baseline="-30000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zh-CN" altLang="en-US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的坐标为：</a:t>
            </a:r>
            <a:r>
              <a:rPr lang="en-US" altLang="zh-CN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(2a</a:t>
            </a:r>
            <a:r>
              <a:rPr lang="zh-CN" altLang="en-US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，</a:t>
            </a:r>
            <a:r>
              <a:rPr lang="en-US" altLang="zh-CN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2b)</a:t>
            </a:r>
            <a:r>
              <a:rPr lang="zh-CN" altLang="en-US" sz="2100" b="1">
                <a:solidFill>
                  <a:srgbClr val="2D2D8A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8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8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8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8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8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8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8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8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8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文本框 18434"/>
          <p:cNvSpPr txBox="1"/>
          <p:nvPr/>
        </p:nvSpPr>
        <p:spPr>
          <a:xfrm>
            <a:off x="611148" y="1080420"/>
            <a:ext cx="2592320" cy="67564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81646" tIns="40823" rIns="81646" bIns="40823">
            <a:spAutoFit/>
            <a:scene3d>
              <a:camera prst="orthographicFront"/>
              <a:lightRig rig="threePt" dir="t"/>
            </a:scene3d>
          </a:bodyPr>
          <a:lstStyle/>
          <a:p>
            <a:pPr algn="ctr" defTabSz="1217295">
              <a:spcBef>
                <a:spcPct val="50000"/>
              </a:spcBef>
              <a:defRPr/>
            </a:pPr>
            <a:r>
              <a:rPr lang="zh-CN" altLang="en-US" sz="3900" b="1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+mn-ea"/>
              </a:rPr>
              <a:t>课堂小结</a:t>
            </a:r>
            <a:endParaRPr lang="zh-CN" altLang="en-US" sz="3900" b="1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0483" name="文本占位符 20482"/>
          <p:cNvSpPr>
            <a:spLocks noGrp="1"/>
          </p:cNvSpPr>
          <p:nvPr/>
        </p:nvSpPr>
        <p:spPr>
          <a:xfrm>
            <a:off x="512763" y="1924050"/>
            <a:ext cx="8018462" cy="3768296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/>
          <a:lstStyle/>
          <a:p>
            <a:pPr marL="408305" indent="-408305">
              <a:buFont typeface="Arial" panose="020B0604020202020204" pitchFamily="34" charset="0"/>
              <a:buChar char="•"/>
            </a:pPr>
            <a:r>
              <a:rPr lang="zh-CN" altLang="en-US" sz="2400" b="1" dirty="0">
                <a:latin typeface="宋体" panose="02010600030101010101" pitchFamily="2" charset="-122"/>
              </a:rPr>
              <a:t>位似图形的概念：</a:t>
            </a:r>
          </a:p>
          <a:p>
            <a:pPr marL="408305" indent="-408305" eaLnBrk="0" hangingPunct="0">
              <a:lnSpc>
                <a:spcPts val="4165"/>
              </a:lnSpc>
            </a:pPr>
            <a:r>
              <a:rPr lang="zh-CN" altLang="en-US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400" b="1" dirty="0">
                <a:solidFill>
                  <a:srgbClr val="4472C4"/>
                </a:solidFill>
                <a:latin typeface="宋体" panose="02010600030101010101" pitchFamily="2" charset="-122"/>
              </a:rPr>
              <a:t> 如果两个图形不仅形状相同</a:t>
            </a:r>
            <a:r>
              <a:rPr lang="en-US" altLang="zh-CN" sz="2400" b="1" dirty="0">
                <a:solidFill>
                  <a:srgbClr val="4472C4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4472C4"/>
                </a:solidFill>
                <a:latin typeface="宋体" panose="02010600030101010101" pitchFamily="2" charset="-122"/>
              </a:rPr>
              <a:t>而且每组对应顶点所在的直线都经过同一个点</a:t>
            </a:r>
            <a:r>
              <a:rPr lang="en-US" altLang="zh-CN" sz="2400" b="1" dirty="0">
                <a:solidFill>
                  <a:srgbClr val="4472C4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4472C4"/>
                </a:solidFill>
                <a:latin typeface="宋体" panose="02010600030101010101" pitchFamily="2" charset="-122"/>
              </a:rPr>
              <a:t>那么这样的两个图形叫做位似图形</a:t>
            </a:r>
            <a:r>
              <a:rPr lang="en-US" altLang="zh-CN" sz="2400" b="1" dirty="0">
                <a:solidFill>
                  <a:srgbClr val="4472C4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4472C4"/>
                </a:solidFill>
                <a:latin typeface="宋体" panose="02010600030101010101" pitchFamily="2" charset="-122"/>
              </a:rPr>
              <a:t>这个点叫做位似中心</a:t>
            </a:r>
            <a:r>
              <a:rPr lang="en-US" altLang="zh-CN" sz="2400" b="1" dirty="0">
                <a:solidFill>
                  <a:srgbClr val="4472C4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4472C4"/>
                </a:solidFill>
                <a:latin typeface="宋体" panose="02010600030101010101" pitchFamily="2" charset="-122"/>
              </a:rPr>
              <a:t>这时的相似比又称为位似比</a:t>
            </a:r>
            <a:r>
              <a:rPr lang="en-US" altLang="zh-CN" sz="2400" b="1" dirty="0">
                <a:solidFill>
                  <a:srgbClr val="4472C4"/>
                </a:solidFill>
                <a:latin typeface="宋体" panose="02010600030101010101" pitchFamily="2" charset="-122"/>
              </a:rPr>
              <a:t>.</a:t>
            </a:r>
            <a:endParaRPr lang="en-US" altLang="zh-CN" sz="2400" b="1" dirty="0">
              <a:solidFill>
                <a:srgbClr val="7030A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408305" indent="-408305" eaLnBrk="0" hangingPunct="0">
              <a:buFont typeface="Arial" panose="020B0604020202020204" pitchFamily="34" charset="0"/>
              <a:buChar char="•"/>
            </a:pPr>
            <a:r>
              <a:rPr lang="zh-CN" altLang="en-US" sz="2400" b="1" dirty="0">
                <a:latin typeface="宋体" panose="02010600030101010101" pitchFamily="2" charset="-122"/>
              </a:rPr>
              <a:t>位似图形的性质：</a:t>
            </a:r>
          </a:p>
          <a:p>
            <a:pPr marL="408305" indent="-408305" eaLnBrk="0" hangingPunct="0">
              <a:lnSpc>
                <a:spcPts val="4365"/>
              </a:lnSpc>
            </a:pPr>
            <a:r>
              <a:rPr lang="zh-CN" altLang="en-US" sz="2400" b="1" dirty="0">
                <a:solidFill>
                  <a:srgbClr val="4472C4"/>
                </a:solidFill>
                <a:latin typeface="宋体" panose="02010600030101010101" pitchFamily="2" charset="-122"/>
              </a:rPr>
              <a:t>  位似图形上的任意一对对应点到位似中心的距离之比等于位似比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1014413" y="1138238"/>
            <a:ext cx="6831012" cy="995362"/>
          </a:xfrm>
          <a:prstGeom prst="rect">
            <a:avLst/>
          </a:prstGeom>
        </p:spPr>
        <p:txBody>
          <a:bodyPr lIns="81646" tIns="40823" rIns="81646" bIns="40823" anchor="ctr">
            <a:normAutofit/>
          </a:bodyPr>
          <a:lstStyle/>
          <a:p>
            <a:pPr algn="ctr" defTabSz="1217295" eaLnBrk="0" hangingPunct="0">
              <a:lnSpc>
                <a:spcPct val="100000"/>
              </a:lnSpc>
              <a:defRPr/>
            </a:pPr>
            <a:r>
              <a:rPr lang="zh-CN" altLang="zh-CN" sz="4425" b="1" noProof="1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教学目标</a:t>
            </a:r>
          </a:p>
        </p:txBody>
      </p:sp>
      <p:sp>
        <p:nvSpPr>
          <p:cNvPr id="7171" name="文本框 3"/>
          <p:cNvSpPr txBox="1"/>
          <p:nvPr/>
        </p:nvSpPr>
        <p:spPr>
          <a:xfrm>
            <a:off x="755650" y="2132013"/>
            <a:ext cx="8196263" cy="2962591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4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理解位似图形在坐标系中的作图方法及坐标规律</a:t>
            </a:r>
            <a:endParaRPr lang="en-US" altLang="zh-CN" sz="2400" b="1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en-US" altLang="zh-CN" sz="24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能按要求作出简单的平面图形运动后的图形以及对应的坐标变化</a:t>
            </a:r>
          </a:p>
          <a:p>
            <a:pPr>
              <a:lnSpc>
                <a:spcPct val="16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  <a:sym typeface="Arial" panose="020B0604020202020204" pitchFamily="34" charset="0"/>
              </a:rPr>
              <a:t>重点：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r>
              <a:rPr lang="zh-CN" altLang="en-US" sz="24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位似图形在坐标系中的坐标规律</a:t>
            </a:r>
          </a:p>
          <a:p>
            <a:pPr>
              <a:lnSpc>
                <a:spcPct val="16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  <a:sym typeface="Arial" panose="020B0604020202020204" pitchFamily="34" charset="0"/>
              </a:rPr>
              <a:t>难点： </a:t>
            </a:r>
            <a:r>
              <a:rPr lang="zh-CN" altLang="en-US" sz="24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位似图形的准确作图，动手实践能力的落实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"/>
          <p:cNvSpPr>
            <a:spLocks noGrp="1"/>
          </p:cNvSpPr>
          <p:nvPr/>
        </p:nvSpPr>
        <p:spPr>
          <a:xfrm>
            <a:off x="696913" y="1155700"/>
            <a:ext cx="1870075" cy="520700"/>
          </a:xfrm>
          <a:prstGeom prst="rect">
            <a:avLst/>
          </a:prstGeom>
        </p:spPr>
        <p:txBody>
          <a:bodyPr lIns="81646" tIns="40823" rIns="81646" bIns="40823" anchor="ctr"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7295">
              <a:defRPr/>
            </a:pPr>
            <a:r>
              <a:rPr lang="zh-CN" altLang="en-US" sz="3300" b="1" noProof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新课引入</a:t>
            </a:r>
          </a:p>
        </p:txBody>
      </p:sp>
      <p:sp>
        <p:nvSpPr>
          <p:cNvPr id="8195" name="Rectangle 86"/>
          <p:cNvSpPr/>
          <p:nvPr/>
        </p:nvSpPr>
        <p:spPr>
          <a:xfrm>
            <a:off x="696913" y="1676400"/>
            <a:ext cx="8229600" cy="1152525"/>
          </a:xfrm>
          <a:prstGeom prst="rect">
            <a:avLst/>
          </a:prstGeom>
          <a:noFill/>
          <a:ln w="2857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zh-CN" altLang="en-US" sz="2200" b="1" noProof="1">
                <a:latin typeface="黑体" panose="02010609060101010101" pitchFamily="49" charset="-122"/>
              </a:rPr>
              <a:t>下图是运用幻灯机（点</a:t>
            </a:r>
            <a:r>
              <a:rPr lang="zh-CN" altLang="en-US" sz="2200" b="1" i="1" noProof="1">
                <a:latin typeface="Times New Roman" panose="02020603050405020304" pitchFamily="18" charset="0"/>
              </a:rPr>
              <a:t>Ｏ</a:t>
            </a:r>
            <a:r>
              <a:rPr lang="zh-CN" altLang="en-US" sz="2200" b="1" noProof="1">
                <a:latin typeface="黑体" panose="02010609060101010101" pitchFamily="49" charset="-122"/>
              </a:rPr>
              <a:t>表示光源）把幻灯片上的一只小狗放映到屏幕上的示意图，这两个图形之间有什么关系？</a:t>
            </a:r>
          </a:p>
        </p:txBody>
      </p:sp>
      <p:grpSp>
        <p:nvGrpSpPr>
          <p:cNvPr id="27651" name="组合 3"/>
          <p:cNvGrpSpPr/>
          <p:nvPr/>
        </p:nvGrpSpPr>
        <p:grpSpPr bwMode="auto">
          <a:xfrm>
            <a:off x="1143000" y="2930525"/>
            <a:ext cx="6808788" cy="2087563"/>
            <a:chOff x="1800" y="3000"/>
            <a:chExt cx="10723" cy="4380"/>
          </a:xfrm>
        </p:grpSpPr>
        <p:sp>
          <p:nvSpPr>
            <p:cNvPr id="8198" name="Text Box 89"/>
            <p:cNvSpPr txBox="1"/>
            <p:nvPr/>
          </p:nvSpPr>
          <p:spPr>
            <a:xfrm>
              <a:off x="1800" y="4199"/>
              <a:ext cx="720" cy="1652"/>
            </a:xfrm>
            <a:prstGeom prst="rect">
              <a:avLst/>
            </a:prstGeom>
            <a:noFill/>
            <a:ln w="28575">
              <a:noFill/>
            </a:ln>
          </p:spPr>
          <p:txBody>
            <a:bodyPr>
              <a:spAutoFit/>
            </a:bodyPr>
            <a:lstStyle/>
            <a:p>
              <a:pPr algn="ctr" fontAlgn="auto">
                <a:lnSpc>
                  <a:spcPct val="160000"/>
                </a:lnSpc>
                <a:spcBef>
                  <a:spcPct val="50000"/>
                </a:spcBef>
              </a:pPr>
              <a:r>
                <a:rPr lang="en-US" altLang="zh-CN" sz="2850" b="1" i="1" noProof="1">
                  <a:solidFill>
                    <a:srgbClr val="7030A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grpSp>
          <p:nvGrpSpPr>
            <p:cNvPr id="27653" name="组合 2"/>
            <p:cNvGrpSpPr/>
            <p:nvPr/>
          </p:nvGrpSpPr>
          <p:grpSpPr bwMode="auto">
            <a:xfrm>
              <a:off x="2400" y="3000"/>
              <a:ext cx="10123" cy="4380"/>
              <a:chOff x="2400" y="2880"/>
              <a:chExt cx="10123" cy="4380"/>
            </a:xfrm>
          </p:grpSpPr>
          <p:pic>
            <p:nvPicPr>
              <p:cNvPr id="27654" name="Picture 8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243" y="3180"/>
                <a:ext cx="8280" cy="4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655" name="Line 90"/>
              <p:cNvSpPr>
                <a:spLocks noChangeShapeType="1"/>
              </p:cNvSpPr>
              <p:nvPr/>
            </p:nvSpPr>
            <p:spPr bwMode="auto">
              <a:xfrm flipV="1">
                <a:off x="2400" y="2880"/>
                <a:ext cx="9480" cy="2160"/>
              </a:xfrm>
              <a:prstGeom prst="line">
                <a:avLst/>
              </a:prstGeom>
              <a:noFill/>
              <a:ln w="28575">
                <a:solidFill>
                  <a:srgbClr val="7030A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56" name="Line 91"/>
              <p:cNvSpPr>
                <a:spLocks noChangeShapeType="1"/>
              </p:cNvSpPr>
              <p:nvPr/>
            </p:nvSpPr>
            <p:spPr bwMode="auto">
              <a:xfrm>
                <a:off x="2400" y="5040"/>
                <a:ext cx="9480" cy="2040"/>
              </a:xfrm>
              <a:prstGeom prst="line">
                <a:avLst/>
              </a:prstGeom>
              <a:noFill/>
              <a:ln w="28575">
                <a:solidFill>
                  <a:srgbClr val="7030A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5454" name="Text Box 94"/>
          <p:cNvSpPr txBox="1"/>
          <p:nvPr/>
        </p:nvSpPr>
        <p:spPr>
          <a:xfrm>
            <a:off x="993775" y="5205413"/>
            <a:ext cx="7451725" cy="636441"/>
          </a:xfrm>
          <a:prstGeom prst="rect">
            <a:avLst/>
          </a:prstGeom>
          <a:noFill/>
          <a:ln w="2857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zh-CN" altLang="en-US" sz="2250" b="1" noProof="1">
                <a:latin typeface="宋体" panose="02010600030101010101" pitchFamily="2" charset="-122"/>
              </a:rPr>
              <a:t>这两个图形的形状相同，但大小不同</a:t>
            </a:r>
            <a:r>
              <a:rPr lang="zh-CN" altLang="en-US" sz="2250" b="1" noProof="1" smtClean="0">
                <a:latin typeface="宋体" panose="02010600030101010101" pitchFamily="2" charset="-122"/>
              </a:rPr>
              <a:t>，它</a:t>
            </a:r>
            <a:r>
              <a:rPr lang="zh-CN" altLang="en-US" sz="2250" b="1" noProof="1">
                <a:latin typeface="宋体" panose="02010600030101010101" pitchFamily="2" charset="-122"/>
              </a:rPr>
              <a:t>们</a:t>
            </a:r>
            <a:r>
              <a:rPr lang="zh-CN" altLang="en-US" sz="2250" b="1" noProof="1" smtClean="0">
                <a:latin typeface="宋体" panose="02010600030101010101" pitchFamily="2" charset="-122"/>
              </a:rPr>
              <a:t>是</a:t>
            </a:r>
            <a:r>
              <a:rPr lang="zh-CN" altLang="en-US" sz="2250" b="1" noProof="1" smtClean="0">
                <a:solidFill>
                  <a:srgbClr val="FF0000"/>
                </a:solidFill>
                <a:latin typeface="宋体" panose="02010600030101010101" pitchFamily="2" charset="-122"/>
              </a:rPr>
              <a:t>相</a:t>
            </a:r>
            <a:r>
              <a:rPr lang="zh-CN" altLang="en-US" sz="2250" b="1" noProof="1">
                <a:solidFill>
                  <a:srgbClr val="FF0000"/>
                </a:solidFill>
                <a:latin typeface="宋体" panose="02010600030101010101" pitchFamily="2" charset="-122"/>
              </a:rPr>
              <a:t>似图形</a:t>
            </a:r>
            <a:r>
              <a:rPr lang="en-US" altLang="zh-CN" sz="2250" b="1" noProof="1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/>
          <p:nvPr/>
        </p:nvSpPr>
        <p:spPr>
          <a:xfrm>
            <a:off x="895350" y="1049338"/>
            <a:ext cx="7315200" cy="1154112"/>
          </a:xfrm>
          <a:prstGeom prst="rect">
            <a:avLst/>
          </a:prstGeom>
          <a:noFill/>
          <a:ln w="2857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en-US" altLang="zh-CN" sz="2200" b="1" noProof="1">
                <a:latin typeface="黑体" panose="02010609060101010101" pitchFamily="49" charset="-122"/>
              </a:rPr>
              <a:t>    </a:t>
            </a:r>
            <a:r>
              <a:rPr lang="zh-CN" altLang="en-US" sz="2200" b="1" noProof="1">
                <a:latin typeface="黑体" panose="02010609060101010101" pitchFamily="49" charset="-122"/>
              </a:rPr>
              <a:t>分别在左、右两个小狗的头顶上取一点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A,A′;</a:t>
            </a:r>
            <a:r>
              <a:rPr lang="zh-CN" altLang="en-US" sz="2200" b="1" noProof="1">
                <a:latin typeface="黑体" panose="02010609060101010101" pitchFamily="49" charset="-122"/>
              </a:rPr>
              <a:t>再分别在狗尾巴尖上取一点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B,B′.</a:t>
            </a:r>
          </a:p>
        </p:txBody>
      </p:sp>
      <p:grpSp>
        <p:nvGrpSpPr>
          <p:cNvPr id="28674" name="组合 4"/>
          <p:cNvGrpSpPr/>
          <p:nvPr/>
        </p:nvGrpSpPr>
        <p:grpSpPr bwMode="auto">
          <a:xfrm>
            <a:off x="1277938" y="1884363"/>
            <a:ext cx="7162800" cy="2316162"/>
            <a:chOff x="2012" y="2499"/>
            <a:chExt cx="11280" cy="4857"/>
          </a:xfrm>
        </p:grpSpPr>
        <p:grpSp>
          <p:nvGrpSpPr>
            <p:cNvPr id="28675" name="组合 3"/>
            <p:cNvGrpSpPr/>
            <p:nvPr/>
          </p:nvGrpSpPr>
          <p:grpSpPr bwMode="auto">
            <a:xfrm>
              <a:off x="2012" y="2796"/>
              <a:ext cx="11280" cy="4560"/>
              <a:chOff x="1560" y="2520"/>
              <a:chExt cx="11280" cy="4560"/>
            </a:xfrm>
          </p:grpSpPr>
          <p:grpSp>
            <p:nvGrpSpPr>
              <p:cNvPr id="28676" name="组合 2"/>
              <p:cNvGrpSpPr/>
              <p:nvPr/>
            </p:nvGrpSpPr>
            <p:grpSpPr bwMode="auto">
              <a:xfrm>
                <a:off x="1560" y="2520"/>
                <a:ext cx="11280" cy="4560"/>
                <a:chOff x="1560" y="2520"/>
                <a:chExt cx="11280" cy="4560"/>
              </a:xfrm>
            </p:grpSpPr>
            <p:grpSp>
              <p:nvGrpSpPr>
                <p:cNvPr id="28677" name="组合 1"/>
                <p:cNvGrpSpPr/>
                <p:nvPr/>
              </p:nvGrpSpPr>
              <p:grpSpPr bwMode="auto">
                <a:xfrm>
                  <a:off x="1560" y="2520"/>
                  <a:ext cx="11280" cy="4560"/>
                  <a:chOff x="1560" y="2520"/>
                  <a:chExt cx="11280" cy="4560"/>
                </a:xfrm>
              </p:grpSpPr>
              <p:pic>
                <p:nvPicPr>
                  <p:cNvPr id="28678" name="Picture 5"/>
                  <p:cNvPicPr>
                    <a:picLocks noChangeAspect="1" noChangeArrowheads="1"/>
                  </p:cNvPicPr>
                  <p:nvPr/>
                </p:nvPicPr>
                <p:blipFill>
                  <a:blip r:embed="rId2"/>
                  <a:srcRect/>
                  <a:stretch>
                    <a:fillRect/>
                  </a:stretch>
                </p:blipFill>
                <p:spPr bwMode="auto">
                  <a:xfrm>
                    <a:off x="4560" y="3000"/>
                    <a:ext cx="8280" cy="40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236" name="Text Box 6"/>
                  <p:cNvSpPr txBox="1"/>
                  <p:nvPr/>
                </p:nvSpPr>
                <p:spPr>
                  <a:xfrm>
                    <a:off x="1560" y="4200"/>
                    <a:ext cx="720" cy="1648"/>
                  </a:xfrm>
                  <a:prstGeom prst="rect">
                    <a:avLst/>
                  </a:prstGeom>
                  <a:noFill/>
                  <a:ln w="2857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algn="ctr" fontAlgn="auto">
                      <a:lnSpc>
                        <a:spcPct val="160000"/>
                      </a:lnSpc>
                      <a:spcBef>
                        <a:spcPct val="50000"/>
                      </a:spcBef>
                    </a:pPr>
                    <a:r>
                      <a:rPr lang="en-US" altLang="zh-CN" sz="2850" b="1" i="1" noProof="1">
                        <a:solidFill>
                          <a:srgbClr val="7030A0"/>
                        </a:solidFill>
                        <a:latin typeface="Times New Roman" panose="02020603050405020304" pitchFamily="18" charset="0"/>
                      </a:rPr>
                      <a:t>o</a:t>
                    </a:r>
                  </a:p>
                </p:txBody>
              </p:sp>
              <p:sp>
                <p:nvSpPr>
                  <p:cNvPr id="28680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00" y="2520"/>
                    <a:ext cx="7680" cy="2520"/>
                  </a:xfrm>
                  <a:prstGeom prst="line">
                    <a:avLst/>
                  </a:prstGeom>
                  <a:noFill/>
                  <a:ln w="28575">
                    <a:solidFill>
                      <a:srgbClr val="7030A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8681" name="Line 13"/>
                <p:cNvSpPr>
                  <a:spLocks noChangeShapeType="1"/>
                </p:cNvSpPr>
                <p:nvPr/>
              </p:nvSpPr>
              <p:spPr bwMode="auto">
                <a:xfrm>
                  <a:off x="2400" y="5040"/>
                  <a:ext cx="7680" cy="204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8682" name="Line 20"/>
              <p:cNvSpPr>
                <a:spLocks noChangeShapeType="1"/>
              </p:cNvSpPr>
              <p:nvPr/>
            </p:nvSpPr>
            <p:spPr bwMode="auto">
              <a:xfrm flipV="1">
                <a:off x="2400" y="3240"/>
                <a:ext cx="8760" cy="1800"/>
              </a:xfrm>
              <a:prstGeom prst="line">
                <a:avLst/>
              </a:prstGeom>
              <a:noFill/>
              <a:ln w="28575">
                <a:solidFill>
                  <a:srgbClr val="7030A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683" name="Line 21"/>
              <p:cNvSpPr>
                <a:spLocks noChangeShapeType="1"/>
              </p:cNvSpPr>
              <p:nvPr/>
            </p:nvSpPr>
            <p:spPr bwMode="auto">
              <a:xfrm>
                <a:off x="2400" y="5040"/>
                <a:ext cx="10080" cy="0"/>
              </a:xfrm>
              <a:prstGeom prst="line">
                <a:avLst/>
              </a:prstGeom>
              <a:noFill/>
              <a:ln w="28575">
                <a:solidFill>
                  <a:srgbClr val="7030A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222" name="Oval 9"/>
            <p:cNvSpPr/>
            <p:nvPr/>
          </p:nvSpPr>
          <p:spPr>
            <a:xfrm>
              <a:off x="10644" y="3697"/>
              <a:ext cx="115" cy="117"/>
            </a:xfrm>
            <a:prstGeom prst="ellipse">
              <a:avLst/>
            </a:prstGeom>
            <a:solidFill>
              <a:srgbClr val="FF00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fontAlgn="auto">
                <a:lnSpc>
                  <a:spcPct val="160000"/>
                </a:lnSpc>
              </a:pPr>
              <a:endParaRPr lang="zh-CN" altLang="en-US" sz="2250" noProof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23" name="Oval 10"/>
            <p:cNvSpPr/>
            <p:nvPr/>
          </p:nvSpPr>
          <p:spPr>
            <a:xfrm flipH="1" flipV="1">
              <a:off x="6919" y="5255"/>
              <a:ext cx="125" cy="123"/>
            </a:xfrm>
            <a:prstGeom prst="ellipse">
              <a:avLst/>
            </a:prstGeom>
            <a:solidFill>
              <a:srgbClr val="FF00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fontAlgn="auto">
                <a:lnSpc>
                  <a:spcPct val="160000"/>
                </a:lnSpc>
              </a:pPr>
              <a:endParaRPr lang="zh-CN" altLang="en-US" sz="2250" noProof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24" name="Text Box 11"/>
            <p:cNvSpPr txBox="1"/>
            <p:nvPr/>
          </p:nvSpPr>
          <p:spPr>
            <a:xfrm>
              <a:off x="11604" y="4779"/>
              <a:ext cx="1440" cy="1342"/>
            </a:xfrm>
            <a:prstGeom prst="rect">
              <a:avLst/>
            </a:prstGeom>
            <a:noFill/>
            <a:ln w="28575">
              <a:noFill/>
            </a:ln>
          </p:spPr>
          <p:txBody>
            <a:bodyPr>
              <a:spAutoFit/>
            </a:bodyPr>
            <a:lstStyle/>
            <a:p>
              <a:pPr algn="ctr" fontAlgn="auto">
                <a:lnSpc>
                  <a:spcPct val="160000"/>
                </a:lnSpc>
                <a:spcBef>
                  <a:spcPct val="50000"/>
                </a:spcBef>
              </a:pPr>
              <a:r>
                <a:rPr lang="en-US" altLang="zh-CN" sz="2250" b="1" i="1" noProof="1">
                  <a:solidFill>
                    <a:srgbClr val="7030A0"/>
                  </a:solidFill>
                  <a:latin typeface="Times New Roman" panose="02020603050405020304" pitchFamily="18" charset="0"/>
                </a:rPr>
                <a:t>B</a:t>
              </a:r>
              <a:r>
                <a:rPr lang="en-US" altLang="zh-CN" sz="2250" b="1" noProof="1">
                  <a:solidFill>
                    <a:srgbClr val="7030A0"/>
                  </a:solidFill>
                  <a:latin typeface="Times New Roman" panose="02020603050405020304" pitchFamily="18" charset="0"/>
                </a:rPr>
                <a:t>′</a:t>
              </a:r>
            </a:p>
          </p:txBody>
        </p:sp>
        <p:sp>
          <p:nvSpPr>
            <p:cNvPr id="9225" name="Oval 14"/>
            <p:cNvSpPr/>
            <p:nvPr/>
          </p:nvSpPr>
          <p:spPr>
            <a:xfrm>
              <a:off x="11724" y="5259"/>
              <a:ext cx="115" cy="117"/>
            </a:xfrm>
            <a:prstGeom prst="ellipse">
              <a:avLst/>
            </a:prstGeom>
            <a:solidFill>
              <a:srgbClr val="FF00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fontAlgn="auto">
                <a:lnSpc>
                  <a:spcPct val="160000"/>
                </a:lnSpc>
              </a:pPr>
              <a:endParaRPr lang="zh-CN" altLang="en-US" sz="2250" noProof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26" name="Text Box 15"/>
            <p:cNvSpPr txBox="1"/>
            <p:nvPr/>
          </p:nvSpPr>
          <p:spPr>
            <a:xfrm>
              <a:off x="7164" y="4779"/>
              <a:ext cx="720" cy="1342"/>
            </a:xfrm>
            <a:prstGeom prst="rect">
              <a:avLst/>
            </a:prstGeom>
            <a:noFill/>
            <a:ln w="28575">
              <a:noFill/>
            </a:ln>
          </p:spPr>
          <p:txBody>
            <a:bodyPr>
              <a:spAutoFit/>
            </a:bodyPr>
            <a:lstStyle/>
            <a:p>
              <a:pPr algn="ctr" fontAlgn="auto">
                <a:lnSpc>
                  <a:spcPct val="160000"/>
                </a:lnSpc>
                <a:spcBef>
                  <a:spcPct val="50000"/>
                </a:spcBef>
              </a:pPr>
              <a:r>
                <a:rPr lang="en-US" altLang="zh-CN" sz="2250" b="1" i="1" noProof="1">
                  <a:solidFill>
                    <a:srgbClr val="7030A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9227" name="Text Box 16"/>
            <p:cNvSpPr txBox="1"/>
            <p:nvPr/>
          </p:nvSpPr>
          <p:spPr>
            <a:xfrm>
              <a:off x="10524" y="2499"/>
              <a:ext cx="1440" cy="1342"/>
            </a:xfrm>
            <a:prstGeom prst="rect">
              <a:avLst/>
            </a:prstGeom>
            <a:noFill/>
            <a:ln w="28575">
              <a:noFill/>
            </a:ln>
          </p:spPr>
          <p:txBody>
            <a:bodyPr>
              <a:spAutoFit/>
            </a:bodyPr>
            <a:lstStyle/>
            <a:p>
              <a:pPr algn="ctr" fontAlgn="auto">
                <a:lnSpc>
                  <a:spcPct val="160000"/>
                </a:lnSpc>
                <a:spcBef>
                  <a:spcPct val="50000"/>
                </a:spcBef>
              </a:pPr>
              <a:r>
                <a:rPr lang="en-US" altLang="zh-CN" sz="2250" b="1" i="1" noProof="1">
                  <a:solidFill>
                    <a:srgbClr val="7030A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2250" b="1" noProof="1">
                  <a:solidFill>
                    <a:srgbClr val="7030A0"/>
                  </a:solidFill>
                  <a:latin typeface="Times New Roman" panose="02020603050405020304" pitchFamily="18" charset="0"/>
                </a:rPr>
                <a:t>′</a:t>
              </a:r>
            </a:p>
          </p:txBody>
        </p:sp>
        <p:sp>
          <p:nvSpPr>
            <p:cNvPr id="9228" name="Text Box 17"/>
            <p:cNvSpPr txBox="1"/>
            <p:nvPr/>
          </p:nvSpPr>
          <p:spPr>
            <a:xfrm>
              <a:off x="6084" y="3218"/>
              <a:ext cx="720" cy="1345"/>
            </a:xfrm>
            <a:prstGeom prst="rect">
              <a:avLst/>
            </a:prstGeom>
            <a:noFill/>
            <a:ln w="28575">
              <a:noFill/>
            </a:ln>
          </p:spPr>
          <p:txBody>
            <a:bodyPr>
              <a:spAutoFit/>
            </a:bodyPr>
            <a:lstStyle/>
            <a:p>
              <a:pPr algn="ctr" fontAlgn="auto">
                <a:lnSpc>
                  <a:spcPct val="160000"/>
                </a:lnSpc>
                <a:spcBef>
                  <a:spcPct val="50000"/>
                </a:spcBef>
              </a:pPr>
              <a:r>
                <a:rPr lang="en-US" altLang="zh-CN" sz="2250" b="1" i="1" noProof="1">
                  <a:solidFill>
                    <a:srgbClr val="7030A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9229" name="Oval 18"/>
            <p:cNvSpPr/>
            <p:nvPr/>
          </p:nvSpPr>
          <p:spPr>
            <a:xfrm flipH="1">
              <a:off x="6444" y="4540"/>
              <a:ext cx="120" cy="120"/>
            </a:xfrm>
            <a:prstGeom prst="ellipse">
              <a:avLst/>
            </a:prstGeom>
            <a:solidFill>
              <a:srgbClr val="FF00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fontAlgn="auto">
                <a:lnSpc>
                  <a:spcPct val="160000"/>
                </a:lnSpc>
              </a:pPr>
              <a:endParaRPr lang="zh-CN" altLang="en-US" sz="2250" noProof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04467" name="Rectangle 19"/>
          <p:cNvSpPr/>
          <p:nvPr/>
        </p:nvSpPr>
        <p:spPr>
          <a:xfrm>
            <a:off x="993775" y="4446588"/>
            <a:ext cx="7142163" cy="1154112"/>
          </a:xfrm>
          <a:prstGeom prst="rect">
            <a:avLst/>
          </a:prstGeom>
          <a:noFill/>
          <a:ln w="2857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zh-CN" altLang="en-US" sz="2200" b="1" noProof="1">
                <a:latin typeface="黑体" panose="02010609060101010101" pitchFamily="49" charset="-122"/>
              </a:rPr>
              <a:t>发现点 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A,A′</a:t>
            </a:r>
            <a:r>
              <a:rPr lang="zh-CN" altLang="en-US" sz="2200" b="1" noProof="1">
                <a:latin typeface="Times New Roman" panose="02020603050405020304" pitchFamily="18" charset="0"/>
              </a:rPr>
              <a:t>与点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O</a:t>
            </a:r>
            <a:r>
              <a:rPr lang="zh-CN" altLang="en-US" sz="2200" b="1" noProof="1">
                <a:latin typeface="黑体" panose="02010609060101010101" pitchFamily="49" charset="-122"/>
              </a:rPr>
              <a:t>在一条直线上</a:t>
            </a:r>
            <a:r>
              <a:rPr lang="en-US" altLang="zh-CN" sz="2200" b="1" noProof="1">
                <a:latin typeface="黑体" panose="02010609060101010101" pitchFamily="49" charset="-122"/>
              </a:rPr>
              <a:t>.</a:t>
            </a:r>
            <a:r>
              <a:rPr lang="zh-CN" altLang="en-US" sz="2200" b="1" noProof="1">
                <a:latin typeface="黑体" panose="02010609060101010101" pitchFamily="49" charset="-122"/>
              </a:rPr>
              <a:t>点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B,B′</a:t>
            </a:r>
            <a:r>
              <a:rPr lang="zh-CN" altLang="en-US" sz="2200" b="1" noProof="1">
                <a:latin typeface="黑体" panose="02010609060101010101" pitchFamily="49" charset="-122"/>
              </a:rPr>
              <a:t>与点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O</a:t>
            </a:r>
            <a:r>
              <a:rPr lang="zh-CN" altLang="en-US" sz="2200" b="1" noProof="1">
                <a:latin typeface="Times New Roman" panose="02020603050405020304" pitchFamily="18" charset="0"/>
              </a:rPr>
              <a:t>在一条直线上</a:t>
            </a:r>
            <a:r>
              <a:rPr lang="en-US" altLang="zh-CN" sz="2200" b="1" noProof="1">
                <a:latin typeface="Times New Roman" panose="02020603050405020304" pitchFamily="18" charset="0"/>
              </a:rPr>
              <a:t>.</a:t>
            </a:r>
            <a:endParaRPr lang="en-US" altLang="zh-CN" sz="2200" b="1" i="1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/>
          <p:nvPr/>
        </p:nvSpPr>
        <p:spPr>
          <a:xfrm>
            <a:off x="1092200" y="1303338"/>
            <a:ext cx="7283450" cy="1154112"/>
          </a:xfrm>
          <a:prstGeom prst="rect">
            <a:avLst/>
          </a:prstGeom>
          <a:noFill/>
          <a:ln w="2857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zh-CN" altLang="en-US" sz="2200" b="1" noProof="1">
                <a:latin typeface="宋体" panose="02010600030101010101" pitchFamily="2" charset="-122"/>
              </a:rPr>
              <a:t>分别量出线段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OA</a:t>
            </a:r>
            <a:r>
              <a:rPr lang="zh-CN" altLang="en-US" sz="2200" b="1" i="1" noProof="1">
                <a:latin typeface="Times New Roman" panose="02020603050405020304" pitchFamily="18" charset="0"/>
              </a:rPr>
              <a:t>，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OA′, OB</a:t>
            </a:r>
            <a:r>
              <a:rPr lang="zh-CN" altLang="en-US" sz="2200" b="1" i="1" noProof="1">
                <a:latin typeface="Times New Roman" panose="02020603050405020304" pitchFamily="18" charset="0"/>
              </a:rPr>
              <a:t>，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OB′</a:t>
            </a:r>
            <a:r>
              <a:rPr lang="zh-CN" altLang="en-US" sz="2200" b="1" noProof="1">
                <a:latin typeface="宋体" panose="02010600030101010101" pitchFamily="2" charset="-122"/>
              </a:rPr>
              <a:t>的长度，计算</a:t>
            </a:r>
            <a:r>
              <a:rPr lang="en-US" altLang="zh-CN" sz="2200" b="1" noProof="1">
                <a:latin typeface="宋体" panose="02010600030101010101" pitchFamily="2" charset="-122"/>
              </a:rPr>
              <a:t>(</a:t>
            </a:r>
            <a:r>
              <a:rPr lang="zh-CN" altLang="en-US" sz="2200" b="1" noProof="1">
                <a:latin typeface="宋体" panose="02010600030101010101" pitchFamily="2" charset="-122"/>
              </a:rPr>
              <a:t>精确到</a:t>
            </a:r>
            <a:r>
              <a:rPr lang="en-US" altLang="zh-CN" sz="2200" b="1" noProof="1">
                <a:latin typeface="宋体" panose="02010600030101010101" pitchFamily="2" charset="-122"/>
              </a:rPr>
              <a:t>0.1)</a:t>
            </a:r>
            <a:r>
              <a:rPr lang="zh-CN" altLang="en-US" sz="2200" b="1" noProof="1">
                <a:latin typeface="宋体" panose="02010600030101010101" pitchFamily="2" charset="-122"/>
              </a:rPr>
              <a:t>：</a:t>
            </a:r>
          </a:p>
        </p:txBody>
      </p:sp>
      <p:sp>
        <p:nvSpPr>
          <p:cNvPr id="1033" name="Text Box 7"/>
          <p:cNvSpPr txBox="1"/>
          <p:nvPr/>
        </p:nvSpPr>
        <p:spPr>
          <a:xfrm>
            <a:off x="2047875" y="2782888"/>
            <a:ext cx="1676400" cy="630237"/>
          </a:xfrm>
          <a:prstGeom prst="rect">
            <a:avLst/>
          </a:prstGeom>
          <a:noFill/>
          <a:ln w="28575">
            <a:noFill/>
          </a:ln>
        </p:spPr>
        <p:txBody>
          <a:bodyPr lIns="81646" tIns="40823" rIns="81646" bIns="40823">
            <a:spAutoFit/>
          </a:bodyPr>
          <a:lstStyle/>
          <a:p>
            <a:pPr algn="ctr" fontAlgn="auto">
              <a:lnSpc>
                <a:spcPct val="160000"/>
              </a:lnSpc>
              <a:spcBef>
                <a:spcPct val="50000"/>
              </a:spcBef>
            </a:pPr>
            <a:endParaRPr lang="zh-CN" altLang="zh-CN" sz="2250" noProof="1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05486" name="Object 14"/>
          <p:cNvGraphicFramePr>
            <a:graphicFrameLocks noChangeAspect="1"/>
          </p:cNvGraphicFramePr>
          <p:nvPr/>
        </p:nvGraphicFramePr>
        <p:xfrm>
          <a:off x="2449513" y="2709863"/>
          <a:ext cx="12763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2" r:id="rId3" imgW="598170" imgH="394335" progId="Equation.DSMT4">
                  <p:embed/>
                </p:oleObj>
              </mc:Choice>
              <mc:Fallback>
                <p:oleObj r:id="rId3" imgW="598170" imgH="394335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513" y="2709863"/>
                        <a:ext cx="127635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9" name="Object 17"/>
          <p:cNvGraphicFramePr>
            <a:graphicFrameLocks noChangeAspect="1"/>
          </p:cNvGraphicFramePr>
          <p:nvPr/>
        </p:nvGraphicFramePr>
        <p:xfrm>
          <a:off x="5176838" y="2709863"/>
          <a:ext cx="1179512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r:id="rId5" imgW="598170" imgH="394335" progId="Equation.DSMT4">
                  <p:embed/>
                </p:oleObj>
              </mc:Choice>
              <mc:Fallback>
                <p:oleObj r:id="rId5" imgW="598170" imgH="394335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6838" y="2709863"/>
                        <a:ext cx="1179512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92" name="Rectangle 20"/>
          <p:cNvSpPr/>
          <p:nvPr/>
        </p:nvSpPr>
        <p:spPr>
          <a:xfrm>
            <a:off x="1092200" y="3413125"/>
            <a:ext cx="7002463" cy="1165225"/>
          </a:xfrm>
          <a:prstGeom prst="rect">
            <a:avLst/>
          </a:prstGeom>
          <a:noFill/>
          <a:ln w="2857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en-US" altLang="zh-CN" sz="2250" b="1" noProof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200" b="1" noProof="1">
                <a:latin typeface="宋体" panose="02010600030101010101" pitchFamily="2" charset="-122"/>
              </a:rPr>
              <a:t>继续在左、右两只小狗上找出一些对应点，考察每一对对应点是否都与点Ｏ在一条直线上；</a:t>
            </a:r>
          </a:p>
        </p:txBody>
      </p:sp>
      <p:sp>
        <p:nvSpPr>
          <p:cNvPr id="105493" name="Rectangle 21"/>
          <p:cNvSpPr/>
          <p:nvPr/>
        </p:nvSpPr>
        <p:spPr>
          <a:xfrm>
            <a:off x="1092200" y="4578350"/>
            <a:ext cx="7002463" cy="1166813"/>
          </a:xfrm>
          <a:prstGeom prst="rect">
            <a:avLst/>
          </a:prstGeom>
          <a:noFill/>
          <a:ln w="2857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en-US" altLang="zh-CN" sz="2250" b="1" noProof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200" b="1" noProof="1">
                <a:latin typeface="宋体" panose="02010600030101010101" pitchFamily="2" charset="-122"/>
              </a:rPr>
              <a:t>计算每一对对应点与点O所连的线段比，看它们是否与上述     ，    相等.</a:t>
            </a:r>
          </a:p>
        </p:txBody>
      </p:sp>
      <p:graphicFrame>
        <p:nvGraphicFramePr>
          <p:cNvPr id="105496" name="Object 24"/>
          <p:cNvGraphicFramePr>
            <a:graphicFrameLocks noChangeAspect="1"/>
          </p:cNvGraphicFramePr>
          <p:nvPr/>
        </p:nvGraphicFramePr>
        <p:xfrm>
          <a:off x="2355850" y="5145088"/>
          <a:ext cx="5715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4" r:id="rId7" imgW="306070" imgH="394970" progId="Equation.DSMT4">
                  <p:embed/>
                </p:oleObj>
              </mc:Choice>
              <mc:Fallback>
                <p:oleObj r:id="rId7" imgW="306070" imgH="39497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850" y="5145088"/>
                        <a:ext cx="5715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97" name="Object 25"/>
          <p:cNvGraphicFramePr>
            <a:graphicFrameLocks noChangeAspect="1"/>
          </p:cNvGraphicFramePr>
          <p:nvPr/>
        </p:nvGraphicFramePr>
        <p:xfrm>
          <a:off x="3167063" y="5218113"/>
          <a:ext cx="557212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r:id="rId9" imgW="318770" imgH="394970" progId="Equation.DSMT4">
                  <p:embed/>
                </p:oleObj>
              </mc:Choice>
              <mc:Fallback>
                <p:oleObj r:id="rId9" imgW="318770" imgH="39497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5218113"/>
                        <a:ext cx="557212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5" name="图片 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668463" y="2668588"/>
            <a:ext cx="7810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图片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302125" y="2640013"/>
            <a:ext cx="7810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5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5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/>
      <p:bldP spid="105492" grpId="0"/>
      <p:bldP spid="1054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8"/>
          <p:cNvSpPr/>
          <p:nvPr/>
        </p:nvSpPr>
        <p:spPr>
          <a:xfrm>
            <a:off x="469900" y="1296988"/>
            <a:ext cx="8258175" cy="2760662"/>
          </a:xfrm>
          <a:prstGeom prst="rect">
            <a:avLst/>
          </a:prstGeom>
          <a:noFill/>
          <a:ln w="28575">
            <a:noFill/>
          </a:ln>
        </p:spPr>
        <p:txBody>
          <a:bodyPr lIns="81646" tIns="40823" rIns="81646" bIns="40823">
            <a:spAutoFit/>
          </a:bodyPr>
          <a:lstStyle/>
          <a:p>
            <a:pPr algn="just" fontAlgn="auto">
              <a:lnSpc>
                <a:spcPct val="160000"/>
              </a:lnSpc>
            </a:pPr>
            <a:r>
              <a:rPr lang="en-US" altLang="zh-CN" sz="2200" b="1" noProof="1">
                <a:latin typeface="Times New Roman" panose="02020603050405020304" pitchFamily="18" charset="0"/>
              </a:rPr>
              <a:t>         </a:t>
            </a:r>
            <a:r>
              <a:rPr lang="zh-CN" altLang="en-US" sz="2200" b="1" noProof="1">
                <a:latin typeface="Times New Roman" panose="02020603050405020304" pitchFamily="18" charset="0"/>
              </a:rPr>
              <a:t>一般地，取定一个点O，如果一个图形G上每一个点P对应</a:t>
            </a:r>
          </a:p>
          <a:p>
            <a:pPr algn="just" fontAlgn="auto">
              <a:lnSpc>
                <a:spcPct val="160000"/>
              </a:lnSpc>
            </a:pPr>
            <a:r>
              <a:rPr lang="zh-CN" altLang="en-US" sz="2200" b="1" noProof="1">
                <a:latin typeface="Times New Roman" panose="02020603050405020304" pitchFamily="18" charset="0"/>
              </a:rPr>
              <a:t>于另一个图形G′上的点P′，且满足：</a:t>
            </a:r>
          </a:p>
          <a:p>
            <a:pPr algn="just" eaLnBrk="0" fontAlgn="auto" hangingPunct="0">
              <a:lnSpc>
                <a:spcPct val="160000"/>
              </a:lnSpc>
            </a:pPr>
            <a:r>
              <a:rPr lang="zh-CN" altLang="en-US" sz="2200" b="1" noProof="1">
                <a:latin typeface="Times New Roman" panose="02020603050405020304" pitchFamily="18" charset="0"/>
              </a:rPr>
              <a:t>（1）直线PP′经过同一点O，</a:t>
            </a:r>
          </a:p>
          <a:p>
            <a:pPr algn="just" eaLnBrk="0" fontAlgn="auto" hangingPunct="0">
              <a:lnSpc>
                <a:spcPct val="160000"/>
              </a:lnSpc>
            </a:pPr>
            <a:r>
              <a:rPr lang="zh-CN" altLang="en-US" sz="2200" b="1" noProof="1">
                <a:latin typeface="Times New Roman" panose="02020603050405020304" pitchFamily="18" charset="0"/>
              </a:rPr>
              <a:t>（2）              ，其中k 是非零常数，当k&gt;0 时，点P′在射线 OP 上，当k&lt;0时，点P′在射线OP的反向延长线上.</a:t>
            </a:r>
          </a:p>
        </p:txBody>
      </p:sp>
      <p:graphicFrame>
        <p:nvGraphicFramePr>
          <p:cNvPr id="30722" name="Object 19"/>
          <p:cNvGraphicFramePr>
            <a:graphicFrameLocks noChangeAspect="1"/>
          </p:cNvGraphicFramePr>
          <p:nvPr/>
        </p:nvGraphicFramePr>
        <p:xfrm>
          <a:off x="1128713" y="2963863"/>
          <a:ext cx="115728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r:id="rId3" imgW="1183005" imgH="763270" progId="Equation.DSMT4">
                  <p:embed/>
                </p:oleObj>
              </mc:Choice>
              <mc:Fallback>
                <p:oleObj r:id="rId3" imgW="1183005" imgH="76327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713" y="2963863"/>
                        <a:ext cx="115728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矩形 2"/>
          <p:cNvSpPr/>
          <p:nvPr/>
        </p:nvSpPr>
        <p:spPr>
          <a:xfrm>
            <a:off x="590550" y="4057650"/>
            <a:ext cx="7962900" cy="1166813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zh-CN" altLang="en-US" sz="2250" b="1" noProof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200" b="1" noProof="1">
                <a:solidFill>
                  <a:schemeClr val="accent5"/>
                </a:solidFill>
                <a:latin typeface="黑体" panose="02010609060101010101" pitchFamily="49" charset="-122"/>
              </a:rPr>
              <a:t>那么称图形</a:t>
            </a:r>
            <a:r>
              <a:rPr lang="en-US" altLang="zh-CN" sz="2200" b="1" i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G</a:t>
            </a:r>
            <a:r>
              <a:rPr lang="zh-CN" altLang="en-US" sz="2200" b="1" noProof="1">
                <a:solidFill>
                  <a:schemeClr val="accent5"/>
                </a:solidFill>
                <a:latin typeface="黑体" panose="02010609060101010101" pitchFamily="49" charset="-122"/>
              </a:rPr>
              <a:t>与图形</a:t>
            </a:r>
            <a:r>
              <a:rPr lang="en-US" altLang="zh-CN" sz="2200" b="1" i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G′</a:t>
            </a:r>
            <a:r>
              <a:rPr lang="zh-CN" altLang="en-US" sz="2200" b="1" noProof="1">
                <a:solidFill>
                  <a:schemeClr val="accent5"/>
                </a:solidFill>
                <a:latin typeface="黑体" panose="02010609060101010101" pitchFamily="49" charset="-122"/>
              </a:rPr>
              <a:t>是位似图形．这个点</a:t>
            </a:r>
            <a:r>
              <a:rPr lang="zh-CN" altLang="en-US" sz="2200" b="1" i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Ｏ</a:t>
            </a:r>
            <a:r>
              <a:rPr lang="zh-CN" altLang="en-US" sz="2200" b="1" noProof="1">
                <a:solidFill>
                  <a:schemeClr val="accent5"/>
                </a:solidFill>
                <a:latin typeface="黑体" panose="02010609060101010101" pitchFamily="49" charset="-122"/>
              </a:rPr>
              <a:t>叫作位似中心，常数</a:t>
            </a:r>
            <a:r>
              <a:rPr lang="zh-CN" altLang="en-US" sz="2200" b="1" i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ｋ</a:t>
            </a:r>
            <a:r>
              <a:rPr lang="zh-CN" altLang="en-US" sz="2200" b="1" noProof="1">
                <a:solidFill>
                  <a:schemeClr val="accent5"/>
                </a:solidFill>
                <a:latin typeface="黑体" panose="02010609060101010101" pitchFamily="49" charset="-122"/>
              </a:rPr>
              <a:t>叫作位似比</a:t>
            </a:r>
            <a:r>
              <a:rPr lang="en-US" altLang="zh-CN" sz="2200" b="1" noProof="1">
                <a:solidFill>
                  <a:schemeClr val="accent5"/>
                </a:solidFill>
                <a:latin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Text Box 37"/>
          <p:cNvSpPr txBox="1"/>
          <p:nvPr/>
        </p:nvSpPr>
        <p:spPr>
          <a:xfrm>
            <a:off x="1320800" y="1658938"/>
            <a:ext cx="7277100" cy="617537"/>
          </a:xfrm>
          <a:prstGeom prst="rect">
            <a:avLst/>
          </a:prstGeom>
          <a:noFill/>
          <a:ln w="2857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  <a:spcBef>
                <a:spcPct val="50000"/>
              </a:spcBef>
            </a:pPr>
            <a:r>
              <a:rPr lang="zh-CN" altLang="en-US" sz="2200" b="1" noProof="1">
                <a:latin typeface="黑体" panose="02010609060101010101" pitchFamily="49" charset="-122"/>
              </a:rPr>
              <a:t>如图连接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AB</a:t>
            </a:r>
            <a:r>
              <a:rPr lang="zh-CN" altLang="en-US" sz="2200" b="1" i="1" noProof="1">
                <a:latin typeface="Times New Roman" panose="02020603050405020304" pitchFamily="18" charset="0"/>
              </a:rPr>
              <a:t>，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A′B′</a:t>
            </a:r>
            <a:r>
              <a:rPr lang="zh-CN" altLang="en-US" sz="2200" b="1" noProof="1">
                <a:latin typeface="黑体" panose="02010609060101010101" pitchFamily="49" charset="-122"/>
              </a:rPr>
              <a:t>，可以得到下图，则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AB∥A′B′</a:t>
            </a:r>
            <a:r>
              <a:rPr lang="zh-CN" altLang="en-US" sz="2200" b="1" noProof="1">
                <a:latin typeface="黑体" panose="02010609060101010101" pitchFamily="49" charset="-122"/>
              </a:rPr>
              <a:t>吗？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1565275" y="2098675"/>
            <a:ext cx="6143625" cy="1739900"/>
            <a:chOff x="1560" y="2160"/>
            <a:chExt cx="11160" cy="3985"/>
          </a:xfrm>
        </p:grpSpPr>
        <p:sp>
          <p:nvSpPr>
            <p:cNvPr id="3080" name="Text Box 18"/>
            <p:cNvSpPr txBox="1"/>
            <p:nvPr/>
          </p:nvSpPr>
          <p:spPr>
            <a:xfrm>
              <a:off x="1560" y="4200"/>
              <a:ext cx="721" cy="1800"/>
            </a:xfrm>
            <a:prstGeom prst="rect">
              <a:avLst/>
            </a:prstGeom>
            <a:noFill/>
            <a:ln w="28575">
              <a:noFill/>
            </a:ln>
          </p:spPr>
          <p:txBody>
            <a:bodyPr>
              <a:spAutoFit/>
            </a:bodyPr>
            <a:lstStyle/>
            <a:p>
              <a:pPr algn="ctr" fontAlgn="auto">
                <a:lnSpc>
                  <a:spcPct val="160000"/>
                </a:lnSpc>
                <a:spcBef>
                  <a:spcPct val="50000"/>
                </a:spcBef>
              </a:pPr>
              <a:r>
                <a:rPr lang="en-US" altLang="zh-CN" sz="2850" b="1" i="1" noProof="1">
                  <a:solidFill>
                    <a:srgbClr val="7030A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3081" name="Oval 19"/>
            <p:cNvSpPr/>
            <p:nvPr/>
          </p:nvSpPr>
          <p:spPr>
            <a:xfrm>
              <a:off x="10081" y="3360"/>
              <a:ext cx="112" cy="116"/>
            </a:xfrm>
            <a:prstGeom prst="ellipse">
              <a:avLst/>
            </a:prstGeom>
            <a:solidFill>
              <a:srgbClr val="FF00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fontAlgn="auto">
                <a:lnSpc>
                  <a:spcPct val="160000"/>
                </a:lnSpc>
              </a:pPr>
              <a:endParaRPr lang="zh-CN" altLang="en-US" sz="2250" noProof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82" name="Oval 20"/>
            <p:cNvSpPr/>
            <p:nvPr/>
          </p:nvSpPr>
          <p:spPr>
            <a:xfrm flipH="1" flipV="1">
              <a:off x="6356" y="4916"/>
              <a:ext cx="124" cy="124"/>
            </a:xfrm>
            <a:prstGeom prst="ellipse">
              <a:avLst/>
            </a:prstGeom>
            <a:solidFill>
              <a:srgbClr val="FF00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fontAlgn="auto">
                <a:lnSpc>
                  <a:spcPct val="160000"/>
                </a:lnSpc>
              </a:pPr>
              <a:endParaRPr lang="zh-CN" altLang="en-US" sz="2250" noProof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83" name="Oval 24"/>
            <p:cNvSpPr/>
            <p:nvPr/>
          </p:nvSpPr>
          <p:spPr>
            <a:xfrm>
              <a:off x="11160" y="4920"/>
              <a:ext cx="115" cy="116"/>
            </a:xfrm>
            <a:prstGeom prst="ellipse">
              <a:avLst/>
            </a:prstGeom>
            <a:solidFill>
              <a:srgbClr val="FF00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fontAlgn="auto">
                <a:lnSpc>
                  <a:spcPct val="160000"/>
                </a:lnSpc>
              </a:pPr>
              <a:endParaRPr lang="zh-CN" altLang="en-US" sz="2250" noProof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84" name="Text Box 25"/>
            <p:cNvSpPr txBox="1"/>
            <p:nvPr/>
          </p:nvSpPr>
          <p:spPr>
            <a:xfrm>
              <a:off x="6601" y="4440"/>
              <a:ext cx="718" cy="1465"/>
            </a:xfrm>
            <a:prstGeom prst="rect">
              <a:avLst/>
            </a:prstGeom>
            <a:noFill/>
            <a:ln w="28575">
              <a:noFill/>
            </a:ln>
          </p:spPr>
          <p:txBody>
            <a:bodyPr>
              <a:spAutoFit/>
            </a:bodyPr>
            <a:lstStyle/>
            <a:p>
              <a:pPr algn="ctr" fontAlgn="auto">
                <a:lnSpc>
                  <a:spcPct val="160000"/>
                </a:lnSpc>
                <a:spcBef>
                  <a:spcPct val="50000"/>
                </a:spcBef>
              </a:pPr>
              <a:r>
                <a:rPr lang="en-US" altLang="zh-CN" sz="2250" b="1" i="1" noProof="1">
                  <a:solidFill>
                    <a:srgbClr val="7030A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085" name="Text Box 26"/>
            <p:cNvSpPr txBox="1"/>
            <p:nvPr/>
          </p:nvSpPr>
          <p:spPr>
            <a:xfrm>
              <a:off x="5519" y="2880"/>
              <a:ext cx="721" cy="1465"/>
            </a:xfrm>
            <a:prstGeom prst="rect">
              <a:avLst/>
            </a:prstGeom>
            <a:noFill/>
            <a:ln w="28575">
              <a:noFill/>
            </a:ln>
          </p:spPr>
          <p:txBody>
            <a:bodyPr>
              <a:spAutoFit/>
            </a:bodyPr>
            <a:lstStyle/>
            <a:p>
              <a:pPr algn="ctr" fontAlgn="auto">
                <a:lnSpc>
                  <a:spcPct val="160000"/>
                </a:lnSpc>
                <a:spcBef>
                  <a:spcPct val="50000"/>
                </a:spcBef>
              </a:pPr>
              <a:r>
                <a:rPr lang="en-US" altLang="zh-CN" sz="2250" b="1" i="1" noProof="1">
                  <a:solidFill>
                    <a:srgbClr val="7030A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086" name="Oval 27"/>
            <p:cNvSpPr/>
            <p:nvPr/>
          </p:nvSpPr>
          <p:spPr>
            <a:xfrm flipH="1">
              <a:off x="5880" y="4200"/>
              <a:ext cx="121" cy="120"/>
            </a:xfrm>
            <a:prstGeom prst="ellipse">
              <a:avLst/>
            </a:prstGeom>
            <a:solidFill>
              <a:srgbClr val="FF00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fontAlgn="auto">
                <a:lnSpc>
                  <a:spcPct val="160000"/>
                </a:lnSpc>
              </a:pPr>
              <a:endParaRPr lang="zh-CN" altLang="en-US" sz="2250" noProof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754" name="Line 28"/>
            <p:cNvSpPr>
              <a:spLocks noChangeShapeType="1"/>
            </p:cNvSpPr>
            <p:nvPr/>
          </p:nvSpPr>
          <p:spPr bwMode="auto">
            <a:xfrm flipV="1">
              <a:off x="2400" y="3240"/>
              <a:ext cx="8760" cy="1800"/>
            </a:xfrm>
            <a:prstGeom prst="line">
              <a:avLst/>
            </a:prstGeom>
            <a:noFill/>
            <a:ln w="28575">
              <a:solidFill>
                <a:srgbClr val="7030A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5" name="Line 29"/>
            <p:cNvSpPr>
              <a:spLocks noChangeShapeType="1"/>
            </p:cNvSpPr>
            <p:nvPr/>
          </p:nvSpPr>
          <p:spPr bwMode="auto">
            <a:xfrm>
              <a:off x="2400" y="5040"/>
              <a:ext cx="10080" cy="0"/>
            </a:xfrm>
            <a:prstGeom prst="line">
              <a:avLst/>
            </a:prstGeom>
            <a:noFill/>
            <a:ln w="28575">
              <a:solidFill>
                <a:srgbClr val="7030A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6" name="Line 38"/>
            <p:cNvSpPr>
              <a:spLocks noChangeShapeType="1"/>
            </p:cNvSpPr>
            <p:nvPr/>
          </p:nvSpPr>
          <p:spPr bwMode="auto">
            <a:xfrm>
              <a:off x="6000" y="4200"/>
              <a:ext cx="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7" name="Line 39"/>
            <p:cNvSpPr>
              <a:spLocks noChangeShapeType="1"/>
            </p:cNvSpPr>
            <p:nvPr/>
          </p:nvSpPr>
          <p:spPr bwMode="auto">
            <a:xfrm>
              <a:off x="6000" y="4200"/>
              <a:ext cx="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8" name="Line 40"/>
            <p:cNvSpPr>
              <a:spLocks noChangeShapeType="1"/>
            </p:cNvSpPr>
            <p:nvPr/>
          </p:nvSpPr>
          <p:spPr bwMode="auto">
            <a:xfrm>
              <a:off x="6000" y="4320"/>
              <a:ext cx="480" cy="72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9" name="Line 41"/>
            <p:cNvSpPr>
              <a:spLocks noChangeShapeType="1"/>
            </p:cNvSpPr>
            <p:nvPr/>
          </p:nvSpPr>
          <p:spPr bwMode="auto">
            <a:xfrm>
              <a:off x="10200" y="3480"/>
              <a:ext cx="1080" cy="156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3" name="Text Box 48"/>
            <p:cNvSpPr txBox="1"/>
            <p:nvPr/>
          </p:nvSpPr>
          <p:spPr>
            <a:xfrm>
              <a:off x="11281" y="4680"/>
              <a:ext cx="1439" cy="1465"/>
            </a:xfrm>
            <a:prstGeom prst="rect">
              <a:avLst/>
            </a:prstGeom>
            <a:noFill/>
            <a:ln w="28575">
              <a:noFill/>
            </a:ln>
          </p:spPr>
          <p:txBody>
            <a:bodyPr>
              <a:spAutoFit/>
            </a:bodyPr>
            <a:lstStyle/>
            <a:p>
              <a:pPr algn="ctr" fontAlgn="auto">
                <a:lnSpc>
                  <a:spcPct val="160000"/>
                </a:lnSpc>
                <a:spcBef>
                  <a:spcPct val="50000"/>
                </a:spcBef>
              </a:pPr>
              <a:r>
                <a:rPr lang="en-US" altLang="zh-CN" sz="2250" b="1" i="1" noProof="1">
                  <a:solidFill>
                    <a:srgbClr val="7030A0"/>
                  </a:solidFill>
                  <a:latin typeface="Times New Roman" panose="02020603050405020304" pitchFamily="18" charset="0"/>
                </a:rPr>
                <a:t>B</a:t>
              </a:r>
              <a:r>
                <a:rPr lang="en-US" altLang="zh-CN" sz="2250" b="1" noProof="1">
                  <a:solidFill>
                    <a:srgbClr val="7030A0"/>
                  </a:solidFill>
                  <a:latin typeface="Times New Roman" panose="02020603050405020304" pitchFamily="18" charset="0"/>
                </a:rPr>
                <a:t>′</a:t>
              </a:r>
            </a:p>
          </p:txBody>
        </p:sp>
        <p:sp>
          <p:nvSpPr>
            <p:cNvPr id="3094" name="Rectangle 49"/>
            <p:cNvSpPr/>
            <p:nvPr/>
          </p:nvSpPr>
          <p:spPr>
            <a:xfrm>
              <a:off x="9121" y="2160"/>
              <a:ext cx="1560" cy="1465"/>
            </a:xfrm>
            <a:prstGeom prst="rect">
              <a:avLst/>
            </a:prstGeom>
            <a:noFill/>
            <a:ln w="28575">
              <a:noFill/>
            </a:ln>
          </p:spPr>
          <p:txBody>
            <a:bodyPr>
              <a:spAutoFit/>
            </a:bodyPr>
            <a:lstStyle/>
            <a:p>
              <a:pPr algn="ctr" fontAlgn="auto">
                <a:lnSpc>
                  <a:spcPct val="160000"/>
                </a:lnSpc>
              </a:pPr>
              <a:r>
                <a:rPr lang="en-US" altLang="zh-CN" sz="2250" b="1" i="1" noProof="1">
                  <a:solidFill>
                    <a:srgbClr val="7030A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2250" b="1" noProof="1">
                  <a:solidFill>
                    <a:srgbClr val="7030A0"/>
                  </a:solidFill>
                  <a:latin typeface="Times New Roman" panose="02020603050405020304" pitchFamily="18" charset="0"/>
                </a:rPr>
                <a:t>′</a:t>
              </a:r>
            </a:p>
          </p:txBody>
        </p:sp>
        <p:sp>
          <p:nvSpPr>
            <p:cNvPr id="3095" name="Text Box 56"/>
            <p:cNvSpPr txBox="1"/>
            <p:nvPr/>
          </p:nvSpPr>
          <p:spPr>
            <a:xfrm>
              <a:off x="11999" y="3240"/>
              <a:ext cx="360" cy="1345"/>
            </a:xfrm>
            <a:prstGeom prst="rect">
              <a:avLst/>
            </a:prstGeom>
            <a:noFill/>
            <a:ln w="28575">
              <a:noFill/>
            </a:ln>
          </p:spPr>
          <p:txBody>
            <a:bodyPr>
              <a:spAutoFit/>
            </a:bodyPr>
            <a:lstStyle/>
            <a:p>
              <a:pPr algn="ctr" fontAlgn="auto">
                <a:lnSpc>
                  <a:spcPct val="160000"/>
                </a:lnSpc>
                <a:spcBef>
                  <a:spcPct val="50000"/>
                </a:spcBef>
              </a:pPr>
              <a:endParaRPr lang="zh-CN" altLang="zh-CN" sz="2250" noProof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 bwMode="auto">
          <a:xfrm>
            <a:off x="1757363" y="3703638"/>
            <a:ext cx="5980112" cy="2509837"/>
            <a:chOff x="4639" y="3100"/>
            <a:chExt cx="9417" cy="5270"/>
          </a:xfrm>
        </p:grpSpPr>
        <p:sp>
          <p:nvSpPr>
            <p:cNvPr id="3079" name="Text Box 52"/>
            <p:cNvSpPr txBox="1"/>
            <p:nvPr/>
          </p:nvSpPr>
          <p:spPr>
            <a:xfrm>
              <a:off x="4639" y="3100"/>
              <a:ext cx="9417" cy="5270"/>
            </a:xfrm>
            <a:prstGeom prst="rect">
              <a:avLst/>
            </a:prstGeom>
            <a:noFill/>
            <a:ln w="28575">
              <a:noFill/>
            </a:ln>
          </p:spPr>
          <p:txBody>
            <a:bodyPr>
              <a:spAutoFit/>
            </a:bodyPr>
            <a:lstStyle/>
            <a:p>
              <a:pPr fontAlgn="auto">
                <a:lnSpc>
                  <a:spcPct val="160000"/>
                </a:lnSpc>
              </a:pPr>
              <a:r>
                <a:rPr lang="en-US" altLang="zh-CN" sz="2475" b="1" noProof="1">
                  <a:latin typeface="Times New Roman" panose="02020603050405020304" pitchFamily="18" charset="0"/>
                </a:rPr>
                <a:t>∵</a:t>
              </a:r>
              <a:r>
                <a:rPr lang="en-US" altLang="zh-CN" sz="2475" b="1" i="1" noProof="1">
                  <a:latin typeface="Times New Roman" panose="02020603050405020304" pitchFamily="18" charset="0"/>
                </a:rPr>
                <a:t>                   </a:t>
              </a:r>
              <a:r>
                <a:rPr lang="zh-CN" altLang="en-US" sz="2475" b="1" i="1" noProof="1">
                  <a:latin typeface="Times New Roman" panose="02020603050405020304" pitchFamily="18" charset="0"/>
                </a:rPr>
                <a:t>， </a:t>
              </a:r>
              <a:r>
                <a:rPr lang="zh-CN" altLang="en-US" sz="2475" noProof="1">
                  <a:latin typeface="Times New Roman" panose="02020603050405020304" pitchFamily="18" charset="0"/>
                </a:rPr>
                <a:t>∠</a:t>
              </a:r>
              <a:r>
                <a:rPr lang="en-US" altLang="zh-CN" sz="2475" i="1" noProof="1">
                  <a:latin typeface="Times New Roman" panose="02020603050405020304" pitchFamily="18" charset="0"/>
                </a:rPr>
                <a:t>AOB </a:t>
              </a:r>
              <a:r>
                <a:rPr lang="en-US" altLang="zh-CN" sz="2475" noProof="1">
                  <a:latin typeface="Times New Roman" panose="02020603050405020304" pitchFamily="18" charset="0"/>
                </a:rPr>
                <a:t>=∠</a:t>
              </a:r>
              <a:r>
                <a:rPr lang="en-US" altLang="zh-CN" sz="2475" i="1" noProof="1">
                  <a:latin typeface="Times New Roman" panose="02020603050405020304" pitchFamily="18" charset="0"/>
                </a:rPr>
                <a:t>A′OB′</a:t>
              </a:r>
              <a:r>
                <a:rPr lang="zh-CN" altLang="en-US" sz="2475" i="1" noProof="1">
                  <a:latin typeface="Times New Roman" panose="02020603050405020304" pitchFamily="18" charset="0"/>
                </a:rPr>
                <a:t>，</a:t>
              </a:r>
            </a:p>
            <a:p>
              <a:pPr fontAlgn="auto">
                <a:lnSpc>
                  <a:spcPct val="160000"/>
                </a:lnSpc>
              </a:pPr>
              <a:r>
                <a:rPr lang="zh-CN" altLang="en-US" sz="2475" noProof="1">
                  <a:latin typeface="Times New Roman" panose="02020603050405020304" pitchFamily="18" charset="0"/>
                </a:rPr>
                <a:t>∴</a:t>
              </a:r>
              <a:r>
                <a:rPr lang="zh-CN" altLang="en-US" sz="2475" i="1" noProof="1">
                  <a:latin typeface="Times New Roman" panose="02020603050405020304" pitchFamily="18" charset="0"/>
                </a:rPr>
                <a:t> </a:t>
              </a:r>
              <a:r>
                <a:rPr lang="zh-CN" altLang="en-US" sz="2475" noProof="1">
                  <a:latin typeface="Times New Roman" panose="02020603050405020304" pitchFamily="18" charset="0"/>
                </a:rPr>
                <a:t>△</a:t>
              </a:r>
              <a:r>
                <a:rPr lang="en-US" altLang="zh-CN" sz="2475" i="1" noProof="1">
                  <a:latin typeface="Times New Roman" panose="02020603050405020304" pitchFamily="18" charset="0"/>
                </a:rPr>
                <a:t>OAB</a:t>
              </a:r>
              <a:r>
                <a:rPr lang="en-US" altLang="zh-CN" sz="2475" noProof="1">
                  <a:latin typeface="Times New Roman" panose="02020603050405020304" pitchFamily="18" charset="0"/>
                </a:rPr>
                <a:t>∽△</a:t>
              </a:r>
              <a:r>
                <a:rPr lang="en-US" altLang="zh-CN" sz="2475" i="1" noProof="1">
                  <a:latin typeface="Times New Roman" panose="02020603050405020304" pitchFamily="18" charset="0"/>
                </a:rPr>
                <a:t>OA′B′.</a:t>
              </a:r>
            </a:p>
            <a:p>
              <a:pPr fontAlgn="auto">
                <a:lnSpc>
                  <a:spcPct val="160000"/>
                </a:lnSpc>
              </a:pPr>
              <a:r>
                <a:rPr lang="en-US" altLang="zh-CN" sz="2475" noProof="1">
                  <a:latin typeface="Times New Roman" panose="02020603050405020304" pitchFamily="18" charset="0"/>
                </a:rPr>
                <a:t>∴</a:t>
              </a:r>
              <a:r>
                <a:rPr lang="en-US" altLang="zh-CN" sz="2475" i="1" noProof="1">
                  <a:latin typeface="Times New Roman" panose="02020603050405020304" pitchFamily="18" charset="0"/>
                </a:rPr>
                <a:t> </a:t>
              </a:r>
              <a:r>
                <a:rPr lang="en-US" altLang="zh-CN" sz="2475" noProof="1">
                  <a:latin typeface="Times New Roman" panose="02020603050405020304" pitchFamily="18" charset="0"/>
                </a:rPr>
                <a:t>∠</a:t>
              </a:r>
              <a:r>
                <a:rPr lang="en-US" altLang="zh-CN" sz="2475" i="1" noProof="1">
                  <a:latin typeface="Times New Roman" panose="02020603050405020304" pitchFamily="18" charset="0"/>
                </a:rPr>
                <a:t>OAB </a:t>
              </a:r>
              <a:r>
                <a:rPr lang="en-US" altLang="zh-CN" sz="2475" noProof="1">
                  <a:latin typeface="Times New Roman" panose="02020603050405020304" pitchFamily="18" charset="0"/>
                </a:rPr>
                <a:t>=∠</a:t>
              </a:r>
              <a:r>
                <a:rPr lang="en-US" altLang="zh-CN" sz="2475" i="1" noProof="1">
                  <a:latin typeface="Times New Roman" panose="02020603050405020304" pitchFamily="18" charset="0"/>
                </a:rPr>
                <a:t>OA′B′.</a:t>
              </a:r>
            </a:p>
            <a:p>
              <a:pPr fontAlgn="auto">
                <a:lnSpc>
                  <a:spcPct val="160000"/>
                </a:lnSpc>
              </a:pPr>
              <a:r>
                <a:rPr lang="en-US" altLang="zh-CN" sz="2475" noProof="1">
                  <a:latin typeface="Times New Roman" panose="02020603050405020304" pitchFamily="18" charset="0"/>
                </a:rPr>
                <a:t>∴</a:t>
              </a:r>
              <a:r>
                <a:rPr lang="en-US" altLang="zh-CN" sz="2475" i="1" noProof="1">
                  <a:latin typeface="Times New Roman" panose="02020603050405020304" pitchFamily="18" charset="0"/>
                </a:rPr>
                <a:t> AB∥A′B′.</a:t>
              </a:r>
            </a:p>
          </p:txBody>
        </p:sp>
        <p:graphicFrame>
          <p:nvGraphicFramePr>
            <p:cNvPr id="31765" name="Object 53"/>
            <p:cNvGraphicFramePr>
              <a:graphicFrameLocks noChangeAspect="1"/>
            </p:cNvGraphicFramePr>
            <p:nvPr/>
          </p:nvGraphicFramePr>
          <p:xfrm>
            <a:off x="5598" y="3212"/>
            <a:ext cx="2338" cy="1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3" r:id="rId3" imgW="725170" imgH="394335" progId="Equation.DSMT4">
                    <p:embed/>
                  </p:oleObj>
                </mc:Choice>
                <mc:Fallback>
                  <p:oleObj r:id="rId3" imgW="725170" imgH="394335" progId="Equation.DSMT4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8" y="3212"/>
                          <a:ext cx="2338" cy="12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18" name="Rectangle 58"/>
          <p:cNvSpPr/>
          <p:nvPr/>
        </p:nvSpPr>
        <p:spPr>
          <a:xfrm>
            <a:off x="1436688" y="1028700"/>
            <a:ext cx="6621462" cy="630238"/>
          </a:xfrm>
          <a:prstGeom prst="rect">
            <a:avLst/>
          </a:prstGeom>
          <a:noFill/>
          <a:ln w="28575">
            <a:noFill/>
          </a:ln>
        </p:spPr>
        <p:txBody>
          <a:bodyPr wrap="none" lIns="81646" tIns="40823" rIns="81646" bIns="40823">
            <a:spAutoFit/>
          </a:bodyPr>
          <a:lstStyle/>
          <a:p>
            <a:pPr algn="ctr" fontAlgn="auto">
              <a:lnSpc>
                <a:spcPct val="160000"/>
              </a:lnSpc>
            </a:pPr>
            <a:r>
              <a:rPr lang="zh-CN" altLang="en-US" sz="2250" b="1" noProof="1">
                <a:solidFill>
                  <a:schemeClr val="accent5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如何证明</a:t>
            </a:r>
            <a:r>
              <a:rPr lang="zh-CN" altLang="en-US" sz="2250" b="1" noProof="1">
                <a:solidFill>
                  <a:schemeClr val="accent5"/>
                </a:solidFill>
                <a:latin typeface="宋体" panose="02010600030101010101" pitchFamily="2" charset="-122"/>
              </a:rPr>
              <a:t>利用位似可以把一个图形进行放大或缩小</a:t>
            </a:r>
            <a:r>
              <a:rPr lang="en-US" altLang="zh-CN" sz="2250" b="1" noProof="1">
                <a:solidFill>
                  <a:schemeClr val="accent5"/>
                </a:solidFill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  <p:bldP spid="410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5"/>
          <p:cNvSpPr/>
          <p:nvPr/>
        </p:nvSpPr>
        <p:spPr>
          <a:xfrm>
            <a:off x="828675" y="2095500"/>
            <a:ext cx="7486650" cy="1836738"/>
          </a:xfrm>
          <a:prstGeom prst="rect">
            <a:avLst/>
          </a:prstGeom>
          <a:noFill/>
          <a:ln w="2857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en-US" altLang="zh-CN" sz="2250" b="1" noProof="1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b="1" noProof="1">
                <a:latin typeface="宋体" panose="02010600030101010101" pitchFamily="2" charset="-122"/>
              </a:rPr>
              <a:t>两个图形位似，则这两个图形不仅相似，而且</a:t>
            </a:r>
            <a:r>
              <a:rPr lang="zh-CN" altLang="en-US" sz="2400" b="1" noProof="1">
                <a:solidFill>
                  <a:schemeClr val="accent1"/>
                </a:solidFill>
                <a:latin typeface="宋体" panose="02010600030101010101" pitchFamily="2" charset="-122"/>
              </a:rPr>
              <a:t>对应点的连线相交于一点，对应边互相平行（或在同一条直线上）</a:t>
            </a:r>
            <a:r>
              <a:rPr lang="en-US" altLang="zh-CN" sz="2400" b="1" noProof="1">
                <a:solidFill>
                  <a:schemeClr val="accent1"/>
                </a:solidFill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组合 1"/>
          <p:cNvGrpSpPr/>
          <p:nvPr/>
        </p:nvGrpSpPr>
        <p:grpSpPr bwMode="auto">
          <a:xfrm>
            <a:off x="4092575" y="1176338"/>
            <a:ext cx="4284663" cy="2560637"/>
            <a:chOff x="6445" y="672"/>
            <a:chExt cx="6747" cy="5374"/>
          </a:xfrm>
        </p:grpSpPr>
        <p:sp>
          <p:nvSpPr>
            <p:cNvPr id="11274" name="Freeform 2"/>
            <p:cNvSpPr/>
            <p:nvPr/>
          </p:nvSpPr>
          <p:spPr>
            <a:xfrm>
              <a:off x="10357" y="1338"/>
              <a:ext cx="2260" cy="3375"/>
            </a:xfrm>
            <a:custGeom>
              <a:avLst/>
              <a:gdLst>
                <a:gd name="txL" fmla="*/ 0 w 904"/>
                <a:gd name="txT" fmla="*/ 0 h 1350"/>
                <a:gd name="txR" fmla="*/ 904 w 904"/>
                <a:gd name="txB" fmla="*/ 1350 h 1350"/>
              </a:gdLst>
              <a:ahLst/>
              <a:cxnLst>
                <a:cxn ang="0">
                  <a:pos x="0" y="0"/>
                </a:cxn>
                <a:cxn ang="0">
                  <a:pos x="445" y="1350"/>
                </a:cxn>
                <a:cxn ang="0">
                  <a:pos x="904" y="454"/>
                </a:cxn>
                <a:cxn ang="0">
                  <a:pos x="0" y="0"/>
                </a:cxn>
              </a:cxnLst>
              <a:rect l="txL" t="txT" r="txR" b="txB"/>
              <a:pathLst>
                <a:path w="904" h="1350">
                  <a:moveTo>
                    <a:pt x="0" y="0"/>
                  </a:moveTo>
                  <a:lnTo>
                    <a:pt x="445" y="1350"/>
                  </a:lnTo>
                  <a:lnTo>
                    <a:pt x="904" y="45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>
                <a:latin typeface="Arial" panose="020B0604020202020204" pitchFamily="34" charset="0"/>
              </a:endParaRPr>
            </a:p>
          </p:txBody>
        </p:sp>
        <p:sp>
          <p:nvSpPr>
            <p:cNvPr id="11275" name="Oval 3"/>
            <p:cNvSpPr/>
            <p:nvPr/>
          </p:nvSpPr>
          <p:spPr>
            <a:xfrm flipH="1" flipV="1">
              <a:off x="6897" y="5816"/>
              <a:ext cx="112" cy="110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fontAlgn="auto">
                <a:lnSpc>
                  <a:spcPct val="160000"/>
                </a:lnSpc>
              </a:pPr>
              <a:endParaRPr lang="zh-CN" altLang="en-US" sz="2250" noProof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76" name="Freeform 4"/>
            <p:cNvSpPr/>
            <p:nvPr/>
          </p:nvSpPr>
          <p:spPr>
            <a:xfrm>
              <a:off x="6955" y="672"/>
              <a:ext cx="3855" cy="5204"/>
            </a:xfrm>
            <a:custGeom>
              <a:avLst/>
              <a:gdLst>
                <a:gd name="txL" fmla="*/ 0 w 1542"/>
                <a:gd name="txT" fmla="*/ 0 h 2081"/>
                <a:gd name="txR" fmla="*/ 1542 w 1542"/>
                <a:gd name="txB" fmla="*/ 2081 h 2081"/>
              </a:gdLst>
              <a:ahLst/>
              <a:cxnLst>
                <a:cxn ang="0">
                  <a:pos x="0" y="2081"/>
                </a:cxn>
                <a:cxn ang="0">
                  <a:pos x="1542" y="0"/>
                </a:cxn>
              </a:cxnLst>
              <a:rect l="txL" t="txT" r="txR" b="txB"/>
              <a:pathLst>
                <a:path w="1542" h="2081">
                  <a:moveTo>
                    <a:pt x="0" y="2081"/>
                  </a:moveTo>
                  <a:lnTo>
                    <a:pt x="1542" y="0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>
                <a:latin typeface="Arial" panose="020B0604020202020204" pitchFamily="34" charset="0"/>
              </a:endParaRPr>
            </a:p>
          </p:txBody>
        </p:sp>
        <p:sp>
          <p:nvSpPr>
            <p:cNvPr id="11277" name="Freeform 5"/>
            <p:cNvSpPr/>
            <p:nvPr/>
          </p:nvSpPr>
          <p:spPr>
            <a:xfrm>
              <a:off x="6955" y="4453"/>
              <a:ext cx="5555" cy="1419"/>
            </a:xfrm>
            <a:custGeom>
              <a:avLst/>
              <a:gdLst>
                <a:gd name="txL" fmla="*/ 0 w 2222"/>
                <a:gd name="txT" fmla="*/ 0 h 569"/>
                <a:gd name="txR" fmla="*/ 2222 w 2222"/>
                <a:gd name="txB" fmla="*/ 569 h 569"/>
              </a:gdLst>
              <a:ahLst/>
              <a:cxnLst>
                <a:cxn ang="0">
                  <a:pos x="0" y="569"/>
                </a:cxn>
                <a:cxn ang="0">
                  <a:pos x="2222" y="0"/>
                </a:cxn>
              </a:cxnLst>
              <a:rect l="txL" t="txT" r="txR" b="txB"/>
              <a:pathLst>
                <a:path w="2222" h="569">
                  <a:moveTo>
                    <a:pt x="0" y="569"/>
                  </a:moveTo>
                  <a:lnTo>
                    <a:pt x="2222" y="0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>
                <a:latin typeface="Arial" panose="020B0604020202020204" pitchFamily="34" charset="0"/>
              </a:endParaRPr>
            </a:p>
          </p:txBody>
        </p:sp>
        <p:sp>
          <p:nvSpPr>
            <p:cNvPr id="11278" name="Freeform 6"/>
            <p:cNvSpPr/>
            <p:nvPr/>
          </p:nvSpPr>
          <p:spPr>
            <a:xfrm>
              <a:off x="6955" y="2291"/>
              <a:ext cx="5915" cy="3585"/>
            </a:xfrm>
            <a:custGeom>
              <a:avLst/>
              <a:gdLst>
                <a:gd name="txL" fmla="*/ 0 w 2366"/>
                <a:gd name="txT" fmla="*/ 0 h 1433"/>
                <a:gd name="txR" fmla="*/ 2366 w 2366"/>
                <a:gd name="txB" fmla="*/ 1433 h 1433"/>
              </a:gdLst>
              <a:ahLst/>
              <a:cxnLst>
                <a:cxn ang="0">
                  <a:pos x="0" y="1433"/>
                </a:cxn>
                <a:cxn ang="0">
                  <a:pos x="2366" y="0"/>
                </a:cxn>
              </a:cxnLst>
              <a:rect l="txL" t="txT" r="txR" b="txB"/>
              <a:pathLst>
                <a:path w="2366" h="1433">
                  <a:moveTo>
                    <a:pt x="0" y="1433"/>
                  </a:moveTo>
                  <a:lnTo>
                    <a:pt x="2366" y="0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>
                <a:latin typeface="Arial" panose="020B0604020202020204" pitchFamily="34" charset="0"/>
              </a:endParaRPr>
            </a:p>
          </p:txBody>
        </p:sp>
        <p:sp>
          <p:nvSpPr>
            <p:cNvPr id="11279" name="Oval 7"/>
            <p:cNvSpPr/>
            <p:nvPr/>
          </p:nvSpPr>
          <p:spPr>
            <a:xfrm flipH="1" flipV="1">
              <a:off x="8600" y="3547"/>
              <a:ext cx="112" cy="113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fontAlgn="auto">
                <a:lnSpc>
                  <a:spcPct val="160000"/>
                </a:lnSpc>
              </a:pPr>
              <a:endParaRPr lang="zh-CN" altLang="en-US" sz="2250" noProof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0" name="Oval 8"/>
            <p:cNvSpPr/>
            <p:nvPr/>
          </p:nvSpPr>
          <p:spPr>
            <a:xfrm flipH="1" flipV="1">
              <a:off x="9735" y="4117"/>
              <a:ext cx="112" cy="110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fontAlgn="auto">
                <a:lnSpc>
                  <a:spcPct val="160000"/>
                </a:lnSpc>
              </a:pPr>
              <a:endParaRPr lang="zh-CN" altLang="en-US" sz="2250" noProof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1" name="Oval 9"/>
            <p:cNvSpPr/>
            <p:nvPr/>
          </p:nvSpPr>
          <p:spPr>
            <a:xfrm flipH="1" flipV="1">
              <a:off x="9167" y="5253"/>
              <a:ext cx="112" cy="110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fontAlgn="auto">
                <a:lnSpc>
                  <a:spcPct val="160000"/>
                </a:lnSpc>
              </a:pPr>
              <a:endParaRPr lang="zh-CN" altLang="en-US" sz="2250" noProof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2" name="Freeform 10"/>
            <p:cNvSpPr/>
            <p:nvPr/>
          </p:nvSpPr>
          <p:spPr>
            <a:xfrm>
              <a:off x="8657" y="3607"/>
              <a:ext cx="1132" cy="1699"/>
            </a:xfrm>
            <a:custGeom>
              <a:avLst/>
              <a:gdLst>
                <a:gd name="txL" fmla="*/ 0 w 453"/>
                <a:gd name="txT" fmla="*/ 0 h 680"/>
                <a:gd name="txR" fmla="*/ 453 w 453"/>
                <a:gd name="txB" fmla="*/ 680 h 680"/>
              </a:gdLst>
              <a:ahLst/>
              <a:cxnLst>
                <a:cxn ang="0">
                  <a:pos x="0" y="0"/>
                </a:cxn>
                <a:cxn ang="0">
                  <a:pos x="227" y="680"/>
                </a:cxn>
                <a:cxn ang="0">
                  <a:pos x="453" y="204"/>
                </a:cxn>
                <a:cxn ang="0">
                  <a:pos x="0" y="0"/>
                </a:cxn>
              </a:cxnLst>
              <a:rect l="txL" t="txT" r="txR" b="txB"/>
              <a:pathLst>
                <a:path w="453" h="680">
                  <a:moveTo>
                    <a:pt x="0" y="0"/>
                  </a:moveTo>
                  <a:lnTo>
                    <a:pt x="227" y="680"/>
                  </a:lnTo>
                  <a:lnTo>
                    <a:pt x="453" y="20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ap="flat" cmpd="sng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>
                <a:latin typeface="Arial" panose="020B0604020202020204" pitchFamily="34" charset="0"/>
              </a:endParaRPr>
            </a:p>
          </p:txBody>
        </p:sp>
        <p:sp>
          <p:nvSpPr>
            <p:cNvPr id="11283" name="Text Box 11"/>
            <p:cNvSpPr txBox="1"/>
            <p:nvPr/>
          </p:nvSpPr>
          <p:spPr>
            <a:xfrm>
              <a:off x="9847" y="1002"/>
              <a:ext cx="467" cy="6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en-US" altLang="zh-CN" sz="1350" b="1" i="1" noProof="1">
                  <a:solidFill>
                    <a:srgbClr val="7030A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1284" name="Text Box 12"/>
            <p:cNvSpPr txBox="1"/>
            <p:nvPr/>
          </p:nvSpPr>
          <p:spPr>
            <a:xfrm>
              <a:off x="12512" y="2301"/>
              <a:ext cx="680" cy="6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</a:pPr>
              <a:r>
                <a:rPr lang="en-US" altLang="zh-CN" sz="1350" b="1" i="1" noProof="1">
                  <a:solidFill>
                    <a:srgbClr val="7030A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1285" name="Text Box 13"/>
            <p:cNvSpPr txBox="1"/>
            <p:nvPr/>
          </p:nvSpPr>
          <p:spPr>
            <a:xfrm>
              <a:off x="8260" y="3041"/>
              <a:ext cx="545" cy="6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en-US" altLang="zh-CN" sz="1350" b="1" i="1" noProof="1">
                  <a:solidFill>
                    <a:srgbClr val="7030A0"/>
                  </a:solidFill>
                  <a:latin typeface="Times New Roman" panose="02020603050405020304" pitchFamily="18" charset="0"/>
                  <a:sym typeface="Arial" panose="020B0604020202020204" pitchFamily="34" charset="0"/>
                </a:rPr>
                <a:t>A′</a:t>
              </a:r>
            </a:p>
          </p:txBody>
        </p:sp>
        <p:sp>
          <p:nvSpPr>
            <p:cNvPr id="11286" name="Text Box 14"/>
            <p:cNvSpPr txBox="1"/>
            <p:nvPr/>
          </p:nvSpPr>
          <p:spPr>
            <a:xfrm>
              <a:off x="9225" y="5306"/>
              <a:ext cx="545" cy="6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en-US" altLang="zh-CN" sz="1350" b="1" i="1" noProof="1">
                  <a:solidFill>
                    <a:srgbClr val="7030A0"/>
                  </a:solidFill>
                  <a:latin typeface="Times New Roman" panose="02020603050405020304" pitchFamily="18" charset="0"/>
                  <a:sym typeface="Arial" panose="020B0604020202020204" pitchFamily="34" charset="0"/>
                </a:rPr>
                <a:t>C′</a:t>
              </a:r>
            </a:p>
          </p:txBody>
        </p:sp>
        <p:sp>
          <p:nvSpPr>
            <p:cNvPr id="11287" name="Text Box 15"/>
            <p:cNvSpPr txBox="1"/>
            <p:nvPr/>
          </p:nvSpPr>
          <p:spPr>
            <a:xfrm>
              <a:off x="9790" y="4064"/>
              <a:ext cx="545" cy="6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en-US" altLang="zh-CN" sz="1350" b="1" i="1" noProof="1">
                  <a:solidFill>
                    <a:srgbClr val="7030A0"/>
                  </a:solidFill>
                  <a:latin typeface="Times New Roman" panose="02020603050405020304" pitchFamily="18" charset="0"/>
                  <a:sym typeface="Arial" panose="020B0604020202020204" pitchFamily="34" charset="0"/>
                </a:rPr>
                <a:t>B′</a:t>
              </a:r>
            </a:p>
          </p:txBody>
        </p:sp>
        <p:sp>
          <p:nvSpPr>
            <p:cNvPr id="11288" name="Text Box 16"/>
            <p:cNvSpPr txBox="1"/>
            <p:nvPr/>
          </p:nvSpPr>
          <p:spPr>
            <a:xfrm>
              <a:off x="11322" y="4627"/>
              <a:ext cx="467" cy="6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en-US" altLang="zh-CN" sz="1350" b="1" i="1" noProof="1">
                  <a:solidFill>
                    <a:srgbClr val="7030A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1289" name="Text Box 17"/>
            <p:cNvSpPr txBox="1"/>
            <p:nvPr/>
          </p:nvSpPr>
          <p:spPr>
            <a:xfrm>
              <a:off x="6445" y="5423"/>
              <a:ext cx="482" cy="6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en-US" altLang="zh-CN" sz="1350" b="1" i="1" noProof="1">
                  <a:solidFill>
                    <a:srgbClr val="7030A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132114" name="Text Box 18"/>
          <p:cNvSpPr txBox="1"/>
          <p:nvPr/>
        </p:nvSpPr>
        <p:spPr>
          <a:xfrm>
            <a:off x="865188" y="1333500"/>
            <a:ext cx="4046537" cy="1087438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200" b="1" noProof="1">
                <a:latin typeface="黑体" panose="02010609060101010101" pitchFamily="49" charset="-122"/>
              </a:rPr>
              <a:t>例</a:t>
            </a:r>
            <a:r>
              <a:rPr lang="en-US" altLang="zh-CN" sz="2200" b="1" noProof="1">
                <a:latin typeface="黑体" panose="02010609060101010101" pitchFamily="49" charset="-122"/>
              </a:rPr>
              <a:t>1 </a:t>
            </a:r>
            <a:r>
              <a:rPr lang="zh-CN" altLang="en-US" sz="2200" b="1" noProof="1">
                <a:latin typeface="黑体" panose="02010609060101010101" pitchFamily="49" charset="-122"/>
              </a:rPr>
              <a:t>利用位似把△</a:t>
            </a:r>
            <a:r>
              <a:rPr lang="en-US" altLang="zh-CN" sz="2200" b="1" i="1" noProof="1">
                <a:latin typeface="Times New Roman" panose="02020603050405020304" pitchFamily="18" charset="0"/>
              </a:rPr>
              <a:t>ABC</a:t>
            </a:r>
            <a:r>
              <a:rPr lang="zh-CN" altLang="en-US" sz="2200" b="1" noProof="1">
                <a:latin typeface="黑体" panose="02010609060101010101" pitchFamily="49" charset="-122"/>
              </a:rPr>
              <a:t>缩小为原来的一半</a:t>
            </a:r>
            <a:r>
              <a:rPr lang="en-US" altLang="zh-CN" sz="2200" b="1" noProof="1">
                <a:latin typeface="黑体" panose="02010609060101010101" pitchFamily="49" charset="-122"/>
              </a:rPr>
              <a:t>.</a:t>
            </a:r>
          </a:p>
        </p:txBody>
      </p:sp>
      <p:sp>
        <p:nvSpPr>
          <p:cNvPr id="132115" name="Text Box 19"/>
          <p:cNvSpPr txBox="1"/>
          <p:nvPr/>
        </p:nvSpPr>
        <p:spPr>
          <a:xfrm>
            <a:off x="655638" y="3060700"/>
            <a:ext cx="3382962" cy="423863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en-US" altLang="zh-CN" sz="2250" b="1" noProof="1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250" b="1" noProof="1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、在三角形外选一点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250" b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132116" name="Text Box 20"/>
          <p:cNvSpPr txBox="1"/>
          <p:nvPr/>
        </p:nvSpPr>
        <p:spPr>
          <a:xfrm>
            <a:off x="655638" y="3627438"/>
            <a:ext cx="2809875" cy="766762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en-US" altLang="zh-CN" sz="2250" b="1" noProof="1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250" b="1" noProof="1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、过点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250" b="1" noProof="1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分别作射线</a:t>
            </a:r>
          </a:p>
          <a:p>
            <a:pPr fontAlgn="auto"/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zh-CN" altLang="en-US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zh-CN" altLang="en-US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zh-CN" altLang="en-US" sz="2250" b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132117" name="Text Box 21"/>
          <p:cNvSpPr txBox="1"/>
          <p:nvPr/>
        </p:nvSpPr>
        <p:spPr>
          <a:xfrm>
            <a:off x="655638" y="4394200"/>
            <a:ext cx="7893050" cy="766763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/>
            <a:r>
              <a:rPr lang="en-US" altLang="zh-CN" sz="2250" b="1" noProof="1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250" b="1" noProof="1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、在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zh-CN" altLang="en-US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zh-CN" altLang="en-US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zh-CN" altLang="en-US" sz="2250" b="1" noProof="1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上分别选取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′</a:t>
            </a:r>
            <a:r>
              <a:rPr lang="zh-CN" altLang="en-US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′</a:t>
            </a:r>
            <a:r>
              <a:rPr lang="zh-CN" altLang="en-US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′</a:t>
            </a:r>
            <a:r>
              <a:rPr lang="zh-CN" altLang="en-US" sz="2250" b="1" noProof="1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，使 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′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/OA</a:t>
            </a:r>
            <a:r>
              <a:rPr lang="en-US" altLang="zh-CN" sz="2250" b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=1/2</a:t>
            </a:r>
            <a:r>
              <a:rPr lang="zh-CN" altLang="en-US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′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/OB</a:t>
            </a:r>
            <a:r>
              <a:rPr lang="en-US" altLang="zh-CN" sz="2250" b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=1/2</a:t>
            </a:r>
            <a:r>
              <a:rPr lang="zh-CN" altLang="en-US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′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/OC</a:t>
            </a:r>
            <a:r>
              <a:rPr lang="en-US" altLang="zh-CN" sz="2250" b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=1/2</a:t>
            </a:r>
            <a:r>
              <a:rPr lang="zh-CN" altLang="en-US" sz="2250" b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132118" name="Text Box 22"/>
          <p:cNvSpPr txBox="1"/>
          <p:nvPr/>
        </p:nvSpPr>
        <p:spPr>
          <a:xfrm>
            <a:off x="655638" y="2490788"/>
            <a:ext cx="919162" cy="423862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/>
            <a:r>
              <a:rPr lang="zh-CN" altLang="en-US" sz="2250" b="1" noProof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步骤：</a:t>
            </a:r>
          </a:p>
        </p:txBody>
      </p:sp>
      <p:sp>
        <p:nvSpPr>
          <p:cNvPr id="132119" name="Text Box 23"/>
          <p:cNvSpPr txBox="1"/>
          <p:nvPr/>
        </p:nvSpPr>
        <p:spPr>
          <a:xfrm>
            <a:off x="655638" y="5267325"/>
            <a:ext cx="6956425" cy="423863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/>
            <a:r>
              <a:rPr lang="en-US" altLang="zh-CN" sz="2250" b="1" noProof="1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250" b="1" noProof="1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、顺次连结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′</a:t>
            </a:r>
            <a:r>
              <a:rPr lang="zh-CN" altLang="en-US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、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′</a:t>
            </a:r>
            <a:r>
              <a:rPr lang="zh-CN" altLang="en-US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、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  <a:r>
              <a:rPr lang="en-US" altLang="zh-CN" sz="2250" b="1" i="1" noProof="1">
                <a:solidFill>
                  <a:schemeClr val="accent5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′</a:t>
            </a:r>
            <a:r>
              <a:rPr lang="zh-CN" altLang="en-US" sz="2250" b="1" noProof="1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，所得图形就是所求作图形</a:t>
            </a:r>
            <a:r>
              <a:rPr lang="en-US" altLang="zh-CN" sz="2250" b="1" noProof="1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3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3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14" grpId="0"/>
      <p:bldP spid="132115" grpId="0"/>
      <p:bldP spid="132116" grpId="0"/>
      <p:bldP spid="132117" grpId="0"/>
      <p:bldP spid="132118" grpId="0"/>
      <p:bldP spid="132119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1245</Words>
  <Application>Microsoft Office PowerPoint</Application>
  <PresentationFormat>全屏显示(4:3)</PresentationFormat>
  <Paragraphs>119</Paragraphs>
  <Slides>19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2" baseType="lpstr">
      <vt:lpstr>黑体</vt:lpstr>
      <vt:lpstr>华文行楷</vt:lpstr>
      <vt:lpstr>楷体</vt:lpstr>
      <vt:lpstr>楷体_GB2312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自定义设计方案</vt:lpstr>
      <vt:lpstr>Equation.DSMT4</vt:lpstr>
      <vt:lpstr>PowerPoint 演示文稿</vt:lpstr>
      <vt:lpstr>教学目标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2017-04-26T08:23:00Z</dcterms:created>
  <dcterms:modified xsi:type="dcterms:W3CDTF">2023-01-16T21:08:40Z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D25A539C974D4942BB9AEFD11E7089EF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