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0" r:id="rId19"/>
    <p:sldId id="287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6" y="114"/>
      </p:cViewPr>
      <p:guideLst>
        <p:guide pos="416"/>
        <p:guide pos="7256"/>
        <p:guide orient="horz" pos="600"/>
        <p:guide orient="horz" pos="664"/>
        <p:guide orient="horz" pos="392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E713102-5447-4A55-AF9C-867927B79FCA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61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1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541E64E-DE50-4469-860C-1AC6B06CFEB5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3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0EA74A-7F21-4CD5-AEB8-D2977472B059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2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02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3AB1A01-9DE0-4F18-9D89-2F428FBEE55A}" type="slidenum">
              <a:rPr kumimoji="0" lang="zh-CN" altLang="zh-CN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6</a:t>
            </a:fld>
            <a:endParaRPr kumimoji="0" lang="zh-CN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D90A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D90A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8263" b="24232"/>
          <a:stretch>
            <a:fillRect/>
          </a:stretch>
        </p:blipFill>
        <p:spPr>
          <a:xfrm>
            <a:off x="1" y="956071"/>
            <a:ext cx="4611266" cy="4611266"/>
          </a:xfrm>
          <a:custGeom>
            <a:avLst/>
            <a:gdLst>
              <a:gd name="connsiteX0" fmla="*/ 2211185 w 4611266"/>
              <a:gd name="connsiteY0" fmla="*/ 0 h 4611266"/>
              <a:gd name="connsiteX1" fmla="*/ 4611266 w 4611266"/>
              <a:gd name="connsiteY1" fmla="*/ 2211185 h 4611266"/>
              <a:gd name="connsiteX2" fmla="*/ 2400082 w 4611266"/>
              <a:gd name="connsiteY2" fmla="*/ 4611266 h 4611266"/>
              <a:gd name="connsiteX3" fmla="*/ 0 w 4611266"/>
              <a:gd name="connsiteY3" fmla="*/ 2400082 h 4611266"/>
              <a:gd name="connsiteX4" fmla="*/ 2211185 w 4611266"/>
              <a:gd name="connsiteY4" fmla="*/ 0 h 461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266" h="4611266">
                <a:moveTo>
                  <a:pt x="2211185" y="0"/>
                </a:moveTo>
                <a:lnTo>
                  <a:pt x="4611266" y="2211185"/>
                </a:lnTo>
                <a:lnTo>
                  <a:pt x="2400082" y="4611266"/>
                </a:lnTo>
                <a:lnTo>
                  <a:pt x="0" y="2400082"/>
                </a:lnTo>
                <a:lnTo>
                  <a:pt x="2211185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60495" r="48229" b="5625"/>
          <a:stretch>
            <a:fillRect/>
          </a:stretch>
        </p:blipFill>
        <p:spPr>
          <a:xfrm>
            <a:off x="1" y="4523998"/>
            <a:ext cx="2314394" cy="2314394"/>
          </a:xfrm>
          <a:custGeom>
            <a:avLst/>
            <a:gdLst>
              <a:gd name="connsiteX0" fmla="*/ 1109793 w 2314394"/>
              <a:gd name="connsiteY0" fmla="*/ 0 h 2314394"/>
              <a:gd name="connsiteX1" fmla="*/ 2314394 w 2314394"/>
              <a:gd name="connsiteY1" fmla="*/ 1109794 h 2314394"/>
              <a:gd name="connsiteX2" fmla="*/ 1204601 w 2314394"/>
              <a:gd name="connsiteY2" fmla="*/ 2314394 h 2314394"/>
              <a:gd name="connsiteX3" fmla="*/ 0 w 2314394"/>
              <a:gd name="connsiteY3" fmla="*/ 1204601 h 2314394"/>
              <a:gd name="connsiteX4" fmla="*/ 1109793 w 2314394"/>
              <a:gd name="connsiteY4" fmla="*/ 0 h 23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394" h="2314394">
                <a:moveTo>
                  <a:pt x="1109793" y="0"/>
                </a:moveTo>
                <a:lnTo>
                  <a:pt x="2314394" y="1109794"/>
                </a:lnTo>
                <a:lnTo>
                  <a:pt x="1204601" y="2314394"/>
                </a:lnTo>
                <a:lnTo>
                  <a:pt x="0" y="1204601"/>
                </a:lnTo>
                <a:lnTo>
                  <a:pt x="1109793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8" t="67743" r="12939" b="5625"/>
          <a:stretch>
            <a:fillRect/>
          </a:stretch>
        </p:blipFill>
        <p:spPr>
          <a:xfrm>
            <a:off x="2173282" y="5019152"/>
            <a:ext cx="1821746" cy="1819240"/>
          </a:xfrm>
          <a:custGeom>
            <a:avLst/>
            <a:gdLst>
              <a:gd name="connsiteX0" fmla="*/ 858289 w 1821746"/>
              <a:gd name="connsiteY0" fmla="*/ 0 h 1819240"/>
              <a:gd name="connsiteX1" fmla="*/ 1821746 w 1821746"/>
              <a:gd name="connsiteY1" fmla="*/ 887628 h 1819240"/>
              <a:gd name="connsiteX2" fmla="*/ 963456 w 1821746"/>
              <a:gd name="connsiteY2" fmla="*/ 1819240 h 1819240"/>
              <a:gd name="connsiteX3" fmla="*/ 0 w 1821746"/>
              <a:gd name="connsiteY3" fmla="*/ 931612 h 1819240"/>
              <a:gd name="connsiteX4" fmla="*/ 858289 w 1821746"/>
              <a:gd name="connsiteY4" fmla="*/ 0 h 181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746" h="1819240">
                <a:moveTo>
                  <a:pt x="858289" y="0"/>
                </a:moveTo>
                <a:lnTo>
                  <a:pt x="1821746" y="887628"/>
                </a:lnTo>
                <a:lnTo>
                  <a:pt x="963456" y="1819240"/>
                </a:lnTo>
                <a:lnTo>
                  <a:pt x="0" y="931612"/>
                </a:lnTo>
                <a:lnTo>
                  <a:pt x="858289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D90A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讲解人：办公资源  时间：</a:t>
                </a: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8D90A3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8.2</a:t>
                  </a:r>
                  <a:r>
                    <a:rPr lang="zh-CN" altLang="en-US" sz="5400" b="1" dirty="0">
                      <a:solidFill>
                        <a:srgbClr val="8D90A3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简易方程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  总复习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D90A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  <p:sp>
        <p:nvSpPr>
          <p:cNvPr id="18" name="矩形 17"/>
          <p:cNvSpPr/>
          <p:nvPr/>
        </p:nvSpPr>
        <p:spPr>
          <a:xfrm rot="18759254">
            <a:off x="10601064" y="5258054"/>
            <a:ext cx="1318622" cy="1318622"/>
          </a:xfrm>
          <a:prstGeom prst="rect">
            <a:avLst/>
          </a:prstGeom>
          <a:solidFill>
            <a:srgbClr val="8D90A3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8759254">
            <a:off x="673938" y="1410978"/>
            <a:ext cx="3263392" cy="3263392"/>
          </a:xfrm>
          <a:prstGeom prst="rect">
            <a:avLst/>
          </a:prstGeom>
          <a:noFill/>
          <a:ln>
            <a:solidFill>
              <a:srgbClr val="E1E2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8759254">
            <a:off x="3239660" y="293123"/>
            <a:ext cx="1637896" cy="1637896"/>
          </a:xfrm>
          <a:prstGeom prst="rect">
            <a:avLst/>
          </a:prstGeom>
          <a:solidFill>
            <a:srgbClr val="E1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 rot="18759254">
            <a:off x="277319" y="284642"/>
            <a:ext cx="1342859" cy="1342859"/>
          </a:xfrm>
          <a:prstGeom prst="rect">
            <a:avLst/>
          </a:prstGeom>
          <a:solidFill>
            <a:srgbClr val="E1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575216" y="1054100"/>
            <a:ext cx="10849759" cy="169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一条公路长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，甲、乙两支施工队同时从公路的两端往中间铺柏油。甲队的施工速度是乙队的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1.25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天后这条公路全部铺完。甲、乙两队每天分别铺泊油路多少米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492409" y="2286553"/>
            <a:ext cx="5606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P118 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练习二十五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626518" y="3061222"/>
            <a:ext cx="6874010" cy="281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解：设乙队每天铺柏油路</a:t>
            </a:r>
            <a:r>
              <a:rPr lang="en-US" altLang="zh-CN" sz="20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，则甲队每天铺柏油路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1.25</a:t>
            </a:r>
            <a:r>
              <a:rPr lang="en-US" altLang="zh-CN" sz="20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4×(1.25</a:t>
            </a:r>
            <a:r>
              <a:rPr lang="en-US" altLang="zh-CN" sz="20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0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)=360</a:t>
            </a:r>
          </a:p>
          <a:p>
            <a:pPr>
              <a:lnSpc>
                <a:spcPct val="150000"/>
              </a:lnSpc>
            </a:pPr>
            <a:r>
              <a:rPr lang="en-US" altLang="zh-CN" sz="20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x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=40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1.25×40=50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答：甲、乙两队每天分别铺泊</a:t>
            </a:r>
            <a:endParaRPr lang="en-US" altLang="zh-CN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油路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 m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 m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三、随堂练习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1144328"/>
            <a:ext cx="66865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17.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解方程。</a:t>
            </a: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64352" y="1725750"/>
            <a:ext cx="6107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P118 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练习二十五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736760" y="2877471"/>
            <a:ext cx="2622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÷1.44=0.4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0210" y="3506425"/>
            <a:ext cx="4235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=0.4×1.44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=0.576</a:t>
            </a:r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4998846" y="2879476"/>
            <a:ext cx="363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3.85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1.5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=6.1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573396" y="3508431"/>
            <a:ext cx="4057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1.5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=6.1-3.85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1.5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=2.25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=1.5</a:t>
            </a:r>
          </a:p>
        </p:txBody>
      </p:sp>
      <p:sp>
        <p:nvSpPr>
          <p:cNvPr id="15367" name="TextBox 2"/>
          <p:cNvSpPr txBox="1">
            <a:spLocks noChangeArrowheads="1"/>
          </p:cNvSpPr>
          <p:nvPr/>
        </p:nvSpPr>
        <p:spPr bwMode="auto">
          <a:xfrm>
            <a:off x="8519397" y="2942093"/>
            <a:ext cx="4235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-0.9=4.5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358623" y="3440692"/>
            <a:ext cx="34432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=4.5+0.9</a:t>
            </a:r>
          </a:p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6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=5.4</a:t>
            </a:r>
          </a:p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=0.9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三、随堂练习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37" y="2499847"/>
            <a:ext cx="3663147" cy="134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60400" y="1064921"/>
            <a:ext cx="108585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某地举行长跑比赛，运动员跑到离起点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3km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处要返回到起跑点。领先的运动员每分钟跑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310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，最后的运动员每分钟跑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290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。起跑后多少分钟这两个运动员相遇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相遇时离返回点有多少米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5204105" y="1979046"/>
            <a:ext cx="5537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P118 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练习二十五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121937" y="3156108"/>
            <a:ext cx="2571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3km=3000m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975887" y="3614895"/>
            <a:ext cx="6153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(2×3000)÷(310+290)=10(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064787" y="4199095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3000-290×10=100(m)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998113" y="4673758"/>
            <a:ext cx="7324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答：起跑后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分钟相遇。相遇时离返回点有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 m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三、随堂练习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660400" y="1231247"/>
            <a:ext cx="97932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一、判一判。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对的画“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√”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，错的画“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×”)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所有的等式都是方程。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2019·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湖北武汉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可以简写成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小。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甲数是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，乙数是甲数的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倍，甲、乙两数的和是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214813" y="2205039"/>
            <a:ext cx="606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en-US" altLang="zh-CN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5893" name="矩形 11"/>
          <p:cNvSpPr>
            <a:spLocks noChangeArrowheads="1"/>
          </p:cNvSpPr>
          <p:nvPr/>
        </p:nvSpPr>
        <p:spPr bwMode="auto">
          <a:xfrm>
            <a:off x="7951471" y="2931795"/>
            <a:ext cx="447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en-US" altLang="zh-CN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268970" y="3693460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en-US" altLang="zh-CN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备选练习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589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7"/>
          <p:cNvSpPr>
            <a:spLocks noChangeArrowheads="1"/>
          </p:cNvSpPr>
          <p:nvPr/>
        </p:nvSpPr>
        <p:spPr bwMode="auto">
          <a:xfrm>
            <a:off x="660400" y="1054100"/>
            <a:ext cx="108585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二、选一选。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将正确答案的序号填在括号里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下面两个式子相等的是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C.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下面方程的解是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÷150=5          B.270+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=300            C.90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某工厂有煤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380t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，平均每月用</a:t>
            </a:r>
            <a:r>
              <a:rPr lang="en-US" altLang="zh-CN" sz="2400" i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，用了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个月后还剩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30t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，可列方程为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A.5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+30=380         B.5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-30=380             C.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+5×30=380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0277157" y="13239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605338" y="275653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0294791" y="424434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备选练习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7"/>
          <p:cNvSpPr>
            <a:spLocks noChangeArrowheads="1"/>
          </p:cNvSpPr>
          <p:nvPr/>
        </p:nvSpPr>
        <p:spPr bwMode="auto">
          <a:xfrm>
            <a:off x="660400" y="1241246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三、解方程。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1.5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+16=20.5               4(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-16)=36.8</a:t>
            </a:r>
          </a:p>
        </p:txBody>
      </p:sp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3056565" y="3834587"/>
            <a:ext cx="714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67.8-2</a:t>
            </a:r>
            <a:r>
              <a:rPr lang="en-US" altLang="zh-CN" sz="2400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=34.8               9.5</a:t>
            </a:r>
            <a:r>
              <a:rPr lang="en-US" altLang="zh-CN" sz="2400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+2.5</a:t>
            </a:r>
            <a:r>
              <a:rPr lang="en-US" altLang="zh-CN" sz="2400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=6.6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075622" y="2240638"/>
            <a:ext cx="2713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1.5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=20.5-16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075622" y="2694663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1.5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=4.5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413125" y="3109298"/>
            <a:ext cx="1885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323330" y="2101692"/>
            <a:ext cx="257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-16=36.8÷4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323330" y="2558892"/>
            <a:ext cx="257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-16=9.2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723380" y="2977992"/>
            <a:ext cx="257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=9.2+16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6723380" y="3400267"/>
            <a:ext cx="257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=25.2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270250" y="4274446"/>
            <a:ext cx="2484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=67.8-34.8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270250" y="4809432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=33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3413125" y="5333307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=16.5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6513827" y="4406505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=6.6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439" y="4871642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=6.6÷12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6842439" y="5398692"/>
            <a:ext cx="194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=0.55</a:t>
            </a: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备选练习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2"/>
          <p:cNvSpPr>
            <a:spLocks noChangeArrowheads="1"/>
          </p:cNvSpPr>
          <p:nvPr/>
        </p:nvSpPr>
        <p:spPr bwMode="auto">
          <a:xfrm>
            <a:off x="685482" y="1077932"/>
            <a:ext cx="105924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四、买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张桌子和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把椅子一共用了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元，每把椅子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元，每张桌子多少钱？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列方程解答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027170" y="2203450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解：设每张桌子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770120" y="2786063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x+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4×32=308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748020" y="330200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=308-4×32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748020" y="381635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=180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970270" y="433070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=60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41520" y="4943475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答：每张桌子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备选练习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rrowheads="1"/>
          </p:cNvSpPr>
          <p:nvPr/>
        </p:nvSpPr>
        <p:spPr bwMode="auto">
          <a:xfrm>
            <a:off x="660400" y="1235493"/>
            <a:ext cx="10858500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(2019·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贵州遵义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南京长江大桥的铁路桥长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6772m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，比武汉长江大桥的铁路桥长的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倍还多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197m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。武汉长江大桥的铁路桥长多少米？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35643" y="2861628"/>
            <a:ext cx="5543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解：设武汉长江大桥的铁路桥长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92930" y="339344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x+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197=6772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707130" y="5209540"/>
            <a:ext cx="542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答：武汉长江大桥的铁路桥长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1315 m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021580" y="3912554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=6575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193030" y="4511040"/>
            <a:ext cx="1885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=1315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备选练习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660400" y="1367972"/>
            <a:ext cx="7377113" cy="203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50000"/>
              </a:lnSpc>
              <a:spcBef>
                <a:spcPct val="2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从课后习题中选取；</a:t>
            </a:r>
          </a:p>
          <a:p>
            <a:pPr eaLnBrk="0" hangingPunct="0">
              <a:lnSpc>
                <a:spcPct val="250000"/>
              </a:lnSpc>
              <a:spcBef>
                <a:spcPct val="2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完成练习册本课时的习题。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五、课后作业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感谢您下载办公资源网平台上提供的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作品，为了您和办公资源以及原创作者的利益，请勿复制、传播、销售，否则将承担法律责任！办公资源将对作品进行维权，按照传播下载次数进行十倍的索取赔偿！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在办公资源出售的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的保护，作品的所有权、版权和著作权归办公资源所有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不得将办公资源的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Text Box 10"/>
          <p:cNvSpPr txBox="1">
            <a:spLocks noChangeArrowheads="1"/>
          </p:cNvSpPr>
          <p:nvPr/>
        </p:nvSpPr>
        <p:spPr bwMode="auto">
          <a:xfrm>
            <a:off x="5367815" y="1697400"/>
            <a:ext cx="1887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简易方程</a:t>
            </a:r>
          </a:p>
        </p:txBody>
      </p:sp>
      <p:sp>
        <p:nvSpPr>
          <p:cNvPr id="150532" name="Text Box 11"/>
          <p:cNvSpPr txBox="1">
            <a:spLocks noChangeArrowheads="1"/>
          </p:cNvSpPr>
          <p:nvPr/>
        </p:nvSpPr>
        <p:spPr bwMode="auto">
          <a:xfrm>
            <a:off x="2487647" y="2767240"/>
            <a:ext cx="2623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用字母表示数</a:t>
            </a:r>
          </a:p>
        </p:txBody>
      </p:sp>
      <p:sp>
        <p:nvSpPr>
          <p:cNvPr id="150533" name="Text Box 12"/>
          <p:cNvSpPr txBox="1">
            <a:spLocks noChangeArrowheads="1"/>
          </p:cNvSpPr>
          <p:nvPr/>
        </p:nvSpPr>
        <p:spPr bwMode="auto">
          <a:xfrm>
            <a:off x="5111470" y="2767240"/>
            <a:ext cx="1898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解简易方程</a:t>
            </a:r>
          </a:p>
        </p:txBody>
      </p:sp>
      <p:sp>
        <p:nvSpPr>
          <p:cNvPr id="150534" name="Text Box 13"/>
          <p:cNvSpPr txBox="1">
            <a:spLocks noChangeArrowheads="1"/>
          </p:cNvSpPr>
          <p:nvPr/>
        </p:nvSpPr>
        <p:spPr bwMode="auto">
          <a:xfrm>
            <a:off x="7128382" y="2744422"/>
            <a:ext cx="2708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实际问题与方程</a:t>
            </a:r>
          </a:p>
        </p:txBody>
      </p:sp>
      <p:sp>
        <p:nvSpPr>
          <p:cNvPr id="150535" name="Text Box 19"/>
          <p:cNvSpPr txBox="1">
            <a:spLocks noChangeArrowheads="1"/>
          </p:cNvSpPr>
          <p:nvPr/>
        </p:nvSpPr>
        <p:spPr bwMode="auto">
          <a:xfrm>
            <a:off x="5214689" y="3419719"/>
            <a:ext cx="55399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方程的意义</a:t>
            </a:r>
          </a:p>
        </p:txBody>
      </p:sp>
      <p:sp>
        <p:nvSpPr>
          <p:cNvPr id="150536" name="Text Box 22"/>
          <p:cNvSpPr txBox="1">
            <a:spLocks noChangeArrowheads="1"/>
          </p:cNvSpPr>
          <p:nvPr/>
        </p:nvSpPr>
        <p:spPr bwMode="auto">
          <a:xfrm>
            <a:off x="5726658" y="3419719"/>
            <a:ext cx="55399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等式的性质</a:t>
            </a:r>
          </a:p>
        </p:txBody>
      </p:sp>
      <p:sp>
        <p:nvSpPr>
          <p:cNvPr id="150537" name="Text Box 25"/>
          <p:cNvSpPr txBox="1">
            <a:spLocks noChangeArrowheads="1"/>
          </p:cNvSpPr>
          <p:nvPr/>
        </p:nvSpPr>
        <p:spPr bwMode="auto">
          <a:xfrm>
            <a:off x="6237833" y="3419719"/>
            <a:ext cx="553998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解方程</a:t>
            </a: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4160549" y="2095412"/>
            <a:ext cx="1408113" cy="481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>
            <a:off x="6060796" y="2171075"/>
            <a:ext cx="7938" cy="449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>
            <a:off x="6507648" y="2145892"/>
            <a:ext cx="1420813" cy="427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0541" name="AutoShape 29"/>
          <p:cNvSpPr/>
          <p:nvPr/>
        </p:nvSpPr>
        <p:spPr bwMode="auto">
          <a:xfrm rot="16200000">
            <a:off x="5923469" y="2719666"/>
            <a:ext cx="215900" cy="1374775"/>
          </a:xfrm>
          <a:prstGeom prst="rightBrace">
            <a:avLst>
              <a:gd name="adj1" fmla="val 62438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anchor="ctr"/>
          <a:lstStyle/>
          <a:p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0542" name="Text Box 32"/>
          <p:cNvSpPr txBox="1">
            <a:spLocks noChangeArrowheads="1"/>
          </p:cNvSpPr>
          <p:nvPr/>
        </p:nvSpPr>
        <p:spPr bwMode="auto">
          <a:xfrm>
            <a:off x="3770021" y="3419719"/>
            <a:ext cx="92333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借助字母解决问题并求值</a:t>
            </a:r>
          </a:p>
        </p:txBody>
      </p:sp>
      <p:sp>
        <p:nvSpPr>
          <p:cNvPr id="150543" name="Text Box 35"/>
          <p:cNvSpPr txBox="1">
            <a:spLocks noChangeArrowheads="1"/>
          </p:cNvSpPr>
          <p:nvPr/>
        </p:nvSpPr>
        <p:spPr bwMode="auto">
          <a:xfrm>
            <a:off x="2910390" y="3419719"/>
            <a:ext cx="92333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表示运算定律及计算公式</a:t>
            </a:r>
          </a:p>
        </p:txBody>
      </p:sp>
      <p:sp>
        <p:nvSpPr>
          <p:cNvPr id="150544" name="Text Box 38"/>
          <p:cNvSpPr txBox="1">
            <a:spLocks noChangeArrowheads="1"/>
          </p:cNvSpPr>
          <p:nvPr/>
        </p:nvSpPr>
        <p:spPr bwMode="auto">
          <a:xfrm>
            <a:off x="2374331" y="3419720"/>
            <a:ext cx="553998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表示数量关系</a:t>
            </a:r>
          </a:p>
        </p:txBody>
      </p:sp>
      <p:sp>
        <p:nvSpPr>
          <p:cNvPr id="150545" name="AutoShape 39"/>
          <p:cNvSpPr/>
          <p:nvPr/>
        </p:nvSpPr>
        <p:spPr bwMode="auto">
          <a:xfrm rot="16200000">
            <a:off x="3902581" y="2611716"/>
            <a:ext cx="215900" cy="1619250"/>
          </a:xfrm>
          <a:prstGeom prst="rightBrace">
            <a:avLst>
              <a:gd name="adj1" fmla="val 62431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anchor="ctr"/>
          <a:lstStyle/>
          <a:p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0546" name="Text Box 42"/>
          <p:cNvSpPr txBox="1">
            <a:spLocks noChangeArrowheads="1"/>
          </p:cNvSpPr>
          <p:nvPr/>
        </p:nvSpPr>
        <p:spPr bwMode="auto">
          <a:xfrm>
            <a:off x="7372875" y="3403878"/>
            <a:ext cx="553998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列简单的方程</a:t>
            </a:r>
          </a:p>
        </p:txBody>
      </p:sp>
      <p:sp>
        <p:nvSpPr>
          <p:cNvPr id="150547" name="Text Box 45"/>
          <p:cNvSpPr txBox="1">
            <a:spLocks noChangeArrowheads="1"/>
          </p:cNvSpPr>
          <p:nvPr/>
        </p:nvSpPr>
        <p:spPr bwMode="auto">
          <a:xfrm>
            <a:off x="8108682" y="3394354"/>
            <a:ext cx="553998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列稍复杂的方程</a:t>
            </a:r>
          </a:p>
        </p:txBody>
      </p:sp>
      <p:sp>
        <p:nvSpPr>
          <p:cNvPr id="150548" name="AutoShape 29"/>
          <p:cNvSpPr/>
          <p:nvPr/>
        </p:nvSpPr>
        <p:spPr bwMode="auto">
          <a:xfrm rot="16200000">
            <a:off x="7906256" y="2976841"/>
            <a:ext cx="222250" cy="736600"/>
          </a:xfrm>
          <a:prstGeom prst="rightBrace">
            <a:avLst>
              <a:gd name="adj1" fmla="val 3355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rot="10800000" anchor="ctr"/>
          <a:lstStyle/>
          <a:p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一、梳理回顾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  <p:bldP spid="150533" grpId="0"/>
      <p:bldP spid="150534" grpId="0"/>
      <p:bldP spid="150535" grpId="0"/>
      <p:bldP spid="150536" grpId="0"/>
      <p:bldP spid="150537" grpId="0"/>
      <p:bldP spid="150541" grpId="0"/>
      <p:bldP spid="150542" grpId="0"/>
      <p:bldP spid="150543" grpId="0"/>
      <p:bldP spid="150544" grpId="0"/>
      <p:bldP spid="150545" grpId="0"/>
      <p:bldP spid="150546" grpId="0"/>
      <p:bldP spid="150547" grpId="0"/>
      <p:bldP spid="1505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"/>
          <p:cNvSpPr txBox="1">
            <a:spLocks noChangeArrowheads="1"/>
          </p:cNvSpPr>
          <p:nvPr/>
        </p:nvSpPr>
        <p:spPr bwMode="auto">
          <a:xfrm>
            <a:off x="422653" y="1563729"/>
            <a:ext cx="1006119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	(1)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请用字母表示下面的数量关系。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	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王叔叔每小时加工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个零件，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小时共加工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个零件。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	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①如果每小时加工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个零件，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小时可以加工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个零件。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	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②如果每小时加工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个零件，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小时可以加工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个零件。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516849" y="3583788"/>
            <a:ext cx="92773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65058" y="3013427"/>
            <a:ext cx="1960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at=c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415178" y="4004919"/>
            <a:ext cx="54373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endParaRPr lang="zh-CN" altLang="en-US" sz="2400" i="1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603545" y="4775008"/>
            <a:ext cx="356188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i="1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5126" name="图片 8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28" y="736600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图片 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815" y="760413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"/>
          <p:cNvSpPr txBox="1">
            <a:spLocks noChangeArrowheads="1"/>
          </p:cNvSpPr>
          <p:nvPr/>
        </p:nvSpPr>
        <p:spPr bwMode="auto">
          <a:xfrm>
            <a:off x="422653" y="1139140"/>
            <a:ext cx="6801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P113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849504" y="1427704"/>
            <a:ext cx="670718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你能用含有字母的式子表示下面的数量关系吗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6;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的差除以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3;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(4)200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的差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(5)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(6)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边长为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的正方形的面积与周长。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506854" y="1961104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849754" y="2556526"/>
            <a:ext cx="1257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x+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421254" y="3101038"/>
            <a:ext cx="1943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(5-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)÷3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44809" y="3645550"/>
            <a:ext cx="1943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200-5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421254" y="4190062"/>
            <a:ext cx="1943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+2</a:t>
            </a:r>
            <a:endParaRPr lang="zh-CN" altLang="en-US" sz="2400" i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07254" y="4751691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393054" y="4751690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zh-CN" altLang="en-US" sz="2400" kern="0" baseline="3000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660400" y="1119764"/>
            <a:ext cx="76215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判断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，下面的说法对吗？请说明理由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(1)4+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是方程。（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+5=4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是方程。（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方程一定是等式。（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是方程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-3=5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的解。（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95203" y="2064815"/>
            <a:ext cx="477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1768" y="2816021"/>
            <a:ext cx="4794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08932" y="3567227"/>
            <a:ext cx="4794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7493" y="4278714"/>
            <a:ext cx="4794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55655" name="TextBox 6"/>
          <p:cNvSpPr txBox="1">
            <a:spLocks noChangeArrowheads="1"/>
          </p:cNvSpPr>
          <p:nvPr/>
        </p:nvSpPr>
        <p:spPr bwMode="auto">
          <a:xfrm>
            <a:off x="-816898" y="5026783"/>
            <a:ext cx="6911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含有未知量的等式叫作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方程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8199" name="图片 8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14" y="165101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图片 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88914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556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"/>
          <p:cNvSpPr txBox="1">
            <a:spLocks noChangeArrowheads="1"/>
          </p:cNvSpPr>
          <p:nvPr/>
        </p:nvSpPr>
        <p:spPr bwMode="auto">
          <a:xfrm>
            <a:off x="670448" y="1191696"/>
            <a:ext cx="5043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解下列方程。</a:t>
            </a:r>
          </a:p>
        </p:txBody>
      </p:sp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2613235" y="1996679"/>
            <a:ext cx="715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+7=42                              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÷4.2=2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471153" y="3935703"/>
            <a:ext cx="7437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3.6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=3.25                           2(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-3)=5.8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48924" y="2674112"/>
            <a:ext cx="3665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=35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=7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4968" y="2693083"/>
            <a:ext cx="3667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=4.2×2</a:t>
            </a:r>
          </a:p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=8.4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46811" y="4808991"/>
            <a:ext cx="3667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2.6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=3.25                 </a:t>
            </a:r>
          </a:p>
          <a:p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=1.25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6556" y="4695651"/>
            <a:ext cx="36655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x-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3=2.9                 </a:t>
            </a:r>
          </a:p>
          <a:p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=5.9</a:t>
            </a:r>
          </a:p>
        </p:txBody>
      </p:sp>
      <p:pic>
        <p:nvPicPr>
          <p:cNvPr id="9224" name="图片 1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673" y="952500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图片 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960" y="976313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Box 1"/>
          <p:cNvSpPr txBox="1">
            <a:spLocks noChangeArrowheads="1"/>
          </p:cNvSpPr>
          <p:nvPr/>
        </p:nvSpPr>
        <p:spPr bwMode="auto">
          <a:xfrm>
            <a:off x="2609973" y="1210667"/>
            <a:ext cx="5848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P113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60400" y="1268605"/>
            <a:ext cx="8081666" cy="363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说一说用方程解决问题的具体步骤是什么。</a:t>
            </a:r>
          </a:p>
          <a:p>
            <a:pPr>
              <a:lnSpc>
                <a:spcPct val="2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找出未知数，用字母</a:t>
            </a:r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表示；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分析实际问题中的数量关系，找出等量关系，列方程；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解方程并检验作答。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660400" y="946321"/>
            <a:ext cx="10858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光每秒能传播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万千米，这个路程大约比地球赤道长度的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倍还多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万千米。地球赤道大约长多少万千米？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71786" y="2872154"/>
            <a:ext cx="5349875" cy="224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解：设地球赤道大约长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万千米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7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+2=30</a:t>
            </a:r>
          </a:p>
          <a:p>
            <a:pPr algn="ctr">
              <a:lnSpc>
                <a:spcPct val="150000"/>
              </a:lnSpc>
            </a:pP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</a:t>
            </a:r>
          </a:p>
          <a:p>
            <a:pPr algn="ctr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答：地球赤道大约长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万千米。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4490933" y="1953272"/>
            <a:ext cx="3477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P113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2"/>
          <p:cNvSpPr txBox="1">
            <a:spLocks noChangeArrowheads="1"/>
          </p:cNvSpPr>
          <p:nvPr/>
        </p:nvSpPr>
        <p:spPr bwMode="auto">
          <a:xfrm>
            <a:off x="704466" y="1149478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每箱饮料有多少盒？</a:t>
            </a:r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66" y="2031649"/>
            <a:ext cx="4735513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8791" y="2319268"/>
            <a:ext cx="3714750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解：设每箱饮料有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盒。</a:t>
            </a:r>
          </a:p>
          <a:p>
            <a:pPr algn="ctr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4(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+1)=52</a:t>
            </a:r>
          </a:p>
          <a:p>
            <a:pPr algn="ctr">
              <a:lnSpc>
                <a:spcPct val="150000"/>
              </a:lnSpc>
            </a:pP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19855" y="4257621"/>
            <a:ext cx="371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答：每箱饮料有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盒。</a:t>
            </a: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3566957" y="1167218"/>
            <a:ext cx="8403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P116 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练习二十五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三、随堂练习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j4mlOQ8cd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qV6x6C8cz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j4mlOQ8cd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qV6x6C8cz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j4mlOQ8cd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qV6x6C8czo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宽屏</PresentationFormat>
  <Paragraphs>179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FandolFang R</vt:lpstr>
      <vt:lpstr>黑体</vt:lpstr>
      <vt:lpstr>思源黑体 CN Light</vt:lpstr>
      <vt:lpstr>思源黑体 CN Medium</vt:lpstr>
      <vt:lpstr>思源黑体 CN Regular</vt:lpstr>
      <vt:lpstr>宋体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27</cp:revision>
  <dcterms:created xsi:type="dcterms:W3CDTF">2020-06-25T13:11:00Z</dcterms:created>
  <dcterms:modified xsi:type="dcterms:W3CDTF">2023-01-13T21:05:38Z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