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84" r:id="rId2"/>
    <p:sldId id="485" r:id="rId3"/>
    <p:sldId id="486" r:id="rId4"/>
    <p:sldId id="440" r:id="rId5"/>
    <p:sldId id="443" r:id="rId6"/>
    <p:sldId id="459" r:id="rId7"/>
    <p:sldId id="276" r:id="rId8"/>
    <p:sldId id="460" r:id="rId9"/>
    <p:sldId id="466" r:id="rId10"/>
    <p:sldId id="278" r:id="rId11"/>
    <p:sldId id="270" r:id="rId12"/>
    <p:sldId id="446" r:id="rId13"/>
    <p:sldId id="448" r:id="rId14"/>
    <p:sldId id="285" r:id="rId15"/>
    <p:sldId id="286" r:id="rId16"/>
    <p:sldId id="461" r:id="rId17"/>
    <p:sldId id="320" r:id="rId18"/>
    <p:sldId id="467" r:id="rId19"/>
    <p:sldId id="462" r:id="rId20"/>
    <p:sldId id="465" r:id="rId21"/>
    <p:sldId id="463" r:id="rId22"/>
    <p:sldId id="488" r:id="rId23"/>
    <p:sldId id="490" r:id="rId24"/>
    <p:sldId id="489" r:id="rId25"/>
    <p:sldId id="481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00CC"/>
    <a:srgbClr val="0000FF"/>
    <a:srgbClr val="9966FF"/>
    <a:srgbClr val="009900"/>
    <a:srgbClr val="FFCCFF"/>
    <a:srgbClr val="FF66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1F5A9822-195F-48E4-B5FE-90C740094F79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7B1C79-3925-4F19-9176-748819DC86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234BBD-11E6-429E-9DC9-4804DA48D5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9D5E9B-90AA-45B2-AD0F-04B7208C4B1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238BBA-270D-46EC-B77A-3F216CAAB24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F5C3F-9710-486D-AC73-0D731162110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659C80-A756-4E5D-9C1D-3CC0F223DB6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808F5C-0C3E-48E3-935A-0F0A3FAE50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A98FF5-E375-45A5-AD97-D7B67690C70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A22C7E-32A1-4C70-9629-6AFDCDFA55F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5D5F83-6BB3-4C21-B9BF-86391815B8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8ECD0F79-EFCB-4420-BBE8-D59DBE3C421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154;&#25945;&#29256;%20&#20843;&#24180;&#32423;&#33521;&#35821;&#19978;&#20876;%20-%20&#24050;&#20462;&#25913;\&#20154;&#25945;&#29256;%20&#20843;&#24180;&#32423;&#33521;&#35821;&#19978;&#20876;%20-%20&#24050;&#20462;&#25913;\Unit%201\U1%20A%201b.mp3" TargetMode="External"/><Relationship Id="rId1" Type="http://schemas.microsoft.com/office/2007/relationships/media" Target="file:///C:\Documents%20and%20Settings\Administrator\&#26700;&#38754;\&#20154;&#25945;&#29256;%20&#20843;&#24180;&#32423;&#33521;&#35821;&#19978;&#20876;%20-%20&#24050;&#20462;&#25913;\&#20154;&#25945;&#29256;%20&#20843;&#24180;&#32423;&#33521;&#35821;&#19978;&#20876;%20-%20&#24050;&#20462;&#25913;\Unit%201\U1%20A%201b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154;&#25945;&#29256;%20&#20843;&#24180;&#32423;&#33521;&#35821;&#19978;&#20876;%20-%20&#24050;&#20462;&#25913;\&#20154;&#25945;&#29256;%20&#20843;&#24180;&#32423;&#33521;&#35821;&#19978;&#20876;%20-%20&#24050;&#20462;&#25913;\Unit%201\U1%20A%202a.mp3" TargetMode="External"/><Relationship Id="rId1" Type="http://schemas.microsoft.com/office/2007/relationships/media" Target="file:///C:\Documents%20and%20Settings\Administrator\&#26700;&#38754;\&#20154;&#25945;&#29256;%20&#20843;&#24180;&#32423;&#33521;&#35821;&#19978;&#20876;%20-%20&#24050;&#20462;&#25913;\&#20154;&#25945;&#29256;%20&#20843;&#24180;&#32423;&#33521;&#35821;&#19978;&#20876;%20-%20&#24050;&#20462;&#25913;\Unit%201\U1%20A%202a.mp3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&#20154;&#25945;&#29256;%20&#20843;&#24180;&#32423;&#33521;&#35821;&#19978;&#20876;%20-%20&#24050;&#20462;&#25913;\&#20154;&#25945;&#29256;%20&#20843;&#24180;&#32423;&#33521;&#35821;&#19978;&#20876;%20-%20&#24050;&#20462;&#25913;\Unit%201\U1%20A%202b.mp3" TargetMode="External"/><Relationship Id="rId1" Type="http://schemas.microsoft.com/office/2007/relationships/media" Target="file:///C:\Documents%20and%20Settings\Administrator\&#26700;&#38754;\&#20154;&#25945;&#29256;%20&#20843;&#24180;&#32423;&#33521;&#35821;&#19978;&#20876;%20-%20&#24050;&#20462;&#25913;\&#20154;&#25945;&#29256;%20&#20843;&#24180;&#32423;&#33521;&#35821;&#19978;&#20876;%20-%20&#24050;&#20462;&#25913;\Unit%201\U1%20A%202b.mp3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J:\&#20154;&#25945;&#29256;%20&#20843;&#24180;&#32423;&#33521;&#35821;&#19978;&#20876;%20-%20&#26410;&#25913;\Unit%201\U1%20A%202d.mp3" TargetMode="External"/><Relationship Id="rId1" Type="http://schemas.microsoft.com/office/2007/relationships/media" Target="file:///J:\&#20154;&#25945;&#29256;%20&#20843;&#24180;&#32423;&#33521;&#35821;&#19978;&#20876;%20-%20&#26410;&#25913;\Unit%201\U1%20A%202d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485339" y="3715068"/>
            <a:ext cx="4173322" cy="741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Section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50825" y="1412776"/>
            <a:ext cx="86423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zh-CN" sz="5400" b="1" dirty="0">
                <a:solidFill>
                  <a:srgbClr val="070707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Unit 1</a:t>
            </a:r>
          </a:p>
          <a:p>
            <a:pPr algn="ctr" eaLnBrk="1" hangingPunct="1"/>
            <a:r>
              <a:rPr lang="en-US" altLang="zh-CN" sz="4800" b="1" dirty="0">
                <a:solidFill>
                  <a:srgbClr val="070707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4800" b="1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Where did you go on vacation</a:t>
            </a:r>
            <a:r>
              <a:rPr lang="en-US" altLang="zh-CN" sz="4800" b="1" dirty="0" smtClean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?</a:t>
            </a:r>
            <a:endParaRPr lang="en-US" altLang="zh-CN" sz="4800" b="1" dirty="0"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580526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4"/>
          <p:cNvSpPr>
            <a:spLocks noChangeArrowheads="1"/>
          </p:cNvSpPr>
          <p:nvPr/>
        </p:nvSpPr>
        <p:spPr bwMode="auto">
          <a:xfrm>
            <a:off x="539750" y="620713"/>
            <a:ext cx="720725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 b="1">
                <a:latin typeface="Times New Roman" panose="02020603050405020304" pitchFamily="18" charset="0"/>
              </a:rPr>
              <a:t>1b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403350" y="476250"/>
            <a:ext cx="741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Times New Roman" panose="02020603050405020304" pitchFamily="18" charset="0"/>
              </a:rPr>
              <a:t>Listen and number the people in the picture [1-5].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00113" y="5229225"/>
            <a:ext cx="7416800" cy="107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  1. Tina          2. Xiang Hua           3. Sally </a:t>
            </a:r>
          </a:p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          4. Bob                          5. Tom</a:t>
            </a:r>
          </a:p>
        </p:txBody>
      </p:sp>
      <p:grpSp>
        <p:nvGrpSpPr>
          <p:cNvPr id="23557" name="Group 5"/>
          <p:cNvGrpSpPr/>
          <p:nvPr/>
        </p:nvGrpSpPr>
        <p:grpSpPr bwMode="auto">
          <a:xfrm>
            <a:off x="2052638" y="1557338"/>
            <a:ext cx="4897437" cy="3600450"/>
            <a:chOff x="0" y="0"/>
            <a:chExt cx="4491" cy="3168"/>
          </a:xfrm>
        </p:grpSpPr>
        <p:grpSp>
          <p:nvGrpSpPr>
            <p:cNvPr id="23563" name="Group 6"/>
            <p:cNvGrpSpPr/>
            <p:nvPr/>
          </p:nvGrpSpPr>
          <p:grpSpPr bwMode="auto">
            <a:xfrm>
              <a:off x="0" y="0"/>
              <a:ext cx="4490" cy="3168"/>
              <a:chOff x="0" y="0"/>
              <a:chExt cx="4490" cy="3168"/>
            </a:xfrm>
          </p:grpSpPr>
          <p:pic>
            <p:nvPicPr>
              <p:cNvPr id="23569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4490" cy="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70" name="Rectangle 8"/>
              <p:cNvSpPr>
                <a:spLocks noChangeArrowheads="1"/>
              </p:cNvSpPr>
              <p:nvPr/>
            </p:nvSpPr>
            <p:spPr bwMode="auto">
              <a:xfrm>
                <a:off x="1089" y="953"/>
                <a:ext cx="1587" cy="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1600" b="1">
                    <a:latin typeface="Times New Roman" panose="02020603050405020304" pitchFamily="18" charset="0"/>
                  </a:rPr>
                  <a:t>Where did you go</a:t>
                </a:r>
              </a:p>
              <a:p>
                <a:r>
                  <a:rPr lang="en-US" altLang="zh-CN" sz="1600" b="1">
                    <a:latin typeface="Times New Roman" panose="02020603050405020304" pitchFamily="18" charset="0"/>
                  </a:rPr>
                  <a:t>on vacation?</a:t>
                </a:r>
                <a:endParaRPr lang="zh-CN" altLang="en-US" sz="1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1" name="Rectangle 9"/>
              <p:cNvSpPr>
                <a:spLocks noChangeArrowheads="1"/>
              </p:cNvSpPr>
              <p:nvPr/>
            </p:nvSpPr>
            <p:spPr bwMode="auto">
              <a:xfrm>
                <a:off x="2086" y="1178"/>
                <a:ext cx="907" cy="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1600" b="1">
                    <a:latin typeface="Times New Roman" panose="02020603050405020304" pitchFamily="18" charset="0"/>
                  </a:rPr>
                  <a:t>I went to the</a:t>
                </a:r>
              </a:p>
              <a:p>
                <a:r>
                  <a:rPr lang="en-US" altLang="zh-CN" sz="1600" b="1">
                    <a:latin typeface="Times New Roman" panose="02020603050405020304" pitchFamily="18" charset="0"/>
                  </a:rPr>
                  <a:t>mountains.</a:t>
                </a:r>
                <a:endParaRPr lang="zh-CN" altLang="en-US" sz="16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3564" name="Rectangle 10"/>
            <p:cNvSpPr>
              <a:spLocks noChangeArrowheads="1"/>
            </p:cNvSpPr>
            <p:nvPr/>
          </p:nvSpPr>
          <p:spPr bwMode="auto">
            <a:xfrm>
              <a:off x="2949" y="1723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sz="2800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565" name="Rectangle 11"/>
            <p:cNvSpPr>
              <a:spLocks noChangeArrowheads="1"/>
            </p:cNvSpPr>
            <p:nvPr/>
          </p:nvSpPr>
          <p:spPr bwMode="auto">
            <a:xfrm>
              <a:off x="2178" y="149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23566" name="Rectangle 12"/>
            <p:cNvSpPr>
              <a:spLocks noChangeArrowheads="1"/>
            </p:cNvSpPr>
            <p:nvPr/>
          </p:nvSpPr>
          <p:spPr bwMode="auto">
            <a:xfrm>
              <a:off x="3312" y="2177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4173" y="2222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23568" name="Rectangle 14"/>
            <p:cNvSpPr>
              <a:spLocks noChangeArrowheads="1"/>
            </p:cNvSpPr>
            <p:nvPr/>
          </p:nvSpPr>
          <p:spPr bwMode="auto">
            <a:xfrm>
              <a:off x="1361" y="2404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zh-CN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500563" y="314166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659563" y="4005263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563938" y="414972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724525" y="393382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pic>
        <p:nvPicPr>
          <p:cNvPr id="13330" name="U1 A 1b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9382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9723" fill="hold"/>
                                        <p:tgtEl>
                                          <p:spTgt spid="13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0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0"/>
                </p:tgtEl>
              </p:cMediaNode>
            </p:audio>
          </p:childTnLst>
        </p:cTn>
      </p:par>
    </p:tnLst>
    <p:bldLst>
      <p:bldP spid="15376" grpId="0" build="p" autoUpdateAnimBg="0"/>
      <p:bldP spid="15377" grpId="0" build="p" autoUpdateAnimBg="0"/>
      <p:bldP spid="15378" grpId="0" build="p" autoUpdateAnimBg="0"/>
      <p:bldP spid="153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1331913" y="3068638"/>
            <a:ext cx="6408737" cy="1241425"/>
          </a:xfrm>
          <a:prstGeom prst="rect">
            <a:avLst/>
          </a:prstGeom>
          <a:solidFill>
            <a:srgbClr val="F2F2F2"/>
          </a:solidFill>
          <a:ln w="28575">
            <a:solidFill>
              <a:srgbClr val="0000FF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A: What 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did Tina go on</a:t>
            </a:r>
            <a:r>
              <a:rPr lang="en-US" altLang="zh-CN" b="1" dirty="0">
                <a:latin typeface="Times New Roman" panose="02020603050405020304" pitchFamily="18" charset="0"/>
              </a:rPr>
              <a:t> vacation?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B: She went to the mountains.</a:t>
            </a:r>
          </a:p>
        </p:txBody>
      </p:sp>
      <p:sp>
        <p:nvSpPr>
          <p:cNvPr id="24579" name="Oval 30"/>
          <p:cNvSpPr>
            <a:spLocks noChangeArrowheads="1"/>
          </p:cNvSpPr>
          <p:nvPr/>
        </p:nvSpPr>
        <p:spPr bwMode="auto">
          <a:xfrm>
            <a:off x="1116013" y="908050"/>
            <a:ext cx="827087" cy="6905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</a:rPr>
              <a:t>1c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2555875" y="476250"/>
            <a:ext cx="2057400" cy="158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 dirty="0" err="1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6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Pairwork</a:t>
            </a:r>
            <a:endParaRPr lang="zh-CN" alt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6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581" name="Picture 5" descr="2009102116895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3357563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258888" y="1052513"/>
            <a:ext cx="684053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A: Where did … go on vacation?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B: ...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835150" y="4365625"/>
            <a:ext cx="3219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went to the beach</a:t>
            </a:r>
            <a:endParaRPr lang="zh-CN" altLang="en-US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4" descr="917_133906_1"/>
          <p:cNvPicPr>
            <a:picLocks noChangeAspect="1" noChangeArrowheads="1"/>
          </p:cNvPicPr>
          <p:nvPr/>
        </p:nvPicPr>
        <p:blipFill>
          <a:blip r:embed="rId2" cstate="email"/>
          <a:srcRect b="-4611"/>
          <a:stretch>
            <a:fillRect/>
          </a:stretch>
        </p:blipFill>
        <p:spPr bwMode="auto">
          <a:xfrm>
            <a:off x="5364163" y="3213100"/>
            <a:ext cx="28178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339975" y="4365625"/>
            <a:ext cx="2881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stayed at home </a:t>
            </a:r>
            <a:endParaRPr lang="zh-CN" altLang="en-US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27" name="Picture 3" descr="200805300944514081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2708275"/>
            <a:ext cx="2165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87450" y="1125538"/>
            <a:ext cx="6840538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A: Where did … go on vacation?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B: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2"/>
          <p:cNvSpPr>
            <a:spLocks noChangeArrowheads="1"/>
          </p:cNvSpPr>
          <p:nvPr/>
        </p:nvSpPr>
        <p:spPr bwMode="auto">
          <a:xfrm>
            <a:off x="539750" y="933450"/>
            <a:ext cx="755650" cy="5746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 b="1"/>
              <a:t>2a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31913" y="788988"/>
            <a:ext cx="7200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Listen. Where did the people go on vacation? Complete the chart.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graphicFrame>
        <p:nvGraphicFramePr>
          <p:cNvPr id="19460" name="Group 4"/>
          <p:cNvGraphicFramePr>
            <a:graphicFrameLocks noGrp="1"/>
          </p:cNvGraphicFramePr>
          <p:nvPr/>
        </p:nvGraphicFramePr>
        <p:xfrm>
          <a:off x="971550" y="2373313"/>
          <a:ext cx="7345363" cy="4064000"/>
        </p:xfrm>
        <a:graphic>
          <a:graphicData uri="http://schemas.openxmlformats.org/drawingml/2006/table">
            <a:tbl>
              <a:tblPr/>
              <a:tblGrid>
                <a:gridCol w="190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7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People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Places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Grace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Kevin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Julie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2916238" y="3525838"/>
            <a:ext cx="62277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New York City (Central Park)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2987675" y="4605338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the beach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2916238" y="5613400"/>
            <a:ext cx="446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stayed at home</a:t>
            </a:r>
          </a:p>
        </p:txBody>
      </p:sp>
      <p:pic>
        <p:nvPicPr>
          <p:cNvPr id="17431" name="U1 A 2a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88" y="13604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8379" fill="hold"/>
                                        <p:tgtEl>
                                          <p:spTgt spid="174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3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1"/>
                </p:tgtEl>
              </p:cMediaNode>
            </p:audio>
          </p:childTnLst>
        </p:cTn>
      </p:par>
    </p:tnLst>
    <p:bldLst>
      <p:bldP spid="19478" grpId="0" build="p" autoUpdateAnimBg="0"/>
      <p:bldP spid="19479" grpId="0" build="p" autoUpdateAnimBg="0"/>
      <p:bldP spid="1948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30"/>
          <p:cNvSpPr>
            <a:spLocks noChangeArrowheads="1"/>
          </p:cNvSpPr>
          <p:nvPr/>
        </p:nvSpPr>
        <p:spPr bwMode="auto">
          <a:xfrm>
            <a:off x="468313" y="620713"/>
            <a:ext cx="755650" cy="5746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 b="1"/>
              <a:t>2b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331913" y="404813"/>
            <a:ext cx="7343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Listen again. Check (✔) Yes, I</a:t>
            </a:r>
            <a:r>
              <a:rPr lang="en-US" altLang="zh-CN" sz="3600" b="1" i="1">
                <a:latin typeface="Times New Roman" panose="02020603050405020304" pitchFamily="18" charset="0"/>
              </a:rPr>
              <a:t> did </a:t>
            </a:r>
            <a:r>
              <a:rPr lang="en-US" altLang="zh-CN" sz="3600" b="1">
                <a:latin typeface="Times New Roman" panose="02020603050405020304" pitchFamily="18" charset="0"/>
              </a:rPr>
              <a:t>or </a:t>
            </a:r>
            <a:r>
              <a:rPr lang="en-US" altLang="zh-CN" sz="3600" b="1" i="1">
                <a:latin typeface="Times New Roman" panose="02020603050405020304" pitchFamily="18" charset="0"/>
              </a:rPr>
              <a:t>No</a:t>
            </a:r>
            <a:r>
              <a:rPr lang="en-US" altLang="zh-CN" sz="3600" b="1">
                <a:latin typeface="Times New Roman" panose="02020603050405020304" pitchFamily="18" charset="0"/>
              </a:rPr>
              <a:t>, I </a:t>
            </a:r>
            <a:r>
              <a:rPr lang="en-US" altLang="zh-CN" sz="3600" b="1" i="1">
                <a:latin typeface="Times New Roman" panose="02020603050405020304" pitchFamily="18" charset="0"/>
              </a:rPr>
              <a:t>didn’t</a:t>
            </a:r>
            <a:r>
              <a:rPr lang="en-US" altLang="zh-CN" sz="3600" b="1">
                <a:latin typeface="Times New Roman" panose="02020603050405020304" pitchFamily="18" charset="0"/>
              </a:rPr>
              <a:t> for each question.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graphicFrame>
        <p:nvGraphicFramePr>
          <p:cNvPr id="20484" name="Group 4"/>
          <p:cNvGraphicFramePr>
            <a:graphicFrameLocks noGrp="1"/>
          </p:cNvGraphicFramePr>
          <p:nvPr/>
        </p:nvGraphicFramePr>
        <p:xfrm>
          <a:off x="468313" y="1989138"/>
          <a:ext cx="8280400" cy="4295775"/>
        </p:xfrm>
        <a:graphic>
          <a:graphicData uri="http://schemas.openxmlformats.org/drawingml/2006/table">
            <a:tbl>
              <a:tblPr/>
              <a:tblGrid>
                <a:gridCol w="1366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Did you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Yes, I did.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No, I didn’t.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37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Grace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with anyone?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✔</a:t>
                      </a:r>
                      <a:endParaRPr kumimoji="0" lang="zh-CN" alt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to Central Park?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buy anything special?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4932363" y="4221163"/>
            <a:ext cx="5921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✔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003800" y="5445125"/>
            <a:ext cx="59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✔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8462" name="U1 A 2b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11953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8039" fill="hold"/>
                                        <p:tgtEl>
                                          <p:spTgt spid="184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62"/>
                </p:tgtEl>
              </p:cMediaNode>
            </p:audio>
          </p:childTnLst>
        </p:cTn>
      </p:par>
    </p:tnLst>
    <p:bldLst>
      <p:bldP spid="20510" grpId="0" build="p" autoUpdateAnimBg="0"/>
      <p:bldP spid="205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/>
        </p:nvGraphicFramePr>
        <p:xfrm>
          <a:off x="468313" y="836613"/>
          <a:ext cx="8208962" cy="4938714"/>
        </p:xfrm>
        <a:graphic>
          <a:graphicData uri="http://schemas.openxmlformats.org/drawingml/2006/table">
            <a:tbl>
              <a:tblPr/>
              <a:tblGrid>
                <a:gridCol w="1296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438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Kevin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play volleyball?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swim?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meet anyone interesting?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Julie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do anything interesting?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study for tests?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go out with anyone?</a:t>
                      </a: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7092950" y="836613"/>
            <a:ext cx="592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✔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5219700" y="1412875"/>
            <a:ext cx="59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✔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292725" y="2205038"/>
            <a:ext cx="592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✔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235825" y="3213100"/>
            <a:ext cx="59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✔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5292725" y="4076700"/>
            <a:ext cx="59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✔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7235825" y="4941888"/>
            <a:ext cx="592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✔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9" grpId="0"/>
      <p:bldP spid="21540" grpId="0"/>
      <p:bldP spid="21541" grpId="0"/>
      <p:bldP spid="21542" grpId="0"/>
      <p:bldP spid="21543" grpId="0"/>
      <p:bldP spid="215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/>
        </p:nvGraphicFramePr>
        <p:xfrm>
          <a:off x="755650" y="3141663"/>
          <a:ext cx="7559675" cy="2652814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Name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Vacation plans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Who?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When?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54" name="Text Box 113"/>
          <p:cNvSpPr txBox="1">
            <a:spLocks noChangeArrowheads="1"/>
          </p:cNvSpPr>
          <p:nvPr/>
        </p:nvSpPr>
        <p:spPr bwMode="auto">
          <a:xfrm>
            <a:off x="900113" y="1773238"/>
            <a:ext cx="7705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Talk about your vacation plans with your friends and fill in the chart. </a:t>
            </a:r>
          </a:p>
        </p:txBody>
      </p:sp>
      <p:sp>
        <p:nvSpPr>
          <p:cNvPr id="30755" name="WordArt 8"/>
          <p:cNvSpPr>
            <a:spLocks noChangeArrowheads="1" noChangeShapeType="1" noTextEdit="1"/>
          </p:cNvSpPr>
          <p:nvPr/>
        </p:nvSpPr>
        <p:spPr bwMode="auto">
          <a:xfrm>
            <a:off x="755650" y="549275"/>
            <a:ext cx="3505200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8000" b="1" i="1" kern="10">
                <a:ln w="19050">
                  <a:solidFill>
                    <a:srgbClr val="FFFF00"/>
                  </a:solidFill>
                  <a:round/>
                </a:ln>
                <a:solidFill>
                  <a:srgbClr val="99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Edwardian Script ITC" panose="030303020407070D0804"/>
              </a:rPr>
              <a:t>Group work</a:t>
            </a:r>
            <a:endParaRPr lang="zh-CN" altLang="en-US" sz="8000" b="1" i="1" kern="10">
              <a:ln w="19050">
                <a:solidFill>
                  <a:srgbClr val="FFFF00"/>
                </a:solidFill>
                <a:round/>
              </a:ln>
              <a:solidFill>
                <a:srgbClr val="99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Edwardian Script ITC" panose="030303020407070D08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258888" y="1279525"/>
            <a:ext cx="68611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I decided to go to … David went there last summer vacation. The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weather</a:t>
            </a:r>
            <a:r>
              <a:rPr lang="en-US" altLang="zh-CN" b="1">
                <a:latin typeface="Times New Roman" panose="02020603050405020304" pitchFamily="18" charset="0"/>
              </a:rPr>
              <a:t> there was … The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 food </a:t>
            </a:r>
            <a:r>
              <a:rPr lang="en-US" altLang="zh-CN" b="1">
                <a:latin typeface="Times New Roman" panose="02020603050405020304" pitchFamily="18" charset="0"/>
              </a:rPr>
              <a:t>… I think it was … So I want to go there next vacation.</a:t>
            </a:r>
            <a:endParaRPr lang="zh-CN" altLang="en-US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30"/>
          <p:cNvSpPr>
            <a:spLocks noChangeArrowheads="1"/>
          </p:cNvSpPr>
          <p:nvPr/>
        </p:nvSpPr>
        <p:spPr bwMode="auto">
          <a:xfrm>
            <a:off x="612775" y="1130300"/>
            <a:ext cx="755650" cy="5746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 b="1"/>
              <a:t>2c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476375" y="985838"/>
            <a:ext cx="6696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Role-play conversations between Grace, Kevin and Julie.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619250" y="2498725"/>
            <a:ext cx="6119813" cy="3716338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A: Grace, where did you go on </a:t>
            </a:r>
          </a:p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      vacation?</a:t>
            </a:r>
          </a:p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B: I went to </a:t>
            </a:r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New York City</a:t>
            </a:r>
            <a:r>
              <a:rPr lang="en-US" altLang="zh-CN" b="1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A: Oh, really? Did you go with </a:t>
            </a:r>
          </a:p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     anyone?</a:t>
            </a:r>
          </a:p>
          <a:p>
            <a:pPr>
              <a:lnSpc>
                <a:spcPct val="120000"/>
              </a:lnSpc>
              <a:spcBef>
                <a:spcPct val="5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B: Yes, I went with my mother.</a:t>
            </a:r>
            <a:endParaRPr lang="zh-CN" altLang="en-US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179388" y="1125538"/>
            <a:ext cx="8316912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6600FF"/>
                </a:solidFill>
              </a:rPr>
              <a:t> Key words &amp; phrases:</a:t>
            </a:r>
            <a:endParaRPr lang="en-US" altLang="zh-CN" sz="2800" dirty="0">
              <a:solidFill>
                <a:srgbClr val="6600FF"/>
              </a:solidFill>
              <a:latin typeface="Times New Roman" panose="02020603050405020304" pitchFamily="18" charset="0"/>
            </a:endParaRPr>
          </a:p>
          <a:p>
            <a:pPr fontAlgn="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anyone, anywhere, wonderful, few, most, quite a few,    </a:t>
            </a:r>
          </a:p>
          <a:p>
            <a:pPr fontAlgn="t"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go on vacation    </a:t>
            </a:r>
          </a:p>
          <a:p>
            <a:pPr fontAlgn="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6600FF"/>
                </a:solidFill>
              </a:rPr>
              <a:t> Key sentences: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1. — Where did you go on vacation?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— I went to the mountains. / …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2. Did you…?  Yes, I did. / No, I didn’t.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6600FF"/>
                </a:solidFill>
              </a:rPr>
              <a:t> Talk about past events.</a:t>
            </a:r>
            <a:endParaRPr lang="en-US" altLang="zh-CN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19" descr="asdaq d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581525"/>
            <a:ext cx="20447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4101"/>
          <p:cNvSpPr txBox="1"/>
          <p:nvPr/>
        </p:nvSpPr>
        <p:spPr bwMode="auto">
          <a:xfrm>
            <a:off x="214313" y="692150"/>
            <a:ext cx="1714500" cy="446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en-US" sz="2300" b="1" dirty="0" err="1">
                <a:solidFill>
                  <a:schemeClr val="tx1"/>
                </a:solidFill>
                <a:latin typeface="宋体" panose="02010600030101010101" pitchFamily="2" charset="-122"/>
                <a:ea typeface="幼圆" panose="02010509060101010101" pitchFamily="49" charset="-122"/>
                <a:sym typeface="宋体" panose="02010600030101010101" pitchFamily="2" charset="-122"/>
              </a:rPr>
              <a:t>学习目标</a:t>
            </a:r>
            <a:endParaRPr lang="en-US" altLang="en-US" sz="2300" b="1" dirty="0">
              <a:solidFill>
                <a:schemeClr val="tx1"/>
              </a:solidFill>
              <a:latin typeface="宋体" panose="02010600030101010101" pitchFamily="2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900113" y="549275"/>
            <a:ext cx="747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Did you see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Huangguoshu Waterfall</a:t>
            </a:r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0" y="1268413"/>
            <a:ext cx="2478088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009900"/>
                </a:solidFill>
              </a:rPr>
              <a:t>黄果树瀑布</a:t>
            </a:r>
          </a:p>
        </p:txBody>
      </p:sp>
      <p:pic>
        <p:nvPicPr>
          <p:cNvPr id="25604" name="Picture 4" descr="9448607_175439386151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990725"/>
            <a:ext cx="73279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4855661_152455033450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1990725"/>
            <a:ext cx="73279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1990725"/>
            <a:ext cx="7329487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4_1H5491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1990725"/>
            <a:ext cx="73279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9308161_082229379128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1990725"/>
            <a:ext cx="7329487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30"/>
          <p:cNvSpPr>
            <a:spLocks noChangeArrowheads="1"/>
          </p:cNvSpPr>
          <p:nvPr/>
        </p:nvSpPr>
        <p:spPr bwMode="auto">
          <a:xfrm>
            <a:off x="900113" y="620713"/>
            <a:ext cx="755650" cy="5746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 b="1"/>
              <a:t>2d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908175" y="620713"/>
            <a:ext cx="5505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</a:rPr>
              <a:t>Role-play the conversation.</a:t>
            </a:r>
            <a:endParaRPr lang="zh-CN" altLang="en-US" sz="3600" b="1">
              <a:latin typeface="Times New Roman" panose="02020603050405020304" pitchFamily="18" charset="0"/>
            </a:endParaRPr>
          </a:p>
        </p:txBody>
      </p:sp>
      <p:pic>
        <p:nvPicPr>
          <p:cNvPr id="34820" name="Picture 7" descr="C:\Users\Administrator\Desktop\黄果树瀑布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1557338"/>
            <a:ext cx="69850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U1 A 2d.mp3">
            <a:hlinkClick r:id="" action="ppaction://media"/>
          </p:cNvPr>
          <p:cNvPicPr>
            <a:picLocks noRo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9382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indefinite">
                      <p:tgtEl>
                        <p:sldTgt/>
                      </p:tgtEl>
                    </p:cond>
                    <p:cond evt="onPrev" delay="indefinite">
                      <p:tgtEl>
                        <p:sldTgt/>
                      </p:tgtEl>
                    </p:cond>
                    <p:cond evt="onStopAudio" delay="indefinite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96" name="Text Box 28"/>
          <p:cNvSpPr txBox="1">
            <a:spLocks noChangeArrowheads="1"/>
          </p:cNvSpPr>
          <p:nvPr/>
        </p:nvSpPr>
        <p:spPr bwMode="auto">
          <a:xfrm>
            <a:off x="1258888" y="1414463"/>
            <a:ext cx="6697662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Long time no see.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Did you go anywhere interesting?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… took quite a few photos </a:t>
            </a: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most of the time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1817688" y="404813"/>
            <a:ext cx="55721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6600FF"/>
                </a:solidFill>
                <a:latin typeface="Bodoni MT Black" panose="02070A03080606020203" pitchFamily="18" charset="0"/>
              </a:rPr>
              <a:t>Useful Expressions</a:t>
            </a:r>
            <a:endParaRPr lang="zh-CN" altLang="en-US" sz="4400" b="1" dirty="0">
              <a:solidFill>
                <a:srgbClr val="6600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763713" y="2052638"/>
            <a:ext cx="273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好久不见。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763713" y="3276600"/>
            <a:ext cx="489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你去了什么有趣的地方吗？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763713" y="4581525"/>
            <a:ext cx="2736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拍许多照片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763713" y="5795963"/>
            <a:ext cx="2736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大部分时间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96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2916238" y="404813"/>
            <a:ext cx="29035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6600FF"/>
                </a:solidFill>
                <a:latin typeface="Bodoni MT Black" panose="02070A03080606020203" pitchFamily="18" charset="0"/>
              </a:rPr>
              <a:t>Role-play</a:t>
            </a:r>
            <a:endParaRPr lang="zh-CN" altLang="en-US" sz="4400" b="1">
              <a:solidFill>
                <a:srgbClr val="6600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1403350" y="1341438"/>
            <a:ext cx="626427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A: Hi, …  Long time no see.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B: Hi, … Yes, I was … last month.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A: Oh, did you go … 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B: Yes, I went to …</a:t>
            </a:r>
          </a:p>
          <a:p>
            <a:pPr eaLnBrk="1" hangingPunct="1">
              <a:spcBef>
                <a:spcPct val="50000"/>
              </a:spcBef>
            </a:pP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36868" name="Picture 29" descr="对话2 拷贝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2138" y="4005263"/>
            <a:ext cx="30257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331913" y="1628775"/>
            <a:ext cx="71278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—Where did you/they/he/she go on   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vacation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I/They/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He/She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went to the 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mountains/New York City/summer </a:t>
            </a: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camp/the beach.</a:t>
            </a: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Did you...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Yes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did./No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didn't.</a:t>
            </a:r>
          </a:p>
        </p:txBody>
      </p:sp>
      <p:pic>
        <p:nvPicPr>
          <p:cNvPr id="37891" name="Picture 5" descr="2009102116895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5113" y="3357563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5" descr="框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642938"/>
            <a:ext cx="33877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28"/>
          <p:cNvSpPr txBox="1">
            <a:spLocks noChangeArrowheads="1"/>
          </p:cNvSpPr>
          <p:nvPr/>
        </p:nvSpPr>
        <p:spPr bwMode="auto">
          <a:xfrm>
            <a:off x="3059113" y="727075"/>
            <a:ext cx="2736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2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2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2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2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3276600" y="706438"/>
            <a:ext cx="2530475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7775575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eaLnBrk="1" hangingPunct="1"/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1. Listen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then</a:t>
            </a:r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re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ad</a:t>
            </a:r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the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three   </a:t>
            </a:r>
            <a:endParaRPr lang="en-US" altLang="zh-CN" sz="36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conversations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aloud</a:t>
            </a:r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.</a:t>
            </a:r>
          </a:p>
          <a:p>
            <a:pPr eaLnBrk="1" hangingPunct="1"/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2. Make a survey about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what </a:t>
            </a:r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three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of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your </a:t>
            </a:r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friends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did</a:t>
            </a:r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during the summer</a:t>
            </a:r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en-US" altLang="zh-CN" sz="36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pPr eaLnBrk="1" hangingPunct="1"/>
            <a:r>
              <a:rPr lang="en-US" altLang="zh-CN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vacation.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pic>
        <p:nvPicPr>
          <p:cNvPr id="38916" name="图片 4" descr="图片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25" y="4557713"/>
            <a:ext cx="236061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96" name="Text Box 28"/>
          <p:cNvSpPr txBox="1">
            <a:spLocks noChangeArrowheads="1"/>
          </p:cNvSpPr>
          <p:nvPr/>
        </p:nvSpPr>
        <p:spPr bwMode="auto">
          <a:xfrm>
            <a:off x="1619250" y="1989138"/>
            <a:ext cx="626427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A: Where did you go on vacation?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B: I went to …</a:t>
            </a:r>
          </a:p>
        </p:txBody>
      </p:sp>
      <p:pic>
        <p:nvPicPr>
          <p:cNvPr id="16387" name="Picture 29" descr="对话2 拷贝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3716338"/>
            <a:ext cx="30257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843213" y="1098550"/>
            <a:ext cx="3224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6600FF"/>
                </a:solidFill>
                <a:latin typeface="Bodoni MT Black" panose="02070A03080606020203" pitchFamily="18" charset="0"/>
              </a:rPr>
              <a:t>Free Talk</a:t>
            </a:r>
            <a:endParaRPr lang="zh-CN" altLang="en-US" sz="4800" b="1">
              <a:solidFill>
                <a:srgbClr val="6600FF"/>
              </a:solidFill>
              <a:latin typeface="Bodoni MT Black" panose="02070A030806060202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87450" y="692150"/>
            <a:ext cx="6840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Where did you go on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vacation?</a:t>
            </a:r>
          </a:p>
        </p:txBody>
      </p:sp>
      <p:pic>
        <p:nvPicPr>
          <p:cNvPr id="17411" name="Picture 3" descr="2012629828257119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" y="1333500"/>
            <a:ext cx="25606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7488" y="5351463"/>
            <a:ext cx="2201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went to the </a:t>
            </a:r>
          </a:p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mountains</a:t>
            </a:r>
          </a:p>
        </p:txBody>
      </p:sp>
      <p:pic>
        <p:nvPicPr>
          <p:cNvPr id="17413" name="Picture 3" descr="Comp_80352577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75" y="1333500"/>
            <a:ext cx="262731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84475" y="5476875"/>
            <a:ext cx="2779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stayed at home</a:t>
            </a:r>
          </a:p>
        </p:txBody>
      </p:sp>
      <p:pic>
        <p:nvPicPr>
          <p:cNvPr id="17415" name="Picture 3" descr="1083907_112016049146_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27750" y="1333500"/>
            <a:ext cx="27098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873750" y="5476875"/>
            <a:ext cx="3219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went to the beach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6148" grpId="0"/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87450" y="692150"/>
            <a:ext cx="6840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Where did you go on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vacation?</a:t>
            </a:r>
          </a:p>
        </p:txBody>
      </p:sp>
      <p:pic>
        <p:nvPicPr>
          <p:cNvPr id="18435" name="Picture 3" descr="1395553_135025085436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213" y="1333500"/>
            <a:ext cx="2147887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3970232_215532023339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3000" y="1333500"/>
            <a:ext cx="2522538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76213" y="5511800"/>
            <a:ext cx="41179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went to New York City</a:t>
            </a:r>
          </a:p>
        </p:txBody>
      </p:sp>
      <p:pic>
        <p:nvPicPr>
          <p:cNvPr id="18438" name="Picture 4" descr="visit my uncl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61000" y="1333500"/>
            <a:ext cx="3440113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689600" y="5511800"/>
            <a:ext cx="2982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visited my uncle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116013" y="692150"/>
            <a:ext cx="6840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Where did you go on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vacation?</a:t>
            </a:r>
          </a:p>
        </p:txBody>
      </p:sp>
      <p:pic>
        <p:nvPicPr>
          <p:cNvPr id="19459" name="Picture 3" descr="W0201105235437101488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88" y="1560513"/>
            <a:ext cx="3627437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30188" y="5759450"/>
            <a:ext cx="3040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visited museums</a:t>
            </a:r>
          </a:p>
        </p:txBody>
      </p:sp>
      <p:pic>
        <p:nvPicPr>
          <p:cNvPr id="19461" name="Picture 3" descr="00e061046ec50dc49ae2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75" y="1560513"/>
            <a:ext cx="5075238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75163" y="5662613"/>
            <a:ext cx="4032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went to summer camp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3"/>
          <p:cNvSpPr txBox="1">
            <a:spLocks noChangeArrowheads="1"/>
          </p:cNvSpPr>
          <p:nvPr/>
        </p:nvSpPr>
        <p:spPr bwMode="auto">
          <a:xfrm>
            <a:off x="5040313" y="5830888"/>
            <a:ext cx="288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800"/>
          </a:p>
        </p:txBody>
      </p:sp>
      <p:sp>
        <p:nvSpPr>
          <p:cNvPr id="20483" name="Oval 15"/>
          <p:cNvSpPr>
            <a:spLocks noChangeArrowheads="1"/>
          </p:cNvSpPr>
          <p:nvPr/>
        </p:nvSpPr>
        <p:spPr bwMode="auto">
          <a:xfrm>
            <a:off x="863600" y="812800"/>
            <a:ext cx="720725" cy="6477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3600" b="1">
                <a:latin typeface="Times New Roman" panose="02020603050405020304" pitchFamily="18" charset="0"/>
              </a:rPr>
              <a:t>1a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584325" y="812800"/>
            <a:ext cx="7559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Match the activities with the pictures [a-g].</a:t>
            </a:r>
          </a:p>
        </p:txBody>
      </p:sp>
      <p:grpSp>
        <p:nvGrpSpPr>
          <p:cNvPr id="20485" name="Group 5"/>
          <p:cNvGrpSpPr/>
          <p:nvPr/>
        </p:nvGrpSpPr>
        <p:grpSpPr bwMode="auto">
          <a:xfrm>
            <a:off x="1584325" y="1582738"/>
            <a:ext cx="7129463" cy="5029200"/>
            <a:chOff x="0" y="0"/>
            <a:chExt cx="4491" cy="3168"/>
          </a:xfrm>
        </p:grpSpPr>
        <p:grpSp>
          <p:nvGrpSpPr>
            <p:cNvPr id="20486" name="Group 6"/>
            <p:cNvGrpSpPr/>
            <p:nvPr/>
          </p:nvGrpSpPr>
          <p:grpSpPr bwMode="auto">
            <a:xfrm>
              <a:off x="0" y="0"/>
              <a:ext cx="4490" cy="3168"/>
              <a:chOff x="0" y="0"/>
              <a:chExt cx="4490" cy="3168"/>
            </a:xfrm>
          </p:grpSpPr>
          <p:pic>
            <p:nvPicPr>
              <p:cNvPr id="20492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0"/>
                <a:ext cx="4490" cy="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493" name="Rectangle 8"/>
              <p:cNvSpPr>
                <a:spLocks noChangeArrowheads="1"/>
              </p:cNvSpPr>
              <p:nvPr/>
            </p:nvSpPr>
            <p:spPr bwMode="auto">
              <a:xfrm>
                <a:off x="1089" y="952"/>
                <a:ext cx="158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1600" b="1">
                    <a:latin typeface="Times New Roman" panose="02020603050405020304" pitchFamily="18" charset="0"/>
                  </a:rPr>
                  <a:t>Where did you go</a:t>
                </a:r>
              </a:p>
              <a:p>
                <a:r>
                  <a:rPr lang="en-US" altLang="zh-CN" sz="1600" b="1">
                    <a:latin typeface="Times New Roman" panose="02020603050405020304" pitchFamily="18" charset="0"/>
                  </a:rPr>
                  <a:t>on vacation?</a:t>
                </a:r>
                <a:endParaRPr lang="zh-CN" altLang="en-US" sz="16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494" name="Rectangle 9"/>
              <p:cNvSpPr>
                <a:spLocks noChangeArrowheads="1"/>
              </p:cNvSpPr>
              <p:nvPr/>
            </p:nvSpPr>
            <p:spPr bwMode="auto">
              <a:xfrm>
                <a:off x="2087" y="1179"/>
                <a:ext cx="90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1600" b="1">
                    <a:latin typeface="Times New Roman" panose="02020603050405020304" pitchFamily="18" charset="0"/>
                  </a:rPr>
                  <a:t>I went to the</a:t>
                </a:r>
              </a:p>
              <a:p>
                <a:r>
                  <a:rPr lang="en-US" altLang="zh-CN" sz="1600" b="1">
                    <a:latin typeface="Times New Roman" panose="02020603050405020304" pitchFamily="18" charset="0"/>
                  </a:rPr>
                  <a:t>mountains.</a:t>
                </a:r>
                <a:endParaRPr lang="zh-CN" altLang="en-US" sz="16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0487" name="Rectangle 10"/>
            <p:cNvSpPr>
              <a:spLocks noChangeArrowheads="1"/>
            </p:cNvSpPr>
            <p:nvPr/>
          </p:nvSpPr>
          <p:spPr bwMode="auto">
            <a:xfrm>
              <a:off x="2949" y="1723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 b="1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488" name="Rectangle 11"/>
            <p:cNvSpPr>
              <a:spLocks noChangeArrowheads="1"/>
            </p:cNvSpPr>
            <p:nvPr/>
          </p:nvSpPr>
          <p:spPr bwMode="auto">
            <a:xfrm>
              <a:off x="2178" y="1496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20489" name="Rectangle 12"/>
            <p:cNvSpPr>
              <a:spLocks noChangeArrowheads="1"/>
            </p:cNvSpPr>
            <p:nvPr/>
          </p:nvSpPr>
          <p:spPr bwMode="auto">
            <a:xfrm>
              <a:off x="3312" y="2177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20490" name="Rectangle 13"/>
            <p:cNvSpPr>
              <a:spLocks noChangeArrowheads="1"/>
            </p:cNvSpPr>
            <p:nvPr/>
          </p:nvSpPr>
          <p:spPr bwMode="auto">
            <a:xfrm>
              <a:off x="4173" y="2222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zh-CN" b="1">
                <a:latin typeface="Times New Roman" panose="02020603050405020304" pitchFamily="18" charset="0"/>
              </a:endParaRPr>
            </a:p>
          </p:txBody>
        </p:sp>
        <p:sp>
          <p:nvSpPr>
            <p:cNvPr id="20491" name="Rectangle 14"/>
            <p:cNvSpPr>
              <a:spLocks noChangeArrowheads="1"/>
            </p:cNvSpPr>
            <p:nvPr/>
          </p:nvSpPr>
          <p:spPr bwMode="auto">
            <a:xfrm>
              <a:off x="1361" y="2404"/>
              <a:ext cx="318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zh-CN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47813" y="1196975"/>
            <a:ext cx="61928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1. stayed at home _____ 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2. went to New York City ______     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3. visited my uncle ____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4. went to summer camp _____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5. went to the mountains _____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6. went to the beach ______</a:t>
            </a:r>
          </a:p>
          <a:p>
            <a:pPr eaLnBrk="1" hangingPunct="1">
              <a:lnSpc>
                <a:spcPct val="110000"/>
              </a:lnSpc>
              <a:spcBef>
                <a:spcPct val="1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7. visited museums ______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03800" y="1268413"/>
            <a:ext cx="307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588125" y="1773238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076825" y="2349500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27763" y="29972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156325" y="357346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435600" y="4149725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64163" y="4724400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3300"/>
                </a:solidFill>
                <a:latin typeface="Times New Roman" panose="02020603050405020304" pitchFamily="18" charset="0"/>
              </a:rPr>
              <a:t>e</a:t>
            </a:r>
          </a:p>
        </p:txBody>
      </p:sp>
      <p:pic>
        <p:nvPicPr>
          <p:cNvPr id="21514" name="Picture 10" descr="表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94188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0" grpId="0"/>
      <p:bldP spid="133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Text Box 5"/>
          <p:cNvGrpSpPr/>
          <p:nvPr/>
        </p:nvGrpSpPr>
        <p:grpSpPr bwMode="auto">
          <a:xfrm>
            <a:off x="611188" y="1557338"/>
            <a:ext cx="8193087" cy="4845050"/>
            <a:chOff x="0" y="0"/>
            <a:chExt cx="5161" cy="3052"/>
          </a:xfrm>
        </p:grpSpPr>
        <p:pic>
          <p:nvPicPr>
            <p:cNvPr id="22554" name="Text Box 5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161" cy="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5" name="Text Box 4"/>
            <p:cNvSpPr txBox="1">
              <a:spLocks noChangeArrowheads="1"/>
            </p:cNvSpPr>
            <p:nvPr/>
          </p:nvSpPr>
          <p:spPr bwMode="auto">
            <a:xfrm>
              <a:off x="6" y="3"/>
              <a:ext cx="5153" cy="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zh-CN" altLang="en-US" b="1" dirty="0">
                  <a:latin typeface="Times New Roman" panose="02020603050405020304" pitchFamily="18" charset="0"/>
                </a:rPr>
                <a:t> </a:t>
              </a:r>
              <a:r>
                <a:rPr lang="en-US" altLang="zh-CN" b="1" dirty="0">
                  <a:latin typeface="Times New Roman" panose="02020603050405020304" pitchFamily="18" charset="0"/>
                </a:rPr>
                <a:t>clean                                stay</a:t>
              </a:r>
            </a:p>
            <a:p>
              <a:pPr eaLnBrk="1" hangingPunct="1">
                <a:lnSpc>
                  <a:spcPct val="80000"/>
                </a:lnSpc>
              </a:pPr>
              <a:endParaRPr lang="en-US" altLang="zh-CN" b="1" dirty="0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en-US" altLang="zh-CN" b="1" dirty="0">
                  <a:latin typeface="Times New Roman" panose="02020603050405020304" pitchFamily="18" charset="0"/>
                </a:rPr>
                <a:t> play                                  watch</a:t>
              </a:r>
            </a:p>
            <a:p>
              <a:pPr eaLnBrk="1" hangingPunct="1">
                <a:lnSpc>
                  <a:spcPct val="80000"/>
                </a:lnSpc>
              </a:pPr>
              <a:endParaRPr lang="en-US" altLang="zh-CN" b="1" dirty="0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en-US" altLang="zh-CN" b="1" dirty="0">
                  <a:latin typeface="Times New Roman" panose="02020603050405020304" pitchFamily="18" charset="0"/>
                </a:rPr>
                <a:t> visit                                   practice</a:t>
              </a:r>
            </a:p>
            <a:p>
              <a:pPr eaLnBrk="1" hangingPunct="1">
                <a:lnSpc>
                  <a:spcPct val="80000"/>
                </a:lnSpc>
              </a:pPr>
              <a:endParaRPr lang="en-US" altLang="zh-CN" b="1" dirty="0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en-US" altLang="zh-CN" b="1" dirty="0">
                  <a:latin typeface="Times New Roman" panose="02020603050405020304" pitchFamily="18" charset="0"/>
                </a:rPr>
                <a:t> study                                 do</a:t>
              </a:r>
            </a:p>
            <a:p>
              <a:pPr eaLnBrk="1" hangingPunct="1">
                <a:lnSpc>
                  <a:spcPct val="80000"/>
                </a:lnSpc>
              </a:pPr>
              <a:endParaRPr lang="en-US" altLang="zh-CN" b="1" dirty="0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en-US" altLang="zh-CN" b="1" dirty="0">
                  <a:latin typeface="Times New Roman" panose="02020603050405020304" pitchFamily="18" charset="0"/>
                </a:rPr>
                <a:t> have                                  am / is</a:t>
              </a:r>
            </a:p>
            <a:p>
              <a:pPr eaLnBrk="1" hangingPunct="1">
                <a:lnSpc>
                  <a:spcPct val="80000"/>
                </a:lnSpc>
              </a:pPr>
              <a:endParaRPr lang="en-US" altLang="zh-CN" b="1" dirty="0">
                <a:latin typeface="Times New Roman" panose="02020603050405020304" pitchFamily="18" charset="0"/>
              </a:endParaRPr>
            </a:p>
            <a:p>
              <a:pPr eaLnBrk="1" hangingPunct="1">
                <a:lnSpc>
                  <a:spcPct val="80000"/>
                </a:lnSpc>
              </a:pPr>
              <a:r>
                <a:rPr lang="en-US" altLang="zh-CN" b="1" dirty="0">
                  <a:latin typeface="Times New Roman" panose="02020603050405020304" pitchFamily="18" charset="0"/>
                </a:rPr>
                <a:t>  go</a:t>
              </a:r>
              <a:endPara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2531" name="Line 6"/>
          <p:cNvSpPr>
            <a:spLocks noChangeShapeType="1"/>
          </p:cNvSpPr>
          <p:nvPr/>
        </p:nvSpPr>
        <p:spPr bwMode="auto">
          <a:xfrm>
            <a:off x="1905000" y="1828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16764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 flipV="1">
            <a:off x="6156325" y="18446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4" name="Line 10"/>
          <p:cNvSpPr>
            <a:spLocks noChangeShapeType="1"/>
          </p:cNvSpPr>
          <p:nvPr/>
        </p:nvSpPr>
        <p:spPr bwMode="auto">
          <a:xfrm>
            <a:off x="1762125" y="25955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Line 11"/>
          <p:cNvSpPr>
            <a:spLocks noChangeShapeType="1"/>
          </p:cNvSpPr>
          <p:nvPr/>
        </p:nvSpPr>
        <p:spPr bwMode="auto">
          <a:xfrm>
            <a:off x="6443663" y="256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6" name="Line 12"/>
          <p:cNvSpPr>
            <a:spLocks noChangeShapeType="1"/>
          </p:cNvSpPr>
          <p:nvPr/>
        </p:nvSpPr>
        <p:spPr bwMode="auto">
          <a:xfrm>
            <a:off x="16764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7" name="Line 13"/>
          <p:cNvSpPr>
            <a:spLocks noChangeShapeType="1"/>
          </p:cNvSpPr>
          <p:nvPr/>
        </p:nvSpPr>
        <p:spPr bwMode="auto">
          <a:xfrm>
            <a:off x="182880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8" name="Line 14"/>
          <p:cNvSpPr>
            <a:spLocks noChangeShapeType="1"/>
          </p:cNvSpPr>
          <p:nvPr/>
        </p:nvSpPr>
        <p:spPr bwMode="auto">
          <a:xfrm>
            <a:off x="175260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9" name="Line 15"/>
          <p:cNvSpPr>
            <a:spLocks noChangeShapeType="1"/>
          </p:cNvSpPr>
          <p:nvPr/>
        </p:nvSpPr>
        <p:spPr bwMode="auto">
          <a:xfrm>
            <a:off x="6588125" y="335756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 flipV="1">
            <a:off x="5940425" y="4149725"/>
            <a:ext cx="3873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 flipV="1">
            <a:off x="6443663" y="4941888"/>
            <a:ext cx="30797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42" name="WordArt 16"/>
          <p:cNvSpPr>
            <a:spLocks noChangeArrowheads="1" noChangeShapeType="1" noTextEdit="1"/>
          </p:cNvSpPr>
          <p:nvPr/>
        </p:nvSpPr>
        <p:spPr bwMode="auto">
          <a:xfrm>
            <a:off x="2339975" y="808038"/>
            <a:ext cx="4248150" cy="5492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将下列词变为过去式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438400" y="1600200"/>
            <a:ext cx="14938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CN" b="1">
                <a:latin typeface="Times New Roman" panose="02020603050405020304" pitchFamily="18" charset="0"/>
              </a:rPr>
              <a:t>clean</a:t>
            </a: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</a:rPr>
              <a:t>ed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019925" y="1628775"/>
            <a:ext cx="1447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stay</a:t>
            </a: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</a:rPr>
              <a:t>ed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7019925" y="2276475"/>
            <a:ext cx="1828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watch</a:t>
            </a: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</a:rPr>
              <a:t>ed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2514600" y="2438400"/>
            <a:ext cx="14493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play</a:t>
            </a: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</a:rPr>
              <a:t>ed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514600" y="3124200"/>
            <a:ext cx="175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visit</a:t>
            </a: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</a:rPr>
              <a:t>ed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7019925" y="3068638"/>
            <a:ext cx="183038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practice</a:t>
            </a: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514600" y="3962400"/>
            <a:ext cx="1524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b="1" dirty="0">
                <a:latin typeface="Times New Roman" panose="02020603050405020304" pitchFamily="18" charset="0"/>
              </a:rPr>
              <a:t>stud</a:t>
            </a:r>
            <a:r>
              <a:rPr lang="en-US" altLang="zh-CN" b="1" dirty="0">
                <a:solidFill>
                  <a:srgbClr val="CC0000"/>
                </a:solidFill>
                <a:latin typeface="Times New Roman" panose="02020603050405020304" pitchFamily="18" charset="0"/>
              </a:rPr>
              <a:t>ied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659563" y="3860800"/>
            <a:ext cx="762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</a:rPr>
              <a:t>did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590800" y="4800600"/>
            <a:ext cx="1143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</a:rPr>
              <a:t>had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6948488" y="4652963"/>
            <a:ext cx="1295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</a:rPr>
              <a:t>was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2514600" y="5562600"/>
            <a:ext cx="12954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b="1">
                <a:solidFill>
                  <a:srgbClr val="CC0000"/>
                </a:solidFill>
                <a:latin typeface="Times New Roman" panose="02020603050405020304" pitchFamily="18" charset="0"/>
              </a:rPr>
              <a:t>went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3" grpId="0"/>
      <p:bldP spid="14354" grpId="0"/>
      <p:bldP spid="14355" grpId="0"/>
      <p:bldP spid="14356" grpId="0"/>
      <p:bldP spid="14357" grpId="0"/>
      <p:bldP spid="14358" grpId="0"/>
      <p:bldP spid="14359" grpId="0"/>
      <p:bldP spid="14360" grpId="0"/>
      <p:bldP spid="14361" grpId="0"/>
      <p:bldP spid="14362" grpId="0"/>
      <p:bldP spid="14363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CDESIGNM</Template>
  <TotalTime>0</TotalTime>
  <Words>759</Words>
  <Application>Microsoft Office PowerPoint</Application>
  <PresentationFormat>全屏显示(4:3)</PresentationFormat>
  <Paragraphs>186</Paragraphs>
  <Slides>25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隶书</vt:lpstr>
      <vt:lpstr>宋体</vt:lpstr>
      <vt:lpstr>微软雅黑</vt:lpstr>
      <vt:lpstr>幼圆</vt:lpstr>
      <vt:lpstr>Arial</vt:lpstr>
      <vt:lpstr>Bodoni MT Black</vt:lpstr>
      <vt:lpstr>Edwardian Script ITC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2005-09-23T02:56:00Z</dcterms:created>
  <dcterms:modified xsi:type="dcterms:W3CDTF">2023-01-16T21:09:26Z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85520DAEED774FCB8F65A9E6C5BC1E97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