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92" r:id="rId2"/>
    <p:sldId id="305" r:id="rId3"/>
    <p:sldId id="258" r:id="rId4"/>
    <p:sldId id="260" r:id="rId5"/>
    <p:sldId id="269" r:id="rId6"/>
    <p:sldId id="272" r:id="rId7"/>
    <p:sldId id="304" r:id="rId8"/>
    <p:sldId id="301" r:id="rId9"/>
    <p:sldId id="303" r:id="rId10"/>
    <p:sldId id="284" r:id="rId11"/>
    <p:sldId id="276" r:id="rId12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E1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3F5A-7470-4CFC-863A-57CE49545F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E486-DCD0-4C4A-B771-8668A78320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8E486-DCD0-4C4A-B771-8668A78320F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0294-4A6F-43F4-AF49-C1668C37E49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9EEC-8973-4306-A051-7AF968C57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83CB-BE13-48AF-9911-F7125D329C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4AED-3BF3-40EE-90F2-8CEA4C3245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7057-98A2-412C-B4BF-AE52966C23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465A-6093-497E-A981-ABB881D116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9B3A-97A5-4A60-8207-37C7A07BF4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C738-3615-491E-A0B4-CDD9C3D177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99B1-B3D5-449B-A055-132EAEA9AA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548-0AAF-4647-A5F6-E4BB103B8C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652B-EF3C-4E93-92BB-F80AC937B4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A42D-3126-422E-B68A-BEA35DD18E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5D9E-5158-4773-8D97-D417B69F4F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2A1E-1AFD-44E6-955B-ED719923CF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9A3B-BC66-4B8E-A988-FF0045D96D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3A45-3342-454F-AE31-412D8FA631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E11A-AD46-4C72-B1C3-B592381DC33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DA78-4402-4D11-9EB1-0E596E8716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5EE2-9D0B-425E-95F8-84B7918CAB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2DBF-62E4-4F2C-B247-613B803D29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BF09-7F43-4CBE-8E07-FD1A882186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B4B6-9E21-4B72-A9B4-E00E61E3B7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56EC0C-0422-46C8-ADD9-0C586DA620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F5039E-F923-4B9B-BFD9-25C57FFEC3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7" y="57785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" y="823913"/>
            <a:ext cx="9139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第五章</a:t>
            </a:r>
            <a:r>
              <a:rPr kumimoji="1"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投影与视图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302304" y="2110085"/>
            <a:ext cx="2349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</a:t>
            </a:r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1753137" y="3138343"/>
            <a:ext cx="14478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第</a:t>
            </a:r>
            <a:r>
              <a:rPr kumimoji="1"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时</a:t>
            </a:r>
            <a:endParaRPr kumimoji="1"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4497046"/>
            <a:ext cx="914400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6425" y="1025130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1270" name="文本框 36"/>
          <p:cNvSpPr txBox="1">
            <a:spLocks noChangeArrowheads="1"/>
          </p:cNvSpPr>
          <p:nvPr/>
        </p:nvSpPr>
        <p:spPr bwMode="auto">
          <a:xfrm>
            <a:off x="5773740" y="44172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内容占位符 7"/>
          <p:cNvSpPr txBox="1">
            <a:spLocks noChangeArrowheads="1"/>
          </p:cNvSpPr>
          <p:nvPr/>
        </p:nvSpPr>
        <p:spPr bwMode="auto">
          <a:xfrm>
            <a:off x="1030288" y="964406"/>
            <a:ext cx="75930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下列现象属于中心投影的有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小孔成像；②皮影戏；③手影；④放电影．</a:t>
            </a:r>
          </a:p>
          <a:p>
            <a:pPr>
              <a:lnSpc>
                <a:spcPct val="135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个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</a:p>
          <a:p>
            <a:pPr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小华自制了一个简易的幻灯机，其工作情况如图所示，幻灯片与</a:t>
            </a:r>
          </a:p>
          <a:p>
            <a:pPr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屏幕平行，光源到幻灯片的距离是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，幻灯片到屏幕的距离</a:t>
            </a:r>
          </a:p>
          <a:p>
            <a:pPr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1.5 m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，幻灯片上小树的高度是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，则屏幕上小树的高度</a:t>
            </a:r>
          </a:p>
          <a:p>
            <a:pPr>
              <a:lnSpc>
                <a:spcPct val="135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5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50 cm        B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60 cm        C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500 cm       D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600 cm</a:t>
            </a:r>
          </a:p>
        </p:txBody>
      </p:sp>
      <p:sp>
        <p:nvSpPr>
          <p:cNvPr id="4" name="矩形 2"/>
          <p:cNvSpPr/>
          <p:nvPr/>
        </p:nvSpPr>
        <p:spPr>
          <a:xfrm>
            <a:off x="595316" y="192762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278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00263" y="3568305"/>
            <a:ext cx="2838450" cy="10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4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1068391" y="1001123"/>
            <a:ext cx="6864349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中心投影的三个特点：</a:t>
            </a:r>
          </a:p>
          <a:p>
            <a:pPr indent="266700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等高物体垂直地面放置</a:t>
            </a:r>
          </a:p>
          <a:p>
            <a:pPr indent="266700"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离点光源越近，影子越短</a:t>
            </a:r>
          </a:p>
          <a:p>
            <a:pPr indent="266700"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离点光源越远，影子越长</a:t>
            </a:r>
          </a:p>
          <a:p>
            <a:pPr indent="266700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</a:rPr>
              <a:t>2.</a:t>
            </a:r>
            <a:r>
              <a:rPr lang="zh-CN" altLang="en-US" b="1" dirty="0">
                <a:latin typeface="宋体" panose="02010600030101010101" pitchFamily="2" charset="-122"/>
              </a:rPr>
              <a:t>等长物体平行地面放置</a:t>
            </a:r>
          </a:p>
          <a:p>
            <a:pPr indent="266700"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离点光源越近，影子越长</a:t>
            </a:r>
          </a:p>
          <a:p>
            <a:pPr indent="266700"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    离点光源越远，影子越短，但不会小于物体本身的长度</a:t>
            </a:r>
          </a:p>
          <a:p>
            <a:pPr indent="266700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</a:rPr>
              <a:t>3.</a:t>
            </a:r>
            <a:r>
              <a:rPr lang="zh-CN" altLang="en-US" b="1" dirty="0">
                <a:latin typeface="宋体" panose="02010600030101010101" pitchFamily="2" charset="-122"/>
              </a:rPr>
              <a:t>点光源、物体边缘的点以及其在物体的影子上的对应点</a:t>
            </a:r>
            <a:r>
              <a:rPr lang="zh-CN" altLang="en-US" b="1" dirty="0" smtClean="0">
                <a:latin typeface="宋体" panose="02010600030101010101" pitchFamily="2" charset="-122"/>
              </a:rPr>
              <a:t>在同</a:t>
            </a:r>
            <a:r>
              <a:rPr lang="zh-CN" altLang="en-US" b="1" dirty="0">
                <a:latin typeface="宋体" panose="02010600030101010101" pitchFamily="2" charset="-122"/>
              </a:rPr>
              <a:t>一条直线上．</a:t>
            </a:r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1649413" y="2151461"/>
          <a:ext cx="315912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190500" imgH="457200" progId="Equation.DSMT4">
                  <p:embed/>
                </p:oleObj>
              </mc:Choice>
              <mc:Fallback>
                <p:oleObj name="Equation" r:id="rId7" imgW="1905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2151461"/>
                        <a:ext cx="315912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1633538" y="3171825"/>
          <a:ext cx="315912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9" imgW="190500" imgH="457200" progId="Equation.DSMT4">
                  <p:embed/>
                </p:oleObj>
              </mc:Choice>
              <mc:Fallback>
                <p:oleObj name="Equation" r:id="rId9" imgW="190500" imgH="457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171825"/>
                        <a:ext cx="315912" cy="57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565673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42636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510905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08375" y="1500189"/>
            <a:ext cx="26050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投影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中心投影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6766" y="1079898"/>
            <a:ext cx="746918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  在日常生活中，我们可以看到各种各样的影子</a:t>
            </a:r>
            <a:r>
              <a:rPr lang="en-US" altLang="zh-CN" sz="1800" b="1" dirty="0">
                <a:latin typeface="宋体" panose="02010600030101010101" pitchFamily="2" charset="-122"/>
              </a:rPr>
              <a:t>.</a:t>
            </a:r>
            <a:r>
              <a:rPr lang="zh-CN" altLang="en-US" sz="1800" b="1" dirty="0">
                <a:latin typeface="宋体" panose="02010600030101010101" pitchFamily="2" charset="-122"/>
              </a:rPr>
              <a:t>比如，太阳</a:t>
            </a:r>
            <a:endParaRPr lang="en-US" altLang="zh-CN" sz="18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光照射在窗框、长椅等物体上时，会在墙壁或地面上留下影子；</a:t>
            </a:r>
            <a:endParaRPr lang="en-US" altLang="zh-CN" sz="18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而皮影和手影都是在灯光照射下形成的影子</a:t>
            </a:r>
            <a:r>
              <a:rPr lang="en-US" altLang="zh-CN" sz="1800" b="1" dirty="0">
                <a:latin typeface="宋体" panose="02010600030101010101" pitchFamily="2" charset="-122"/>
              </a:rPr>
              <a:t>.</a:t>
            </a:r>
            <a:endParaRPr lang="zh-CN" altLang="en-US" sz="1800" b="1" dirty="0">
              <a:latin typeface="宋体" panose="02010600030101010101" pitchFamily="2" charset="-122"/>
            </a:endParaRPr>
          </a:p>
        </p:txBody>
      </p:sp>
      <p:pic>
        <p:nvPicPr>
          <p:cNvPr id="9230" name="图片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20094" y="2151461"/>
            <a:ext cx="4400550" cy="2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15049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17813" y="1393032"/>
            <a:ext cx="96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930278" y="1995489"/>
            <a:ext cx="7477125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800" b="1" dirty="0">
                <a:latin typeface="宋体" panose="02010600030101010101" pitchFamily="2" charset="-122"/>
              </a:rPr>
              <a:t>1.</a:t>
            </a:r>
            <a:r>
              <a:rPr lang="zh-CN" altLang="en-US" sz="1800" b="1" dirty="0">
                <a:solidFill>
                  <a:srgbClr val="FE140E"/>
                </a:solidFill>
                <a:latin typeface="宋体" panose="02010600030101010101" pitchFamily="2" charset="-122"/>
              </a:rPr>
              <a:t>投影及相关概念：</a:t>
            </a:r>
            <a:r>
              <a:rPr lang="zh-CN" altLang="en-US" sz="1800" b="1" dirty="0">
                <a:latin typeface="宋体" panose="02010600030101010101" pitchFamily="2" charset="-122"/>
              </a:rPr>
              <a:t>物体在光线的照射下，会在地面或其他平面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上留下它的影子，这就是投影现象．照射光线叫做投影线．影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子所在的平面称为投影面．</a:t>
            </a:r>
          </a:p>
          <a:p>
            <a:pPr>
              <a:lnSpc>
                <a:spcPct val="120000"/>
              </a:lnSpc>
            </a:pPr>
            <a:r>
              <a:rPr lang="en-US" altLang="zh-CN" sz="1800" b="1" dirty="0">
                <a:latin typeface="宋体" panose="02010600030101010101" pitchFamily="2" charset="-122"/>
              </a:rPr>
              <a:t>2.</a:t>
            </a:r>
            <a:r>
              <a:rPr lang="zh-CN" altLang="en-US" sz="1800" b="1" dirty="0">
                <a:solidFill>
                  <a:srgbClr val="FE140E"/>
                </a:solidFill>
                <a:latin typeface="宋体" panose="02010600030101010101" pitchFamily="2" charset="-122"/>
              </a:rPr>
              <a:t>要点精析：</a:t>
            </a:r>
            <a:r>
              <a:rPr lang="en-US" altLang="zh-CN" sz="1800" b="1" dirty="0">
                <a:latin typeface="宋体" panose="02010600030101010101" pitchFamily="2" charset="-122"/>
              </a:rPr>
              <a:t>(1)</a:t>
            </a:r>
            <a:r>
              <a:rPr lang="zh-CN" altLang="en-US" sz="1800" b="1" dirty="0">
                <a:latin typeface="宋体" panose="02010600030101010101" pitchFamily="2" charset="-122"/>
              </a:rPr>
              <a:t>形成投影应具备的条件：①要有物体存在且物体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处于光源与投影面之间；②要有光线；③要有一个呈现投影的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面</a:t>
            </a:r>
            <a:r>
              <a:rPr lang="en-US" altLang="zh-CN" sz="1800" b="1" dirty="0">
                <a:latin typeface="宋体" panose="02010600030101010101" pitchFamily="2" charset="-122"/>
              </a:rPr>
              <a:t>(</a:t>
            </a:r>
            <a:r>
              <a:rPr lang="zh-CN" altLang="en-US" sz="1800" b="1" dirty="0">
                <a:latin typeface="宋体" panose="02010600030101010101" pitchFamily="2" charset="-122"/>
              </a:rPr>
              <a:t>投影面应是平的</a:t>
            </a:r>
            <a:r>
              <a:rPr lang="en-US" altLang="zh-CN" sz="1800" b="1" dirty="0"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latin typeface="宋体" panose="02010600030101010101" pitchFamily="2" charset="-122"/>
              </a:rPr>
              <a:t>．以上三点缺一不可．</a:t>
            </a:r>
            <a:r>
              <a:rPr lang="en-US" altLang="zh-CN" sz="1800" b="1" dirty="0">
                <a:latin typeface="宋体" panose="02010600030101010101" pitchFamily="2" charset="-122"/>
              </a:rPr>
              <a:t>(2)</a:t>
            </a:r>
            <a:r>
              <a:rPr lang="zh-CN" altLang="en-US" sz="1800" b="1" dirty="0">
                <a:latin typeface="宋体" panose="02010600030101010101" pitchFamily="2" charset="-122"/>
              </a:rPr>
              <a:t>光线移动时，物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体影子的大小、方向也随着变化；在同等条件下，不同形状的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物体的影子可能不同．</a:t>
            </a:r>
            <a:r>
              <a:rPr lang="en-US" altLang="zh-CN" sz="1800" b="1" dirty="0">
                <a:latin typeface="宋体" panose="02010600030101010101" pitchFamily="2" charset="-122"/>
              </a:rPr>
              <a:t>(3)</a:t>
            </a:r>
            <a:r>
              <a:rPr lang="zh-CN" altLang="en-US" sz="1800" b="1" dirty="0">
                <a:latin typeface="宋体" panose="02010600030101010101" pitchFamily="2" charset="-122"/>
              </a:rPr>
              <a:t>光线是沿直线照射的，我们可以由影</a:t>
            </a: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子与物体确定光线方向．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7" name="图片 3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625" y="1031081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09625" y="1737124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8" name="内容占位符 7"/>
          <p:cNvSpPr txBox="1">
            <a:spLocks noChangeArrowheads="1"/>
          </p:cNvSpPr>
          <p:nvPr/>
        </p:nvSpPr>
        <p:spPr bwMode="auto">
          <a:xfrm>
            <a:off x="906466" y="989411"/>
            <a:ext cx="75152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  </a:t>
            </a:r>
            <a:r>
              <a:rPr lang="zh-CN" altLang="zh-CN" sz="2000" b="1" dirty="0">
                <a:latin typeface="宋体" panose="02010600030101010101" pitchFamily="2" charset="-122"/>
              </a:rPr>
              <a:t>形成投影应具备的条件有：</a:t>
            </a:r>
            <a:r>
              <a:rPr lang="en-US" altLang="zh-CN" sz="2000" b="1" dirty="0">
                <a:latin typeface="宋体" panose="02010600030101010101" pitchFamily="2" charset="-122"/>
              </a:rPr>
              <a:t>__________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宋体" panose="02010600030101010101" pitchFamily="2" charset="-122"/>
              </a:rPr>
              <a:t>__________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宋体" panose="02010600030101010101" pitchFamily="2" charset="-122"/>
              </a:rPr>
              <a:t>__________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lain" startAt="2"/>
            </a:pPr>
            <a:r>
              <a:rPr lang="zh-CN" altLang="en-US" sz="2000" b="1" dirty="0">
                <a:latin typeface="宋体" panose="02010600030101010101" pitchFamily="2" charset="-122"/>
              </a:rPr>
              <a:t>在一盏路灯的周围有一圈栏杆，则下列叙述中正确的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是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宋体" panose="02010600030101010101" pitchFamily="2" charset="-122"/>
              </a:rPr>
              <a:t>　　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　　　　　　　　　　　　　　　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．若栏杆的影子都落在围栏里，则是在太阳光照射下形成的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</a:rPr>
              <a:t>．若这盏路灯有影子，则说明是在白天形成的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宋体" panose="02010600030101010101" pitchFamily="2" charset="-122"/>
              </a:rPr>
              <a:t>．若所有栏杆的影子都在围栏外，则是在路灯照射下形成的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en-US" altLang="zh-CN" sz="2000" b="1" dirty="0">
                <a:latin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宋体" panose="02010600030101010101" pitchFamily="2" charset="-122"/>
              </a:rPr>
              <a:t>．若所有栏杆的影子都在围栏外，则是在太阳光照射下形成 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  的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1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文本框 26"/>
          <p:cNvSpPr txBox="1">
            <a:spLocks noChangeArrowheads="1"/>
          </p:cNvSpPr>
          <p:nvPr/>
        </p:nvSpPr>
        <p:spPr bwMode="auto">
          <a:xfrm>
            <a:off x="5683252" y="438269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615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28765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2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7174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7175" name="文本框 40"/>
          <p:cNvSpPr txBox="1">
            <a:spLocks noChangeArrowheads="1"/>
          </p:cNvSpPr>
          <p:nvPr/>
        </p:nvSpPr>
        <p:spPr bwMode="auto">
          <a:xfrm>
            <a:off x="3036891" y="978695"/>
            <a:ext cx="1597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中心投影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8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718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949325" y="2182417"/>
            <a:ext cx="7196138" cy="270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2100" b="1" dirty="0"/>
              <a:t>         取一些长短不等的小棒和三角形、矩形纸片，用手电筒</a:t>
            </a:r>
            <a:endParaRPr lang="en-US" altLang="zh-CN" sz="2100" b="1" dirty="0"/>
          </a:p>
          <a:p>
            <a:pPr>
              <a:lnSpc>
                <a:spcPct val="135000"/>
              </a:lnSpc>
            </a:pPr>
            <a:r>
              <a:rPr lang="zh-CN" altLang="en-US" sz="2100" b="1" dirty="0"/>
              <a:t>（或台灯）等去照射这些小棒和纸片，观察它们的影子</a:t>
            </a:r>
            <a:r>
              <a:rPr lang="en-US" altLang="zh-CN" sz="2100" b="1" dirty="0"/>
              <a:t>.</a:t>
            </a:r>
          </a:p>
          <a:p>
            <a:pPr>
              <a:lnSpc>
                <a:spcPct val="135000"/>
              </a:lnSpc>
            </a:pPr>
            <a:r>
              <a:rPr lang="zh-CN" altLang="en-US" sz="2100" b="1" dirty="0"/>
              <a:t>（</a:t>
            </a:r>
            <a:r>
              <a:rPr lang="en-US" altLang="zh-CN" sz="2100" b="1" dirty="0"/>
              <a:t>1</a:t>
            </a:r>
            <a:r>
              <a:rPr lang="zh-CN" altLang="en-US" sz="2100" b="1" dirty="0"/>
              <a:t>）固定手电筒（或台灯），改变小棒或纸片的摆放位置  </a:t>
            </a:r>
          </a:p>
          <a:p>
            <a:pPr>
              <a:lnSpc>
                <a:spcPct val="135000"/>
              </a:lnSpc>
            </a:pPr>
            <a:r>
              <a:rPr lang="zh-CN" altLang="en-US" sz="2100" b="1" dirty="0"/>
              <a:t>           和方向，它们的影子分别发生了什么变化？</a:t>
            </a:r>
          </a:p>
          <a:p>
            <a:pPr>
              <a:lnSpc>
                <a:spcPct val="135000"/>
              </a:lnSpc>
            </a:pPr>
            <a:r>
              <a:rPr lang="zh-CN" altLang="en-US" sz="2100" b="1" dirty="0"/>
              <a:t>（</a:t>
            </a:r>
            <a:r>
              <a:rPr lang="en-US" altLang="zh-CN" sz="2100" b="1" dirty="0"/>
              <a:t>2</a:t>
            </a:r>
            <a:r>
              <a:rPr lang="zh-CN" altLang="en-US" sz="2100" b="1" dirty="0"/>
              <a:t>）固定小棒或纸片，改变手电筒（或台灯）的摆放位置</a:t>
            </a:r>
          </a:p>
          <a:p>
            <a:pPr>
              <a:lnSpc>
                <a:spcPct val="135000"/>
              </a:lnSpc>
            </a:pPr>
            <a:r>
              <a:rPr lang="zh-CN" altLang="en-US" sz="2100" b="1" dirty="0"/>
              <a:t>           和方向，它们的影子发生了什么变化？</a:t>
            </a:r>
            <a:endParaRPr lang="en-US" altLang="zh-CN" sz="2100" b="1" dirty="0"/>
          </a:p>
        </p:txBody>
      </p:sp>
      <p:pic>
        <p:nvPicPr>
          <p:cNvPr id="7184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文本框 3"/>
          <p:cNvSpPr txBox="1">
            <a:spLocks noChangeArrowheads="1"/>
          </p:cNvSpPr>
          <p:nvPr/>
        </p:nvSpPr>
        <p:spPr bwMode="auto">
          <a:xfrm>
            <a:off x="3921126" y="1601392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000" b="1" dirty="0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做一做</a:t>
            </a:r>
          </a:p>
        </p:txBody>
      </p:sp>
      <p:pic>
        <p:nvPicPr>
          <p:cNvPr id="7186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4241" y="1663305"/>
            <a:ext cx="503237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6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8197" name="文本框 25"/>
          <p:cNvSpPr txBox="1">
            <a:spLocks noChangeArrowheads="1"/>
          </p:cNvSpPr>
          <p:nvPr/>
        </p:nvSpPr>
        <p:spPr bwMode="auto">
          <a:xfrm>
            <a:off x="6149977" y="436483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90575" y="637387"/>
            <a:ext cx="737235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35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1.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中心投影的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定义：</a:t>
            </a:r>
            <a:r>
              <a:rPr lang="zh-CN" altLang="en-US" sz="2000" b="1" dirty="0">
                <a:latin typeface="宋体" panose="02010600030101010101" pitchFamily="2" charset="-122"/>
              </a:rPr>
              <a:t>从一个点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宋体" panose="02010600030101010101" pitchFamily="2" charset="-122"/>
              </a:rPr>
              <a:t>点光源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发出的光线形成的投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000" b="1" dirty="0"/>
              <a:t>     影</a:t>
            </a:r>
            <a:r>
              <a:rPr lang="zh-CN" altLang="en-US" sz="2000" b="1" dirty="0">
                <a:latin typeface="宋体" panose="02010600030101010101" pitchFamily="2" charset="-122"/>
              </a:rPr>
              <a:t>称为中心投影．　</a:t>
            </a:r>
          </a:p>
          <a:p>
            <a:pPr indent="266700" defTabSz="914400">
              <a:lnSpc>
                <a:spcPct val="135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中心投影的性质：</a:t>
            </a:r>
          </a:p>
          <a:p>
            <a:pPr indent="266700" defTabSz="914400">
              <a:lnSpc>
                <a:spcPct val="135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(1)</a:t>
            </a:r>
            <a:r>
              <a:rPr lang="zh-CN" altLang="en-US" sz="2000" b="1" dirty="0">
                <a:latin typeface="宋体" panose="02010600030101010101" pitchFamily="2" charset="-122"/>
              </a:rPr>
              <a:t>光源、物体边缘上的点以及它在影子上的对应点在同一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条直线上，根据同一灯光下两个不同物体及它们的影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子，可以确定灯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zh-CN" altLang="en-US" sz="2000" b="1" dirty="0">
                <a:latin typeface="宋体" panose="02010600030101010101" pitchFamily="2" charset="-122"/>
              </a:rPr>
              <a:t>点光源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所在的位置；</a:t>
            </a:r>
          </a:p>
          <a:p>
            <a:pPr indent="266700" defTabSz="914400">
              <a:lnSpc>
                <a:spcPct val="135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(2)</a:t>
            </a:r>
            <a:r>
              <a:rPr lang="zh-CN" altLang="en-US" sz="2000" b="1" dirty="0">
                <a:latin typeface="宋体" panose="02010600030101010101" pitchFamily="2" charset="-122"/>
              </a:rPr>
              <a:t>若物体相对于光源的方向改变，则该物体的影子的方向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也发生变化，但光源、物体的影子始终分居在物体的两</a:t>
            </a:r>
          </a:p>
          <a:p>
            <a:pPr indent="266700" defTabSz="914400">
              <a:lnSpc>
                <a:spcPct val="135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     侧．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863603" y="844153"/>
            <a:ext cx="69961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1 </a:t>
            </a:r>
            <a:r>
              <a:rPr lang="zh-CN" altLang="en-US" sz="2000" b="1" dirty="0">
                <a:latin typeface="宋体" panose="02010600030101010101" pitchFamily="2" charset="-122"/>
              </a:rPr>
              <a:t>确定图（</a:t>
            </a: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）中路灯灯泡所在的位置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</a:p>
          <a:p>
            <a:pPr>
              <a:lnSpc>
                <a:spcPct val="9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800" b="1" dirty="0">
              <a:latin typeface="宋体" panose="02010600030101010101" pitchFamily="2" charset="-122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宋体" panose="02010600030101010101" pitchFamily="2" charset="-122"/>
              </a:rPr>
              <a:t>                         （</a:t>
            </a:r>
            <a:r>
              <a:rPr lang="en-US" altLang="zh-CN" sz="1800" b="1" dirty="0">
                <a:latin typeface="宋体" panose="02010600030101010101" pitchFamily="2" charset="-122"/>
              </a:rPr>
              <a:t>1</a:t>
            </a:r>
            <a:r>
              <a:rPr lang="zh-CN" altLang="en-US" sz="1800" b="1" dirty="0">
                <a:latin typeface="宋体" panose="02010600030101010101" pitchFamily="2" charset="-122"/>
              </a:rPr>
              <a:t>）   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如图（</a:t>
            </a:r>
            <a:r>
              <a:rPr lang="en-US" altLang="zh-CN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），过一根木杆的顶端及其影子的顶端画一条直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    线，再过另一根木杆的顶端及其影子的顶端画一条直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    线，两线相交于点</a:t>
            </a:r>
            <a:r>
              <a:rPr lang="en-US" altLang="zh-CN" sz="2000" b="1" i="1" dirty="0">
                <a:solidFill>
                  <a:srgbClr val="FE140E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点</a:t>
            </a:r>
            <a:r>
              <a:rPr lang="en-US" altLang="zh-CN" sz="2000" b="1" i="1" dirty="0">
                <a:solidFill>
                  <a:srgbClr val="FE140E"/>
                </a:solidFill>
                <a:latin typeface="Times New Roman" panose="02020603050405020304" pitchFamily="18" charset="0"/>
              </a:rPr>
              <a:t>O</a:t>
            </a:r>
            <a:r>
              <a:rPr lang="zh-CN" altLang="en-US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就是路灯灯泡所在的位置</a:t>
            </a:r>
            <a:r>
              <a:rPr lang="en-US" altLang="zh-CN" sz="2000" b="1" dirty="0">
                <a:solidFill>
                  <a:srgbClr val="FE140E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                      （</a:t>
            </a: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）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      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rgbClr val="40404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9222" name="文本框 25"/>
          <p:cNvSpPr txBox="1">
            <a:spLocks noChangeArrowheads="1"/>
          </p:cNvSpPr>
          <p:nvPr/>
        </p:nvSpPr>
        <p:spPr bwMode="auto">
          <a:xfrm>
            <a:off x="6316663" y="4430316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60638" y="1371601"/>
            <a:ext cx="3224212" cy="101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5441" y="3264694"/>
            <a:ext cx="2752725" cy="10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025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025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50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0251" name="文本框 46"/>
          <p:cNvSpPr txBox="1">
            <a:spLocks noChangeArrowheads="1"/>
          </p:cNvSpPr>
          <p:nvPr/>
        </p:nvSpPr>
        <p:spPr bwMode="auto">
          <a:xfrm>
            <a:off x="6059490" y="4273154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0252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25513" y="1877617"/>
            <a:ext cx="723106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        </a:t>
            </a: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确定中心投影的光源位置的方法：</a:t>
            </a:r>
            <a:r>
              <a:rPr lang="zh-CN" altLang="en-US" sz="2200" b="1">
                <a:latin typeface="Arial" panose="020B0604020202020204" pitchFamily="34" charset="0"/>
              </a:rPr>
              <a:t>根据点光源、物体</a:t>
            </a:r>
            <a:endParaRPr lang="en-US" altLang="zh-CN" sz="2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>
                <a:latin typeface="Arial" panose="020B0604020202020204" pitchFamily="34" charset="0"/>
              </a:rPr>
              <a:t>边缘上的点以及它在影子上的对应点在同一条直线上，知</a:t>
            </a:r>
            <a:endParaRPr lang="en-US" altLang="zh-CN" sz="2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>
                <a:latin typeface="Arial" panose="020B0604020202020204" pitchFamily="34" charset="0"/>
              </a:rPr>
              <a:t>道其中两个点，就可确定第三个点的位置，先找物体上两</a:t>
            </a:r>
            <a:endParaRPr lang="en-US" altLang="zh-CN" sz="2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>
                <a:latin typeface="Arial" panose="020B0604020202020204" pitchFamily="34" charset="0"/>
              </a:rPr>
              <a:t>点及其在影子上的对应点，再分别过物体上的点及其在影</a:t>
            </a:r>
            <a:endParaRPr lang="en-US" altLang="zh-CN" sz="2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>
                <a:latin typeface="Arial" panose="020B0604020202020204" pitchFamily="34" charset="0"/>
              </a:rPr>
              <a:t>子上的对应点画直线，两条直线的交点即为光源所在位置</a:t>
            </a:r>
            <a:r>
              <a:rPr lang="en-US" altLang="zh-CN" sz="2200" b="1">
                <a:latin typeface="Arial" panose="020B0604020202020204" pitchFamily="34" charset="0"/>
              </a:rPr>
              <a:t>.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10254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全屏显示(16:9)</PresentationFormat>
  <Paragraphs>107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F946C4EA7508433EB31D8122A10253FC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