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7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3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8722" name="页眉占位符 143872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438723" name="日期占位符 143872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9940" name="幻灯片图像占位符 1438723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文本占位符 143872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438726" name="页脚占位符 143872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438727" name="灯片编号占位符 143872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fld id="{D6E95FA2-5D07-481C-A202-2C19C1D1584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</a:defRPr>
    </a:lvl1pPr>
    <a:lvl2pPr marL="457200" lvl="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</a:defRPr>
    </a:lvl2pPr>
    <a:lvl3pPr marL="914400" lvl="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</a:defRPr>
    </a:lvl3pPr>
    <a:lvl4pPr marL="1371600" lvl="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</a:defRPr>
    </a:lvl4pPr>
    <a:lvl5pPr marL="1828800" lvl="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4294967295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9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40963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pPr eaLnBrk="1" hangingPunct="1"/>
            <a:endParaRPr lang="zh-CN" altLang="zh-CN" smtClean="0">
              <a:ea typeface="宋体" panose="02010600030101010101" pitchFamily="2" charset="-122"/>
            </a:endParaRPr>
          </a:p>
        </p:txBody>
      </p:sp>
      <p:sp>
        <p:nvSpPr>
          <p:cNvPr id="40964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1E9BF858-8245-4CDA-8B3E-8024579F133A}" type="slidenum">
              <a:rPr lang="zh-CN" altLang="en-US" sz="1200"/>
              <a:t>20</a:t>
            </a:fld>
            <a:endParaRPr lang="zh-CN" altLang="en-US" sz="1200"/>
          </a:p>
        </p:txBody>
      </p:sp>
      <p:sp>
        <p:nvSpPr>
          <p:cNvPr id="40965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36366E5-7D01-44DB-94A7-2DCAC6BC3DD9}" type="slidenum">
              <a:rPr lang="zh-CN" altLang="en-US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41987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pPr eaLnBrk="1" hangingPunct="1"/>
            <a:endParaRPr lang="zh-CN" altLang="zh-CN" smtClean="0">
              <a:ea typeface="宋体" panose="02010600030101010101" pitchFamily="2" charset="-122"/>
            </a:endParaRPr>
          </a:p>
        </p:txBody>
      </p:sp>
      <p:sp>
        <p:nvSpPr>
          <p:cNvPr id="41988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FD63CD99-D6C8-488F-91EB-993EDF2852D8}" type="slidenum">
              <a:rPr lang="zh-CN" altLang="en-US" sz="1200"/>
              <a:t>21</a:t>
            </a:fld>
            <a:endParaRPr lang="zh-CN" altLang="en-US" sz="1200"/>
          </a:p>
        </p:txBody>
      </p:sp>
      <p:sp>
        <p:nvSpPr>
          <p:cNvPr id="41989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651A3D1-F850-47C2-8702-44D402C87BF8}" type="slidenum">
              <a:rPr lang="zh-CN" altLang="en-US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83B7F-194F-45E3-8939-E12B9A65C05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F7C7A-A3AE-40A0-AB1E-DCF7104172F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5E2B7-BD83-46CA-844E-AEB121B98F6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424D0-73CB-470D-AF81-211AF66FCBD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AD44A-A0F0-4900-BF84-1FD06C881B4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FD78C-7501-4066-9132-D28C37DFC91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9EB7E-451D-48A6-9F6A-8070B7D9506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E397A-2D82-4C46-AE04-1C316C20E24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2F6E2-F051-45B0-A8D6-27AE2AD8666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3C508-4005-46A3-9D53-4F4844BEF32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02EF6-18B0-4483-BEA2-E1ED04B25F2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78A82-B7F1-4493-A81E-9A0B7516BF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213DB-8FA1-4AEE-B701-C1E3A9C1118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658BC-F25E-4D5D-A062-AF51F3E7F30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6AF40-113C-42B2-A982-5AC4D42971C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C51A6-16A3-4A0F-9F45-BD7653422B6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F3498-7C3A-4F2E-BBBC-8D38DF81390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179A6-62E1-4ED9-94C4-5ECAF765E2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3A4EC-CA56-490A-938F-4DD9BA54F4B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B82F4-9AE8-418A-89F8-8CD8C7EBC4F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39F84-F775-4490-96A4-EB1032CF2C8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E22AF-F2F8-49BF-AE65-FE199A55568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7E62E-A1C0-4C19-8A9C-82A0DBF01E5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8FD18-4242-4BB8-AB2B-CD19819331B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CC2F0-44CC-4514-937B-F53AF172734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F04C8-8D58-4E1C-9E73-B6F5E49D209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776A9-8654-4997-80E3-6495A74BED3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FB1D3-5FF8-48DC-9EEC-FE6D0A4BEAA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3D8EE-789A-4289-9841-FED16171DD8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8ED18-B800-45D2-AFB9-DAB5D3D6C58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1922B-FDFA-4BD8-8220-C1E24F2ED4D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F281E-7148-41F0-9D8B-C9748EF6CC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401A1-65DD-4602-AB7A-CB043752B73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7C2FA-CFF8-439B-945B-3EF70AC4635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78740-837F-4639-80D2-046039EFBA3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78DC2-C0A8-4F62-9807-028E86D683A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15D0F-82C7-4675-8695-34BCD395E2B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54689-E1E8-4408-8EA5-9E95918E57A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5E91B-063B-48A8-8C26-090E68584C0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BA247-E5B2-433B-9247-C957F72B6B8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B8C08-D4BC-4297-8ECB-5EC36E032BB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1701440-5E53-4C21-85A7-BC49CE2F287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2.jpe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3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8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2.jpe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3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3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9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36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3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2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32.wmf"/><Relationship Id="rId3" Type="http://schemas.openxmlformats.org/officeDocument/2006/relationships/image" Target="../media/image2.jpeg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38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3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39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6.wmf"/><Relationship Id="rId17" Type="http://schemas.openxmlformats.org/officeDocument/2006/relationships/oleObject" Target="../embeddings/oleObject35.bin"/><Relationship Id="rId2" Type="http://schemas.openxmlformats.org/officeDocument/2006/relationships/slideLayout" Target="../slideLayouts/slideLayout39.xml"/><Relationship Id="rId16" Type="http://schemas.openxmlformats.org/officeDocument/2006/relationships/image" Target="../media/image38.wmf"/><Relationship Id="rId20" Type="http://schemas.openxmlformats.org/officeDocument/2006/relationships/image" Target="../media/image40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10" Type="http://schemas.openxmlformats.org/officeDocument/2006/relationships/image" Target="../media/image35.wmf"/><Relationship Id="rId19" Type="http://schemas.openxmlformats.org/officeDocument/2006/relationships/oleObject" Target="../embeddings/oleObject36.bin"/><Relationship Id="rId4" Type="http://schemas.openxmlformats.org/officeDocument/2006/relationships/image" Target="../media/image2.jpeg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7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40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2.jpe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7"/>
          <p:cNvSpPr txBox="1">
            <a:spLocks noChangeArrowheads="1"/>
          </p:cNvSpPr>
          <p:nvPr/>
        </p:nvSpPr>
        <p:spPr bwMode="auto">
          <a:xfrm>
            <a:off x="0" y="838200"/>
            <a:ext cx="91440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sz="4000" b="1">
                <a:latin typeface="微软雅黑" panose="020B0503020204020204" pitchFamily="34" charset="-122"/>
                <a:ea typeface="微软雅黑" panose="020B0503020204020204" pitchFamily="34" charset="-122"/>
              </a:rPr>
              <a:t>第六章</a:t>
            </a:r>
            <a:r>
              <a:rPr lang="en-US" altLang="zh-CN" sz="4000" b="1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4000" b="1">
                <a:solidFill>
                  <a:srgbClr val="F60A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二元一次方程组</a:t>
            </a:r>
          </a:p>
        </p:txBody>
      </p:sp>
      <p:sp>
        <p:nvSpPr>
          <p:cNvPr id="15363" name="TextBox 8"/>
          <p:cNvSpPr txBox="1">
            <a:spLocks noChangeArrowheads="1"/>
          </p:cNvSpPr>
          <p:nvPr/>
        </p:nvSpPr>
        <p:spPr bwMode="auto">
          <a:xfrm>
            <a:off x="0" y="2655888"/>
            <a:ext cx="91440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>
                <a:latin typeface="微软雅黑" panose="020B0503020204020204" pitchFamily="34" charset="-122"/>
                <a:ea typeface="微软雅黑" panose="020B0503020204020204" pitchFamily="34" charset="-122"/>
              </a:rPr>
              <a:t>6.4  </a:t>
            </a:r>
            <a:r>
              <a:rPr lang="zh-CN" altLang="en-US" sz="4000">
                <a:latin typeface="微软雅黑" panose="020B0503020204020204" pitchFamily="34" charset="-122"/>
                <a:ea typeface="微软雅黑" panose="020B0503020204020204" pitchFamily="34" charset="-122"/>
              </a:rPr>
              <a:t>简单的三元一次方程组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5334000"/>
            <a:ext cx="9144000" cy="4972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 bwMode="auto">
          <a:xfrm>
            <a:off x="620713" y="895350"/>
            <a:ext cx="4189412" cy="1470025"/>
            <a:chOff x="1098" y="930"/>
            <a:chExt cx="6596" cy="2315"/>
          </a:xfrm>
        </p:grpSpPr>
        <p:grpSp>
          <p:nvGrpSpPr>
            <p:cNvPr id="24603" name="组合 2"/>
            <p:cNvGrpSpPr/>
            <p:nvPr/>
          </p:nvGrpSpPr>
          <p:grpSpPr bwMode="auto">
            <a:xfrm>
              <a:off x="1098" y="930"/>
              <a:ext cx="5703" cy="2315"/>
              <a:chOff x="1098" y="810"/>
              <a:chExt cx="5703" cy="2315"/>
            </a:xfrm>
          </p:grpSpPr>
          <p:sp>
            <p:nvSpPr>
              <p:cNvPr id="24607" name="文本框 1"/>
              <p:cNvSpPr txBox="1">
                <a:spLocks noChangeArrowheads="1"/>
              </p:cNvSpPr>
              <p:nvPr/>
            </p:nvSpPr>
            <p:spPr bwMode="auto">
              <a:xfrm>
                <a:off x="1098" y="1621"/>
                <a:ext cx="2208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400">
                    <a:latin typeface="黑体" panose="02010609060101010101" pitchFamily="49" charset="-122"/>
                    <a:ea typeface="黑体" panose="02010609060101010101" pitchFamily="49" charset="-122"/>
                    <a:sym typeface="宋体" panose="02010600030101010101" pitchFamily="2" charset="-122"/>
                  </a:rPr>
                  <a:t>解方程组</a:t>
                </a:r>
              </a:p>
            </p:txBody>
          </p:sp>
          <p:graphicFrame>
            <p:nvGraphicFramePr>
              <p:cNvPr id="24608" name="对象 18">
                <a:hlinkClick r:id="" action="ppaction://ole?verb=1"/>
              </p:cNvPr>
              <p:cNvGraphicFramePr>
                <a:graphicFrameLocks noChangeAspect="1"/>
              </p:cNvGraphicFramePr>
              <p:nvPr/>
            </p:nvGraphicFramePr>
            <p:xfrm>
              <a:off x="3200" y="810"/>
              <a:ext cx="3601" cy="231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617" r:id="rId4" imgW="1105535" imgH="711835" progId="Equation.3">
                      <p:embed/>
                    </p:oleObj>
                  </mc:Choice>
                  <mc:Fallback>
                    <p:oleObj r:id="rId4" imgW="1105535" imgH="711835" progId="Equation.3">
                      <p:embed/>
                      <p:pic>
                        <p:nvPicPr>
                          <p:cNvPr id="0" name="对象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00" y="810"/>
                            <a:ext cx="3601" cy="231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4604" name="文本框 3"/>
            <p:cNvSpPr txBox="1">
              <a:spLocks noChangeArrowheads="1"/>
            </p:cNvSpPr>
            <p:nvPr/>
          </p:nvSpPr>
          <p:spPr bwMode="auto">
            <a:xfrm>
              <a:off x="6876" y="930"/>
              <a:ext cx="76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/>
                <a:t>①</a:t>
              </a:r>
            </a:p>
          </p:txBody>
        </p:sp>
        <p:sp>
          <p:nvSpPr>
            <p:cNvPr id="24605" name="文本框 4"/>
            <p:cNvSpPr txBox="1">
              <a:spLocks noChangeArrowheads="1"/>
            </p:cNvSpPr>
            <p:nvPr/>
          </p:nvSpPr>
          <p:spPr bwMode="auto">
            <a:xfrm>
              <a:off x="6896" y="1641"/>
              <a:ext cx="76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/>
                <a:t>②</a:t>
              </a:r>
            </a:p>
          </p:txBody>
        </p:sp>
        <p:sp>
          <p:nvSpPr>
            <p:cNvPr id="24606" name="文本框 5"/>
            <p:cNvSpPr txBox="1">
              <a:spLocks noChangeArrowheads="1"/>
            </p:cNvSpPr>
            <p:nvPr/>
          </p:nvSpPr>
          <p:spPr bwMode="auto">
            <a:xfrm>
              <a:off x="6926" y="2383"/>
              <a:ext cx="76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/>
                <a:t>③</a:t>
              </a:r>
            </a:p>
          </p:txBody>
        </p:sp>
      </p:grpSp>
      <p:grpSp>
        <p:nvGrpSpPr>
          <p:cNvPr id="10" name="组合 9"/>
          <p:cNvGrpSpPr/>
          <p:nvPr/>
        </p:nvGrpSpPr>
        <p:grpSpPr bwMode="auto">
          <a:xfrm>
            <a:off x="5019675" y="809625"/>
            <a:ext cx="3311525" cy="2016125"/>
            <a:chOff x="8025" y="795"/>
            <a:chExt cx="5216" cy="3175"/>
          </a:xfrm>
        </p:grpSpPr>
        <p:sp>
          <p:nvSpPr>
            <p:cNvPr id="24601" name="云形标注 7"/>
            <p:cNvSpPr>
              <a:spLocks noChangeArrowheads="1"/>
            </p:cNvSpPr>
            <p:nvPr/>
          </p:nvSpPr>
          <p:spPr bwMode="auto">
            <a:xfrm>
              <a:off x="8025" y="795"/>
              <a:ext cx="5216" cy="3175"/>
            </a:xfrm>
            <a:prstGeom prst="cloudCallout">
              <a:avLst>
                <a:gd name="adj1" fmla="val 64111"/>
                <a:gd name="adj2" fmla="val 78722"/>
              </a:avLst>
            </a:prstGeom>
            <a:solidFill>
              <a:schemeClr val="accent2"/>
            </a:solidFill>
            <a:ln w="9525">
              <a:solidFill>
                <a:srgbClr val="00B0F0"/>
              </a:solidFill>
              <a:rou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4602" name="文本框 8"/>
            <p:cNvSpPr txBox="1">
              <a:spLocks noChangeArrowheads="1"/>
            </p:cNvSpPr>
            <p:nvPr/>
          </p:nvSpPr>
          <p:spPr bwMode="auto">
            <a:xfrm>
              <a:off x="8416" y="1231"/>
              <a:ext cx="4825" cy="2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5000"/>
                </a:lnSpc>
              </a:pP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类比解二元一次方程组的方法，该如何解这个方程组呢？</a:t>
              </a:r>
            </a:p>
          </p:txBody>
        </p:sp>
      </p:grpSp>
      <p:sp>
        <p:nvSpPr>
          <p:cNvPr id="1427468" name="文本框 10"/>
          <p:cNvSpPr txBox="1">
            <a:spLocks noChangeArrowheads="1"/>
          </p:cNvSpPr>
          <p:nvPr/>
        </p:nvSpPr>
        <p:spPr bwMode="auto">
          <a:xfrm>
            <a:off x="536575" y="2470150"/>
            <a:ext cx="473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问题</a:t>
            </a:r>
            <a:r>
              <a:rPr lang="en-US" altLang="zh-CN" sz="2400" b="1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 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如何消去方程组的中的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z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?</a:t>
            </a:r>
          </a:p>
        </p:txBody>
      </p:sp>
      <p:sp>
        <p:nvSpPr>
          <p:cNvPr id="1427469" name="文本框 11"/>
          <p:cNvSpPr txBox="1">
            <a:spLocks noChangeArrowheads="1"/>
          </p:cNvSpPr>
          <p:nvPr/>
        </p:nvSpPr>
        <p:spPr bwMode="auto">
          <a:xfrm>
            <a:off x="850900" y="2927350"/>
            <a:ext cx="1684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①×5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②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27470" name="文本框 12"/>
          <p:cNvSpPr txBox="1">
            <a:spLocks noChangeArrowheads="1"/>
          </p:cNvSpPr>
          <p:nvPr/>
        </p:nvSpPr>
        <p:spPr bwMode="auto">
          <a:xfrm>
            <a:off x="2774950" y="2943225"/>
            <a:ext cx="1684338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③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－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①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427471" name="文本框 13"/>
          <p:cNvSpPr txBox="1">
            <a:spLocks noChangeArrowheads="1"/>
          </p:cNvSpPr>
          <p:nvPr/>
        </p:nvSpPr>
        <p:spPr bwMode="auto">
          <a:xfrm>
            <a:off x="620713" y="3662363"/>
            <a:ext cx="5973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消去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z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之后，得到一个二元一次方程组</a:t>
            </a:r>
          </a:p>
        </p:txBody>
      </p:sp>
      <p:grpSp>
        <p:nvGrpSpPr>
          <p:cNvPr id="20" name="组合 19"/>
          <p:cNvGrpSpPr/>
          <p:nvPr/>
        </p:nvGrpSpPr>
        <p:grpSpPr bwMode="auto">
          <a:xfrm>
            <a:off x="995363" y="4222750"/>
            <a:ext cx="2328862" cy="1011238"/>
            <a:chOff x="1687" y="6170"/>
            <a:chExt cx="3668" cy="1593"/>
          </a:xfrm>
        </p:grpSpPr>
        <p:graphicFrame>
          <p:nvGraphicFramePr>
            <p:cNvPr id="24598" name="对象 14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686" y="6210"/>
            <a:ext cx="3018" cy="14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18" r:id="rId6" imgW="927735" imgH="457835" progId="Equation.3">
                    <p:embed/>
                  </p:oleObj>
                </mc:Choice>
                <mc:Fallback>
                  <p:oleObj r:id="rId6" imgW="927735" imgH="457835" progId="Equation.3">
                    <p:embed/>
                    <p:pic>
                      <p:nvPicPr>
                        <p:cNvPr id="0" name="对象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6" y="6210"/>
                          <a:ext cx="3018" cy="14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599" name="文本框 16"/>
            <p:cNvSpPr txBox="1">
              <a:spLocks noChangeArrowheads="1"/>
            </p:cNvSpPr>
            <p:nvPr/>
          </p:nvSpPr>
          <p:spPr bwMode="auto">
            <a:xfrm>
              <a:off x="4587" y="6170"/>
              <a:ext cx="76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solidFill>
                    <a:srgbClr val="FF0000"/>
                  </a:solidFill>
                </a:rPr>
                <a:t>④</a:t>
              </a:r>
            </a:p>
          </p:txBody>
        </p:sp>
        <p:sp>
          <p:nvSpPr>
            <p:cNvPr id="24600" name="文本框 17"/>
            <p:cNvSpPr txBox="1">
              <a:spLocks noChangeArrowheads="1"/>
            </p:cNvSpPr>
            <p:nvPr/>
          </p:nvSpPr>
          <p:spPr bwMode="auto">
            <a:xfrm>
              <a:off x="4587" y="7043"/>
              <a:ext cx="76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solidFill>
                    <a:srgbClr val="FF0000"/>
                  </a:solidFill>
                </a:rPr>
                <a:t>⑤</a:t>
              </a:r>
            </a:p>
          </p:txBody>
        </p:sp>
      </p:grpSp>
      <p:sp>
        <p:nvSpPr>
          <p:cNvPr id="1427476" name="文本框 20"/>
          <p:cNvSpPr txBox="1">
            <a:spLocks noChangeArrowheads="1"/>
          </p:cNvSpPr>
          <p:nvPr/>
        </p:nvSpPr>
        <p:spPr bwMode="auto">
          <a:xfrm>
            <a:off x="850900" y="5102225"/>
            <a:ext cx="26003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由</a:t>
            </a:r>
            <a:r>
              <a:rPr lang="en-US" altLang="zh-CN" sz="2400">
                <a:solidFill>
                  <a:srgbClr val="FF0000"/>
                </a:solidFill>
              </a:rPr>
              <a:t>④</a:t>
            </a:r>
            <a:r>
              <a:rPr lang="zh-CN" altLang="en-US" sz="2400">
                <a:solidFill>
                  <a:srgbClr val="FF0000"/>
                </a:solidFill>
              </a:rPr>
              <a:t>＋</a:t>
            </a:r>
            <a:r>
              <a:rPr lang="en-US" altLang="zh-CN" sz="2400">
                <a:solidFill>
                  <a:srgbClr val="FF0000"/>
                </a:solidFill>
                <a:sym typeface="宋体" panose="02010600030101010101" pitchFamily="2" charset="-122"/>
              </a:rPr>
              <a:t>⑤</a:t>
            </a:r>
            <a:r>
              <a:rPr lang="zh-CN" altLang="en-US" sz="2400">
                <a:solidFill>
                  <a:srgbClr val="FF0000"/>
                </a:solidFill>
                <a:sym typeface="宋体" panose="02010600030101010101" pitchFamily="2" charset="-122"/>
              </a:rPr>
              <a:t>，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得</a:t>
            </a:r>
          </a:p>
        </p:txBody>
      </p:sp>
      <p:sp>
        <p:nvSpPr>
          <p:cNvPr id="1427477" name="文本框 24"/>
          <p:cNvSpPr txBox="1">
            <a:spLocks noChangeArrowheads="1"/>
          </p:cNvSpPr>
          <p:nvPr/>
        </p:nvSpPr>
        <p:spPr bwMode="auto">
          <a:xfrm>
            <a:off x="2836863" y="5094288"/>
            <a:ext cx="11049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7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=35.</a:t>
            </a:r>
          </a:p>
        </p:txBody>
      </p:sp>
      <p:grpSp>
        <p:nvGrpSpPr>
          <p:cNvPr id="28" name="组合 27"/>
          <p:cNvGrpSpPr/>
          <p:nvPr/>
        </p:nvGrpSpPr>
        <p:grpSpPr bwMode="auto">
          <a:xfrm>
            <a:off x="1851025" y="5734050"/>
            <a:ext cx="1701800" cy="641350"/>
            <a:chOff x="3034" y="8371"/>
            <a:chExt cx="2680" cy="1008"/>
          </a:xfrm>
        </p:grpSpPr>
        <p:sp>
          <p:nvSpPr>
            <p:cNvPr id="24596" name="文本框 25"/>
            <p:cNvSpPr txBox="1">
              <a:spLocks noChangeArrowheads="1"/>
            </p:cNvSpPr>
            <p:nvPr/>
          </p:nvSpPr>
          <p:spPr bwMode="auto">
            <a:xfrm>
              <a:off x="3034" y="8371"/>
              <a:ext cx="1456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解得</a:t>
              </a:r>
            </a:p>
          </p:txBody>
        </p:sp>
        <p:sp>
          <p:nvSpPr>
            <p:cNvPr id="24597" name="文本框 26"/>
            <p:cNvSpPr txBox="1">
              <a:spLocks noChangeArrowheads="1"/>
            </p:cNvSpPr>
            <p:nvPr/>
          </p:nvSpPr>
          <p:spPr bwMode="auto">
            <a:xfrm>
              <a:off x="4490" y="8371"/>
              <a:ext cx="1225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x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=5.</a:t>
              </a:r>
            </a:p>
          </p:txBody>
        </p:sp>
      </p:grpSp>
      <p:sp>
        <p:nvSpPr>
          <p:cNvPr id="1427481" name="文本框 29"/>
          <p:cNvSpPr txBox="1">
            <a:spLocks noChangeArrowheads="1"/>
          </p:cNvSpPr>
          <p:nvPr/>
        </p:nvSpPr>
        <p:spPr bwMode="auto">
          <a:xfrm>
            <a:off x="4433888" y="4092575"/>
            <a:ext cx="307022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将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=5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代入</a:t>
            </a:r>
            <a:r>
              <a:rPr lang="en-US" altLang="zh-CN" sz="2400">
                <a:solidFill>
                  <a:srgbClr val="FF0000"/>
                </a:solidFill>
                <a:sym typeface="宋体" panose="02010600030101010101" pitchFamily="2" charset="-122"/>
              </a:rPr>
              <a:t>⑤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中，得</a:t>
            </a:r>
          </a:p>
        </p:txBody>
      </p:sp>
      <p:sp>
        <p:nvSpPr>
          <p:cNvPr id="1427482" name="文本框 31"/>
          <p:cNvSpPr txBox="1">
            <a:spLocks noChangeArrowheads="1"/>
          </p:cNvSpPr>
          <p:nvPr/>
        </p:nvSpPr>
        <p:spPr bwMode="auto">
          <a:xfrm>
            <a:off x="4810125" y="4776788"/>
            <a:ext cx="1174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5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-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4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y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=9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grpSp>
        <p:nvGrpSpPr>
          <p:cNvPr id="33" name="组合 32"/>
          <p:cNvGrpSpPr/>
          <p:nvPr/>
        </p:nvGrpSpPr>
        <p:grpSpPr bwMode="auto">
          <a:xfrm>
            <a:off x="4603750" y="5233988"/>
            <a:ext cx="1990725" cy="639762"/>
            <a:chOff x="3034" y="8371"/>
            <a:chExt cx="3134" cy="1008"/>
          </a:xfrm>
        </p:grpSpPr>
        <p:sp>
          <p:nvSpPr>
            <p:cNvPr id="24594" name="文本框 33"/>
            <p:cNvSpPr txBox="1">
              <a:spLocks noChangeArrowheads="1"/>
            </p:cNvSpPr>
            <p:nvPr/>
          </p:nvSpPr>
          <p:spPr bwMode="auto">
            <a:xfrm>
              <a:off x="3034" y="8371"/>
              <a:ext cx="1456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解得</a:t>
              </a:r>
            </a:p>
          </p:txBody>
        </p:sp>
        <p:sp>
          <p:nvSpPr>
            <p:cNvPr id="24595" name="文本框 34"/>
            <p:cNvSpPr txBox="1">
              <a:spLocks noChangeArrowheads="1"/>
            </p:cNvSpPr>
            <p:nvPr/>
          </p:nvSpPr>
          <p:spPr bwMode="auto">
            <a:xfrm>
              <a:off x="4490" y="8371"/>
              <a:ext cx="1678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y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=</a:t>
              </a:r>
              <a:r>
                <a:rPr lang="en-US" altLang="zh-CN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-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1.</a:t>
              </a:r>
            </a:p>
          </p:txBody>
        </p:sp>
      </p:grpSp>
      <p:grpSp>
        <p:nvGrpSpPr>
          <p:cNvPr id="24" name="组合 23"/>
          <p:cNvGrpSpPr/>
          <p:nvPr/>
        </p:nvGrpSpPr>
        <p:grpSpPr bwMode="auto">
          <a:xfrm>
            <a:off x="3892550" y="4122738"/>
            <a:ext cx="3529013" cy="1766887"/>
            <a:chOff x="6009" y="6007"/>
            <a:chExt cx="5557" cy="2783"/>
          </a:xfrm>
        </p:grpSpPr>
        <p:sp>
          <p:nvSpPr>
            <p:cNvPr id="24592" name="云形 21"/>
            <p:cNvSpPr>
              <a:spLocks noChangeArrowheads="1"/>
            </p:cNvSpPr>
            <p:nvPr/>
          </p:nvSpPr>
          <p:spPr bwMode="auto">
            <a:xfrm>
              <a:off x="6009" y="6007"/>
              <a:ext cx="5557" cy="2783"/>
            </a:xfrm>
            <a:custGeom>
              <a:avLst/>
              <a:gdLst>
                <a:gd name="T0" fmla="*/ 502 w 43200"/>
                <a:gd name="T1" fmla="*/ 926 h 43200"/>
                <a:gd name="T2" fmla="*/ 494 w 43200"/>
                <a:gd name="T3" fmla="*/ 846 h 43200"/>
                <a:gd name="T4" fmla="*/ 1362 w 43200"/>
                <a:gd name="T5" fmla="*/ 254 h 43200"/>
                <a:gd name="T6" fmla="*/ 1802 w 43200"/>
                <a:gd name="T7" fmla="*/ 335 h 43200"/>
                <a:gd name="T8" fmla="*/ 2408 w 43200"/>
                <a:gd name="T9" fmla="*/ 87 h 43200"/>
                <a:gd name="T10" fmla="*/ 2889 w 43200"/>
                <a:gd name="T11" fmla="*/ 221 h 43200"/>
                <a:gd name="T12" fmla="*/ 3391 w 43200"/>
                <a:gd name="T13" fmla="*/ 9 h 43200"/>
                <a:gd name="T14" fmla="*/ 3838 w 43200"/>
                <a:gd name="T15" fmla="*/ 160 h 43200"/>
                <a:gd name="T16" fmla="*/ 4314 w 43200"/>
                <a:gd name="T17" fmla="*/ 10 h 43200"/>
                <a:gd name="T18" fmla="*/ 4929 w 43200"/>
                <a:gd name="T19" fmla="*/ 359 h 43200"/>
                <a:gd name="T20" fmla="*/ 5435 w 43200"/>
                <a:gd name="T21" fmla="*/ 811 h 43200"/>
                <a:gd name="T22" fmla="*/ 5379 w 43200"/>
                <a:gd name="T23" fmla="*/ 996 h 43200"/>
                <a:gd name="T24" fmla="*/ 5560 w 43200"/>
                <a:gd name="T25" fmla="*/ 1358 h 43200"/>
                <a:gd name="T26" fmla="*/ 4812 w 43200"/>
                <a:gd name="T27" fmla="*/ 1946 h 43200"/>
                <a:gd name="T28" fmla="*/ 4068 w 43200"/>
                <a:gd name="T29" fmla="*/ 2448 h 43200"/>
                <a:gd name="T30" fmla="*/ 3674 w 43200"/>
                <a:gd name="T31" fmla="*/ 2372 h 43200"/>
                <a:gd name="T32" fmla="*/ 2843 w 43200"/>
                <a:gd name="T33" fmla="*/ 2793 h 43200"/>
                <a:gd name="T34" fmla="*/ 2120 w 43200"/>
                <a:gd name="T35" fmla="*/ 2530 h 43200"/>
                <a:gd name="T36" fmla="*/ 1609 w 43200"/>
                <a:gd name="T37" fmla="*/ 2627 h 43200"/>
                <a:gd name="T38" fmla="*/ 747 w 43200"/>
                <a:gd name="T39" fmla="*/ 2285 h 43200"/>
                <a:gd name="T40" fmla="*/ 682 w 43200"/>
                <a:gd name="T41" fmla="*/ 2288 h 43200"/>
                <a:gd name="T42" fmla="*/ 121 w 43200"/>
                <a:gd name="T43" fmla="*/ 1907 h 43200"/>
                <a:gd name="T44" fmla="*/ 272 w 43200"/>
                <a:gd name="T45" fmla="*/ 1646 h 43200"/>
                <a:gd name="T46" fmla="*/ -4 w 43200"/>
                <a:gd name="T47" fmla="*/ 1316 h 43200"/>
                <a:gd name="T48" fmla="*/ 497 w 43200"/>
                <a:gd name="T49" fmla="*/ 935 h 43200"/>
                <a:gd name="T50" fmla="*/ 604 w 43200"/>
                <a:gd name="T51" fmla="*/ 1686 h 43200"/>
                <a:gd name="T52" fmla="*/ 560 w 43200"/>
                <a:gd name="T53" fmla="*/ 1688 h 43200"/>
                <a:gd name="T54" fmla="*/ 278 w 43200"/>
                <a:gd name="T55" fmla="*/ 1635 h 43200"/>
                <a:gd name="T56" fmla="*/ 891 w 43200"/>
                <a:gd name="T57" fmla="*/ 2248 h 43200"/>
                <a:gd name="T58" fmla="*/ 749 w 43200"/>
                <a:gd name="T59" fmla="*/ 2273 h 43200"/>
                <a:gd name="T60" fmla="*/ 2120 w 43200"/>
                <a:gd name="T61" fmla="*/ 2518 h 43200"/>
                <a:gd name="T62" fmla="*/ 2034 w 43200"/>
                <a:gd name="T63" fmla="*/ 2406 h 43200"/>
                <a:gd name="T64" fmla="*/ 3708 w 43200"/>
                <a:gd name="T65" fmla="*/ 2239 h 43200"/>
                <a:gd name="T66" fmla="*/ 3674 w 43200"/>
                <a:gd name="T67" fmla="*/ 2362 h 43200"/>
                <a:gd name="T68" fmla="*/ 4390 w 43200"/>
                <a:gd name="T69" fmla="*/ 1479 h 43200"/>
                <a:gd name="T70" fmla="*/ 4808 w 43200"/>
                <a:gd name="T71" fmla="*/ 1934 h 43200"/>
                <a:gd name="T72" fmla="*/ 4808 w 43200"/>
                <a:gd name="T73" fmla="*/ 1938 h 43200"/>
                <a:gd name="T74" fmla="*/ 5377 w 43200"/>
                <a:gd name="T75" fmla="*/ 989 h 43200"/>
                <a:gd name="T76" fmla="*/ 5191 w 43200"/>
                <a:gd name="T77" fmla="*/ 1162 h 43200"/>
                <a:gd name="T78" fmla="*/ 4930 w 43200"/>
                <a:gd name="T79" fmla="*/ 350 h 43200"/>
                <a:gd name="T80" fmla="*/ 4940 w 43200"/>
                <a:gd name="T81" fmla="*/ 425 h 43200"/>
                <a:gd name="T82" fmla="*/ 4940 w 43200"/>
                <a:gd name="T83" fmla="*/ 431 h 43200"/>
                <a:gd name="T84" fmla="*/ 3740 w 43200"/>
                <a:gd name="T85" fmla="*/ 255 h 43200"/>
                <a:gd name="T86" fmla="*/ 3836 w 43200"/>
                <a:gd name="T87" fmla="*/ 151 h 43200"/>
                <a:gd name="T88" fmla="*/ 2848 w 43200"/>
                <a:gd name="T89" fmla="*/ 304 h 43200"/>
                <a:gd name="T90" fmla="*/ 2894 w 43200"/>
                <a:gd name="T91" fmla="*/ 214 h 43200"/>
                <a:gd name="T92" fmla="*/ 1801 w 43200"/>
                <a:gd name="T93" fmla="*/ 334 h 43200"/>
                <a:gd name="T94" fmla="*/ 1968 w 43200"/>
                <a:gd name="T95" fmla="*/ 421 h 43200"/>
                <a:gd name="T96" fmla="*/ 531 w 43200"/>
                <a:gd name="T97" fmla="*/ 1017 h 43200"/>
                <a:gd name="T98" fmla="*/ 502 w 43200"/>
                <a:gd name="T99" fmla="*/ 926 h 4320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3200" h="43200">
                  <a:moveTo>
                    <a:pt x="3900" y="14370"/>
                  </a:moveTo>
                  <a:cubicBezTo>
                    <a:pt x="3859" y="13965"/>
                    <a:pt x="3838" y="13551"/>
                    <a:pt x="3838" y="13131"/>
                  </a:cubicBezTo>
                  <a:cubicBezTo>
                    <a:pt x="3838" y="8056"/>
                    <a:pt x="6861" y="3941"/>
                    <a:pt x="10591" y="3941"/>
                  </a:cubicBezTo>
                  <a:cubicBezTo>
                    <a:pt x="11837" y="3941"/>
                    <a:pt x="13004" y="4400"/>
                    <a:pt x="14006" y="5201"/>
                  </a:cubicBezTo>
                  <a:cubicBezTo>
                    <a:pt x="14902" y="2905"/>
                    <a:pt x="16675" y="1343"/>
                    <a:pt x="18716" y="1343"/>
                  </a:cubicBezTo>
                  <a:cubicBezTo>
                    <a:pt x="20174" y="1343"/>
                    <a:pt x="21494" y="2140"/>
                    <a:pt x="22457" y="3431"/>
                  </a:cubicBezTo>
                  <a:cubicBezTo>
                    <a:pt x="23173" y="1479"/>
                    <a:pt x="24653" y="140"/>
                    <a:pt x="26363" y="140"/>
                  </a:cubicBezTo>
                  <a:cubicBezTo>
                    <a:pt x="27778" y="140"/>
                    <a:pt x="29037" y="1058"/>
                    <a:pt x="29834" y="2480"/>
                  </a:cubicBezTo>
                  <a:cubicBezTo>
                    <a:pt x="30725" y="1054"/>
                    <a:pt x="32054" y="149"/>
                    <a:pt x="33539" y="149"/>
                  </a:cubicBezTo>
                  <a:cubicBezTo>
                    <a:pt x="35927" y="149"/>
                    <a:pt x="37913" y="2490"/>
                    <a:pt x="38319" y="5572"/>
                  </a:cubicBezTo>
                  <a:cubicBezTo>
                    <a:pt x="40586" y="6412"/>
                    <a:pt x="42251" y="9236"/>
                    <a:pt x="42251" y="12590"/>
                  </a:cubicBezTo>
                  <a:cubicBezTo>
                    <a:pt x="42251" y="13609"/>
                    <a:pt x="42097" y="14578"/>
                    <a:pt x="41820" y="15458"/>
                  </a:cubicBezTo>
                  <a:cubicBezTo>
                    <a:pt x="42699" y="17013"/>
                    <a:pt x="43222" y="18960"/>
                    <a:pt x="43222" y="21074"/>
                  </a:cubicBezTo>
                  <a:cubicBezTo>
                    <a:pt x="43222" y="25723"/>
                    <a:pt x="40694" y="29568"/>
                    <a:pt x="37409" y="30202"/>
                  </a:cubicBezTo>
                  <a:cubicBezTo>
                    <a:pt x="37384" y="34518"/>
                    <a:pt x="34803" y="38006"/>
                    <a:pt x="31624" y="38006"/>
                  </a:cubicBezTo>
                  <a:cubicBezTo>
                    <a:pt x="30499" y="38006"/>
                    <a:pt x="29448" y="37569"/>
                    <a:pt x="28560" y="36813"/>
                  </a:cubicBezTo>
                  <a:cubicBezTo>
                    <a:pt x="27721" y="40603"/>
                    <a:pt x="25145" y="43358"/>
                    <a:pt x="22098" y="43358"/>
                  </a:cubicBezTo>
                  <a:cubicBezTo>
                    <a:pt x="19758" y="43358"/>
                    <a:pt x="17696" y="41733"/>
                    <a:pt x="16484" y="39265"/>
                  </a:cubicBezTo>
                  <a:cubicBezTo>
                    <a:pt x="15323" y="40222"/>
                    <a:pt x="13962" y="40772"/>
                    <a:pt x="12507" y="40772"/>
                  </a:cubicBezTo>
                  <a:cubicBezTo>
                    <a:pt x="9641" y="40772"/>
                    <a:pt x="7140" y="38639"/>
                    <a:pt x="5808" y="35473"/>
                  </a:cubicBezTo>
                  <a:cubicBezTo>
                    <a:pt x="5642" y="35499"/>
                    <a:pt x="5472" y="35513"/>
                    <a:pt x="5300" y="35513"/>
                  </a:cubicBezTo>
                  <a:cubicBezTo>
                    <a:pt x="2892" y="35513"/>
                    <a:pt x="940" y="32863"/>
                    <a:pt x="940" y="29595"/>
                  </a:cubicBezTo>
                  <a:cubicBezTo>
                    <a:pt x="940" y="28031"/>
                    <a:pt x="1387" y="26609"/>
                    <a:pt x="2117" y="25551"/>
                  </a:cubicBezTo>
                  <a:cubicBezTo>
                    <a:pt x="831" y="24519"/>
                    <a:pt x="-32" y="22608"/>
                    <a:pt x="-32" y="20421"/>
                  </a:cubicBezTo>
                  <a:cubicBezTo>
                    <a:pt x="-32" y="17344"/>
                    <a:pt x="1677" y="14813"/>
                    <a:pt x="3866" y="14507"/>
                  </a:cubicBezTo>
                  <a:lnTo>
                    <a:pt x="3900" y="14370"/>
                  </a:lnTo>
                  <a:close/>
                </a:path>
                <a:path w="43200" h="43200" fill="none">
                  <a:moveTo>
                    <a:pt x="4693" y="26177"/>
                  </a:moveTo>
                  <a:cubicBezTo>
                    <a:pt x="4582" y="26189"/>
                    <a:pt x="4470" y="26195"/>
                    <a:pt x="4356" y="26195"/>
                  </a:cubicBezTo>
                  <a:cubicBezTo>
                    <a:pt x="3555" y="26195"/>
                    <a:pt x="2804" y="25898"/>
                    <a:pt x="2160" y="25381"/>
                  </a:cubicBezTo>
                  <a:moveTo>
                    <a:pt x="6928" y="34899"/>
                  </a:moveTo>
                  <a:cubicBezTo>
                    <a:pt x="6579" y="35090"/>
                    <a:pt x="6207" y="35220"/>
                    <a:pt x="5821" y="35281"/>
                  </a:cubicBezTo>
                  <a:moveTo>
                    <a:pt x="16478" y="39090"/>
                  </a:moveTo>
                  <a:cubicBezTo>
                    <a:pt x="16211" y="38549"/>
                    <a:pt x="15986" y="37967"/>
                    <a:pt x="15809" y="37354"/>
                  </a:cubicBezTo>
                  <a:moveTo>
                    <a:pt x="28827" y="34751"/>
                  </a:moveTo>
                  <a:cubicBezTo>
                    <a:pt x="28787" y="35413"/>
                    <a:pt x="28697" y="36052"/>
                    <a:pt x="28562" y="36663"/>
                  </a:cubicBezTo>
                  <a:moveTo>
                    <a:pt x="34129" y="22954"/>
                  </a:moveTo>
                  <a:cubicBezTo>
                    <a:pt x="36055" y="24231"/>
                    <a:pt x="37381" y="26919"/>
                    <a:pt x="37381" y="30027"/>
                  </a:cubicBezTo>
                  <a:cubicBezTo>
                    <a:pt x="37381" y="30048"/>
                    <a:pt x="37381" y="30069"/>
                    <a:pt x="37381" y="30090"/>
                  </a:cubicBezTo>
                  <a:moveTo>
                    <a:pt x="41798" y="15354"/>
                  </a:moveTo>
                  <a:cubicBezTo>
                    <a:pt x="41472" y="16395"/>
                    <a:pt x="40973" y="17308"/>
                    <a:pt x="40351" y="18030"/>
                  </a:cubicBezTo>
                  <a:moveTo>
                    <a:pt x="38324" y="5426"/>
                  </a:moveTo>
                  <a:cubicBezTo>
                    <a:pt x="38375" y="5804"/>
                    <a:pt x="38401" y="6196"/>
                    <a:pt x="38401" y="6595"/>
                  </a:cubicBezTo>
                  <a:cubicBezTo>
                    <a:pt x="38401" y="6627"/>
                    <a:pt x="38401" y="6658"/>
                    <a:pt x="38401" y="6690"/>
                  </a:cubicBezTo>
                  <a:moveTo>
                    <a:pt x="29078" y="3952"/>
                  </a:moveTo>
                  <a:cubicBezTo>
                    <a:pt x="29268" y="3364"/>
                    <a:pt x="29519" y="2823"/>
                    <a:pt x="29820" y="2341"/>
                  </a:cubicBezTo>
                  <a:moveTo>
                    <a:pt x="22141" y="4720"/>
                  </a:moveTo>
                  <a:cubicBezTo>
                    <a:pt x="22218" y="4229"/>
                    <a:pt x="22340" y="3764"/>
                    <a:pt x="22499" y="3329"/>
                  </a:cubicBezTo>
                  <a:moveTo>
                    <a:pt x="14000" y="5192"/>
                  </a:moveTo>
                  <a:cubicBezTo>
                    <a:pt x="14474" y="5569"/>
                    <a:pt x="14910" y="6023"/>
                    <a:pt x="15300" y="6540"/>
                  </a:cubicBezTo>
                  <a:moveTo>
                    <a:pt x="4127" y="15789"/>
                  </a:moveTo>
                  <a:cubicBezTo>
                    <a:pt x="4024" y="15332"/>
                    <a:pt x="3948" y="14858"/>
                    <a:pt x="3900" y="14375"/>
                  </a:cubicBezTo>
                </a:path>
              </a:pathLst>
            </a:custGeom>
            <a:solidFill>
              <a:srgbClr val="FBFB00"/>
            </a:solidFill>
            <a:ln w="9525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3" name="文本框 22"/>
            <p:cNvSpPr txBox="1">
              <a:spLocks noChangeArrowheads="1"/>
            </p:cNvSpPr>
            <p:nvPr/>
          </p:nvSpPr>
          <p:spPr bwMode="auto">
            <a:xfrm>
              <a:off x="6900" y="6606"/>
              <a:ext cx="3775" cy="1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5000"/>
                </a:lnSpc>
              </a:pP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你能解这个二元一次方程组吗？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27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27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27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27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27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27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27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27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27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27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decel="100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decel="100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27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27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427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427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7468" grpId="0"/>
      <p:bldP spid="1427469" grpId="0"/>
      <p:bldP spid="1427470" grpId="0"/>
      <p:bldP spid="1427471" grpId="0"/>
      <p:bldP spid="1427476" grpId="0"/>
      <p:bldP spid="1427477" grpId="0"/>
      <p:bldP spid="1427481" grpId="0"/>
      <p:bldP spid="142748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8482" name="文本框 29"/>
          <p:cNvSpPr txBox="1">
            <a:spLocks noChangeArrowheads="1"/>
          </p:cNvSpPr>
          <p:nvPr/>
        </p:nvSpPr>
        <p:spPr bwMode="auto">
          <a:xfrm>
            <a:off x="1522413" y="1666875"/>
            <a:ext cx="5321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将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=5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-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代入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①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中，得</a:t>
            </a:r>
          </a:p>
        </p:txBody>
      </p:sp>
      <p:sp>
        <p:nvSpPr>
          <p:cNvPr id="1428483" name="文本框 10"/>
          <p:cNvSpPr txBox="1">
            <a:spLocks noChangeArrowheads="1"/>
          </p:cNvSpPr>
          <p:nvPr/>
        </p:nvSpPr>
        <p:spPr bwMode="auto">
          <a:xfrm>
            <a:off x="571500" y="1236663"/>
            <a:ext cx="7715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问题</a:t>
            </a:r>
            <a:r>
              <a:rPr lang="en-US" altLang="zh-CN" sz="2400" b="1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 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如求出了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的值，如何求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z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的值？</a:t>
            </a:r>
          </a:p>
        </p:txBody>
      </p:sp>
      <p:sp>
        <p:nvSpPr>
          <p:cNvPr id="1428484" name="文本框 1"/>
          <p:cNvSpPr txBox="1">
            <a:spLocks noChangeArrowheads="1"/>
          </p:cNvSpPr>
          <p:nvPr/>
        </p:nvSpPr>
        <p:spPr bwMode="auto">
          <a:xfrm>
            <a:off x="2508250" y="2346325"/>
            <a:ext cx="1724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5+(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-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1)+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z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=5.</a:t>
            </a:r>
            <a:endParaRPr lang="en-US" altLang="zh-CN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grpSp>
        <p:nvGrpSpPr>
          <p:cNvPr id="28" name="组合 27"/>
          <p:cNvGrpSpPr/>
          <p:nvPr/>
        </p:nvGrpSpPr>
        <p:grpSpPr bwMode="auto">
          <a:xfrm>
            <a:off x="1584325" y="2700338"/>
            <a:ext cx="1701800" cy="639762"/>
            <a:chOff x="3034" y="8371"/>
            <a:chExt cx="2681" cy="1008"/>
          </a:xfrm>
        </p:grpSpPr>
        <p:sp>
          <p:nvSpPr>
            <p:cNvPr id="25609" name="文本框 25"/>
            <p:cNvSpPr txBox="1">
              <a:spLocks noChangeArrowheads="1"/>
            </p:cNvSpPr>
            <p:nvPr/>
          </p:nvSpPr>
          <p:spPr bwMode="auto">
            <a:xfrm>
              <a:off x="3034" y="8371"/>
              <a:ext cx="1456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解得</a:t>
              </a:r>
            </a:p>
          </p:txBody>
        </p:sp>
        <p:sp>
          <p:nvSpPr>
            <p:cNvPr id="25610" name="文本框 26"/>
            <p:cNvSpPr txBox="1">
              <a:spLocks noChangeArrowheads="1"/>
            </p:cNvSpPr>
            <p:nvPr/>
          </p:nvSpPr>
          <p:spPr bwMode="auto">
            <a:xfrm>
              <a:off x="4490" y="8371"/>
              <a:ext cx="1225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z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=1.</a:t>
              </a:r>
            </a:p>
          </p:txBody>
        </p:sp>
      </p:grpSp>
      <p:sp>
        <p:nvSpPr>
          <p:cNvPr id="1428488" name="文本框 2"/>
          <p:cNvSpPr txBox="1">
            <a:spLocks noChangeArrowheads="1"/>
          </p:cNvSpPr>
          <p:nvPr/>
        </p:nvSpPr>
        <p:spPr bwMode="auto">
          <a:xfrm>
            <a:off x="1584325" y="3340100"/>
            <a:ext cx="31242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所以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,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原方程组的解为</a:t>
            </a:r>
          </a:p>
        </p:txBody>
      </p:sp>
      <p:graphicFrame>
        <p:nvGraphicFramePr>
          <p:cNvPr id="1428489" name="对象 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159000" y="3979863"/>
          <a:ext cx="1127125" cy="147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6" r:id="rId4" imgW="546100" imgH="711835" progId="Equation.3">
                  <p:embed/>
                </p:oleObj>
              </mc:Choice>
              <mc:Fallback>
                <p:oleObj r:id="rId4" imgW="546100" imgH="711835" progId="Equation.3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0" y="3979863"/>
                        <a:ext cx="1127125" cy="1471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8490" name="文本框 8"/>
          <p:cNvSpPr txBox="1">
            <a:spLocks noChangeArrowheads="1"/>
          </p:cNvSpPr>
          <p:nvPr/>
        </p:nvSpPr>
        <p:spPr bwMode="auto">
          <a:xfrm>
            <a:off x="714375" y="5553075"/>
            <a:ext cx="77755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zh-CN" altLang="en-US" sz="240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想一想：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解三元一次方程组的基本方法和步骤有哪些？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28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28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2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2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28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28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28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8482" grpId="0"/>
      <p:bldP spid="1428483" grpId="0"/>
      <p:bldP spid="1428484" grpId="0"/>
      <p:bldP spid="1428488" grpId="0"/>
      <p:bldP spid="142849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506" name="文本框 13"/>
          <p:cNvSpPr txBox="1">
            <a:spLocks noChangeArrowheads="1"/>
          </p:cNvSpPr>
          <p:nvPr/>
        </p:nvSpPr>
        <p:spPr bwMode="auto">
          <a:xfrm>
            <a:off x="946150" y="1430338"/>
            <a:ext cx="5973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解三元一次方程组的基本方法和步骤：</a:t>
            </a: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26627" name="圆角矩形 31"/>
          <p:cNvSpPr>
            <a:spLocks noChangeArrowheads="1"/>
          </p:cNvSpPr>
          <p:nvPr/>
        </p:nvSpPr>
        <p:spPr bwMode="auto">
          <a:xfrm>
            <a:off x="568325" y="901700"/>
            <a:ext cx="1647825" cy="479425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归纳总结</a:t>
            </a:r>
          </a:p>
        </p:txBody>
      </p:sp>
      <p:graphicFrame>
        <p:nvGraphicFramePr>
          <p:cNvPr id="1429508" name="对象 18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530475" y="1928813"/>
          <a:ext cx="2286000" cy="147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6" r:id="rId4" imgW="1105535" imgH="711835" progId="Equation.3">
                  <p:embed/>
                </p:oleObj>
              </mc:Choice>
              <mc:Fallback>
                <p:oleObj r:id="rId4" imgW="1105535" imgH="711835" progId="Equation.3">
                  <p:embed/>
                  <p:pic>
                    <p:nvPicPr>
                      <p:cNvPr id="0" name="对象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0475" y="1928813"/>
                        <a:ext cx="2286000" cy="147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530475" y="4143375"/>
          <a:ext cx="1916113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7" r:id="rId6" imgW="927735" imgH="457835" progId="Equation.3">
                  <p:embed/>
                </p:oleObj>
              </mc:Choice>
              <mc:Fallback>
                <p:oleObj r:id="rId6" imgW="927735" imgH="457835" progId="Equation.3">
                  <p:embed/>
                  <p:pic>
                    <p:nvPicPr>
                      <p:cNvPr id="0" name="对象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0475" y="4143375"/>
                        <a:ext cx="1916113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9510" name="文本框 24"/>
          <p:cNvSpPr txBox="1">
            <a:spLocks noChangeArrowheads="1"/>
          </p:cNvSpPr>
          <p:nvPr/>
        </p:nvSpPr>
        <p:spPr bwMode="auto">
          <a:xfrm>
            <a:off x="2730500" y="5616575"/>
            <a:ext cx="1104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7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=35.</a:t>
            </a:r>
          </a:p>
        </p:txBody>
      </p:sp>
      <p:sp>
        <p:nvSpPr>
          <p:cNvPr id="1429511" name="文本框 26"/>
          <p:cNvSpPr txBox="1">
            <a:spLocks noChangeArrowheads="1"/>
          </p:cNvSpPr>
          <p:nvPr/>
        </p:nvSpPr>
        <p:spPr bwMode="auto">
          <a:xfrm>
            <a:off x="5168900" y="5616575"/>
            <a:ext cx="7778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=5.</a:t>
            </a:r>
          </a:p>
        </p:txBody>
      </p:sp>
      <p:sp>
        <p:nvSpPr>
          <p:cNvPr id="1429512" name="文本框 1"/>
          <p:cNvSpPr txBox="1">
            <a:spLocks noChangeArrowheads="1"/>
          </p:cNvSpPr>
          <p:nvPr/>
        </p:nvSpPr>
        <p:spPr bwMode="auto">
          <a:xfrm>
            <a:off x="7054850" y="5616575"/>
            <a:ext cx="11318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-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4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=5.</a:t>
            </a:r>
          </a:p>
        </p:txBody>
      </p:sp>
      <p:graphicFrame>
        <p:nvGraphicFramePr>
          <p:cNvPr id="3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7042150" y="4435475"/>
          <a:ext cx="1157288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8" r:id="rId8" imgW="559435" imgH="457835" progId="Equation.3">
                  <p:embed/>
                </p:oleObj>
              </mc:Choice>
              <mc:Fallback>
                <p:oleObj r:id="rId8" imgW="559435" imgH="457835" progId="Equation.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2150" y="4435475"/>
                        <a:ext cx="1157288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9514" name="文本框 4"/>
          <p:cNvSpPr txBox="1">
            <a:spLocks noChangeArrowheads="1"/>
          </p:cNvSpPr>
          <p:nvPr/>
        </p:nvSpPr>
        <p:spPr bwMode="auto">
          <a:xfrm>
            <a:off x="7042150" y="3494088"/>
            <a:ext cx="143192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+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y+z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=5.</a:t>
            </a:r>
          </a:p>
        </p:txBody>
      </p:sp>
      <p:graphicFrame>
        <p:nvGraphicFramePr>
          <p:cNvPr id="6" name="对象 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7070725" y="1863725"/>
          <a:ext cx="1128713" cy="147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9" r:id="rId10" imgW="546100" imgH="711835" progId="Equation.3">
                  <p:embed/>
                </p:oleObj>
              </mc:Choice>
              <mc:Fallback>
                <p:oleObj r:id="rId10" imgW="546100" imgH="711835" progId="Equation.3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0725" y="1863725"/>
                        <a:ext cx="1128713" cy="147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直接箭头连接符 7"/>
          <p:cNvCxnSpPr>
            <a:cxnSpLocks noChangeShapeType="1"/>
          </p:cNvCxnSpPr>
          <p:nvPr/>
        </p:nvCxnSpPr>
        <p:spPr bwMode="auto">
          <a:xfrm flipH="1">
            <a:off x="3367088" y="3289300"/>
            <a:ext cx="6350" cy="8636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直接箭头连接符 10"/>
          <p:cNvCxnSpPr>
            <a:cxnSpLocks noChangeShapeType="1"/>
          </p:cNvCxnSpPr>
          <p:nvPr/>
        </p:nvCxnSpPr>
        <p:spPr bwMode="auto">
          <a:xfrm flipH="1">
            <a:off x="3279775" y="4978400"/>
            <a:ext cx="6350" cy="8636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直接箭头连接符 11"/>
          <p:cNvCxnSpPr>
            <a:cxnSpLocks noChangeShapeType="1"/>
          </p:cNvCxnSpPr>
          <p:nvPr/>
        </p:nvCxnSpPr>
        <p:spPr bwMode="auto">
          <a:xfrm>
            <a:off x="3759200" y="6013450"/>
            <a:ext cx="1333500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直接箭头连接符 12"/>
          <p:cNvCxnSpPr>
            <a:cxnSpLocks noChangeShapeType="1"/>
          </p:cNvCxnSpPr>
          <p:nvPr/>
        </p:nvCxnSpPr>
        <p:spPr bwMode="auto">
          <a:xfrm>
            <a:off x="5737225" y="6038850"/>
            <a:ext cx="1333500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直接箭头连接符 16"/>
          <p:cNvCxnSpPr>
            <a:cxnSpLocks noChangeShapeType="1"/>
          </p:cNvCxnSpPr>
          <p:nvPr/>
        </p:nvCxnSpPr>
        <p:spPr bwMode="auto">
          <a:xfrm flipV="1">
            <a:off x="7615238" y="5251450"/>
            <a:ext cx="4762" cy="70167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直接箭头连接符 17"/>
          <p:cNvCxnSpPr>
            <a:cxnSpLocks noChangeShapeType="1"/>
          </p:cNvCxnSpPr>
          <p:nvPr/>
        </p:nvCxnSpPr>
        <p:spPr bwMode="auto">
          <a:xfrm flipH="1" flipV="1">
            <a:off x="7615238" y="4081463"/>
            <a:ext cx="3175" cy="471487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29522" name="文本框 21"/>
          <p:cNvSpPr txBox="1">
            <a:spLocks noChangeArrowheads="1"/>
          </p:cNvSpPr>
          <p:nvPr/>
        </p:nvSpPr>
        <p:spPr bwMode="auto">
          <a:xfrm>
            <a:off x="3570288" y="3492500"/>
            <a:ext cx="792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消元</a:t>
            </a:r>
          </a:p>
        </p:txBody>
      </p:sp>
      <p:sp>
        <p:nvSpPr>
          <p:cNvPr id="1429523" name="文本框 22"/>
          <p:cNvSpPr txBox="1">
            <a:spLocks noChangeArrowheads="1"/>
          </p:cNvSpPr>
          <p:nvPr/>
        </p:nvSpPr>
        <p:spPr bwMode="auto">
          <a:xfrm>
            <a:off x="3373438" y="5089525"/>
            <a:ext cx="871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求解</a:t>
            </a:r>
          </a:p>
        </p:txBody>
      </p:sp>
      <p:sp>
        <p:nvSpPr>
          <p:cNvPr id="1429524" name="文本框 23"/>
          <p:cNvSpPr txBox="1">
            <a:spLocks noChangeArrowheads="1"/>
          </p:cNvSpPr>
          <p:nvPr/>
        </p:nvSpPr>
        <p:spPr bwMode="auto">
          <a:xfrm>
            <a:off x="3990975" y="5616575"/>
            <a:ext cx="86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求解</a:t>
            </a:r>
          </a:p>
        </p:txBody>
      </p:sp>
      <p:sp>
        <p:nvSpPr>
          <p:cNvPr id="1429525" name="文本框 25"/>
          <p:cNvSpPr txBox="1">
            <a:spLocks noChangeArrowheads="1"/>
          </p:cNvSpPr>
          <p:nvPr/>
        </p:nvSpPr>
        <p:spPr bwMode="auto">
          <a:xfrm>
            <a:off x="5946775" y="5581650"/>
            <a:ext cx="871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代入</a:t>
            </a:r>
          </a:p>
        </p:txBody>
      </p:sp>
      <p:sp>
        <p:nvSpPr>
          <p:cNvPr id="1429526" name="文本框 27"/>
          <p:cNvSpPr txBox="1">
            <a:spLocks noChangeArrowheads="1"/>
          </p:cNvSpPr>
          <p:nvPr/>
        </p:nvSpPr>
        <p:spPr bwMode="auto">
          <a:xfrm>
            <a:off x="7620000" y="5384800"/>
            <a:ext cx="871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得解</a:t>
            </a:r>
          </a:p>
        </p:txBody>
      </p:sp>
      <p:sp>
        <p:nvSpPr>
          <p:cNvPr id="1429527" name="文本框 28"/>
          <p:cNvSpPr txBox="1">
            <a:spLocks noChangeArrowheads="1"/>
          </p:cNvSpPr>
          <p:nvPr/>
        </p:nvSpPr>
        <p:spPr bwMode="auto">
          <a:xfrm>
            <a:off x="7791450" y="4089400"/>
            <a:ext cx="86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得解</a:t>
            </a:r>
          </a:p>
        </p:txBody>
      </p:sp>
      <p:grpSp>
        <p:nvGrpSpPr>
          <p:cNvPr id="31" name="组合 30"/>
          <p:cNvGrpSpPr/>
          <p:nvPr/>
        </p:nvGrpSpPr>
        <p:grpSpPr bwMode="auto">
          <a:xfrm>
            <a:off x="7613650" y="3289300"/>
            <a:ext cx="1035050" cy="473075"/>
            <a:chOff x="10711" y="5173"/>
            <a:chExt cx="1631" cy="744"/>
          </a:xfrm>
        </p:grpSpPr>
        <p:cxnSp>
          <p:nvCxnSpPr>
            <p:cNvPr id="26660" name="直接箭头连接符 19"/>
            <p:cNvCxnSpPr>
              <a:cxnSpLocks noChangeShapeType="1"/>
            </p:cNvCxnSpPr>
            <p:nvPr/>
          </p:nvCxnSpPr>
          <p:spPr bwMode="auto">
            <a:xfrm flipH="1" flipV="1">
              <a:off x="10711" y="5173"/>
              <a:ext cx="4" cy="744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61" name="文本框 29"/>
            <p:cNvSpPr txBox="1">
              <a:spLocks noChangeArrowheads="1"/>
            </p:cNvSpPr>
            <p:nvPr/>
          </p:nvSpPr>
          <p:spPr bwMode="auto">
            <a:xfrm>
              <a:off x="10970" y="5197"/>
              <a:ext cx="1372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得解</a:t>
              </a:r>
            </a:p>
          </p:txBody>
        </p:sp>
      </p:grpSp>
      <p:grpSp>
        <p:nvGrpSpPr>
          <p:cNvPr id="33" name="组合 32"/>
          <p:cNvGrpSpPr/>
          <p:nvPr/>
        </p:nvGrpSpPr>
        <p:grpSpPr bwMode="auto">
          <a:xfrm>
            <a:off x="4589463" y="2143125"/>
            <a:ext cx="2389187" cy="457200"/>
            <a:chOff x="5949" y="3367"/>
            <a:chExt cx="3764" cy="720"/>
          </a:xfrm>
        </p:grpSpPr>
        <p:cxnSp>
          <p:nvCxnSpPr>
            <p:cNvPr id="26658" name="直接箭头连接符 20"/>
            <p:cNvCxnSpPr>
              <a:cxnSpLocks noChangeShapeType="1"/>
            </p:cNvCxnSpPr>
            <p:nvPr/>
          </p:nvCxnSpPr>
          <p:spPr bwMode="auto">
            <a:xfrm>
              <a:off x="5949" y="4087"/>
              <a:ext cx="3764" cy="0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59" name="文本框 31"/>
            <p:cNvSpPr txBox="1">
              <a:spLocks noChangeArrowheads="1"/>
            </p:cNvSpPr>
            <p:nvPr/>
          </p:nvSpPr>
          <p:spPr bwMode="auto">
            <a:xfrm>
              <a:off x="6862" y="3367"/>
              <a:ext cx="1372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得解</a:t>
              </a:r>
            </a:p>
          </p:txBody>
        </p:sp>
      </p:grpSp>
      <p:sp>
        <p:nvSpPr>
          <p:cNvPr id="1429534" name="文本框 95"/>
          <p:cNvSpPr txBox="1">
            <a:spLocks noChangeArrowheads="1"/>
          </p:cNvSpPr>
          <p:nvPr/>
        </p:nvSpPr>
        <p:spPr bwMode="auto">
          <a:xfrm>
            <a:off x="719138" y="2143125"/>
            <a:ext cx="14398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三元一次方程组</a:t>
            </a: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429535" name="文本框 96"/>
          <p:cNvSpPr txBox="1">
            <a:spLocks noChangeArrowheads="1"/>
          </p:cNvSpPr>
          <p:nvPr/>
        </p:nvSpPr>
        <p:spPr bwMode="auto">
          <a:xfrm>
            <a:off x="704850" y="4133850"/>
            <a:ext cx="1439863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二元一次方程组</a:t>
            </a: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429536" name="文本框 97"/>
          <p:cNvSpPr txBox="1">
            <a:spLocks noChangeArrowheads="1"/>
          </p:cNvSpPr>
          <p:nvPr/>
        </p:nvSpPr>
        <p:spPr bwMode="auto">
          <a:xfrm>
            <a:off x="719138" y="5627688"/>
            <a:ext cx="1439862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一元一次方程组</a:t>
            </a: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grpSp>
        <p:nvGrpSpPr>
          <p:cNvPr id="103" name="组合 102"/>
          <p:cNvGrpSpPr/>
          <p:nvPr/>
        </p:nvGrpSpPr>
        <p:grpSpPr bwMode="auto">
          <a:xfrm>
            <a:off x="1212850" y="3043238"/>
            <a:ext cx="923925" cy="1020762"/>
            <a:chOff x="1310" y="4673"/>
            <a:chExt cx="1455" cy="1606"/>
          </a:xfrm>
        </p:grpSpPr>
        <p:sp>
          <p:nvSpPr>
            <p:cNvPr id="26656" name="下箭头 99"/>
            <p:cNvSpPr>
              <a:spLocks noChangeArrowheads="1"/>
            </p:cNvSpPr>
            <p:nvPr/>
          </p:nvSpPr>
          <p:spPr bwMode="auto">
            <a:xfrm>
              <a:off x="1310" y="4673"/>
              <a:ext cx="267" cy="1607"/>
            </a:xfrm>
            <a:prstGeom prst="downArrow">
              <a:avLst>
                <a:gd name="adj1" fmla="val 50000"/>
                <a:gd name="adj2" fmla="val 49877"/>
              </a:avLst>
            </a:prstGeom>
            <a:solidFill>
              <a:srgbClr val="D6F5F5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6657" name="文本框 101"/>
            <p:cNvSpPr txBox="1">
              <a:spLocks noChangeArrowheads="1"/>
            </p:cNvSpPr>
            <p:nvPr/>
          </p:nvSpPr>
          <p:spPr bwMode="auto">
            <a:xfrm>
              <a:off x="1517" y="5040"/>
              <a:ext cx="124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转化</a:t>
              </a:r>
            </a:p>
          </p:txBody>
        </p:sp>
      </p:grpSp>
      <p:sp>
        <p:nvSpPr>
          <p:cNvPr id="1429540" name="下箭头 103"/>
          <p:cNvSpPr>
            <a:spLocks noChangeArrowheads="1"/>
          </p:cNvSpPr>
          <p:nvPr/>
        </p:nvSpPr>
        <p:spPr bwMode="auto">
          <a:xfrm>
            <a:off x="1339850" y="5014913"/>
            <a:ext cx="130175" cy="582612"/>
          </a:xfrm>
          <a:prstGeom prst="downArrow">
            <a:avLst>
              <a:gd name="adj1" fmla="val 50000"/>
              <a:gd name="adj2" fmla="val 5018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1429541" name="文本框 104"/>
          <p:cNvSpPr txBox="1">
            <a:spLocks noChangeArrowheads="1"/>
          </p:cNvSpPr>
          <p:nvPr/>
        </p:nvSpPr>
        <p:spPr bwMode="auto">
          <a:xfrm>
            <a:off x="1395413" y="5070475"/>
            <a:ext cx="792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转化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29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29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2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29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29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29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29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429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42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429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42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429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429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42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3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1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429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800" decel="100000"/>
                                        <p:tgtEl>
                                          <p:spTgt spid="14295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800" decel="100000" fill="hold"/>
                                        <p:tgtEl>
                                          <p:spTgt spid="14295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1429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1429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29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29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429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429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1429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9506" grpId="0"/>
      <p:bldP spid="1429510" grpId="0"/>
      <p:bldP spid="1429511" grpId="0"/>
      <p:bldP spid="1429512" grpId="0"/>
      <p:bldP spid="1429514" grpId="0"/>
      <p:bldP spid="1429522" grpId="0"/>
      <p:bldP spid="1429523" grpId="0"/>
      <p:bldP spid="1429524" grpId="0"/>
      <p:bldP spid="1429525" grpId="0"/>
      <p:bldP spid="1429526" grpId="0"/>
      <p:bldP spid="1429527" grpId="0"/>
      <p:bldP spid="1429534" grpId="0"/>
      <p:bldP spid="1429535" grpId="0"/>
      <p:bldP spid="1429536" grpId="0"/>
      <p:bldP spid="1429540" grpId="0"/>
      <p:bldP spid="14295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圆角矩形 31"/>
          <p:cNvSpPr>
            <a:spLocks noChangeArrowheads="1"/>
          </p:cNvSpPr>
          <p:nvPr/>
        </p:nvSpPr>
        <p:spPr bwMode="auto">
          <a:xfrm>
            <a:off x="469900" y="901700"/>
            <a:ext cx="1647825" cy="479425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  <p:grpSp>
        <p:nvGrpSpPr>
          <p:cNvPr id="7" name="组合 6"/>
          <p:cNvGrpSpPr/>
          <p:nvPr/>
        </p:nvGrpSpPr>
        <p:grpSpPr bwMode="auto">
          <a:xfrm>
            <a:off x="625475" y="1076325"/>
            <a:ext cx="5121275" cy="1470025"/>
            <a:chOff x="1098" y="930"/>
            <a:chExt cx="8065" cy="2315"/>
          </a:xfrm>
        </p:grpSpPr>
        <p:grpSp>
          <p:nvGrpSpPr>
            <p:cNvPr id="27665" name="组合 2"/>
            <p:cNvGrpSpPr/>
            <p:nvPr/>
          </p:nvGrpSpPr>
          <p:grpSpPr bwMode="auto">
            <a:xfrm>
              <a:off x="1098" y="930"/>
              <a:ext cx="6844" cy="2315"/>
              <a:chOff x="1098" y="810"/>
              <a:chExt cx="6844" cy="2315"/>
            </a:xfrm>
          </p:grpSpPr>
          <p:sp>
            <p:nvSpPr>
              <p:cNvPr id="27669" name="文本框 3"/>
              <p:cNvSpPr txBox="1">
                <a:spLocks noChangeArrowheads="1"/>
              </p:cNvSpPr>
              <p:nvPr/>
            </p:nvSpPr>
            <p:spPr bwMode="auto">
              <a:xfrm>
                <a:off x="1098" y="1621"/>
                <a:ext cx="3168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400">
                    <a:solidFill>
                      <a:srgbClr val="269999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例</a:t>
                </a:r>
                <a:r>
                  <a:rPr lang="en-US" altLang="zh-CN" sz="2400">
                    <a:solidFill>
                      <a:srgbClr val="269999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1</a:t>
                </a:r>
                <a:r>
                  <a:rPr lang="en-US" altLang="zh-CN" sz="2400">
                    <a:latin typeface="黑体" panose="02010609060101010101" pitchFamily="49" charset="-122"/>
                    <a:ea typeface="黑体" panose="02010609060101010101" pitchFamily="49" charset="-122"/>
                    <a:sym typeface="宋体" panose="02010600030101010101" pitchFamily="2" charset="-122"/>
                  </a:rPr>
                  <a:t> </a:t>
                </a:r>
                <a:r>
                  <a:rPr lang="zh-CN" altLang="en-US" sz="2400">
                    <a:latin typeface="黑体" panose="02010609060101010101" pitchFamily="49" charset="-122"/>
                    <a:ea typeface="黑体" panose="02010609060101010101" pitchFamily="49" charset="-122"/>
                    <a:sym typeface="宋体" panose="02010600030101010101" pitchFamily="2" charset="-122"/>
                  </a:rPr>
                  <a:t>解方程组</a:t>
                </a:r>
              </a:p>
            </p:txBody>
          </p:sp>
          <p:graphicFrame>
            <p:nvGraphicFramePr>
              <p:cNvPr id="27670" name="对象 18">
                <a:hlinkClick r:id="" action="ppaction://ole?verb=1"/>
              </p:cNvPr>
              <p:cNvGraphicFramePr>
                <a:graphicFrameLocks noChangeAspect="1"/>
              </p:cNvGraphicFramePr>
              <p:nvPr/>
            </p:nvGraphicFramePr>
            <p:xfrm>
              <a:off x="4093" y="810"/>
              <a:ext cx="3849" cy="231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685" r:id="rId4" imgW="1181735" imgH="711835" progId="Equation.3">
                      <p:embed/>
                    </p:oleObj>
                  </mc:Choice>
                  <mc:Fallback>
                    <p:oleObj r:id="rId4" imgW="1181735" imgH="711835" progId="Equation.3">
                      <p:embed/>
                      <p:pic>
                        <p:nvPicPr>
                          <p:cNvPr id="0" name="对象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93" y="810"/>
                            <a:ext cx="3849" cy="231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7666" name="文本框 4"/>
            <p:cNvSpPr txBox="1">
              <a:spLocks noChangeArrowheads="1"/>
            </p:cNvSpPr>
            <p:nvPr/>
          </p:nvSpPr>
          <p:spPr bwMode="auto">
            <a:xfrm>
              <a:off x="8345" y="930"/>
              <a:ext cx="76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/>
                <a:t>①</a:t>
              </a:r>
            </a:p>
          </p:txBody>
        </p:sp>
        <p:sp>
          <p:nvSpPr>
            <p:cNvPr id="27667" name="文本框 5"/>
            <p:cNvSpPr txBox="1">
              <a:spLocks noChangeArrowheads="1"/>
            </p:cNvSpPr>
            <p:nvPr/>
          </p:nvSpPr>
          <p:spPr bwMode="auto">
            <a:xfrm>
              <a:off x="8365" y="1641"/>
              <a:ext cx="76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/>
                <a:t>②</a:t>
              </a:r>
            </a:p>
          </p:txBody>
        </p:sp>
        <p:sp>
          <p:nvSpPr>
            <p:cNvPr id="27668" name="文本框 7"/>
            <p:cNvSpPr txBox="1">
              <a:spLocks noChangeArrowheads="1"/>
            </p:cNvSpPr>
            <p:nvPr/>
          </p:nvSpPr>
          <p:spPr bwMode="auto">
            <a:xfrm>
              <a:off x="8395" y="2383"/>
              <a:ext cx="76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sym typeface="宋体" panose="02010600030101010101" pitchFamily="2" charset="-122"/>
                </a:rPr>
                <a:t>③</a:t>
              </a:r>
            </a:p>
          </p:txBody>
        </p:sp>
      </p:grpSp>
      <p:sp>
        <p:nvSpPr>
          <p:cNvPr id="1430538" name="文本框 29"/>
          <p:cNvSpPr txBox="1">
            <a:spLocks noChangeArrowheads="1"/>
          </p:cNvSpPr>
          <p:nvPr/>
        </p:nvSpPr>
        <p:spPr bwMode="auto">
          <a:xfrm>
            <a:off x="625475" y="2546350"/>
            <a:ext cx="224631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解：由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①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，得</a:t>
            </a:r>
          </a:p>
        </p:txBody>
      </p:sp>
      <p:sp>
        <p:nvSpPr>
          <p:cNvPr id="1430539" name="文本框 8"/>
          <p:cNvSpPr txBox="1">
            <a:spLocks noChangeArrowheads="1"/>
          </p:cNvSpPr>
          <p:nvPr/>
        </p:nvSpPr>
        <p:spPr bwMode="auto">
          <a:xfrm>
            <a:off x="1292225" y="3043238"/>
            <a:ext cx="2246313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z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-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4.    ④</a:t>
            </a:r>
          </a:p>
        </p:txBody>
      </p:sp>
      <p:sp>
        <p:nvSpPr>
          <p:cNvPr id="1430540" name="文本框 9"/>
          <p:cNvSpPr txBox="1">
            <a:spLocks noChangeArrowheads="1"/>
          </p:cNvSpPr>
          <p:nvPr/>
        </p:nvSpPr>
        <p:spPr bwMode="auto">
          <a:xfrm>
            <a:off x="625475" y="3568700"/>
            <a:ext cx="27495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将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④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分别代入</a:t>
            </a:r>
            <a:r>
              <a:rPr lang="en-US" altLang="zh-CN" sz="2400">
                <a:solidFill>
                  <a:srgbClr val="FF0000"/>
                </a:solidFill>
              </a:rPr>
              <a:t>②</a:t>
            </a:r>
            <a:r>
              <a:rPr lang="zh-CN" altLang="en-US" sz="2400">
                <a:solidFill>
                  <a:srgbClr val="FF0000"/>
                </a:solidFill>
              </a:rPr>
              <a:t>，</a:t>
            </a:r>
            <a:r>
              <a:rPr lang="en-US" altLang="zh-CN" sz="2400">
                <a:solidFill>
                  <a:srgbClr val="FF0000"/>
                </a:solidFill>
                <a:sym typeface="宋体" panose="02010600030101010101" pitchFamily="2" charset="-122"/>
              </a:rPr>
              <a:t>③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，得</a:t>
            </a:r>
          </a:p>
        </p:txBody>
      </p:sp>
      <p:grpSp>
        <p:nvGrpSpPr>
          <p:cNvPr id="20" name="组合 19"/>
          <p:cNvGrpSpPr/>
          <p:nvPr/>
        </p:nvGrpSpPr>
        <p:grpSpPr bwMode="auto">
          <a:xfrm>
            <a:off x="1173163" y="4756150"/>
            <a:ext cx="2316162" cy="971550"/>
            <a:chOff x="1708" y="6170"/>
            <a:chExt cx="3647" cy="1529"/>
          </a:xfrm>
        </p:grpSpPr>
        <p:graphicFrame>
          <p:nvGraphicFramePr>
            <p:cNvPr id="27662" name="对象 14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708" y="6210"/>
            <a:ext cx="2977" cy="14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86" r:id="rId6" imgW="915035" imgH="457835" progId="Equation.3">
                    <p:embed/>
                  </p:oleObj>
                </mc:Choice>
                <mc:Fallback>
                  <p:oleObj r:id="rId6" imgW="915035" imgH="457835" progId="Equation.3">
                    <p:embed/>
                    <p:pic>
                      <p:nvPicPr>
                        <p:cNvPr id="0" name="对象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8" y="6210"/>
                          <a:ext cx="2977" cy="14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663" name="文本框 16"/>
            <p:cNvSpPr txBox="1">
              <a:spLocks noChangeArrowheads="1"/>
            </p:cNvSpPr>
            <p:nvPr/>
          </p:nvSpPr>
          <p:spPr bwMode="auto">
            <a:xfrm>
              <a:off x="4587" y="6170"/>
              <a:ext cx="76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solidFill>
                    <a:srgbClr val="FF0000"/>
                  </a:solidFill>
                  <a:sym typeface="宋体" panose="02010600030101010101" pitchFamily="2" charset="-122"/>
                </a:rPr>
                <a:t>⑤</a:t>
              </a:r>
              <a:endParaRPr lang="en-US" altLang="zh-CN" sz="2400">
                <a:solidFill>
                  <a:srgbClr val="FF0000"/>
                </a:solidFill>
              </a:endParaRPr>
            </a:p>
          </p:txBody>
        </p:sp>
        <p:sp>
          <p:nvSpPr>
            <p:cNvPr id="27664" name="文本框 17"/>
            <p:cNvSpPr txBox="1">
              <a:spLocks noChangeArrowheads="1"/>
            </p:cNvSpPr>
            <p:nvPr/>
          </p:nvSpPr>
          <p:spPr bwMode="auto">
            <a:xfrm>
              <a:off x="4587" y="6963"/>
              <a:ext cx="76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solidFill>
                    <a:srgbClr val="FF0000"/>
                  </a:solidFill>
                </a:rPr>
                <a:t>⑥</a:t>
              </a:r>
            </a:p>
          </p:txBody>
        </p:sp>
      </p:grpSp>
      <p:sp>
        <p:nvSpPr>
          <p:cNvPr id="1430545" name="文本框 11"/>
          <p:cNvSpPr txBox="1">
            <a:spLocks noChangeArrowheads="1"/>
          </p:cNvSpPr>
          <p:nvPr/>
        </p:nvSpPr>
        <p:spPr bwMode="auto">
          <a:xfrm>
            <a:off x="625475" y="5727700"/>
            <a:ext cx="397351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解这个二元一次方程组，得</a:t>
            </a:r>
            <a:endParaRPr lang="zh-CN" altLang="en-US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graphicFrame>
        <p:nvGraphicFramePr>
          <p:cNvPr id="14" name="对象 1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611813" y="2546350"/>
          <a:ext cx="97155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7" r:id="rId8" imgW="470535" imgH="457835" progId="Equation.3">
                  <p:embed/>
                </p:oleObj>
              </mc:Choice>
              <mc:Fallback>
                <p:oleObj r:id="rId8" imgW="470535" imgH="457835" progId="Equation.3">
                  <p:embed/>
                  <p:pic>
                    <p:nvPicPr>
                      <p:cNvPr id="0" name="对象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1813" y="2546350"/>
                        <a:ext cx="971550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0547" name="文本框 23"/>
          <p:cNvSpPr txBox="1">
            <a:spLocks noChangeArrowheads="1"/>
          </p:cNvSpPr>
          <p:nvPr/>
        </p:nvSpPr>
        <p:spPr bwMode="auto">
          <a:xfrm>
            <a:off x="4972050" y="3289300"/>
            <a:ext cx="3227388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将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=4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代入由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①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，得</a:t>
            </a:r>
          </a:p>
        </p:txBody>
      </p:sp>
      <p:sp>
        <p:nvSpPr>
          <p:cNvPr id="1430548" name="文本框 24"/>
          <p:cNvSpPr txBox="1">
            <a:spLocks noChangeArrowheads="1"/>
          </p:cNvSpPr>
          <p:nvPr/>
        </p:nvSpPr>
        <p:spPr bwMode="auto">
          <a:xfrm>
            <a:off x="5881688" y="3929063"/>
            <a:ext cx="70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z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=0.</a:t>
            </a:r>
            <a:endParaRPr lang="en-US" altLang="zh-CN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430549" name="文本框 25"/>
          <p:cNvSpPr txBox="1">
            <a:spLocks noChangeArrowheads="1"/>
          </p:cNvSpPr>
          <p:nvPr/>
        </p:nvSpPr>
        <p:spPr bwMode="auto">
          <a:xfrm>
            <a:off x="5024438" y="4246563"/>
            <a:ext cx="31242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所以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,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原方程组的解为</a:t>
            </a:r>
          </a:p>
        </p:txBody>
      </p:sp>
      <p:graphicFrame>
        <p:nvGraphicFramePr>
          <p:cNvPr id="27" name="对象 26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689600" y="4886325"/>
          <a:ext cx="973138" cy="147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8" r:id="rId10" imgW="469900" imgH="711835" progId="Equation.3">
                  <p:embed/>
                </p:oleObj>
              </mc:Choice>
              <mc:Fallback>
                <p:oleObj r:id="rId10" imgW="469900" imgH="711835" progId="Equation.3">
                  <p:embed/>
                  <p:pic>
                    <p:nvPicPr>
                      <p:cNvPr id="0" name="对象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9600" y="4886325"/>
                        <a:ext cx="973138" cy="147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0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0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30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30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30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0538" grpId="0"/>
      <p:bldP spid="1430539" grpId="0"/>
      <p:bldP spid="1430540" grpId="0"/>
      <p:bldP spid="1430545" grpId="0"/>
      <p:bldP spid="1430547" grpId="0"/>
      <p:bldP spid="1430548" grpId="0"/>
      <p:bldP spid="14305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组合 6147"/>
          <p:cNvGrpSpPr/>
          <p:nvPr/>
        </p:nvGrpSpPr>
        <p:grpSpPr bwMode="auto">
          <a:xfrm>
            <a:off x="465138" y="550863"/>
            <a:ext cx="4402137" cy="836612"/>
            <a:chOff x="0" y="0"/>
            <a:chExt cx="6929" cy="1316"/>
          </a:xfrm>
        </p:grpSpPr>
        <p:sp>
          <p:nvSpPr>
            <p:cNvPr id="28681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200 h 1872208"/>
                <a:gd name="T2" fmla="*/ 2634 w 2520280"/>
                <a:gd name="T3" fmla="*/ 1200 h 1872208"/>
                <a:gd name="T4" fmla="*/ 0 w 2520280"/>
                <a:gd name="T5" fmla="*/ 1200 h 1872208"/>
                <a:gd name="T6" fmla="*/ 0 w 2520280"/>
                <a:gd name="T7" fmla="*/ 0 h 1872208"/>
                <a:gd name="T8" fmla="*/ 1 w 2520280"/>
                <a:gd name="T9" fmla="*/ 0 h 1872208"/>
                <a:gd name="T10" fmla="*/ 0 w 2520280"/>
                <a:gd name="T11" fmla="*/ 0 h 1872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2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545 w 696310"/>
                <a:gd name="T3" fmla="*/ 0 h 696310"/>
                <a:gd name="T4" fmla="*/ 545 w 696310"/>
                <a:gd name="T5" fmla="*/ 258 h 696310"/>
                <a:gd name="T6" fmla="*/ 826 w 696310"/>
                <a:gd name="T7" fmla="*/ 258 h 696310"/>
                <a:gd name="T8" fmla="*/ 826 w 696310"/>
                <a:gd name="T9" fmla="*/ 760 h 696310"/>
                <a:gd name="T10" fmla="*/ 0 w 696310"/>
                <a:gd name="T11" fmla="*/ 760 h 696310"/>
                <a:gd name="T12" fmla="*/ 0 w 696310"/>
                <a:gd name="T13" fmla="*/ 0 h 6963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3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zh-CN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8684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6052" cy="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 </a:t>
              </a:r>
              <a:r>
                <a:rPr lang="zh-CN" altLang="en-US" sz="2800" b="1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三元一次方程组的应用</a:t>
              </a:r>
            </a:p>
          </p:txBody>
        </p:sp>
        <p:sp>
          <p:nvSpPr>
            <p:cNvPr id="28685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三</a:t>
              </a:r>
            </a:p>
          </p:txBody>
        </p:sp>
      </p:grpSp>
      <p:sp>
        <p:nvSpPr>
          <p:cNvPr id="28675" name="文本框 1"/>
          <p:cNvSpPr txBox="1">
            <a:spLocks noChangeArrowheads="1"/>
          </p:cNvSpPr>
          <p:nvPr/>
        </p:nvSpPr>
        <p:spPr bwMode="auto">
          <a:xfrm>
            <a:off x="465138" y="2032000"/>
            <a:ext cx="8012112" cy="173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已知小明与爸爸、妈妈的年龄之和为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108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岁，爸爸比妈妈大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岁，小明与妈妈的年龄之和比爸爸大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12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岁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它们的年龄分别是多少？</a:t>
            </a:r>
          </a:p>
        </p:txBody>
      </p:sp>
      <p:sp>
        <p:nvSpPr>
          <p:cNvPr id="28676" name="圆角矩形 31"/>
          <p:cNvSpPr>
            <a:spLocks noChangeArrowheads="1"/>
          </p:cNvSpPr>
          <p:nvPr/>
        </p:nvSpPr>
        <p:spPr bwMode="auto">
          <a:xfrm>
            <a:off x="465138" y="1562100"/>
            <a:ext cx="1452562" cy="469900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互动探究</a:t>
            </a:r>
          </a:p>
        </p:txBody>
      </p:sp>
      <p:sp>
        <p:nvSpPr>
          <p:cNvPr id="1431562" name="文本框 10"/>
          <p:cNvSpPr txBox="1">
            <a:spLocks noChangeArrowheads="1"/>
          </p:cNvSpPr>
          <p:nvPr/>
        </p:nvSpPr>
        <p:spPr bwMode="auto">
          <a:xfrm>
            <a:off x="579438" y="3770313"/>
            <a:ext cx="753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问题</a:t>
            </a:r>
            <a:r>
              <a:rPr lang="en-US" altLang="zh-CN" sz="2400" b="1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 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本题中有几个等量关系？请你分别表示出来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1431563" name="文本框 22"/>
          <p:cNvSpPr txBox="1">
            <a:spLocks noChangeArrowheads="1"/>
          </p:cNvSpPr>
          <p:nvPr/>
        </p:nvSpPr>
        <p:spPr bwMode="auto">
          <a:xfrm>
            <a:off x="825500" y="4410075"/>
            <a:ext cx="7332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）爸爸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的年龄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妈妈的年龄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小明的年龄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=108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岁；</a:t>
            </a:r>
          </a:p>
        </p:txBody>
      </p:sp>
      <p:sp>
        <p:nvSpPr>
          <p:cNvPr id="1431564" name="文本框 24"/>
          <p:cNvSpPr txBox="1">
            <a:spLocks noChangeArrowheads="1"/>
          </p:cNvSpPr>
          <p:nvPr/>
        </p:nvSpPr>
        <p:spPr bwMode="auto">
          <a:xfrm>
            <a:off x="776288" y="4994275"/>
            <a:ext cx="7332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）爸爸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的年龄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-2=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妈妈的年龄；</a:t>
            </a:r>
          </a:p>
        </p:txBody>
      </p:sp>
      <p:sp>
        <p:nvSpPr>
          <p:cNvPr id="1431565" name="文本框 25"/>
          <p:cNvSpPr txBox="1">
            <a:spLocks noChangeArrowheads="1"/>
          </p:cNvSpPr>
          <p:nvPr/>
        </p:nvSpPr>
        <p:spPr bwMode="auto">
          <a:xfrm>
            <a:off x="776288" y="5538788"/>
            <a:ext cx="7896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）小明的年龄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妈妈的年龄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爸爸的年龄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+12.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1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1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31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31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3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1562" grpId="0"/>
      <p:bldP spid="1431563" grpId="0"/>
      <p:bldP spid="1431564" grpId="0"/>
      <p:bldP spid="143156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2578" name="文本框 10"/>
          <p:cNvSpPr txBox="1">
            <a:spLocks noChangeArrowheads="1"/>
          </p:cNvSpPr>
          <p:nvPr/>
        </p:nvSpPr>
        <p:spPr bwMode="auto">
          <a:xfrm>
            <a:off x="498475" y="717550"/>
            <a:ext cx="75311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问题</a:t>
            </a:r>
            <a:r>
              <a:rPr lang="en-US" altLang="zh-CN" sz="2400" b="1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 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如果设爸爸的年龄为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岁，妈妈的年龄为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岁，小明的年龄是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z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岁，请列出方程组并解这个方程组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graphicFrame>
        <p:nvGraphicFramePr>
          <p:cNvPr id="19" name="对象 18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422525" y="1905000"/>
          <a:ext cx="2155825" cy="147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1" r:id="rId4" imgW="1042035" imgH="711835" progId="Equation.3">
                  <p:embed/>
                </p:oleObj>
              </mc:Choice>
              <mc:Fallback>
                <p:oleObj r:id="rId4" imgW="1042035" imgH="711835" progId="Equation.3">
                  <p:embed/>
                  <p:pic>
                    <p:nvPicPr>
                      <p:cNvPr id="0" name="对象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2525" y="1905000"/>
                        <a:ext cx="2155825" cy="147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2580" name="文本框 1"/>
          <p:cNvSpPr txBox="1">
            <a:spLocks noChangeArrowheads="1"/>
          </p:cNvSpPr>
          <p:nvPr/>
        </p:nvSpPr>
        <p:spPr bwMode="auto">
          <a:xfrm>
            <a:off x="1096963" y="3371850"/>
            <a:ext cx="2620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解这个方程组，得</a:t>
            </a:r>
          </a:p>
        </p:txBody>
      </p:sp>
      <p:graphicFrame>
        <p:nvGraphicFramePr>
          <p:cNvPr id="3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922588" y="3829050"/>
          <a:ext cx="1155700" cy="147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2" r:id="rId6" imgW="559435" imgH="711835" progId="Equation.3">
                  <p:embed/>
                </p:oleObj>
              </mc:Choice>
              <mc:Fallback>
                <p:oleObj r:id="rId6" imgW="559435" imgH="711835" progId="Equation.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2588" y="3829050"/>
                        <a:ext cx="1155700" cy="147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2582" name="文本框 4"/>
          <p:cNvSpPr txBox="1">
            <a:spLocks noChangeArrowheads="1"/>
          </p:cNvSpPr>
          <p:nvPr/>
        </p:nvSpPr>
        <p:spPr bwMode="auto">
          <a:xfrm>
            <a:off x="612775" y="5299075"/>
            <a:ext cx="752792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答：爸爸的年龄为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48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岁，妈妈的年龄为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46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岁，小明的年龄是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14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岁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2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2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3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3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2578" grpId="0"/>
      <p:bldP spid="1432580" grpId="0"/>
      <p:bldP spid="143258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02" name="文本框 1"/>
          <p:cNvSpPr txBox="1">
            <a:spLocks noChangeArrowheads="1"/>
          </p:cNvSpPr>
          <p:nvPr/>
        </p:nvSpPr>
        <p:spPr bwMode="auto">
          <a:xfrm>
            <a:off x="325438" y="1503363"/>
            <a:ext cx="821848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zh-CN" altLang="en-US" sz="24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4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幼儿营养标准中要求每一个幼儿每天所需的营养量中应包含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35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单位的铁、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70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单位的钙和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35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单位的维生素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现有一批营养师根据上面的标准给幼儿园小朋友们配餐，其中包含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三种食物，下表给出的是每份（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50g)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食物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分别所含的铁、钙和维生素的量（单位：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g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</a:p>
        </p:txBody>
      </p:sp>
      <p:graphicFrame>
        <p:nvGraphicFramePr>
          <p:cNvPr id="3" name="表格 2"/>
          <p:cNvGraphicFramePr/>
          <p:nvPr/>
        </p:nvGraphicFramePr>
        <p:xfrm>
          <a:off x="990600" y="4191000"/>
          <a:ext cx="639762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9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94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食物</a:t>
                      </a:r>
                    </a:p>
                  </a:txBody>
                  <a:tcPr marL="91431" marR="91431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铁</a:t>
                      </a:r>
                    </a:p>
                  </a:txBody>
                  <a:tcPr marL="91431" marR="91431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钙</a:t>
                      </a:r>
                    </a:p>
                  </a:txBody>
                  <a:tcPr marL="91431" marR="91431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维生素</a:t>
                      </a:r>
                    </a:p>
                  </a:txBody>
                  <a:tcPr marL="91431" marR="91431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A</a:t>
                      </a:r>
                    </a:p>
                  </a:txBody>
                  <a:tcPr marL="91431" marR="91431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marL="91431" marR="91431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20</a:t>
                      </a:r>
                    </a:p>
                  </a:txBody>
                  <a:tcPr marL="91431" marR="91431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marL="91431" marR="91431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B</a:t>
                      </a:r>
                    </a:p>
                  </a:txBody>
                  <a:tcPr marL="91431" marR="91431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marL="91431" marR="91431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10</a:t>
                      </a:r>
                    </a:p>
                  </a:txBody>
                  <a:tcPr marL="91431" marR="91431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15</a:t>
                      </a:r>
                    </a:p>
                  </a:txBody>
                  <a:tcPr marL="91431" marR="91431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C</a:t>
                      </a:r>
                    </a:p>
                  </a:txBody>
                  <a:tcPr marL="91431" marR="91431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10</a:t>
                      </a:r>
                    </a:p>
                  </a:txBody>
                  <a:tcPr marL="91431" marR="91431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10</a:t>
                      </a:r>
                    </a:p>
                  </a:txBody>
                  <a:tcPr marL="91431" marR="91431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marL="91431" marR="91431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750" name="圆角矩形 31"/>
          <p:cNvSpPr>
            <a:spLocks noChangeArrowheads="1"/>
          </p:cNvSpPr>
          <p:nvPr/>
        </p:nvSpPr>
        <p:spPr bwMode="auto">
          <a:xfrm>
            <a:off x="415925" y="901700"/>
            <a:ext cx="1647825" cy="479425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典例精析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0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26" name="文本框 1"/>
          <p:cNvSpPr txBox="1">
            <a:spLocks noChangeArrowheads="1"/>
          </p:cNvSpPr>
          <p:nvPr/>
        </p:nvSpPr>
        <p:spPr bwMode="auto">
          <a:xfrm>
            <a:off x="338138" y="788988"/>
            <a:ext cx="8577262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en-US" altLang="zh-CN" sz="24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）如果设食谱中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三种食物各位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z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份，请列出方程组，使得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三种食物中所含的营养量刚好满足婴儿营养标准中的要求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）解该三元一次方程组，求出满足要求的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的份数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434627" name="文本框 2"/>
          <p:cNvSpPr txBox="1">
            <a:spLocks noChangeArrowheads="1"/>
          </p:cNvSpPr>
          <p:nvPr/>
        </p:nvSpPr>
        <p:spPr bwMode="auto">
          <a:xfrm>
            <a:off x="609600" y="2971800"/>
            <a:ext cx="81534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设食谱中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三种食物各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x,y,z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份，由该食谱中包含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35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单位的铁、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70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单位的钙和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35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单位的维生素，得方程组</a:t>
            </a:r>
          </a:p>
        </p:txBody>
      </p:sp>
      <p:grpSp>
        <p:nvGrpSpPr>
          <p:cNvPr id="7" name="组合 6"/>
          <p:cNvGrpSpPr/>
          <p:nvPr/>
        </p:nvGrpSpPr>
        <p:grpSpPr bwMode="auto">
          <a:xfrm>
            <a:off x="2800350" y="4314825"/>
            <a:ext cx="3165475" cy="1627188"/>
            <a:chOff x="4289" y="6784"/>
            <a:chExt cx="4987" cy="2564"/>
          </a:xfrm>
        </p:grpSpPr>
        <p:graphicFrame>
          <p:nvGraphicFramePr>
            <p:cNvPr id="31749" name="对象 6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4289" y="6784"/>
            <a:ext cx="4088" cy="25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58" r:id="rId4" imgW="1412240" imgH="712470" progId="Equation.3">
                    <p:embed/>
                  </p:oleObj>
                </mc:Choice>
                <mc:Fallback>
                  <p:oleObj r:id="rId4" imgW="1412240" imgH="712470" progId="Equation.3">
                    <p:embed/>
                    <p:pic>
                      <p:nvPicPr>
                        <p:cNvPr id="0" name="对象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9" y="6784"/>
                          <a:ext cx="4088" cy="25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750" name="文本框 4"/>
            <p:cNvSpPr txBox="1">
              <a:spLocks noChangeArrowheads="1"/>
            </p:cNvSpPr>
            <p:nvPr/>
          </p:nvSpPr>
          <p:spPr bwMode="auto">
            <a:xfrm>
              <a:off x="8478" y="6877"/>
              <a:ext cx="76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solidFill>
                    <a:srgbClr val="FF0000"/>
                  </a:solidFill>
                </a:rPr>
                <a:t>①</a:t>
              </a:r>
            </a:p>
          </p:txBody>
        </p:sp>
        <p:sp>
          <p:nvSpPr>
            <p:cNvPr id="31751" name="文本框 5"/>
            <p:cNvSpPr txBox="1">
              <a:spLocks noChangeArrowheads="1"/>
            </p:cNvSpPr>
            <p:nvPr/>
          </p:nvSpPr>
          <p:spPr bwMode="auto">
            <a:xfrm>
              <a:off x="8478" y="7717"/>
              <a:ext cx="76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solidFill>
                    <a:srgbClr val="FF0000"/>
                  </a:solidFill>
                </a:rPr>
                <a:t>②</a:t>
              </a:r>
            </a:p>
          </p:txBody>
        </p:sp>
        <p:sp>
          <p:nvSpPr>
            <p:cNvPr id="31752" name="文本框 7"/>
            <p:cNvSpPr txBox="1">
              <a:spLocks noChangeArrowheads="1"/>
            </p:cNvSpPr>
            <p:nvPr/>
          </p:nvSpPr>
          <p:spPr bwMode="auto">
            <a:xfrm>
              <a:off x="8508" y="8539"/>
              <a:ext cx="76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solidFill>
                    <a:srgbClr val="FF0000"/>
                  </a:solidFill>
                  <a:sym typeface="宋体" panose="02010600030101010101" pitchFamily="2" charset="-122"/>
                </a:rPr>
                <a:t>③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4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26" grpId="0"/>
      <p:bldP spid="14346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650" name="文本框 2"/>
          <p:cNvSpPr txBox="1">
            <a:spLocks noChangeArrowheads="1"/>
          </p:cNvSpPr>
          <p:nvPr/>
        </p:nvSpPr>
        <p:spPr bwMode="auto">
          <a:xfrm>
            <a:off x="957263" y="914400"/>
            <a:ext cx="7434262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由</a:t>
            </a:r>
            <a:r>
              <a:rPr lang="en-US" altLang="zh-CN" sz="2400">
                <a:solidFill>
                  <a:srgbClr val="FF0000"/>
                </a:solidFill>
              </a:rPr>
              <a:t>②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-</a:t>
            </a:r>
            <a:r>
              <a:rPr lang="en-US" altLang="zh-CN" sz="2400">
                <a:solidFill>
                  <a:srgbClr val="FF0000"/>
                </a:solidFill>
              </a:rPr>
              <a:t>①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×4,</a:t>
            </a:r>
            <a:r>
              <a:rPr lang="en-US" altLang="zh-CN" sz="2400">
                <a:solidFill>
                  <a:srgbClr val="FF0000"/>
                </a:solidFill>
                <a:sym typeface="宋体" panose="02010600030101010101" pitchFamily="2" charset="-122"/>
              </a:rPr>
              <a:t>③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-</a:t>
            </a:r>
            <a:r>
              <a:rPr lang="en-US" altLang="zh-CN" sz="2400">
                <a:solidFill>
                  <a:srgbClr val="FF0000"/>
                </a:solidFill>
              </a:rPr>
              <a:t>①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,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得</a:t>
            </a:r>
          </a:p>
        </p:txBody>
      </p:sp>
      <p:grpSp>
        <p:nvGrpSpPr>
          <p:cNvPr id="64" name="组合 63"/>
          <p:cNvGrpSpPr/>
          <p:nvPr/>
        </p:nvGrpSpPr>
        <p:grpSpPr bwMode="auto">
          <a:xfrm>
            <a:off x="2609850" y="1703388"/>
            <a:ext cx="2892425" cy="1379537"/>
            <a:chOff x="4277" y="1445"/>
            <a:chExt cx="4554" cy="2172"/>
          </a:xfrm>
        </p:grpSpPr>
        <p:graphicFrame>
          <p:nvGraphicFramePr>
            <p:cNvPr id="32780" name="对象 64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4277" y="1445"/>
            <a:ext cx="3069" cy="21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92" r:id="rId4" imgW="1259840" imgH="712470" progId="Equation.3">
                    <p:embed/>
                  </p:oleObj>
                </mc:Choice>
                <mc:Fallback>
                  <p:oleObj r:id="rId4" imgW="1259840" imgH="712470" progId="Equation.3">
                    <p:embed/>
                    <p:pic>
                      <p:nvPicPr>
                        <p:cNvPr id="0" name="对象 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7" y="1445"/>
                          <a:ext cx="3069" cy="21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781" name="文本框 66"/>
            <p:cNvSpPr txBox="1">
              <a:spLocks noChangeArrowheads="1"/>
            </p:cNvSpPr>
            <p:nvPr/>
          </p:nvSpPr>
          <p:spPr bwMode="auto">
            <a:xfrm>
              <a:off x="8063" y="2897"/>
              <a:ext cx="76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solidFill>
                    <a:srgbClr val="FF0000"/>
                  </a:solidFill>
                  <a:sym typeface="宋体" panose="02010600030101010101" pitchFamily="2" charset="-122"/>
                </a:rPr>
                <a:t>⑤</a:t>
              </a:r>
            </a:p>
          </p:txBody>
        </p:sp>
        <p:sp>
          <p:nvSpPr>
            <p:cNvPr id="32782" name="文本框 67"/>
            <p:cNvSpPr txBox="1">
              <a:spLocks noChangeArrowheads="1"/>
            </p:cNvSpPr>
            <p:nvPr/>
          </p:nvSpPr>
          <p:spPr bwMode="auto">
            <a:xfrm>
              <a:off x="8063" y="1445"/>
              <a:ext cx="76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solidFill>
                    <a:srgbClr val="FF0000"/>
                  </a:solidFill>
                </a:rPr>
                <a:t>①</a:t>
              </a:r>
              <a:endParaRPr lang="en-US" altLang="zh-CN" sz="2400">
                <a:solidFill>
                  <a:srgbClr val="FF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32783" name="文本框 68"/>
            <p:cNvSpPr txBox="1">
              <a:spLocks noChangeArrowheads="1"/>
            </p:cNvSpPr>
            <p:nvPr/>
          </p:nvSpPr>
          <p:spPr bwMode="auto">
            <a:xfrm>
              <a:off x="8063" y="2171"/>
              <a:ext cx="76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solidFill>
                    <a:srgbClr val="FF0000"/>
                  </a:solidFill>
                  <a:sym typeface="宋体" panose="02010600030101010101" pitchFamily="2" charset="-122"/>
                </a:rPr>
                <a:t>④</a:t>
              </a:r>
            </a:p>
          </p:txBody>
        </p:sp>
      </p:grpSp>
      <p:sp>
        <p:nvSpPr>
          <p:cNvPr id="1435656" name="文本框 1"/>
          <p:cNvSpPr txBox="1">
            <a:spLocks noChangeArrowheads="1"/>
          </p:cNvSpPr>
          <p:nvPr/>
        </p:nvSpPr>
        <p:spPr bwMode="auto">
          <a:xfrm>
            <a:off x="854075" y="3082925"/>
            <a:ext cx="7434263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由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⑤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④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,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得</a:t>
            </a:r>
          </a:p>
        </p:txBody>
      </p:sp>
      <p:grpSp>
        <p:nvGrpSpPr>
          <p:cNvPr id="4" name="组合 3"/>
          <p:cNvGrpSpPr/>
          <p:nvPr/>
        </p:nvGrpSpPr>
        <p:grpSpPr bwMode="auto">
          <a:xfrm>
            <a:off x="2705100" y="3544888"/>
            <a:ext cx="2892425" cy="1379537"/>
            <a:chOff x="4277" y="1445"/>
            <a:chExt cx="4554" cy="2172"/>
          </a:xfrm>
        </p:grpSpPr>
        <p:graphicFrame>
          <p:nvGraphicFramePr>
            <p:cNvPr id="32776" name="对象 4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4277" y="1445"/>
            <a:ext cx="3069" cy="21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93" r:id="rId6" imgW="1259840" imgH="712470" progId="Equation.3">
                    <p:embed/>
                  </p:oleObj>
                </mc:Choice>
                <mc:Fallback>
                  <p:oleObj r:id="rId6" imgW="1259840" imgH="712470" progId="Equation.3">
                    <p:embed/>
                    <p:pic>
                      <p:nvPicPr>
                        <p:cNvPr id="0" name="对象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7" y="1445"/>
                          <a:ext cx="3069" cy="21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777" name="文本框 6"/>
            <p:cNvSpPr txBox="1">
              <a:spLocks noChangeArrowheads="1"/>
            </p:cNvSpPr>
            <p:nvPr/>
          </p:nvSpPr>
          <p:spPr bwMode="auto">
            <a:xfrm>
              <a:off x="8063" y="2897"/>
              <a:ext cx="76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solidFill>
                    <a:srgbClr val="FF0000"/>
                  </a:solidFill>
                  <a:sym typeface="Arial" panose="020B0604020202020204" pitchFamily="34" charset="0"/>
                </a:rPr>
                <a:t>⑥</a:t>
              </a:r>
            </a:p>
          </p:txBody>
        </p:sp>
        <p:sp>
          <p:nvSpPr>
            <p:cNvPr id="32778" name="文本框 7"/>
            <p:cNvSpPr txBox="1">
              <a:spLocks noChangeArrowheads="1"/>
            </p:cNvSpPr>
            <p:nvPr/>
          </p:nvSpPr>
          <p:spPr bwMode="auto">
            <a:xfrm>
              <a:off x="8063" y="1445"/>
              <a:ext cx="76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solidFill>
                    <a:srgbClr val="FF0000"/>
                  </a:solidFill>
                </a:rPr>
                <a:t>①</a:t>
              </a:r>
              <a:endParaRPr lang="en-US" altLang="zh-CN" sz="2400">
                <a:solidFill>
                  <a:srgbClr val="FF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32779" name="文本框 8"/>
            <p:cNvSpPr txBox="1">
              <a:spLocks noChangeArrowheads="1"/>
            </p:cNvSpPr>
            <p:nvPr/>
          </p:nvSpPr>
          <p:spPr bwMode="auto">
            <a:xfrm>
              <a:off x="8063" y="2171"/>
              <a:ext cx="76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solidFill>
                    <a:srgbClr val="FF0000"/>
                  </a:solidFill>
                  <a:sym typeface="宋体" panose="02010600030101010101" pitchFamily="2" charset="-122"/>
                </a:rPr>
                <a:t>④</a:t>
              </a:r>
            </a:p>
          </p:txBody>
        </p:sp>
      </p:grpSp>
      <p:sp>
        <p:nvSpPr>
          <p:cNvPr id="1435662" name="文本框 10"/>
          <p:cNvSpPr txBox="1">
            <a:spLocks noChangeArrowheads="1"/>
          </p:cNvSpPr>
          <p:nvPr/>
        </p:nvSpPr>
        <p:spPr bwMode="auto">
          <a:xfrm>
            <a:off x="855663" y="4924425"/>
            <a:ext cx="7432675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通过回代，得  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z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=2,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y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=1,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x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=2.</a:t>
            </a:r>
          </a:p>
        </p:txBody>
      </p:sp>
      <p:sp>
        <p:nvSpPr>
          <p:cNvPr id="1435663" name="文本框 11"/>
          <p:cNvSpPr txBox="1">
            <a:spLocks noChangeArrowheads="1"/>
          </p:cNvSpPr>
          <p:nvPr/>
        </p:nvSpPr>
        <p:spPr bwMode="auto">
          <a:xfrm>
            <a:off x="730250" y="5614988"/>
            <a:ext cx="8099425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答：该食谱中包含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种食物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份，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B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中食物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份，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种食物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份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5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5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5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5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5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5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5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5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650" grpId="0"/>
      <p:bldP spid="1435656" grpId="0"/>
      <p:bldP spid="1435662" grpId="0"/>
      <p:bldP spid="143566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矩形 80"/>
          <p:cNvSpPr>
            <a:spLocks noChangeArrowheads="1"/>
          </p:cNvSpPr>
          <p:nvPr/>
        </p:nvSpPr>
        <p:spPr bwMode="auto">
          <a:xfrm>
            <a:off x="3209925" y="995363"/>
            <a:ext cx="20193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228B8B"/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3600">
              <a:solidFill>
                <a:srgbClr val="228B8B"/>
              </a:solidFill>
            </a:endParaRPr>
          </a:p>
        </p:txBody>
      </p:sp>
      <p:sp>
        <p:nvSpPr>
          <p:cNvPr id="33795" name="文本框 2"/>
          <p:cNvSpPr txBox="1">
            <a:spLocks noChangeArrowheads="1"/>
          </p:cNvSpPr>
          <p:nvPr/>
        </p:nvSpPr>
        <p:spPr bwMode="auto">
          <a:xfrm>
            <a:off x="635000" y="1984375"/>
            <a:ext cx="7167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1.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下列方程组中，是三元一次方程组的是           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(    )</a:t>
            </a:r>
          </a:p>
        </p:txBody>
      </p:sp>
      <p:graphicFrame>
        <p:nvGraphicFramePr>
          <p:cNvPr id="33796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166813" y="2555875"/>
          <a:ext cx="1057275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6" r:id="rId4" imgW="546100" imgH="737235" progId="Equation.3">
                  <p:embed/>
                </p:oleObj>
              </mc:Choice>
              <mc:Fallback>
                <p:oleObj r:id="rId4" imgW="546100" imgH="737235" progId="Equation.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813" y="2555875"/>
                        <a:ext cx="1057275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7" name="文本框 4"/>
          <p:cNvSpPr txBox="1">
            <a:spLocks noChangeArrowheads="1"/>
          </p:cNvSpPr>
          <p:nvPr/>
        </p:nvSpPr>
        <p:spPr bwMode="auto">
          <a:xfrm>
            <a:off x="693738" y="3067050"/>
            <a:ext cx="300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A.</a:t>
            </a:r>
          </a:p>
        </p:txBody>
      </p:sp>
      <p:sp>
        <p:nvSpPr>
          <p:cNvPr id="33798" name="文本框 5"/>
          <p:cNvSpPr txBox="1">
            <a:spLocks noChangeArrowheads="1"/>
          </p:cNvSpPr>
          <p:nvPr/>
        </p:nvSpPr>
        <p:spPr bwMode="auto">
          <a:xfrm>
            <a:off x="2727325" y="3067050"/>
            <a:ext cx="300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B.</a:t>
            </a:r>
          </a:p>
        </p:txBody>
      </p:sp>
      <p:graphicFrame>
        <p:nvGraphicFramePr>
          <p:cNvPr id="33799" name="对象 6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130550" y="2605088"/>
          <a:ext cx="1181100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7" r:id="rId6" imgW="533400" imgH="711835" progId="Equation.3">
                  <p:embed/>
                </p:oleObj>
              </mc:Choice>
              <mc:Fallback>
                <p:oleObj r:id="rId6" imgW="533400" imgH="711835" progId="Equation.3">
                  <p:embed/>
                  <p:pic>
                    <p:nvPicPr>
                      <p:cNvPr id="0" name="对象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0550" y="2605088"/>
                        <a:ext cx="1181100" cy="137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0" name="文本框 7"/>
          <p:cNvSpPr txBox="1">
            <a:spLocks noChangeArrowheads="1"/>
          </p:cNvSpPr>
          <p:nvPr/>
        </p:nvSpPr>
        <p:spPr bwMode="auto">
          <a:xfrm>
            <a:off x="4583113" y="2970213"/>
            <a:ext cx="300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C.</a:t>
            </a:r>
          </a:p>
        </p:txBody>
      </p:sp>
      <p:graphicFrame>
        <p:nvGraphicFramePr>
          <p:cNvPr id="33801" name="对象 8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911725" y="2509838"/>
          <a:ext cx="1160463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8" r:id="rId8" imgW="749935" imgH="737235" progId="Equation.3">
                  <p:embed/>
                </p:oleObj>
              </mc:Choice>
              <mc:Fallback>
                <p:oleObj r:id="rId8" imgW="749935" imgH="737235" progId="Equation.3">
                  <p:embed/>
                  <p:pic>
                    <p:nvPicPr>
                      <p:cNvPr id="0" name="对象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1725" y="2509838"/>
                        <a:ext cx="1160463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2" name="文本框 10"/>
          <p:cNvSpPr txBox="1">
            <a:spLocks noChangeArrowheads="1"/>
          </p:cNvSpPr>
          <p:nvPr/>
        </p:nvSpPr>
        <p:spPr bwMode="auto">
          <a:xfrm>
            <a:off x="6484938" y="2970213"/>
            <a:ext cx="300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D.</a:t>
            </a:r>
          </a:p>
        </p:txBody>
      </p:sp>
      <p:sp>
        <p:nvSpPr>
          <p:cNvPr id="1436683" name="文本框 13"/>
          <p:cNvSpPr txBox="1">
            <a:spLocks noChangeArrowheads="1"/>
          </p:cNvSpPr>
          <p:nvPr/>
        </p:nvSpPr>
        <p:spPr bwMode="auto">
          <a:xfrm>
            <a:off x="7264400" y="1984375"/>
            <a:ext cx="298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graphicFrame>
        <p:nvGraphicFramePr>
          <p:cNvPr id="33804" name="对象 1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940550" y="2554288"/>
          <a:ext cx="1160463" cy="1379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9" r:id="rId10" imgW="749935" imgH="711835" progId="Equation.3">
                  <p:embed/>
                </p:oleObj>
              </mc:Choice>
              <mc:Fallback>
                <p:oleObj r:id="rId10" imgW="749935" imgH="711835" progId="Equation.3">
                  <p:embed/>
                  <p:pic>
                    <p:nvPicPr>
                      <p:cNvPr id="0" name="对象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0550" y="2554288"/>
                        <a:ext cx="1160463" cy="1379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5" name="文本框 2"/>
          <p:cNvSpPr txBox="1">
            <a:spLocks noChangeArrowheads="1"/>
          </p:cNvSpPr>
          <p:nvPr/>
        </p:nvSpPr>
        <p:spPr bwMode="auto">
          <a:xfrm>
            <a:off x="693738" y="4762500"/>
            <a:ext cx="8094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解方程组                        中，最好先消去               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(    )</a:t>
            </a:r>
          </a:p>
        </p:txBody>
      </p:sp>
      <p:sp>
        <p:nvSpPr>
          <p:cNvPr id="1436686" name="文本框 4"/>
          <p:cNvSpPr txBox="1">
            <a:spLocks noChangeArrowheads="1"/>
          </p:cNvSpPr>
          <p:nvPr/>
        </p:nvSpPr>
        <p:spPr bwMode="auto">
          <a:xfrm flipH="1">
            <a:off x="7621588" y="4762500"/>
            <a:ext cx="371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graphicFrame>
        <p:nvGraphicFramePr>
          <p:cNvPr id="33807" name="对象 1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259013" y="4251325"/>
          <a:ext cx="1809750" cy="137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0" r:id="rId12" imgW="1169035" imgH="711835" progId="Equation.3">
                  <p:embed/>
                </p:oleObj>
              </mc:Choice>
              <mc:Fallback>
                <p:oleObj r:id="rId12" imgW="1169035" imgH="711835" progId="Equation.3">
                  <p:embed/>
                  <p:pic>
                    <p:nvPicPr>
                      <p:cNvPr id="0" name="对象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9013" y="4251325"/>
                        <a:ext cx="1809750" cy="1379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8" name="文本框 4"/>
          <p:cNvSpPr txBox="1">
            <a:spLocks noChangeArrowheads="1"/>
          </p:cNvSpPr>
          <p:nvPr/>
        </p:nvSpPr>
        <p:spPr bwMode="auto">
          <a:xfrm>
            <a:off x="1057275" y="5845175"/>
            <a:ext cx="713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A.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             B.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           C.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z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            D.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都可以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6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6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6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6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683" grpId="0"/>
      <p:bldP spid="143668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9271" name="矩形 11"/>
          <p:cNvSpPr>
            <a:spLocks noChangeArrowheads="1"/>
          </p:cNvSpPr>
          <p:nvPr/>
        </p:nvSpPr>
        <p:spPr bwMode="auto">
          <a:xfrm>
            <a:off x="539750" y="2133600"/>
            <a:ext cx="7920038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理解三元一次方程及三元一次方程组的的概念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（重点）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掌握解三元一次方程组的基本思想和步骤，会解三元一次方程组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难点）</a:t>
            </a:r>
          </a:p>
        </p:txBody>
      </p:sp>
      <p:sp>
        <p:nvSpPr>
          <p:cNvPr id="16387" name="MH_SubTitle_4"/>
          <p:cNvSpPr txBox="1">
            <a:spLocks noChangeArrowheads="1"/>
          </p:cNvSpPr>
          <p:nvPr/>
        </p:nvSpPr>
        <p:spPr bwMode="auto">
          <a:xfrm>
            <a:off x="3606800" y="1246188"/>
            <a:ext cx="1930400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228B8B"/>
                </a:solidFill>
                <a:ea typeface="方正姚体" panose="02010601030101010101" pitchFamily="2" charset="-122"/>
              </a:rPr>
              <a:t>学习目标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1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927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文本框 1"/>
          <p:cNvSpPr txBox="1">
            <a:spLocks noChangeArrowheads="1"/>
          </p:cNvSpPr>
          <p:nvPr/>
        </p:nvSpPr>
        <p:spPr bwMode="auto">
          <a:xfrm>
            <a:off x="800100" y="1054100"/>
            <a:ext cx="2136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解方程组</a:t>
            </a:r>
          </a:p>
        </p:txBody>
      </p:sp>
      <p:graphicFrame>
        <p:nvGraphicFramePr>
          <p:cNvPr id="34819" name="对象 6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973138" y="1698625"/>
          <a:ext cx="1968500" cy="137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5" r:id="rId5" imgW="1272540" imgH="712470" progId="Equation.3">
                  <p:embed/>
                </p:oleObj>
              </mc:Choice>
              <mc:Fallback>
                <p:oleObj r:id="rId5" imgW="1272540" imgH="712470" progId="Equation.3">
                  <p:embed/>
                  <p:pic>
                    <p:nvPicPr>
                      <p:cNvPr id="0" name="对象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3138" y="1698625"/>
                        <a:ext cx="1968500" cy="1379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319588" y="1720850"/>
          <a:ext cx="2046287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6" r:id="rId7" imgW="1323340" imgH="712470" progId="Equation.3">
                  <p:embed/>
                </p:oleObj>
              </mc:Choice>
              <mc:Fallback>
                <p:oleObj r:id="rId7" imgW="1323340" imgH="712470" progId="Equation.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9588" y="1720850"/>
                        <a:ext cx="2046287" cy="137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对象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971550" y="3316288"/>
          <a:ext cx="1792288" cy="1379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7" r:id="rId9" imgW="1157605" imgH="712470" progId="Equation.3">
                  <p:embed/>
                </p:oleObj>
              </mc:Choice>
              <mc:Fallback>
                <p:oleObj r:id="rId9" imgW="1157605" imgH="712470" progId="Equation.3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316288"/>
                        <a:ext cx="1792288" cy="1379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对象 7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378325" y="3413125"/>
          <a:ext cx="1930400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8" r:id="rId11" imgW="1247140" imgH="712470" progId="Equation.3">
                  <p:embed/>
                </p:oleObj>
              </mc:Choice>
              <mc:Fallback>
                <p:oleObj r:id="rId11" imgW="1247140" imgH="712470" progId="Equation.3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8325" y="3413125"/>
                        <a:ext cx="1930400" cy="137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组合 1"/>
          <p:cNvGrpSpPr/>
          <p:nvPr/>
        </p:nvGrpSpPr>
        <p:grpSpPr bwMode="auto">
          <a:xfrm>
            <a:off x="981075" y="4791075"/>
            <a:ext cx="6805613" cy="1528763"/>
            <a:chOff x="1425" y="7065"/>
            <a:chExt cx="10718" cy="2407"/>
          </a:xfrm>
        </p:grpSpPr>
        <p:sp>
          <p:nvSpPr>
            <p:cNvPr id="34824" name="文本框 9"/>
            <p:cNvSpPr txBox="1">
              <a:spLocks noChangeArrowheads="1"/>
            </p:cNvSpPr>
            <p:nvPr/>
          </p:nvSpPr>
          <p:spPr bwMode="auto">
            <a:xfrm>
              <a:off x="1425" y="7300"/>
              <a:ext cx="1012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解：</a:t>
              </a:r>
            </a:p>
          </p:txBody>
        </p:sp>
        <p:graphicFrame>
          <p:nvGraphicFramePr>
            <p:cNvPr id="34825" name="对象 64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2492" y="7065"/>
            <a:ext cx="1580" cy="21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59" r:id="rId13" imgW="648970" imgH="712470" progId="Equation.3">
                    <p:embed/>
                  </p:oleObj>
                </mc:Choice>
                <mc:Fallback>
                  <p:oleObj r:id="rId13" imgW="648970" imgH="712470" progId="Equation.3">
                    <p:embed/>
                    <p:pic>
                      <p:nvPicPr>
                        <p:cNvPr id="0" name="对象 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2" y="7065"/>
                          <a:ext cx="1580" cy="21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26" name="对象 10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4867" y="7300"/>
            <a:ext cx="1827" cy="21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60" r:id="rId15" imgW="750570" imgH="712470" progId="Equation.3">
                    <p:embed/>
                  </p:oleObj>
                </mc:Choice>
                <mc:Fallback>
                  <p:oleObj r:id="rId15" imgW="750570" imgH="712470" progId="Equation.3">
                    <p:embed/>
                    <p:pic>
                      <p:nvPicPr>
                        <p:cNvPr id="0" name="对象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7" y="7300"/>
                          <a:ext cx="1827" cy="21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27" name="对象 13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7395" y="7300"/>
            <a:ext cx="1797" cy="21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61" r:id="rId17" imgW="737870" imgH="712470" progId="Equation.3">
                    <p:embed/>
                  </p:oleObj>
                </mc:Choice>
                <mc:Fallback>
                  <p:oleObj r:id="rId17" imgW="737870" imgH="712470" progId="Equation.3">
                    <p:embed/>
                    <p:pic>
                      <p:nvPicPr>
                        <p:cNvPr id="0" name="对象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95" y="7300"/>
                          <a:ext cx="1797" cy="21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28" name="对象 15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0312" y="7300"/>
            <a:ext cx="1830" cy="21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62" r:id="rId19" imgW="750570" imgH="712470" progId="Equation.3">
                    <p:embed/>
                  </p:oleObj>
                </mc:Choice>
                <mc:Fallback>
                  <p:oleObj r:id="rId19" imgW="750570" imgH="712470" progId="Equation.3">
                    <p:embed/>
                    <p:pic>
                      <p:nvPicPr>
                        <p:cNvPr id="0" name="对象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12" y="7300"/>
                          <a:ext cx="1830" cy="21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矩形 13314"/>
          <p:cNvSpPr>
            <a:spLocks noChangeArrowheads="1"/>
          </p:cNvSpPr>
          <p:nvPr/>
        </p:nvSpPr>
        <p:spPr bwMode="auto">
          <a:xfrm>
            <a:off x="735013" y="884238"/>
            <a:ext cx="7186612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     </a:t>
            </a:r>
            <a:r>
              <a:rPr lang="en-US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．甲、乙、丙三数的和是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26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，甲数比乙数大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，甲数的两倍与丙数的和比乙数大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18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，求这三个数．</a:t>
            </a: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1370013" y="2112963"/>
            <a:ext cx="6310312" cy="4019550"/>
            <a:chOff x="1917" y="2968"/>
            <a:chExt cx="9938" cy="6330"/>
          </a:xfrm>
        </p:grpSpPr>
        <p:sp>
          <p:nvSpPr>
            <p:cNvPr id="35844" name="矩形 13316"/>
            <p:cNvSpPr>
              <a:spLocks noChangeArrowheads="1"/>
            </p:cNvSpPr>
            <p:nvPr/>
          </p:nvSpPr>
          <p:spPr bwMode="auto">
            <a:xfrm>
              <a:off x="1917" y="2968"/>
              <a:ext cx="9938" cy="1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indent="266700">
                <a:lnSpc>
                  <a:spcPct val="140000"/>
                </a:lnSpc>
              </a:pP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解：设甲为</a:t>
              </a: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，乙为</a:t>
              </a: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，丙为</a:t>
              </a: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z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，根据题意，组成以下方程组：</a:t>
              </a:r>
            </a:p>
          </p:txBody>
        </p:sp>
        <p:sp>
          <p:nvSpPr>
            <p:cNvPr id="35845" name="矩形 13317"/>
            <p:cNvSpPr>
              <a:spLocks noChangeArrowheads="1"/>
            </p:cNvSpPr>
            <p:nvPr/>
          </p:nvSpPr>
          <p:spPr bwMode="auto">
            <a:xfrm>
              <a:off x="2135" y="6748"/>
              <a:ext cx="5513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indent="266700"/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解这个方程组，得 </a:t>
              </a:r>
              <a:r>
                <a:rPr lang="zh-CN" altLang="en-US" sz="16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    </a:t>
              </a:r>
              <a:endParaRPr lang="zh-CN" altLang="en-US" sz="1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846" name="矩形 13318"/>
            <p:cNvSpPr>
              <a:spLocks noChangeArrowheads="1"/>
            </p:cNvSpPr>
            <p:nvPr/>
          </p:nvSpPr>
          <p:spPr bwMode="auto">
            <a:xfrm>
              <a:off x="2370" y="8348"/>
              <a:ext cx="6288" cy="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答：甲为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10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，乙为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9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，丙为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7.</a:t>
              </a:r>
            </a:p>
          </p:txBody>
        </p:sp>
        <p:graphicFrame>
          <p:nvGraphicFramePr>
            <p:cNvPr id="35847" name="对象 13319"/>
            <p:cNvGraphicFramePr>
              <a:graphicFrameLocks noChangeAspect="1"/>
            </p:cNvGraphicFramePr>
            <p:nvPr/>
          </p:nvGraphicFramePr>
          <p:xfrm>
            <a:off x="4650" y="4534"/>
            <a:ext cx="2598" cy="2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57" r:id="rId5" imgW="1069975" imgH="713105" progId="Equation.DSMT4">
                    <p:embed/>
                  </p:oleObj>
                </mc:Choice>
                <mc:Fallback>
                  <p:oleObj r:id="rId5" imgW="1069975" imgH="713105" progId="Equation.DSMT4">
                    <p:embed/>
                    <p:pic>
                      <p:nvPicPr>
                        <p:cNvPr id="0" name="对象 133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0" y="4534"/>
                          <a:ext cx="2598" cy="2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848" name="对象 13320"/>
            <p:cNvGraphicFramePr>
              <a:graphicFrameLocks noChangeAspect="1"/>
            </p:cNvGraphicFramePr>
            <p:nvPr/>
          </p:nvGraphicFramePr>
          <p:xfrm>
            <a:off x="7648" y="6267"/>
            <a:ext cx="1510" cy="20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58" r:id="rId7" imgW="496570" imgH="713105" progId="Equation.DSMT4">
                    <p:embed/>
                  </p:oleObj>
                </mc:Choice>
                <mc:Fallback>
                  <p:oleObj r:id="rId7" imgW="496570" imgH="713105" progId="Equation.DSMT4">
                    <p:embed/>
                    <p:pic>
                      <p:nvPicPr>
                        <p:cNvPr id="0" name="对象 133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48" y="6267"/>
                          <a:ext cx="1510" cy="20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矩形 80"/>
          <p:cNvSpPr>
            <a:spLocks noChangeArrowheads="1"/>
          </p:cNvSpPr>
          <p:nvPr/>
        </p:nvSpPr>
        <p:spPr bwMode="auto">
          <a:xfrm>
            <a:off x="438150" y="882650"/>
            <a:ext cx="16129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</a:p>
        </p:txBody>
      </p:sp>
      <p:sp>
        <p:nvSpPr>
          <p:cNvPr id="1442819" name="矩形 1"/>
          <p:cNvSpPr>
            <a:spLocks noChangeArrowheads="1"/>
          </p:cNvSpPr>
          <p:nvPr/>
        </p:nvSpPr>
        <p:spPr bwMode="auto">
          <a:xfrm>
            <a:off x="1138238" y="1693863"/>
            <a:ext cx="490537" cy="379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简单的三元一次方程组</a:t>
            </a:r>
          </a:p>
        </p:txBody>
      </p:sp>
      <p:sp>
        <p:nvSpPr>
          <p:cNvPr id="1442820" name="左大括号 2"/>
          <p:cNvSpPr/>
          <p:nvPr/>
        </p:nvSpPr>
        <p:spPr bwMode="auto">
          <a:xfrm>
            <a:off x="1679575" y="1733550"/>
            <a:ext cx="754063" cy="3486150"/>
          </a:xfrm>
          <a:prstGeom prst="leftBrace">
            <a:avLst>
              <a:gd name="adj1" fmla="val 8198"/>
              <a:gd name="adj2" fmla="val 50000"/>
            </a:avLst>
          </a:prstGeom>
          <a:noFill/>
          <a:ln w="25400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1442821" name="矩形 4"/>
          <p:cNvSpPr>
            <a:spLocks noChangeArrowheads="1"/>
          </p:cNvSpPr>
          <p:nvPr/>
        </p:nvSpPr>
        <p:spPr bwMode="auto">
          <a:xfrm>
            <a:off x="2586038" y="1497013"/>
            <a:ext cx="90170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概念</a:t>
            </a:r>
          </a:p>
        </p:txBody>
      </p:sp>
      <p:sp>
        <p:nvSpPr>
          <p:cNvPr id="1442822" name="矩形 5"/>
          <p:cNvSpPr>
            <a:spLocks noChangeArrowheads="1"/>
          </p:cNvSpPr>
          <p:nvPr/>
        </p:nvSpPr>
        <p:spPr bwMode="auto">
          <a:xfrm>
            <a:off x="2541588" y="5041900"/>
            <a:ext cx="9017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解法</a:t>
            </a:r>
          </a:p>
        </p:txBody>
      </p:sp>
      <p:sp>
        <p:nvSpPr>
          <p:cNvPr id="1442823" name="矩形 7"/>
          <p:cNvSpPr>
            <a:spLocks noChangeArrowheads="1"/>
          </p:cNvSpPr>
          <p:nvPr/>
        </p:nvSpPr>
        <p:spPr bwMode="auto">
          <a:xfrm>
            <a:off x="4330700" y="862013"/>
            <a:ext cx="4268788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含有三个未知数，并且含未知数的项的次数都是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的方程组，叫做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三元一次方程组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en-US" altLang="zh-CN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9" name="直接连接符 8"/>
          <p:cNvCxnSpPr>
            <a:cxnSpLocks noChangeShapeType="1"/>
          </p:cNvCxnSpPr>
          <p:nvPr/>
        </p:nvCxnSpPr>
        <p:spPr bwMode="auto">
          <a:xfrm>
            <a:off x="3494088" y="5251450"/>
            <a:ext cx="754062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42825" name="矩形 9"/>
          <p:cNvSpPr>
            <a:spLocks noChangeArrowheads="1"/>
          </p:cNvSpPr>
          <p:nvPr/>
        </p:nvSpPr>
        <p:spPr bwMode="auto">
          <a:xfrm>
            <a:off x="4305300" y="3684588"/>
            <a:ext cx="4505325" cy="284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5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通过消元，将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“三元”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转化为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“二元”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，再将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“二元”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转化为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“一元”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，通过求一元一次方程的解，进而求得二元一次方程组的解，最后求得三元一次方程组的解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cxnSp>
        <p:nvCxnSpPr>
          <p:cNvPr id="7" name="直接连接符 6"/>
          <p:cNvCxnSpPr>
            <a:cxnSpLocks noChangeShapeType="1"/>
          </p:cNvCxnSpPr>
          <p:nvPr/>
        </p:nvCxnSpPr>
        <p:spPr bwMode="auto">
          <a:xfrm>
            <a:off x="3551238" y="1708150"/>
            <a:ext cx="754062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4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42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42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4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42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42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42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42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42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42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42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42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42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42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42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2819" grpId="0" bldLvl="0"/>
      <p:bldP spid="1442820" grpId="0" bldLvl="0" animBg="1"/>
      <p:bldP spid="1442821" grpId="0" bldLvl="0"/>
      <p:bldP spid="1442822" grpId="0" bldLvl="0"/>
      <p:bldP spid="1442823" grpId="0" bldLvl="0"/>
      <p:bldP spid="1442825" grpId="0" bldLvl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文本框 1"/>
          <p:cNvSpPr txBox="1">
            <a:spLocks noChangeArrowheads="1"/>
          </p:cNvSpPr>
          <p:nvPr/>
        </p:nvSpPr>
        <p:spPr bwMode="auto">
          <a:xfrm>
            <a:off x="2616200" y="1260475"/>
            <a:ext cx="50800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5400"/>
              <a:t>谢      谢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0290" name="Text Box 6"/>
          <p:cNvSpPr txBox="1">
            <a:spLocks noChangeArrowheads="1"/>
          </p:cNvSpPr>
          <p:nvPr/>
        </p:nvSpPr>
        <p:spPr bwMode="auto">
          <a:xfrm>
            <a:off x="1049338" y="3660775"/>
            <a:ext cx="2889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	</a:t>
            </a:r>
          </a:p>
        </p:txBody>
      </p:sp>
      <p:pic>
        <p:nvPicPr>
          <p:cNvPr id="4" name="图片 3" descr="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1690688"/>
            <a:ext cx="1998663" cy="227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4" descr="3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0050" y="3997325"/>
            <a:ext cx="1966913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5" descr="3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" y="4189413"/>
            <a:ext cx="1979613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20295" name="波形 6"/>
          <p:cNvSpPr>
            <a:spLocks noChangeArrowheads="1"/>
          </p:cNvSpPr>
          <p:nvPr/>
        </p:nvSpPr>
        <p:spPr bwMode="auto">
          <a:xfrm>
            <a:off x="2616200" y="1352550"/>
            <a:ext cx="4064000" cy="873125"/>
          </a:xfrm>
          <a:prstGeom prst="wave">
            <a:avLst>
              <a:gd name="adj1" fmla="val 125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三个小动物年龄之和为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26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岁</a:t>
            </a:r>
          </a:p>
        </p:txBody>
      </p:sp>
      <p:sp>
        <p:nvSpPr>
          <p:cNvPr id="1420296" name="波形 7"/>
          <p:cNvSpPr/>
          <p:nvPr/>
        </p:nvSpPr>
        <p:spPr>
          <a:xfrm>
            <a:off x="2616200" y="2339975"/>
            <a:ext cx="4064000" cy="873125"/>
          </a:xfrm>
          <a:prstGeom prst="wave">
            <a:avLst>
              <a:gd name="adj1" fmla="val 12500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 w="9525">
            <a:noFill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</a:rPr>
              <a:t>流氓兔比加菲猫大</a:t>
            </a:r>
            <a:r>
              <a:rPr lang="en-US" altLang="zh-CN" sz="2400" noProof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</a:rPr>
              <a:t>岁</a:t>
            </a:r>
          </a:p>
        </p:txBody>
      </p:sp>
      <p:sp>
        <p:nvSpPr>
          <p:cNvPr id="1420297" name="波形 8"/>
          <p:cNvSpPr/>
          <p:nvPr/>
        </p:nvSpPr>
        <p:spPr>
          <a:xfrm>
            <a:off x="2547938" y="3213100"/>
            <a:ext cx="4065587" cy="1606550"/>
          </a:xfrm>
          <a:prstGeom prst="wave">
            <a:avLst>
              <a:gd name="adj1" fmla="val 12500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 w="9525">
            <a:noFill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</a:rPr>
              <a:t>流氓兔年龄的</a:t>
            </a:r>
            <a:r>
              <a:rPr lang="en-US" altLang="zh-CN" sz="2400" noProof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</a:rPr>
              <a:t>倍加上米老鼠的年龄之和比加菲猫大</a:t>
            </a:r>
            <a:r>
              <a:rPr lang="en-US" altLang="zh-CN" sz="2400" noProof="1"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</a:rPr>
              <a:t>岁</a:t>
            </a:r>
          </a:p>
        </p:txBody>
      </p:sp>
      <p:sp>
        <p:nvSpPr>
          <p:cNvPr id="1420298" name="右大括号 9"/>
          <p:cNvSpPr/>
          <p:nvPr/>
        </p:nvSpPr>
        <p:spPr bwMode="auto">
          <a:xfrm>
            <a:off x="6740525" y="1816100"/>
            <a:ext cx="500063" cy="2481263"/>
          </a:xfrm>
          <a:prstGeom prst="rightBrace">
            <a:avLst>
              <a:gd name="adj1" fmla="val 8178"/>
              <a:gd name="adj2" fmla="val 50000"/>
            </a:avLst>
          </a:prstGeom>
          <a:noFill/>
          <a:ln w="31750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1420299" name="横卷形 10"/>
          <p:cNvSpPr/>
          <p:nvPr/>
        </p:nvSpPr>
        <p:spPr>
          <a:xfrm>
            <a:off x="7240588" y="1343025"/>
            <a:ext cx="1181100" cy="2397125"/>
          </a:xfrm>
          <a:prstGeom prst="horizontalScroll">
            <a:avLst>
              <a:gd name="adj" fmla="val 12500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noFill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sz="24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20300" name="文本框 11"/>
          <p:cNvSpPr txBox="1"/>
          <p:nvPr/>
        </p:nvSpPr>
        <p:spPr>
          <a:xfrm>
            <a:off x="7410450" y="1587500"/>
            <a:ext cx="495300" cy="1920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</a:rPr>
              <a:t>求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</a:rPr>
              <a:t>个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</a:rPr>
              <a:t>小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</a:rPr>
              <a:t>动</a:t>
            </a:r>
          </a:p>
        </p:txBody>
      </p:sp>
      <p:sp>
        <p:nvSpPr>
          <p:cNvPr id="1420301" name="文本框 12"/>
          <p:cNvSpPr txBox="1"/>
          <p:nvPr/>
        </p:nvSpPr>
        <p:spPr>
          <a:xfrm>
            <a:off x="7905750" y="1771650"/>
            <a:ext cx="495300" cy="15541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</a:rPr>
              <a:t>物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</a:rPr>
              <a:t>的年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</a:rPr>
              <a:t>龄</a:t>
            </a:r>
          </a:p>
        </p:txBody>
      </p:sp>
      <p:sp>
        <p:nvSpPr>
          <p:cNvPr id="17421" name="圆角矩形 31"/>
          <p:cNvSpPr>
            <a:spLocks noChangeArrowheads="1"/>
          </p:cNvSpPr>
          <p:nvPr/>
        </p:nvSpPr>
        <p:spPr bwMode="auto">
          <a:xfrm>
            <a:off x="404813" y="962025"/>
            <a:ext cx="1657350" cy="511175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情境引入</a:t>
            </a:r>
          </a:p>
        </p:txBody>
      </p:sp>
      <p:sp>
        <p:nvSpPr>
          <p:cNvPr id="1420304" name="波形 14"/>
          <p:cNvSpPr/>
          <p:nvPr/>
        </p:nvSpPr>
        <p:spPr>
          <a:xfrm>
            <a:off x="2616200" y="1339850"/>
            <a:ext cx="4064000" cy="873125"/>
          </a:xfrm>
          <a:prstGeom prst="wave">
            <a:avLst>
              <a:gd name="adj1" fmla="val 12500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 w="9525">
            <a:noFill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</a:rPr>
              <a:t>三个小动物年龄之和为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</a:rPr>
              <a:t>26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</a:rPr>
              <a:t>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20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20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2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20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20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2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20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20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2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20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20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2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20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20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2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20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20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42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20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20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42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20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20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420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0290" grpId="0"/>
      <p:bldP spid="1420295" grpId="0" bldLvl="0"/>
      <p:bldP spid="1420296" grpId="0" bldLvl="0" animBg="1"/>
      <p:bldP spid="1420297" grpId="0" bldLvl="0" animBg="1"/>
      <p:bldP spid="1420298" grpId="0" bldLvl="0" animBg="1"/>
      <p:bldP spid="1420299" grpId="0" bldLvl="0" animBg="1"/>
      <p:bldP spid="1420300" grpId="0" bldLvl="0" animBg="1"/>
      <p:bldP spid="1420301" grpId="0" bldLvl="0" animBg="1"/>
      <p:bldP spid="1420304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组合 6147"/>
          <p:cNvGrpSpPr/>
          <p:nvPr/>
        </p:nvGrpSpPr>
        <p:grpSpPr bwMode="auto">
          <a:xfrm>
            <a:off x="477838" y="550863"/>
            <a:ext cx="5006975" cy="822325"/>
            <a:chOff x="0" y="0"/>
            <a:chExt cx="7884" cy="1294"/>
          </a:xfrm>
        </p:grpSpPr>
        <p:sp>
          <p:nvSpPr>
            <p:cNvPr id="18445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200 h 1872208"/>
                <a:gd name="T2" fmla="*/ 2634 w 2520280"/>
                <a:gd name="T3" fmla="*/ 1200 h 1872208"/>
                <a:gd name="T4" fmla="*/ 0 w 2520280"/>
                <a:gd name="T5" fmla="*/ 1200 h 1872208"/>
                <a:gd name="T6" fmla="*/ 0 w 2520280"/>
                <a:gd name="T7" fmla="*/ 0 h 1872208"/>
                <a:gd name="T8" fmla="*/ 1 w 2520280"/>
                <a:gd name="T9" fmla="*/ 0 h 1872208"/>
                <a:gd name="T10" fmla="*/ 0 w 2520280"/>
                <a:gd name="T11" fmla="*/ 0 h 1872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6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545 w 696310"/>
                <a:gd name="T3" fmla="*/ 0 h 696310"/>
                <a:gd name="T4" fmla="*/ 545 w 696310"/>
                <a:gd name="T5" fmla="*/ 258 h 696310"/>
                <a:gd name="T6" fmla="*/ 826 w 696310"/>
                <a:gd name="T7" fmla="*/ 258 h 696310"/>
                <a:gd name="T8" fmla="*/ 826 w 696310"/>
                <a:gd name="T9" fmla="*/ 760 h 696310"/>
                <a:gd name="T10" fmla="*/ 0 w 696310"/>
                <a:gd name="T11" fmla="*/ 760 h 696310"/>
                <a:gd name="T12" fmla="*/ 0 w 696310"/>
                <a:gd name="T13" fmla="*/ 0 h 6963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7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zh-CN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8448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7007" cy="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三元一次方程组的相关概念</a:t>
              </a:r>
            </a:p>
          </p:txBody>
        </p:sp>
        <p:sp>
          <p:nvSpPr>
            <p:cNvPr id="18449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18435" name="圆角矩形 31"/>
          <p:cNvSpPr>
            <a:spLocks noChangeArrowheads="1"/>
          </p:cNvSpPr>
          <p:nvPr/>
        </p:nvSpPr>
        <p:spPr bwMode="auto">
          <a:xfrm>
            <a:off x="495300" y="1485900"/>
            <a:ext cx="1477963" cy="469900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互动探究</a:t>
            </a:r>
          </a:p>
        </p:txBody>
      </p:sp>
      <p:sp>
        <p:nvSpPr>
          <p:cNvPr id="1421322" name="文本框 1"/>
          <p:cNvSpPr txBox="1">
            <a:spLocks noChangeArrowheads="1"/>
          </p:cNvSpPr>
          <p:nvPr/>
        </p:nvSpPr>
        <p:spPr bwMode="auto">
          <a:xfrm>
            <a:off x="419100" y="2157413"/>
            <a:ext cx="7170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问题</a:t>
            </a:r>
            <a:r>
              <a:rPr lang="en-US" altLang="zh-CN" sz="2400" b="1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 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题中有未知量？你能找出哪些等量关系？</a:t>
            </a:r>
          </a:p>
        </p:txBody>
      </p:sp>
      <p:sp>
        <p:nvSpPr>
          <p:cNvPr id="1421323" name="文本框 2"/>
          <p:cNvSpPr txBox="1">
            <a:spLocks noChangeArrowheads="1"/>
          </p:cNvSpPr>
          <p:nvPr/>
        </p:nvSpPr>
        <p:spPr bwMode="auto">
          <a:xfrm>
            <a:off x="687388" y="2778125"/>
            <a:ext cx="7586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未知量：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21324" name="文本框 8"/>
          <p:cNvSpPr txBox="1">
            <a:spLocks noChangeArrowheads="1"/>
          </p:cNvSpPr>
          <p:nvPr/>
        </p:nvSpPr>
        <p:spPr bwMode="auto">
          <a:xfrm>
            <a:off x="687388" y="3328988"/>
            <a:ext cx="2011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流氓兔的年龄</a:t>
            </a:r>
          </a:p>
        </p:txBody>
      </p:sp>
      <p:sp>
        <p:nvSpPr>
          <p:cNvPr id="1421325" name="文本框 9"/>
          <p:cNvSpPr txBox="1">
            <a:spLocks noChangeArrowheads="1"/>
          </p:cNvSpPr>
          <p:nvPr/>
        </p:nvSpPr>
        <p:spPr bwMode="auto">
          <a:xfrm>
            <a:off x="2998788" y="3328988"/>
            <a:ext cx="2011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加菲猫的年龄</a:t>
            </a:r>
          </a:p>
        </p:txBody>
      </p:sp>
      <p:sp>
        <p:nvSpPr>
          <p:cNvPr id="1421326" name="文本框 11"/>
          <p:cNvSpPr txBox="1">
            <a:spLocks noChangeArrowheads="1"/>
          </p:cNvSpPr>
          <p:nvPr/>
        </p:nvSpPr>
        <p:spPr bwMode="auto">
          <a:xfrm>
            <a:off x="5332413" y="3330575"/>
            <a:ext cx="2011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米老鼠的年龄</a:t>
            </a:r>
          </a:p>
        </p:txBody>
      </p:sp>
      <p:sp>
        <p:nvSpPr>
          <p:cNvPr id="1421327" name="文本框 22"/>
          <p:cNvSpPr txBox="1">
            <a:spLocks noChangeArrowheads="1"/>
          </p:cNvSpPr>
          <p:nvPr/>
        </p:nvSpPr>
        <p:spPr bwMode="auto">
          <a:xfrm>
            <a:off x="673100" y="4549775"/>
            <a:ext cx="7332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流氓兔的年龄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</a:t>
            </a:r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加菲猫的年龄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</a:t>
            </a:r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米老鼠的年龄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=26</a:t>
            </a:r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；</a:t>
            </a:r>
          </a:p>
        </p:txBody>
      </p:sp>
      <p:sp>
        <p:nvSpPr>
          <p:cNvPr id="1421328" name="文本框 24"/>
          <p:cNvSpPr txBox="1">
            <a:spLocks noChangeArrowheads="1"/>
          </p:cNvSpPr>
          <p:nvPr/>
        </p:nvSpPr>
        <p:spPr bwMode="auto">
          <a:xfrm>
            <a:off x="623888" y="5133975"/>
            <a:ext cx="7332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流氓兔的年龄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-1=</a:t>
            </a:r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加菲猫的年龄；</a:t>
            </a:r>
          </a:p>
        </p:txBody>
      </p:sp>
      <p:sp>
        <p:nvSpPr>
          <p:cNvPr id="1421329" name="文本框 25"/>
          <p:cNvSpPr txBox="1">
            <a:spLocks noChangeArrowheads="1"/>
          </p:cNvSpPr>
          <p:nvPr/>
        </p:nvSpPr>
        <p:spPr bwMode="auto">
          <a:xfrm>
            <a:off x="623888" y="5676900"/>
            <a:ext cx="7896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2×</a:t>
            </a:r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流氓兔的年龄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米老鼠的年龄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加菲猫的年龄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+18.</a:t>
            </a:r>
            <a:endParaRPr lang="en-US" altLang="zh-CN" sz="240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421330" name="文本框 26"/>
          <p:cNvSpPr txBox="1">
            <a:spLocks noChangeArrowheads="1"/>
          </p:cNvSpPr>
          <p:nvPr/>
        </p:nvSpPr>
        <p:spPr bwMode="auto">
          <a:xfrm>
            <a:off x="673100" y="4032250"/>
            <a:ext cx="160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等量关系：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21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21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21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21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21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21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21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21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21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21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21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21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21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21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21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1322" grpId="0"/>
      <p:bldP spid="1421323" grpId="0"/>
      <p:bldP spid="1421324" grpId="0"/>
      <p:bldP spid="1421325" grpId="0"/>
      <p:bldP spid="1421326" grpId="0"/>
      <p:bldP spid="1421327" grpId="0"/>
      <p:bldP spid="1421328" grpId="0"/>
      <p:bldP spid="1421329" grpId="0"/>
      <p:bldP spid="14213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338" name="文本框 1"/>
          <p:cNvSpPr txBox="1">
            <a:spLocks noChangeArrowheads="1"/>
          </p:cNvSpPr>
          <p:nvPr/>
        </p:nvSpPr>
        <p:spPr bwMode="auto">
          <a:xfrm>
            <a:off x="477838" y="698500"/>
            <a:ext cx="7967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问题</a:t>
            </a:r>
            <a:r>
              <a:rPr lang="en-US" altLang="zh-CN" sz="2400" b="1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 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你能用学过的知识计算出三个小动物的年龄吗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？</a:t>
            </a:r>
          </a:p>
        </p:txBody>
      </p:sp>
      <p:sp>
        <p:nvSpPr>
          <p:cNvPr id="1422339" name="文本框 2"/>
          <p:cNvSpPr txBox="1">
            <a:spLocks noChangeArrowheads="1"/>
          </p:cNvSpPr>
          <p:nvPr/>
        </p:nvSpPr>
        <p:spPr bwMode="auto">
          <a:xfrm>
            <a:off x="668338" y="1155700"/>
            <a:ext cx="7586662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解：设流氓兔的年龄为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岁，加菲猫的年龄为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岁，则米老鼠的年龄为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(26-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)岁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</a:p>
        </p:txBody>
      </p:sp>
      <p:sp>
        <p:nvSpPr>
          <p:cNvPr id="1422340" name="文本框 3"/>
          <p:cNvSpPr txBox="1">
            <a:spLocks noChangeArrowheads="1"/>
          </p:cNvSpPr>
          <p:nvPr/>
        </p:nvSpPr>
        <p:spPr bwMode="auto">
          <a:xfrm>
            <a:off x="1100138" y="2341563"/>
            <a:ext cx="2011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根据题意，得</a:t>
            </a:r>
          </a:p>
        </p:txBody>
      </p:sp>
      <p:graphicFrame>
        <p:nvGraphicFramePr>
          <p:cNvPr id="1422341" name="对象 8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755900" y="2747963"/>
          <a:ext cx="3411538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4" r:id="rId4" imgW="1651000" imgH="457200" progId="Equation.3">
                  <p:embed/>
                </p:oleObj>
              </mc:Choice>
              <mc:Fallback>
                <p:oleObj r:id="rId4" imgW="1651000" imgH="457200" progId="Equation.3">
                  <p:embed/>
                  <p:pic>
                    <p:nvPicPr>
                      <p:cNvPr id="0" name="对象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5900" y="2747963"/>
                        <a:ext cx="3411538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2342" name="文本框 4"/>
          <p:cNvSpPr txBox="1">
            <a:spLocks noChangeArrowheads="1"/>
          </p:cNvSpPr>
          <p:nvPr/>
        </p:nvSpPr>
        <p:spPr bwMode="auto">
          <a:xfrm>
            <a:off x="1819275" y="3773488"/>
            <a:ext cx="792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解得</a:t>
            </a:r>
          </a:p>
        </p:txBody>
      </p:sp>
      <p:graphicFrame>
        <p:nvGraphicFramePr>
          <p:cNvPr id="1422343" name="对象 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890838" y="3773488"/>
          <a:ext cx="97155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r:id="rId6" imgW="470535" imgH="457835" progId="Equation.3">
                  <p:embed/>
                </p:oleObj>
              </mc:Choice>
              <mc:Fallback>
                <p:oleObj r:id="rId6" imgW="470535" imgH="457835" progId="Equation.3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0838" y="3773488"/>
                        <a:ext cx="971550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2344" name="文本框 7"/>
          <p:cNvSpPr txBox="1">
            <a:spLocks noChangeArrowheads="1"/>
          </p:cNvSpPr>
          <p:nvPr/>
        </p:nvSpPr>
        <p:spPr bwMode="auto">
          <a:xfrm>
            <a:off x="1771650" y="4848225"/>
            <a:ext cx="3208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26-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26-8-7=11.</a:t>
            </a:r>
          </a:p>
        </p:txBody>
      </p:sp>
      <p:sp>
        <p:nvSpPr>
          <p:cNvPr id="1422345" name="文本框 9"/>
          <p:cNvSpPr txBox="1">
            <a:spLocks noChangeArrowheads="1"/>
          </p:cNvSpPr>
          <p:nvPr/>
        </p:nvSpPr>
        <p:spPr bwMode="auto">
          <a:xfrm>
            <a:off x="781050" y="5397500"/>
            <a:ext cx="7586663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答：流氓兔的年龄为8岁，加菲猫的年龄为7岁，米老鼠的年龄为11岁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2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2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22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22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2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2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2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2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2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22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22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2338" grpId="0"/>
      <p:bldP spid="1422339" grpId="0"/>
      <p:bldP spid="1422340" grpId="0"/>
      <p:bldP spid="1422342" grpId="0"/>
      <p:bldP spid="1422344" grpId="0"/>
      <p:bldP spid="14223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62" name="文本框 7"/>
          <p:cNvSpPr txBox="1">
            <a:spLocks noChangeArrowheads="1"/>
          </p:cNvSpPr>
          <p:nvPr/>
        </p:nvSpPr>
        <p:spPr bwMode="auto">
          <a:xfrm>
            <a:off x="719138" y="1068388"/>
            <a:ext cx="7170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问题</a:t>
            </a:r>
            <a:r>
              <a:rPr lang="en-US" altLang="zh-CN" sz="2400" b="1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 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若设三个未知数，如何列方程组呢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？</a:t>
            </a:r>
          </a:p>
        </p:txBody>
      </p:sp>
      <p:sp>
        <p:nvSpPr>
          <p:cNvPr id="1423363" name="文本框 9"/>
          <p:cNvSpPr txBox="1">
            <a:spLocks noChangeArrowheads="1"/>
          </p:cNvSpPr>
          <p:nvPr/>
        </p:nvSpPr>
        <p:spPr bwMode="auto">
          <a:xfrm>
            <a:off x="941388" y="1525588"/>
            <a:ext cx="7586662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解：设流氓兔的年龄为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岁，加菲猫的年龄为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岁，米老鼠的年龄为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z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岁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根据题意，得</a:t>
            </a:r>
          </a:p>
        </p:txBody>
      </p:sp>
      <p:sp>
        <p:nvSpPr>
          <p:cNvPr id="1423364" name="文本框 10"/>
          <p:cNvSpPr txBox="1">
            <a:spLocks noChangeArrowheads="1"/>
          </p:cNvSpPr>
          <p:nvPr/>
        </p:nvSpPr>
        <p:spPr bwMode="auto">
          <a:xfrm>
            <a:off x="1019175" y="4092575"/>
            <a:ext cx="7170738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想一想：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对比我们学过的二元一次方程组，这个方程组有什么特点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？</a:t>
            </a:r>
          </a:p>
        </p:txBody>
      </p:sp>
      <p:sp>
        <p:nvSpPr>
          <p:cNvPr id="1423365" name="文本框 11"/>
          <p:cNvSpPr txBox="1">
            <a:spLocks noChangeArrowheads="1"/>
          </p:cNvSpPr>
          <p:nvPr/>
        </p:nvSpPr>
        <p:spPr bwMode="auto">
          <a:xfrm>
            <a:off x="1019175" y="5281613"/>
            <a:ext cx="248285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含有三个未知数</a:t>
            </a:r>
          </a:p>
        </p:txBody>
      </p:sp>
      <p:sp>
        <p:nvSpPr>
          <p:cNvPr id="1423366" name="文本框 12"/>
          <p:cNvSpPr txBox="1">
            <a:spLocks noChangeArrowheads="1"/>
          </p:cNvSpPr>
          <p:nvPr/>
        </p:nvSpPr>
        <p:spPr bwMode="auto">
          <a:xfrm>
            <a:off x="3676650" y="5281613"/>
            <a:ext cx="4038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含未知数的项的次数都是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</a:p>
        </p:txBody>
      </p:sp>
      <p:graphicFrame>
        <p:nvGraphicFramePr>
          <p:cNvPr id="1423367" name="对象 1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228975" y="2714625"/>
          <a:ext cx="2152650" cy="147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r:id="rId4" imgW="1042035" imgH="711835" progId="Equation.3">
                  <p:embed/>
                </p:oleObj>
              </mc:Choice>
              <mc:Fallback>
                <p:oleObj r:id="rId4" imgW="1042035" imgH="711835" progId="Equation.3">
                  <p:embed/>
                  <p:pic>
                    <p:nvPicPr>
                      <p:cNvPr id="0" name="对象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8975" y="2714625"/>
                        <a:ext cx="2152650" cy="147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23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2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23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23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23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23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23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23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23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23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2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62" grpId="0"/>
      <p:bldP spid="1423363" grpId="0"/>
      <p:bldP spid="1423364" grpId="0"/>
      <p:bldP spid="1423365" grpId="0"/>
      <p:bldP spid="14233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圆角矩形 31"/>
          <p:cNvSpPr>
            <a:spLocks noChangeArrowheads="1"/>
          </p:cNvSpPr>
          <p:nvPr/>
        </p:nvSpPr>
        <p:spPr bwMode="auto">
          <a:xfrm>
            <a:off x="581025" y="1009650"/>
            <a:ext cx="1647825" cy="479425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知识要点</a:t>
            </a:r>
          </a:p>
        </p:txBody>
      </p:sp>
      <p:sp>
        <p:nvSpPr>
          <p:cNvPr id="1424387" name="文本框 10"/>
          <p:cNvSpPr txBox="1">
            <a:spLocks noChangeArrowheads="1"/>
          </p:cNvSpPr>
          <p:nvPr/>
        </p:nvSpPr>
        <p:spPr bwMode="auto">
          <a:xfrm>
            <a:off x="581025" y="1900238"/>
            <a:ext cx="7170738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含有三个未知数，并且含未知数的项的次数都是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1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的方程，叫做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三元一次方程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424388" name="文本框 1"/>
          <p:cNvSpPr txBox="1">
            <a:spLocks noChangeArrowheads="1"/>
          </p:cNvSpPr>
          <p:nvPr/>
        </p:nvSpPr>
        <p:spPr bwMode="auto">
          <a:xfrm>
            <a:off x="581025" y="3325813"/>
            <a:ext cx="7170738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含有三个未知数，并且含未知数的项的次数都是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的方程组，叫做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三元一次方程组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24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24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24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24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4387" grpId="0"/>
      <p:bldP spid="142438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文本框 2"/>
          <p:cNvSpPr txBox="1">
            <a:spLocks noChangeArrowheads="1"/>
          </p:cNvSpPr>
          <p:nvPr/>
        </p:nvSpPr>
        <p:spPr bwMode="auto">
          <a:xfrm>
            <a:off x="558800" y="1343025"/>
            <a:ext cx="6634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下列方程组不是三元一次方程组的是           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(    )</a:t>
            </a:r>
          </a:p>
        </p:txBody>
      </p:sp>
      <p:graphicFrame>
        <p:nvGraphicFramePr>
          <p:cNvPr id="22531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314450" y="1963738"/>
          <a:ext cx="1082675" cy="1379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6" r:id="rId4" imgW="699770" imgH="712470" progId="Equation.3">
                  <p:embed/>
                </p:oleObj>
              </mc:Choice>
              <mc:Fallback>
                <p:oleObj r:id="rId4" imgW="699770" imgH="712470" progId="Equation.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4450" y="1963738"/>
                        <a:ext cx="1082675" cy="1379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文本框 4"/>
          <p:cNvSpPr txBox="1">
            <a:spLocks noChangeArrowheads="1"/>
          </p:cNvSpPr>
          <p:nvPr/>
        </p:nvSpPr>
        <p:spPr bwMode="auto">
          <a:xfrm>
            <a:off x="960438" y="2425700"/>
            <a:ext cx="300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A.</a:t>
            </a:r>
          </a:p>
        </p:txBody>
      </p:sp>
      <p:sp>
        <p:nvSpPr>
          <p:cNvPr id="22533" name="文本框 5"/>
          <p:cNvSpPr txBox="1">
            <a:spLocks noChangeArrowheads="1"/>
          </p:cNvSpPr>
          <p:nvPr/>
        </p:nvSpPr>
        <p:spPr bwMode="auto">
          <a:xfrm>
            <a:off x="4164013" y="2425700"/>
            <a:ext cx="300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B.</a:t>
            </a:r>
          </a:p>
        </p:txBody>
      </p:sp>
      <p:graphicFrame>
        <p:nvGraphicFramePr>
          <p:cNvPr id="22534" name="对象 6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421188" y="1963738"/>
          <a:ext cx="1574800" cy="1379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7" r:id="rId6" imgW="1017905" imgH="712470" progId="Equation.3">
                  <p:embed/>
                </p:oleObj>
              </mc:Choice>
              <mc:Fallback>
                <p:oleObj r:id="rId6" imgW="1017905" imgH="712470" progId="Equation.3">
                  <p:embed/>
                  <p:pic>
                    <p:nvPicPr>
                      <p:cNvPr id="0" name="对象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188" y="1963738"/>
                        <a:ext cx="1574800" cy="1379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5" name="文本框 7"/>
          <p:cNvSpPr txBox="1">
            <a:spLocks noChangeArrowheads="1"/>
          </p:cNvSpPr>
          <p:nvPr/>
        </p:nvSpPr>
        <p:spPr bwMode="auto">
          <a:xfrm>
            <a:off x="1014413" y="3914775"/>
            <a:ext cx="300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C.</a:t>
            </a:r>
          </a:p>
        </p:txBody>
      </p:sp>
      <p:graphicFrame>
        <p:nvGraphicFramePr>
          <p:cNvPr id="22536" name="对象 8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389063" y="3549650"/>
          <a:ext cx="1101725" cy="137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8" r:id="rId8" imgW="712470" imgH="712470" progId="Equation.3">
                  <p:embed/>
                </p:oleObj>
              </mc:Choice>
              <mc:Fallback>
                <p:oleObj r:id="rId8" imgW="712470" imgH="712470" progId="Equation.3">
                  <p:embed/>
                  <p:pic>
                    <p:nvPicPr>
                      <p:cNvPr id="0" name="对象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9063" y="3549650"/>
                        <a:ext cx="1101725" cy="1379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7" name="文本框 10"/>
          <p:cNvSpPr txBox="1">
            <a:spLocks noChangeArrowheads="1"/>
          </p:cNvSpPr>
          <p:nvPr/>
        </p:nvSpPr>
        <p:spPr bwMode="auto">
          <a:xfrm>
            <a:off x="4164013" y="4086225"/>
            <a:ext cx="300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D.</a:t>
            </a:r>
          </a:p>
        </p:txBody>
      </p:sp>
      <p:graphicFrame>
        <p:nvGraphicFramePr>
          <p:cNvPr id="22538" name="对象 1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464050" y="3549650"/>
          <a:ext cx="1574800" cy="137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9" r:id="rId10" imgW="1017905" imgH="712470" progId="Equation.3">
                  <p:embed/>
                </p:oleObj>
              </mc:Choice>
              <mc:Fallback>
                <p:oleObj r:id="rId10" imgW="1017905" imgH="712470" progId="Equation.3">
                  <p:embed/>
                  <p:pic>
                    <p:nvPicPr>
                      <p:cNvPr id="0" name="对象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4050" y="3549650"/>
                        <a:ext cx="1574800" cy="1379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5419" name="文本框 13"/>
          <p:cNvSpPr txBox="1">
            <a:spLocks noChangeArrowheads="1"/>
          </p:cNvSpPr>
          <p:nvPr/>
        </p:nvSpPr>
        <p:spPr bwMode="auto">
          <a:xfrm>
            <a:off x="6705600" y="1343025"/>
            <a:ext cx="298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1425420" name="文本框 20"/>
          <p:cNvSpPr txBox="1">
            <a:spLocks noChangeArrowheads="1"/>
          </p:cNvSpPr>
          <p:nvPr/>
        </p:nvSpPr>
        <p:spPr bwMode="auto">
          <a:xfrm>
            <a:off x="1014413" y="5227638"/>
            <a:ext cx="71580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[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注意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] </a:t>
            </a:r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组成三元一次方程组的三个一次方程中，不一定要求每一个一次方程都含有三个未知数．</a:t>
            </a:r>
          </a:p>
        </p:txBody>
      </p:sp>
      <p:sp>
        <p:nvSpPr>
          <p:cNvPr id="22541" name="圆角矩形 31"/>
          <p:cNvSpPr>
            <a:spLocks noChangeArrowheads="1"/>
          </p:cNvSpPr>
          <p:nvPr/>
        </p:nvSpPr>
        <p:spPr bwMode="auto">
          <a:xfrm>
            <a:off x="522288" y="811213"/>
            <a:ext cx="1374775" cy="479425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做一做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25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25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25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5419" grpId="0"/>
      <p:bldP spid="14254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组合 6147"/>
          <p:cNvGrpSpPr/>
          <p:nvPr/>
        </p:nvGrpSpPr>
        <p:grpSpPr bwMode="auto">
          <a:xfrm>
            <a:off x="958850" y="627063"/>
            <a:ext cx="3738563" cy="822325"/>
            <a:chOff x="877" y="0"/>
            <a:chExt cx="5886" cy="1294"/>
          </a:xfrm>
        </p:grpSpPr>
        <p:sp>
          <p:nvSpPr>
            <p:cNvPr id="23568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200 h 1872208"/>
                <a:gd name="T2" fmla="*/ 2634 w 2520280"/>
                <a:gd name="T3" fmla="*/ 1200 h 1872208"/>
                <a:gd name="T4" fmla="*/ 0 w 2520280"/>
                <a:gd name="T5" fmla="*/ 1200 h 1872208"/>
                <a:gd name="T6" fmla="*/ 0 w 2520280"/>
                <a:gd name="T7" fmla="*/ 0 h 1872208"/>
                <a:gd name="T8" fmla="*/ 1 w 2520280"/>
                <a:gd name="T9" fmla="*/ 0 h 1872208"/>
                <a:gd name="T10" fmla="*/ 0 w 2520280"/>
                <a:gd name="T11" fmla="*/ 0 h 1872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9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5886" cy="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三元一次方程组的解法</a:t>
              </a:r>
            </a:p>
          </p:txBody>
        </p:sp>
      </p:grpSp>
      <p:sp>
        <p:nvSpPr>
          <p:cNvPr id="23555" name="圆角矩形 31"/>
          <p:cNvSpPr>
            <a:spLocks noChangeArrowheads="1"/>
          </p:cNvSpPr>
          <p:nvPr/>
        </p:nvSpPr>
        <p:spPr bwMode="auto">
          <a:xfrm>
            <a:off x="609600" y="1651000"/>
            <a:ext cx="1452563" cy="469900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温故知新</a:t>
            </a:r>
          </a:p>
        </p:txBody>
      </p:sp>
      <p:sp>
        <p:nvSpPr>
          <p:cNvPr id="1426441" name="文本框 2"/>
          <p:cNvSpPr txBox="1">
            <a:spLocks noChangeArrowheads="1"/>
          </p:cNvSpPr>
          <p:nvPr/>
        </p:nvSpPr>
        <p:spPr bwMode="auto">
          <a:xfrm>
            <a:off x="609600" y="2274888"/>
            <a:ext cx="7561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问题</a:t>
            </a:r>
            <a:r>
              <a:rPr lang="en-US" altLang="zh-CN" sz="2400" b="1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 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解二元一次方程组的基本思想是什么？</a:t>
            </a:r>
          </a:p>
        </p:txBody>
      </p:sp>
      <p:sp>
        <p:nvSpPr>
          <p:cNvPr id="1426442" name="文本框 11"/>
          <p:cNvSpPr txBox="1">
            <a:spLocks noChangeArrowheads="1"/>
          </p:cNvSpPr>
          <p:nvPr/>
        </p:nvSpPr>
        <p:spPr bwMode="auto">
          <a:xfrm>
            <a:off x="2062163" y="2744788"/>
            <a:ext cx="10287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消元</a:t>
            </a:r>
          </a:p>
        </p:txBody>
      </p:sp>
      <p:sp>
        <p:nvSpPr>
          <p:cNvPr id="1426443" name="文本框 4"/>
          <p:cNvSpPr txBox="1">
            <a:spLocks noChangeArrowheads="1"/>
          </p:cNvSpPr>
          <p:nvPr/>
        </p:nvSpPr>
        <p:spPr bwMode="auto">
          <a:xfrm>
            <a:off x="687388" y="3387725"/>
            <a:ext cx="6643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问题</a:t>
            </a:r>
            <a:r>
              <a:rPr lang="en-US" altLang="zh-CN" sz="2400" b="1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 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解二元一次方程组的基本方法有哪些？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26444" name="文本框 5"/>
          <p:cNvSpPr txBox="1">
            <a:spLocks noChangeArrowheads="1"/>
          </p:cNvSpPr>
          <p:nvPr/>
        </p:nvSpPr>
        <p:spPr bwMode="auto">
          <a:xfrm>
            <a:off x="1865313" y="3833813"/>
            <a:ext cx="159226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代入法</a:t>
            </a:r>
          </a:p>
        </p:txBody>
      </p:sp>
      <p:sp>
        <p:nvSpPr>
          <p:cNvPr id="1426445" name="文本框 6"/>
          <p:cNvSpPr txBox="1">
            <a:spLocks noChangeArrowheads="1"/>
          </p:cNvSpPr>
          <p:nvPr/>
        </p:nvSpPr>
        <p:spPr bwMode="auto">
          <a:xfrm>
            <a:off x="3722688" y="3833813"/>
            <a:ext cx="159226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加减法</a:t>
            </a:r>
          </a:p>
        </p:txBody>
      </p:sp>
      <p:sp>
        <p:nvSpPr>
          <p:cNvPr id="1426446" name="文本框 7"/>
          <p:cNvSpPr txBox="1">
            <a:spLocks noChangeArrowheads="1"/>
          </p:cNvSpPr>
          <p:nvPr/>
        </p:nvSpPr>
        <p:spPr bwMode="auto">
          <a:xfrm>
            <a:off x="609600" y="4657725"/>
            <a:ext cx="6972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问题</a:t>
            </a:r>
            <a:r>
              <a:rPr lang="en-US" altLang="zh-CN" sz="2400" b="1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解二元一次方程组的基本步骤是怎样的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？</a:t>
            </a:r>
          </a:p>
        </p:txBody>
      </p:sp>
      <p:sp>
        <p:nvSpPr>
          <p:cNvPr id="1426447" name="文本框 10"/>
          <p:cNvSpPr txBox="1">
            <a:spLocks noChangeArrowheads="1"/>
          </p:cNvSpPr>
          <p:nvPr/>
        </p:nvSpPr>
        <p:spPr bwMode="auto">
          <a:xfrm>
            <a:off x="419100" y="5114925"/>
            <a:ext cx="41687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通过代入法或加减法进行消元</a:t>
            </a:r>
          </a:p>
        </p:txBody>
      </p:sp>
      <p:sp>
        <p:nvSpPr>
          <p:cNvPr id="1426448" name="右箭头 13"/>
          <p:cNvSpPr>
            <a:spLocks noChangeArrowheads="1"/>
          </p:cNvSpPr>
          <p:nvPr/>
        </p:nvSpPr>
        <p:spPr bwMode="auto">
          <a:xfrm>
            <a:off x="4473575" y="5364163"/>
            <a:ext cx="720725" cy="217487"/>
          </a:xfrm>
          <a:prstGeom prst="rightArrow">
            <a:avLst>
              <a:gd name="adj1" fmla="val 50000"/>
              <a:gd name="adj2" fmla="val 49754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1426449" name="文本框 14"/>
          <p:cNvSpPr txBox="1">
            <a:spLocks noChangeArrowheads="1"/>
          </p:cNvSpPr>
          <p:nvPr/>
        </p:nvSpPr>
        <p:spPr bwMode="auto">
          <a:xfrm>
            <a:off x="5130800" y="5089525"/>
            <a:ext cx="20478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求未知数的值</a:t>
            </a:r>
          </a:p>
        </p:txBody>
      </p:sp>
      <p:sp>
        <p:nvSpPr>
          <p:cNvPr id="1426450" name="右箭头 15"/>
          <p:cNvSpPr>
            <a:spLocks noChangeArrowheads="1"/>
          </p:cNvSpPr>
          <p:nvPr/>
        </p:nvSpPr>
        <p:spPr bwMode="auto">
          <a:xfrm>
            <a:off x="7032625" y="5364163"/>
            <a:ext cx="720725" cy="217487"/>
          </a:xfrm>
          <a:prstGeom prst="rightArrow">
            <a:avLst>
              <a:gd name="adj1" fmla="val 50000"/>
              <a:gd name="adj2" fmla="val 49754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1426451" name="文本框 16"/>
          <p:cNvSpPr txBox="1">
            <a:spLocks noChangeArrowheads="1"/>
          </p:cNvSpPr>
          <p:nvPr/>
        </p:nvSpPr>
        <p:spPr bwMode="auto">
          <a:xfrm>
            <a:off x="7753350" y="5114925"/>
            <a:ext cx="8048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写解</a:t>
            </a:r>
          </a:p>
        </p:txBody>
      </p:sp>
      <p:sp>
        <p:nvSpPr>
          <p:cNvPr id="1426452" name="文本框 17"/>
          <p:cNvSpPr txBox="1">
            <a:spLocks noChangeArrowheads="1"/>
          </p:cNvSpPr>
          <p:nvPr/>
        </p:nvSpPr>
        <p:spPr bwMode="auto">
          <a:xfrm>
            <a:off x="609600" y="6030913"/>
            <a:ext cx="5224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想一想</a:t>
            </a:r>
            <a:r>
              <a:rPr lang="zh-CN" altLang="en-US" sz="2400" b="1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如何解三元一次方程组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26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26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26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26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26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26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26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26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26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26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26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26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26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26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426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26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26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426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26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26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26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26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6441" grpId="0"/>
      <p:bldP spid="1426442" grpId="0"/>
      <p:bldP spid="1426443" grpId="0"/>
      <p:bldP spid="1426444" grpId="0"/>
      <p:bldP spid="1426445" grpId="0"/>
      <p:bldP spid="1426446" grpId="0"/>
      <p:bldP spid="1426447" grpId="0"/>
      <p:bldP spid="1426448" grpId="0" bldLvl="0" animBg="1"/>
      <p:bldP spid="1426449" grpId="0"/>
      <p:bldP spid="1426450" grpId="0" bldLvl="0" animBg="1"/>
      <p:bldP spid="1426451" grpId="0"/>
      <p:bldP spid="1426452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1482</Words>
  <Application>Microsoft Office PowerPoint</Application>
  <PresentationFormat>全屏显示(4:3)</PresentationFormat>
  <Paragraphs>198</Paragraphs>
  <Slides>23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34" baseType="lpstr">
      <vt:lpstr>方正姚体</vt:lpstr>
      <vt:lpstr>黑体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Equation.3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2018-11-30T08:14:00Z</dcterms:created>
  <dcterms:modified xsi:type="dcterms:W3CDTF">2023-01-16T21:09:41Z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2052-11.1.0.11194</vt:lpwstr>
  </property>
  <property fmtid="{D5CDD505-2E9C-101B-9397-08002B2CF9AE}" pid="4" name="ICV">
    <vt:lpwstr>76EEC8C7D891485FA386E77F4AE199FE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