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6" r:id="rId2"/>
    <p:sldId id="257" r:id="rId3"/>
    <p:sldId id="261" r:id="rId4"/>
    <p:sldId id="260" r:id="rId5"/>
    <p:sldId id="259" r:id="rId6"/>
    <p:sldId id="266" r:id="rId7"/>
    <p:sldId id="262" r:id="rId8"/>
    <p:sldId id="267" r:id="rId9"/>
    <p:sldId id="263" r:id="rId10"/>
    <p:sldId id="268" r:id="rId11"/>
    <p:sldId id="258" r:id="rId12"/>
    <p:sldId id="264" r:id="rId13"/>
    <p:sldId id="265" r:id="rId14"/>
    <p:sldId id="270" r:id="rId15"/>
    <p:sldId id="269"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autoAdjust="0"/>
  </p:normalViewPr>
  <p:slideViewPr>
    <p:cSldViewPr snapToGrid="0">
      <p:cViewPr>
        <p:scale>
          <a:sx n="100" d="100"/>
          <a:sy n="100" d="100"/>
        </p:scale>
        <p:origin x="-282" y="-264"/>
      </p:cViewPr>
      <p:guideLst>
        <p:guide orient="horz" pos="2160"/>
        <p:guide pos="2880"/>
      </p:guideLst>
    </p:cSldViewPr>
  </p:slideViewPr>
  <p:notesTextViewPr>
    <p:cViewPr>
      <p:scale>
        <a:sx n="1" d="1"/>
        <a:sy n="1" d="1"/>
      </p:scale>
      <p:origin x="0" y="0"/>
    </p:cViewPr>
  </p:notesTextViewPr>
  <p:sorterViewPr>
    <p:cViewPr>
      <p:scale>
        <a:sx n="97" d="100"/>
        <a:sy n="97" d="100"/>
      </p:scale>
      <p:origin x="0" y="0"/>
    </p:cViewPr>
  </p:sorter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A73072-ABB9-44A2-ABAF-3E22DF87DE3F}"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5313F-EBDE-4436-9375-4DB33155DD8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60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smtClean="0"/>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9430A944-64DB-4079-A5CB-4B65D32E184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2F77FD2-206A-47DB-A988-E5B5FEFAA627}" type="slidenum">
              <a:rPr lang="zh-CN" altLang="en-US"/>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365125"/>
            <a:ext cx="7886700" cy="58118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987B7FCA-7995-4E38-9764-802476360DA0}"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65FAC114-142C-433D-BB31-1FE6E3924BD8}" type="slidenum">
              <a:rPr lang="zh-CN" altLang="en-US"/>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lvl1pPr>
              <a:defRPr/>
            </a:lvl1pPr>
          </a:lstStyle>
          <a:p>
            <a:pPr>
              <a:defRPr/>
            </a:pPr>
            <a:fld id="{3FC4DB01-5ABE-422D-B265-1A80AFF7834B}"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2C2B92E-2942-4627-8138-0DB1D461A7B2}" type="slidenum">
              <a:rPr lang="zh-CN" altLang="en-US"/>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lgn="l">
              <a:defRPr sz="60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4589463"/>
            <a:ext cx="7886700" cy="1500187"/>
          </a:xfrm>
        </p:spPr>
        <p:txBody>
          <a:bodyPr/>
          <a:lstStyle>
            <a:lvl1pPr marL="0" indent="0" algn="l">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49C46551-20C2-4637-8AD0-AA8EBCB92382}"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D8F4546-A421-4B16-A4BB-D3313F848E32}" type="slidenum">
              <a:rPr lang="zh-CN" altLang="en-US"/>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825625"/>
            <a:ext cx="3886200" cy="4351338"/>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084C81CB-A4D2-473E-98C4-2CEA8E8FBBE0}"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C8922EA-7AD8-4AF2-B63C-1861A7113889}" type="slidenum">
              <a:rPr lang="zh-CN" altLang="en-US"/>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970222"/>
          </a:xfr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567346"/>
            <a:ext cx="3526380" cy="710095"/>
          </a:xfrm>
        </p:spPr>
        <p:txBody>
          <a:bodyPr anchor="ctr">
            <a:norm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2338388"/>
            <a:ext cx="3526380" cy="3785964"/>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2" y="1567346"/>
            <a:ext cx="3526381" cy="710095"/>
          </a:xfrm>
        </p:spPr>
        <p:txBody>
          <a:bodyPr rtlCol="0" anchor="ctr">
            <a:normAutofit/>
          </a:bodyPr>
          <a:lstStyle>
            <a:lvl1pPr marL="228600" indent="-22860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2" y="2357460"/>
            <a:ext cx="3526381" cy="3766892"/>
          </a:xfrm>
        </p:spPr>
        <p:txBody>
          <a:bodyPr>
            <a:normAutofit/>
          </a:bodyPr>
          <a:lstStyle>
            <a:lvl1pPr>
              <a:defRPr sz="2400"/>
            </a:lvl1pPr>
            <a:lvl2pPr>
              <a:defRPr sz="2000"/>
            </a:lvl2pPr>
            <a:lvl3pPr>
              <a:defRPr sz="1800"/>
            </a:lvl3pPr>
            <a:lvl4pPr>
              <a:defRPr sz="1600"/>
            </a:lvl4pPr>
            <a:lvl5pPr>
              <a:defRPr sz="16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99F2142F-6F33-46AA-9FE1-287A625775CA}" type="datetimeFigureOut">
              <a:rPr lang="zh-CN" altLang="en-US"/>
              <a:t>2023-01-17</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A20EBB54-2932-4682-A2D0-2E5134F294DC}" type="slidenum">
              <a:rPr lang="zh-CN" altLang="en-US"/>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smtClean="0"/>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3C1F7179-6DFD-4D6E-B461-4388D3631511}" type="datetimeFigureOut">
              <a:rPr lang="zh-CN" altLang="en-US"/>
              <a:t>2023-01-17</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70BAFE63-9A38-40EE-BDA6-9817F1315274}" type="slidenum">
              <a:rPr lang="zh-CN" altLang="en-US"/>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BDA1695A-4A55-46B2-BB47-622A1019DE87}" type="datetimeFigureOut">
              <a:rPr lang="zh-CN" altLang="en-US"/>
              <a:t>2023-01-17</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0FA45E5E-9905-4FE8-AF2C-91A0C523419E}" type="slidenum">
              <a:rPr lang="zh-CN" altLang="en-US"/>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95638" cy="1600200"/>
          </a:xfrm>
        </p:spPr>
        <p:txBody>
          <a:bodyPr anchor="t">
            <a:normAutofit/>
          </a:bodyPr>
          <a:lstStyle>
            <a:lvl1pPr>
              <a:defRPr sz="4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0" y="457201"/>
            <a:ext cx="4477941"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629841" y="2057400"/>
            <a:ext cx="319563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41820529-2102-441F-B3B1-CFF28AC28372}" type="datetimeFigureOut">
              <a:rPr lang="zh-CN" altLang="en-US"/>
              <a:t>2023-01-17</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CFCD7F-1E47-4DEA-900D-C901AE50D0E3}" type="slidenum">
              <a:rPr lang="zh-CN" altLang="en-US"/>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B81EAFA7-F3BE-4CF0-956B-0E501C53E5B1}" type="datetimeFigureOut">
              <a:rPr lang="zh-CN" altLang="en-US"/>
              <a:t>2023-01-17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B423D2D5-4BB3-40FC-BBBD-976A4D960362}" type="slidenum">
              <a:rPr lang="zh-CN" altLang="en-US"/>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2" cstate="email">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文本占位符 2"/>
          <p:cNvSpPr>
            <a:spLocks noGrp="1" noChangeArrowheads="1"/>
          </p:cNvSpPr>
          <p:nvPr>
            <p:ph type="body" idx="9"/>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a:defRPr/>
            </a:pPr>
            <a:fld id="{ABBAFC0F-FCF0-4A2D-B769-3C24EC655E00}" type="datetimeFigureOut">
              <a:rPr lang="zh-CN" altLang="en-US"/>
              <a:t>2023-01-17</a:t>
            </a:fld>
            <a:endParaRPr lang="zh-CN" altLang="en-US"/>
          </a:p>
        </p:txBody>
      </p:sp>
      <p:sp>
        <p:nvSpPr>
          <p:cNvPr id="5" name="页脚占位符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fontAlgn="auto">
              <a:defRPr sz="1200" noProof="1">
                <a:solidFill>
                  <a:schemeClr val="tx1">
                    <a:tint val="75000"/>
                  </a:schemeClr>
                </a:solidFill>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lstStyle>
            <a:lvl1pPr algn="r">
              <a:defRPr sz="1200" smtClean="0">
                <a:solidFill>
                  <a:srgbClr val="898989"/>
                </a:solidFill>
                <a:ea typeface="宋体" panose="02010600030101010101" pitchFamily="2" charset="-122"/>
              </a:defRPr>
            </a:lvl1pPr>
          </a:lstStyle>
          <a:p>
            <a:pPr>
              <a:defRPr/>
            </a:pPr>
            <a:fld id="{43B73FB3-C62C-44D6-BFE8-753E54A2772E}" type="slidenum">
              <a:rPr lang="zh-CN" altLang="en-US"/>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矩形 8"/>
          <p:cNvSpPr>
            <a:spLocks noChangeArrowheads="1"/>
          </p:cNvSpPr>
          <p:nvPr/>
        </p:nvSpPr>
        <p:spPr bwMode="auto">
          <a:xfrm>
            <a:off x="620713" y="1479550"/>
            <a:ext cx="77866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4800" b="1" dirty="0">
                <a:solidFill>
                  <a:srgbClr val="C00000"/>
                </a:solidFill>
              </a:rPr>
              <a:t>Unit 1  </a:t>
            </a:r>
            <a:r>
              <a:rPr lang="en-US" altLang="zh-CN" sz="4800" b="1" dirty="0" smtClean="0">
                <a:latin typeface="Arial" panose="020B0604020202020204" pitchFamily="34" charset="0"/>
              </a:rPr>
              <a:t>What’s </a:t>
            </a:r>
            <a:r>
              <a:rPr lang="en-US" altLang="zh-CN" sz="4800" b="1" dirty="0">
                <a:latin typeface="Arial" panose="020B0604020202020204" pitchFamily="34" charset="0"/>
              </a:rPr>
              <a:t>the matter?</a:t>
            </a:r>
            <a:endParaRPr lang="zh-CN" altLang="en-US" sz="4800" dirty="0"/>
          </a:p>
        </p:txBody>
      </p:sp>
      <p:sp>
        <p:nvSpPr>
          <p:cNvPr id="2051" name="Rectangle 1"/>
          <p:cNvSpPr>
            <a:spLocks noChangeArrowheads="1"/>
          </p:cNvSpPr>
          <p:nvPr/>
        </p:nvSpPr>
        <p:spPr bwMode="auto">
          <a:xfrm>
            <a:off x="652462" y="3034496"/>
            <a:ext cx="7754938"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r>
              <a:rPr lang="zh-CN" altLang="en-US" sz="2800" b="1" dirty="0" smtClean="0">
                <a:latin typeface="Arial" panose="020B0604020202020204" pitchFamily="34" charset="0"/>
              </a:rPr>
              <a:t>第</a:t>
            </a:r>
            <a:r>
              <a:rPr lang="zh-CN" altLang="en-US" sz="2800" b="1" dirty="0">
                <a:latin typeface="Arial" panose="020B0604020202020204" pitchFamily="34" charset="0"/>
              </a:rPr>
              <a:t>四课时  </a:t>
            </a:r>
          </a:p>
          <a:p>
            <a:pPr algn="ctr"/>
            <a:r>
              <a:rPr lang="zh-CN" altLang="zh-CN" sz="2800" b="1" dirty="0" smtClean="0">
                <a:latin typeface="Arial" panose="020B0604020202020204" pitchFamily="34" charset="0"/>
              </a:rPr>
              <a:t>Section </a:t>
            </a:r>
            <a:r>
              <a:rPr lang="zh-CN" altLang="zh-CN" sz="2800" b="1" dirty="0">
                <a:latin typeface="Arial" panose="020B0604020202020204" pitchFamily="34" charset="0"/>
              </a:rPr>
              <a:t>B 2a -Self check  (P6-8)</a:t>
            </a:r>
          </a:p>
        </p:txBody>
      </p:sp>
      <p:sp>
        <p:nvSpPr>
          <p:cNvPr id="7" name="矩形 6"/>
          <p:cNvSpPr/>
          <p:nvPr/>
        </p:nvSpPr>
        <p:spPr>
          <a:xfrm>
            <a:off x="2372609" y="5093235"/>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11267" name="文本框 101"/>
          <p:cNvSpPr txBox="1">
            <a:spLocks noChangeArrowheads="1"/>
          </p:cNvSpPr>
          <p:nvPr/>
        </p:nvSpPr>
        <p:spPr bwMode="auto">
          <a:xfrm>
            <a:off x="26988" y="1019175"/>
            <a:ext cx="909955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14. The music sounds </a:t>
            </a:r>
            <a:r>
              <a:rPr lang="en-US" altLang="zh-CN" sz="3200" dirty="0" smtClean="0">
                <a:latin typeface="宋体" panose="02010600030101010101" pitchFamily="2" charset="-122"/>
              </a:rPr>
              <a:t>_____ </a:t>
            </a:r>
            <a:r>
              <a:rPr lang="en-US" altLang="zh-CN" sz="3200" dirty="0">
                <a:latin typeface="宋体" panose="02010600030101010101" pitchFamily="2" charset="-122"/>
              </a:rPr>
              <a:t>sweet </a:t>
            </a:r>
            <a:r>
              <a:rPr lang="en-US" altLang="zh-CN" sz="3200" dirty="0" smtClean="0">
                <a:latin typeface="宋体" panose="02010600030101010101" pitchFamily="2" charset="-122"/>
              </a:rPr>
              <a:t>_____ </a:t>
            </a:r>
            <a:r>
              <a:rPr lang="en-US" altLang="zh-CN" sz="3200" dirty="0">
                <a:latin typeface="宋体" panose="02010600030101010101" pitchFamily="2" charset="-122"/>
              </a:rPr>
              <a:t>everybody likes it very much. </a:t>
            </a:r>
          </a:p>
          <a:p>
            <a:pPr eaLnBrk="1" hangingPunct="1"/>
            <a:r>
              <a:rPr lang="en-US" altLang="zh-CN" sz="3200" dirty="0">
                <a:latin typeface="宋体" panose="02010600030101010101" pitchFamily="2" charset="-122"/>
              </a:rPr>
              <a:t>	A. too; to	</a:t>
            </a:r>
            <a:r>
              <a:rPr lang="en-US" altLang="zh-CN" sz="3200" dirty="0" smtClean="0">
                <a:latin typeface="宋体" panose="02010600030101010101" pitchFamily="2" charset="-122"/>
              </a:rPr>
              <a:t>B</a:t>
            </a:r>
            <a:r>
              <a:rPr lang="en-US" altLang="zh-CN" sz="3200" dirty="0">
                <a:latin typeface="宋体" panose="02010600030101010101" pitchFamily="2" charset="-122"/>
              </a:rPr>
              <a:t>. so; that	</a:t>
            </a:r>
          </a:p>
          <a:p>
            <a:pPr eaLnBrk="1" hangingPunct="1"/>
            <a:r>
              <a:rPr lang="en-US" altLang="zh-CN" sz="3200" dirty="0">
                <a:latin typeface="宋体" panose="02010600030101010101" pitchFamily="2" charset="-122"/>
              </a:rPr>
              <a:t>     </a:t>
            </a:r>
            <a:r>
              <a:rPr lang="en-US" altLang="zh-CN" sz="3200" dirty="0" smtClean="0">
                <a:latin typeface="宋体" panose="02010600030101010101" pitchFamily="2" charset="-122"/>
              </a:rPr>
              <a:t>C</a:t>
            </a:r>
            <a:r>
              <a:rPr lang="en-US" altLang="zh-CN" sz="3200" dirty="0">
                <a:latin typeface="宋体" panose="02010600030101010101" pitchFamily="2" charset="-122"/>
              </a:rPr>
              <a:t>. too; that	  </a:t>
            </a:r>
            <a:r>
              <a:rPr lang="en-US" altLang="zh-CN" sz="3200" dirty="0" smtClean="0">
                <a:latin typeface="宋体" panose="02010600030101010101" pitchFamily="2" charset="-122"/>
              </a:rPr>
              <a:t>D</a:t>
            </a:r>
            <a:r>
              <a:rPr lang="en-US" altLang="zh-CN" sz="3200" dirty="0">
                <a:latin typeface="宋体" panose="02010600030101010101" pitchFamily="2" charset="-122"/>
              </a:rPr>
              <a:t>. very; that</a:t>
            </a:r>
          </a:p>
          <a:p>
            <a:pPr eaLnBrk="1" hangingPunct="1"/>
            <a:r>
              <a:rPr lang="en-US" altLang="zh-CN" sz="3200" dirty="0">
                <a:latin typeface="宋体" panose="02010600030101010101" pitchFamily="2" charset="-122"/>
              </a:rPr>
              <a:t>(   ) 15. Try to keep </a:t>
            </a:r>
            <a:r>
              <a:rPr lang="en-US" altLang="zh-CN" sz="3200" dirty="0" smtClean="0">
                <a:latin typeface="宋体" panose="02010600030101010101" pitchFamily="2" charset="-122"/>
              </a:rPr>
              <a:t>_____ </a:t>
            </a:r>
            <a:r>
              <a:rPr lang="en-US" altLang="zh-CN" sz="3200" dirty="0">
                <a:latin typeface="宋体" panose="02010600030101010101" pitchFamily="2" charset="-122"/>
              </a:rPr>
              <a:t>doing morning exercises every day and you’ll be strong soon.</a:t>
            </a:r>
          </a:p>
          <a:p>
            <a:pPr eaLnBrk="1" hangingPunct="1"/>
            <a:r>
              <a:rPr lang="en-US" altLang="zh-CN" sz="3200" dirty="0">
                <a:latin typeface="宋体" panose="02010600030101010101" pitchFamily="2" charset="-122"/>
              </a:rPr>
              <a:t>A. in    </a:t>
            </a:r>
            <a:r>
              <a:rPr lang="en-US" altLang="zh-CN" sz="3200" dirty="0" smtClean="0">
                <a:latin typeface="宋体" panose="02010600030101010101" pitchFamily="2" charset="-122"/>
              </a:rPr>
              <a:t>B</a:t>
            </a:r>
            <a:r>
              <a:rPr lang="en-US" altLang="zh-CN" sz="3200" dirty="0">
                <a:latin typeface="宋体" panose="02010600030101010101" pitchFamily="2" charset="-122"/>
              </a:rPr>
              <a:t>. to	</a:t>
            </a:r>
          </a:p>
          <a:p>
            <a:pPr eaLnBrk="1" hangingPunct="1"/>
            <a:r>
              <a:rPr lang="en-US" altLang="zh-CN" sz="3200" dirty="0">
                <a:latin typeface="宋体" panose="02010600030101010101" pitchFamily="2" charset="-122"/>
              </a:rPr>
              <a:t>C. on	</a:t>
            </a:r>
            <a:r>
              <a:rPr lang="en-US" altLang="zh-CN" sz="3200" dirty="0" smtClean="0">
                <a:latin typeface="宋体" panose="02010600030101010101" pitchFamily="2" charset="-122"/>
              </a:rPr>
              <a:t>D</a:t>
            </a:r>
            <a:r>
              <a:rPr lang="en-US" altLang="zh-CN" sz="3200" dirty="0">
                <a:latin typeface="宋体" panose="02010600030101010101" pitchFamily="2" charset="-122"/>
              </a:rPr>
              <a:t>. for</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28600" y="1017588"/>
            <a:ext cx="6540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3" name="文本框 2"/>
          <p:cNvSpPr txBox="1">
            <a:spLocks noChangeArrowheads="1"/>
          </p:cNvSpPr>
          <p:nvPr/>
        </p:nvSpPr>
        <p:spPr bwMode="auto">
          <a:xfrm>
            <a:off x="201613" y="3005138"/>
            <a:ext cx="652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9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2291" name="文本框 101"/>
          <p:cNvSpPr txBox="1">
            <a:spLocks noChangeArrowheads="1"/>
          </p:cNvSpPr>
          <p:nvPr/>
        </p:nvSpPr>
        <p:spPr bwMode="auto">
          <a:xfrm>
            <a:off x="-12700" y="584200"/>
            <a:ext cx="915670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000000"/>
                </a:solidFill>
                <a:latin typeface="宋体" panose="02010600030101010101" pitchFamily="2" charset="-122"/>
              </a:rPr>
              <a:t>一、单项选择</a:t>
            </a:r>
          </a:p>
          <a:p>
            <a:pPr eaLnBrk="1" hangingPunct="1"/>
            <a:r>
              <a:rPr lang="en-US" altLang="zh-CN" sz="3200">
                <a:solidFill>
                  <a:srgbClr val="000000"/>
                </a:solidFill>
                <a:latin typeface="宋体" panose="02010600030101010101" pitchFamily="2" charset="-122"/>
              </a:rPr>
              <a:t>(   ) 1. The American boy is used to ________ the hot food in Sichuan little by little.</a:t>
            </a:r>
          </a:p>
          <a:p>
            <a:pPr eaLnBrk="1" hangingPunct="1"/>
            <a:r>
              <a:rPr lang="en-US" altLang="zh-CN" sz="3200">
                <a:solidFill>
                  <a:srgbClr val="000000"/>
                </a:solidFill>
                <a:latin typeface="宋体" panose="02010600030101010101" pitchFamily="2" charset="-122"/>
              </a:rPr>
              <a:t>	A. eat	B. eats	C. ate	D. eating</a:t>
            </a:r>
          </a:p>
          <a:p>
            <a:pPr eaLnBrk="1" hangingPunct="1"/>
            <a:r>
              <a:rPr lang="en-US" altLang="zh-CN" sz="3200">
                <a:solidFill>
                  <a:srgbClr val="000000"/>
                </a:solidFill>
                <a:latin typeface="宋体" panose="02010600030101010101" pitchFamily="2" charset="-122"/>
              </a:rPr>
              <a:t>(   ) 2. Five old ________ tried their best to climb up Mount Tai yesterday.</a:t>
            </a:r>
          </a:p>
          <a:p>
            <a:pPr eaLnBrk="1" hangingPunct="1"/>
            <a:r>
              <a:rPr lang="en-US" altLang="zh-CN" sz="3200">
                <a:solidFill>
                  <a:srgbClr val="000000"/>
                </a:solidFill>
                <a:latin typeface="宋体" panose="02010600030101010101" pitchFamily="2" charset="-122"/>
              </a:rPr>
              <a:t>        	A. climber         	B. climbers                	C. passenger	        D. passengers      </a:t>
            </a:r>
          </a:p>
          <a:p>
            <a:pPr eaLnBrk="1" hangingPunct="1"/>
            <a:r>
              <a:rPr lang="en-US" altLang="zh-CN" sz="3200">
                <a:solidFill>
                  <a:srgbClr val="000000"/>
                </a:solidFill>
                <a:latin typeface="宋体" panose="02010600030101010101" pitchFamily="2" charset="-122"/>
              </a:rPr>
              <a:t>(   ) 3. If you keep doing it like this, you will not be ________ control of the company.</a:t>
            </a:r>
            <a:r>
              <a:rPr lang="en-US" altLang="zh-CN" sz="3200">
                <a:latin typeface="宋体" panose="02010600030101010101" pitchFamily="2" charset="-122"/>
              </a:rPr>
              <a:t>   </a:t>
            </a:r>
          </a:p>
          <a:p>
            <a:pPr eaLnBrk="1" hangingPunct="1"/>
            <a:r>
              <a:rPr lang="en-US" altLang="zh-CN" sz="3200">
                <a:latin typeface="宋体" panose="02010600030101010101" pitchFamily="2" charset="-122"/>
              </a:rPr>
              <a:t>A. in       	B. on      	C. to	  D. at</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169863" y="1042988"/>
            <a:ext cx="681037"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3" name="文本框 2"/>
          <p:cNvSpPr txBox="1">
            <a:spLocks noChangeArrowheads="1"/>
          </p:cNvSpPr>
          <p:nvPr/>
        </p:nvSpPr>
        <p:spPr bwMode="auto">
          <a:xfrm>
            <a:off x="425450" y="3000375"/>
            <a:ext cx="361950"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392113" y="4968875"/>
            <a:ext cx="4460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p:tgtEl>
                                          <p:spTgt spid="4"/>
                                        </p:tgtEl>
                                        <p:attrNameLst>
                                          <p:attrName>ppt_x</p:attrName>
                                        </p:attrNameLst>
                                      </p:cBhvr>
                                      <p:tavLst>
                                        <p:tav tm="0">
                                          <p:val>
                                            <p:strVal val="#ppt_x-#ppt_w*1.125000"/>
                                          </p:val>
                                        </p:tav>
                                        <p:tav tm="100000">
                                          <p:val>
                                            <p:strVal val="#ppt_x"/>
                                          </p:val>
                                        </p:tav>
                                      </p:tavLst>
                                    </p:anim>
                                    <p:animEffect transition="in" filter="wipe(right)">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3315" name="文本框 101"/>
          <p:cNvSpPr txBox="1">
            <a:spLocks noChangeArrowheads="1"/>
          </p:cNvSpPr>
          <p:nvPr/>
        </p:nvSpPr>
        <p:spPr bwMode="auto">
          <a:xfrm>
            <a:off x="3175" y="939800"/>
            <a:ext cx="9126538"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   ) 4. </a:t>
            </a:r>
            <a:r>
              <a:rPr lang="en-US" altLang="zh-CN" sz="3200" dirty="0" smtClean="0">
                <a:latin typeface="宋体" panose="02010600030101010101" pitchFamily="2" charset="-122"/>
              </a:rPr>
              <a:t>____ </a:t>
            </a:r>
            <a:r>
              <a:rPr lang="en-US" altLang="zh-CN" sz="3200" dirty="0">
                <a:latin typeface="宋体" panose="02010600030101010101" pitchFamily="2" charset="-122"/>
              </a:rPr>
              <a:t>of my office, or I will call the police. </a:t>
            </a:r>
          </a:p>
          <a:p>
            <a:pPr eaLnBrk="1" hangingPunct="1"/>
            <a:r>
              <a:rPr lang="en-US" altLang="zh-CN" sz="3200" dirty="0">
                <a:latin typeface="宋体" panose="02010600030101010101" pitchFamily="2" charset="-122"/>
              </a:rPr>
              <a:t>	A. Get up   	          B. Get on   	</a:t>
            </a:r>
          </a:p>
          <a:p>
            <a:pPr eaLnBrk="1" hangingPunct="1"/>
            <a:r>
              <a:rPr lang="en-US" altLang="zh-CN" sz="3200" dirty="0">
                <a:latin typeface="宋体" panose="02010600030101010101" pitchFamily="2" charset="-122"/>
              </a:rPr>
              <a:t>        C. Get off    	          D. Get out   </a:t>
            </a:r>
          </a:p>
          <a:p>
            <a:pPr eaLnBrk="1" hangingPunct="1"/>
            <a:r>
              <a:rPr lang="en-US" altLang="zh-CN" sz="3200" dirty="0">
                <a:latin typeface="宋体" panose="02010600030101010101" pitchFamily="2" charset="-122"/>
              </a:rPr>
              <a:t>(   ) 5. On May 1</a:t>
            </a:r>
            <a:r>
              <a:rPr lang="en-US" altLang="zh-CN" sz="3200" baseline="30000" dirty="0">
                <a:latin typeface="宋体" panose="02010600030101010101" pitchFamily="2" charset="-122"/>
              </a:rPr>
              <a:t>st</a:t>
            </a:r>
            <a:r>
              <a:rPr lang="en-US" altLang="zh-CN" sz="3200" dirty="0">
                <a:latin typeface="宋体" panose="02010600030101010101" pitchFamily="2" charset="-122"/>
              </a:rPr>
              <a:t>, he found </a:t>
            </a:r>
            <a:r>
              <a:rPr lang="en-US" altLang="zh-CN" sz="3200" dirty="0" smtClean="0">
                <a:latin typeface="宋体" panose="02010600030101010101" pitchFamily="2" charset="-122"/>
              </a:rPr>
              <a:t>_____ </a:t>
            </a:r>
            <a:r>
              <a:rPr lang="en-US" altLang="zh-CN" sz="3200" dirty="0">
                <a:latin typeface="宋体" panose="02010600030101010101" pitchFamily="2" charset="-122"/>
              </a:rPr>
              <a:t>in a sea of cars because so many people drove their cars out.</a:t>
            </a:r>
          </a:p>
          <a:p>
            <a:pPr eaLnBrk="1" hangingPunct="1"/>
            <a:r>
              <a:rPr lang="en-US" altLang="zh-CN" sz="3200" dirty="0">
                <a:latin typeface="宋体" panose="02010600030101010101" pitchFamily="2" charset="-122"/>
              </a:rPr>
              <a:t>	A. him  	           B. himself 	</a:t>
            </a:r>
          </a:p>
          <a:p>
            <a:pPr eaLnBrk="1" hangingPunct="1"/>
            <a:r>
              <a:rPr lang="en-US" altLang="zh-CN" sz="3200" dirty="0">
                <a:latin typeface="宋体" panose="02010600030101010101" pitchFamily="2" charset="-122"/>
              </a:rPr>
              <a:t>     C. her  	           D. herself</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174625" y="922338"/>
            <a:ext cx="58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3" name="文本框 2"/>
          <p:cNvSpPr txBox="1">
            <a:spLocks noChangeArrowheads="1"/>
          </p:cNvSpPr>
          <p:nvPr/>
        </p:nvSpPr>
        <p:spPr bwMode="auto">
          <a:xfrm>
            <a:off x="188913" y="2897188"/>
            <a:ext cx="61277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4339" name="文本框 101"/>
          <p:cNvSpPr txBox="1">
            <a:spLocks noChangeArrowheads="1"/>
          </p:cNvSpPr>
          <p:nvPr/>
        </p:nvSpPr>
        <p:spPr bwMode="auto">
          <a:xfrm>
            <a:off x="-25400" y="569913"/>
            <a:ext cx="916781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000000"/>
                </a:solidFill>
                <a:latin typeface="宋体" panose="02010600030101010101" pitchFamily="2" charset="-122"/>
              </a:rPr>
              <a:t>二、翻译句子</a:t>
            </a:r>
          </a:p>
          <a:p>
            <a:pPr eaLnBrk="1" hangingPunct="1"/>
            <a:r>
              <a:rPr lang="en-US" altLang="zh-CN" sz="3200">
                <a:solidFill>
                  <a:srgbClr val="000000"/>
                </a:solidFill>
                <a:latin typeface="宋体" panose="02010600030101010101" pitchFamily="2" charset="-122"/>
              </a:rPr>
              <a:t>1. </a:t>
            </a:r>
            <a:r>
              <a:rPr lang="zh-CN" altLang="en-US" sz="3200">
                <a:latin typeface="宋体" panose="02010600030101010101" pitchFamily="2" charset="-122"/>
              </a:rPr>
              <a:t>作为一个中国人，我习惯于节约粮食。</a:t>
            </a:r>
            <a:endParaRPr lang="zh-CN" altLang="en-US" sz="3200">
              <a:solidFill>
                <a:srgbClr val="000000"/>
              </a:solidFill>
              <a:latin typeface="宋体" panose="02010600030101010101" pitchFamily="2" charset="-122"/>
            </a:endParaRPr>
          </a:p>
          <a:p>
            <a:pPr eaLnBrk="1" hangingPunct="1"/>
            <a:r>
              <a:rPr lang="en-US" altLang="zh-CN" sz="3200">
                <a:solidFill>
                  <a:srgbClr val="000000"/>
                </a:solidFill>
                <a:latin typeface="宋体" panose="02010600030101010101" pitchFamily="2" charset="-122"/>
              </a:rPr>
              <a:t>___________________________________________________________________________</a:t>
            </a:r>
          </a:p>
          <a:p>
            <a:pPr eaLnBrk="1" hangingPunct="1"/>
            <a:r>
              <a:rPr lang="en-US" altLang="zh-CN" sz="3200">
                <a:solidFill>
                  <a:srgbClr val="000000"/>
                </a:solidFill>
                <a:latin typeface="宋体" panose="02010600030101010101" pitchFamily="2" charset="-122"/>
              </a:rPr>
              <a:t>2. </a:t>
            </a:r>
            <a:r>
              <a:rPr lang="zh-CN" altLang="en-US" sz="3200">
                <a:latin typeface="宋体" panose="02010600030101010101" pitchFamily="2" charset="-122"/>
              </a:rPr>
              <a:t>医生会采取措施来救他的命。</a:t>
            </a:r>
            <a:endParaRPr lang="zh-CN" altLang="en-US" sz="3200">
              <a:solidFill>
                <a:srgbClr val="000000"/>
              </a:solidFill>
              <a:latin typeface="宋体" panose="02010600030101010101" pitchFamily="2" charset="-122"/>
            </a:endParaRPr>
          </a:p>
          <a:p>
            <a:pPr eaLnBrk="1" hangingPunct="1"/>
            <a:r>
              <a:rPr lang="en-US" altLang="zh-CN" sz="3200">
                <a:solidFill>
                  <a:srgbClr val="000000"/>
                </a:solidFill>
                <a:latin typeface="宋体" panose="02010600030101010101" pitchFamily="2" charset="-122"/>
              </a:rPr>
              <a:t>___________________________________________________________________________</a:t>
            </a:r>
          </a:p>
          <a:p>
            <a:pPr eaLnBrk="1" hangingPunct="1"/>
            <a:r>
              <a:rPr lang="en-US" altLang="zh-CN" sz="3200">
                <a:solidFill>
                  <a:srgbClr val="000000"/>
                </a:solidFill>
                <a:latin typeface="宋体" panose="02010600030101010101" pitchFamily="2" charset="-122"/>
              </a:rPr>
              <a:t>3. </a:t>
            </a:r>
            <a:r>
              <a:rPr lang="zh-CN" altLang="en-US" sz="3200">
                <a:solidFill>
                  <a:srgbClr val="000000"/>
                </a:solidFill>
                <a:latin typeface="宋体" panose="02010600030101010101" pitchFamily="2" charset="-122"/>
              </a:rPr>
              <a:t>玛丽讲述了保护环境的重要性。</a:t>
            </a:r>
          </a:p>
          <a:p>
            <a:pPr eaLnBrk="1" hangingPunct="1"/>
            <a:r>
              <a:rPr lang="en-US" altLang="zh-CN" sz="3200">
                <a:solidFill>
                  <a:srgbClr val="000000"/>
                </a:solidFill>
                <a:latin typeface="宋体" panose="02010600030101010101" pitchFamily="2" charset="-122"/>
              </a:rPr>
              <a:t>___________________________________________________________________________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371475" y="1514475"/>
            <a:ext cx="79708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As a Chinese, I am used to saving foods.</a:t>
            </a:r>
          </a:p>
        </p:txBody>
      </p:sp>
      <p:sp>
        <p:nvSpPr>
          <p:cNvPr id="3" name="文本框 2"/>
          <p:cNvSpPr txBox="1">
            <a:spLocks noChangeArrowheads="1"/>
          </p:cNvSpPr>
          <p:nvPr/>
        </p:nvSpPr>
        <p:spPr bwMode="auto">
          <a:xfrm>
            <a:off x="330200" y="3003550"/>
            <a:ext cx="812323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The doctor would do something to save his life.</a:t>
            </a:r>
          </a:p>
        </p:txBody>
      </p:sp>
      <p:sp>
        <p:nvSpPr>
          <p:cNvPr id="4" name="文本框 3"/>
          <p:cNvSpPr txBox="1">
            <a:spLocks noChangeArrowheads="1"/>
          </p:cNvSpPr>
          <p:nvPr/>
        </p:nvSpPr>
        <p:spPr bwMode="auto">
          <a:xfrm>
            <a:off x="342900" y="4437063"/>
            <a:ext cx="8388350"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Mary tells of the importance of protecting the environment.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5363" name="文本框 101"/>
          <p:cNvSpPr txBox="1">
            <a:spLocks noChangeArrowheads="1"/>
          </p:cNvSpPr>
          <p:nvPr/>
        </p:nvSpPr>
        <p:spPr bwMode="auto">
          <a:xfrm>
            <a:off x="15875" y="1089025"/>
            <a:ext cx="9169400"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000000"/>
                </a:solidFill>
                <a:latin typeface="宋体" panose="02010600030101010101" pitchFamily="2" charset="-122"/>
              </a:rPr>
              <a:t>4. </a:t>
            </a:r>
            <a:r>
              <a:rPr lang="zh-CN" altLang="en-US" sz="3200">
                <a:solidFill>
                  <a:srgbClr val="000000"/>
                </a:solidFill>
                <a:latin typeface="宋体" panose="02010600030101010101" pitchFamily="2" charset="-122"/>
              </a:rPr>
              <a:t>由天大雪，我们推迟</a:t>
            </a:r>
            <a:r>
              <a:rPr lang="en-US" altLang="zh-CN" sz="3200">
                <a:solidFill>
                  <a:srgbClr val="000000"/>
                </a:solidFill>
                <a:latin typeface="宋体" panose="02010600030101010101" pitchFamily="2" charset="-122"/>
              </a:rPr>
              <a:t>(put off)</a:t>
            </a:r>
            <a:r>
              <a:rPr lang="zh-CN" altLang="en-US" sz="3200">
                <a:solidFill>
                  <a:srgbClr val="000000"/>
                </a:solidFill>
                <a:latin typeface="宋体" panose="02010600030101010101" pitchFamily="2" charset="-122"/>
              </a:rPr>
              <a:t>了校运会。</a:t>
            </a:r>
          </a:p>
          <a:p>
            <a:pPr eaLnBrk="1" hangingPunct="1"/>
            <a:r>
              <a:rPr lang="en-US" altLang="zh-CN" sz="3200">
                <a:solidFill>
                  <a:srgbClr val="000000"/>
                </a:solidFill>
                <a:latin typeface="宋体" panose="02010600030101010101" pitchFamily="2" charset="-122"/>
              </a:rPr>
              <a:t>___________________________________________________________________________</a:t>
            </a:r>
          </a:p>
          <a:p>
            <a:pPr eaLnBrk="1" hangingPunct="1"/>
            <a:r>
              <a:rPr lang="en-US" altLang="zh-CN" sz="3200">
                <a:solidFill>
                  <a:srgbClr val="000000"/>
                </a:solidFill>
                <a:latin typeface="宋体" panose="02010600030101010101" pitchFamily="2" charset="-122"/>
              </a:rPr>
              <a:t>5. </a:t>
            </a:r>
            <a:r>
              <a:rPr lang="zh-CN" altLang="en-US" sz="3200">
                <a:solidFill>
                  <a:srgbClr val="000000"/>
                </a:solidFill>
                <a:latin typeface="宋体" panose="02010600030101010101" pitchFamily="2" charset="-122"/>
              </a:rPr>
              <a:t>我决定从现在起努力学习。</a:t>
            </a:r>
          </a:p>
          <a:p>
            <a:pPr eaLnBrk="1" hangingPunct="1"/>
            <a:r>
              <a:rPr lang="en-US" altLang="zh-CN" sz="3200">
                <a:solidFill>
                  <a:srgbClr val="000000"/>
                </a:solidFill>
                <a:latin typeface="宋体" panose="02010600030101010101" pitchFamily="2" charset="-122"/>
              </a:rPr>
              <a:t>___________________________________________________________________________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404813" y="1571625"/>
            <a:ext cx="8262937"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We put off the school sports meeting because of the heavy snow</a:t>
            </a:r>
          </a:p>
        </p:txBody>
      </p:sp>
      <p:sp>
        <p:nvSpPr>
          <p:cNvPr id="3" name="文本框 2"/>
          <p:cNvSpPr txBox="1">
            <a:spLocks noChangeArrowheads="1"/>
          </p:cNvSpPr>
          <p:nvPr/>
        </p:nvSpPr>
        <p:spPr bwMode="auto">
          <a:xfrm>
            <a:off x="403225" y="3017838"/>
            <a:ext cx="835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I made a decision to study hard from now 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16387" name="文本框 101"/>
          <p:cNvSpPr txBox="1">
            <a:spLocks noChangeArrowheads="1"/>
          </p:cNvSpPr>
          <p:nvPr/>
        </p:nvSpPr>
        <p:spPr bwMode="auto">
          <a:xfrm>
            <a:off x="-11113" y="573088"/>
            <a:ext cx="9169401"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三、</a:t>
            </a:r>
            <a:r>
              <a:rPr lang="zh-CN" altLang="en-US" sz="3200" dirty="0">
                <a:latin typeface="宋体" panose="02010600030101010101" pitchFamily="2" charset="-122"/>
              </a:rPr>
              <a:t>读写综合</a:t>
            </a:r>
          </a:p>
          <a:p>
            <a:pPr eaLnBrk="1" hangingPunct="1"/>
            <a:r>
              <a:rPr lang="en-US" altLang="zh-CN" sz="3200" dirty="0">
                <a:latin typeface="宋体" panose="02010600030101010101" pitchFamily="2" charset="-122"/>
              </a:rPr>
              <a:t>A</a:t>
            </a:r>
            <a:r>
              <a:rPr lang="zh-CN" altLang="en-US" sz="3200" dirty="0">
                <a:latin typeface="宋体" panose="02010600030101010101" pitchFamily="2" charset="-122"/>
              </a:rPr>
              <a:t>、信息归纳</a:t>
            </a:r>
          </a:p>
          <a:p>
            <a:pPr eaLnBrk="1" hangingPunct="1"/>
            <a:r>
              <a:rPr lang="zh-CN" altLang="en-US" sz="3200" dirty="0">
                <a:latin typeface="宋体" panose="02010600030101010101" pitchFamily="2" charset="-122"/>
              </a:rPr>
              <a:t>阅读下面这篇文章，根据所提供的信息，完成信息卡</a:t>
            </a:r>
            <a:r>
              <a:rPr lang="zh-CN" altLang="en-US" sz="3200" dirty="0" smtClean="0">
                <a:latin typeface="宋体" panose="02010600030101010101" pitchFamily="2" charset="-122"/>
              </a:rPr>
              <a:t>。</a:t>
            </a:r>
            <a:endParaRPr lang="zh-CN" altLang="en-US" sz="3200" dirty="0">
              <a:latin typeface="宋体" panose="02010600030101010101" pitchFamily="2" charset="-122"/>
            </a:endParaRPr>
          </a:p>
        </p:txBody>
      </p:sp>
      <p:graphicFrame>
        <p:nvGraphicFramePr>
          <p:cNvPr id="2" name="表格 -1"/>
          <p:cNvGraphicFramePr/>
          <p:nvPr/>
        </p:nvGraphicFramePr>
        <p:xfrm>
          <a:off x="449263" y="2633663"/>
          <a:ext cx="8258175" cy="4011612"/>
        </p:xfrm>
        <a:graphic>
          <a:graphicData uri="http://schemas.openxmlformats.org/drawingml/2006/table">
            <a:tbl>
              <a:tblPr firstRow="1" bandRow="1">
                <a:tableStyleId>{5940675A-B579-460E-94D1-54222C63F5DA}</a:tableStyleId>
              </a:tblPr>
              <a:tblGrid>
                <a:gridCol w="8258175">
                  <a:extLst>
                    <a:ext uri="{9D8B030D-6E8A-4147-A177-3AD203B41FA5}">
                      <a16:colId xmlns:a16="http://schemas.microsoft.com/office/drawing/2014/main" val="20000"/>
                    </a:ext>
                  </a:extLst>
                </a:gridCol>
              </a:tblGrid>
              <a:tr h="4011612">
                <a:tc>
                  <a:txBody>
                    <a:bodyPr/>
                    <a:lstStyle/>
                    <a:p>
                      <a:pPr marL="0" indent="0" algn="l">
                        <a:buNone/>
                      </a:pPr>
                      <a:r>
                        <a:rPr lang="en-US" altLang="zh-CN" sz="3200" b="0" u="none" dirty="0">
                          <a:solidFill>
                            <a:srgbClr val="000000"/>
                          </a:solidFill>
                          <a:latin typeface="+mj-ea"/>
                          <a:ea typeface="+mj-ea"/>
                          <a:cs typeface="Times New Roman" panose="02020603050405020304" charset="0"/>
                        </a:rPr>
                        <a:t>N</a:t>
                      </a:r>
                      <a:r>
                        <a:rPr lang="en-US" altLang="zh-CN" sz="3200" b="0" u="none" dirty="0">
                          <a:solidFill>
                            <a:srgbClr val="000000"/>
                          </a:solidFill>
                          <a:latin typeface="+mj-ea"/>
                          <a:ea typeface="+mj-ea"/>
                          <a:cs typeface="宋体" panose="02010600030101010101" pitchFamily="2" charset="-122"/>
                        </a:rPr>
                        <a:t>owadays many people use </a:t>
                      </a:r>
                      <a:r>
                        <a:rPr lang="en-US" altLang="zh-CN" sz="3200" b="0" u="none" dirty="0" err="1">
                          <a:solidFill>
                            <a:srgbClr val="000000"/>
                          </a:solidFill>
                          <a:latin typeface="+mj-ea"/>
                          <a:ea typeface="+mj-ea"/>
                          <a:cs typeface="宋体" panose="02010600030101010101" pitchFamily="2" charset="-122"/>
                        </a:rPr>
                        <a:t>Wechat</a:t>
                      </a:r>
                      <a:r>
                        <a:rPr lang="en-US" altLang="zh-CN" sz="3200" b="0" u="none" dirty="0">
                          <a:solidFill>
                            <a:srgbClr val="000000"/>
                          </a:solidFill>
                          <a:latin typeface="+mj-ea"/>
                          <a:ea typeface="+mj-ea"/>
                          <a:cs typeface="宋体" panose="02010600030101010101" pitchFamily="2" charset="-122"/>
                        </a:rPr>
                        <a:t> to share something they see or do, read news around the world, do some shopping or play the game of sending and getting lucky money. </a:t>
                      </a:r>
                      <a:r>
                        <a:rPr lang="en-US" altLang="zh-CN" sz="3200" b="0" u="none" dirty="0">
                          <a:solidFill>
                            <a:srgbClr val="000000"/>
                          </a:solidFill>
                          <a:latin typeface="+mj-ea"/>
                          <a:ea typeface="+mj-ea"/>
                          <a:cs typeface="Times New Roman" panose="02020603050405020304" charset="0"/>
                        </a:rPr>
                        <a:t>T</a:t>
                      </a:r>
                      <a:r>
                        <a:rPr lang="en-US" altLang="zh-CN" sz="3200" b="0" u="none" dirty="0">
                          <a:solidFill>
                            <a:srgbClr val="000000"/>
                          </a:solidFill>
                          <a:latin typeface="+mj-ea"/>
                          <a:ea typeface="+mj-ea"/>
                          <a:cs typeface="宋体" panose="02010600030101010101" pitchFamily="2" charset="-122"/>
                        </a:rPr>
                        <a:t>hey lost </a:t>
                      </a:r>
                      <a:r>
                        <a:rPr lang="en-US" altLang="zh-CN" sz="3200" b="0" u="none" dirty="0">
                          <a:solidFill>
                            <a:srgbClr val="000000"/>
                          </a:solidFill>
                          <a:latin typeface="+mj-ea"/>
                          <a:ea typeface="+mj-ea"/>
                          <a:cs typeface="Times New Roman" panose="02020603050405020304" charset="0"/>
                        </a:rPr>
                        <a:t>themselves</a:t>
                      </a:r>
                      <a:r>
                        <a:rPr lang="en-US" altLang="zh-CN" sz="3200" b="0" u="none" dirty="0">
                          <a:solidFill>
                            <a:srgbClr val="000000"/>
                          </a:solidFill>
                          <a:latin typeface="+mj-ea"/>
                          <a:ea typeface="+mj-ea"/>
                          <a:cs typeface="宋体" panose="02010600030101010101" pitchFamily="2" charset="-122"/>
                        </a:rPr>
                        <a:t> in it and can</a:t>
                      </a:r>
                      <a:r>
                        <a:rPr lang="en-US" altLang="zh-CN" sz="3200" b="0" u="none" dirty="0">
                          <a:solidFill>
                            <a:srgbClr val="000000"/>
                          </a:solidFill>
                          <a:latin typeface="+mj-ea"/>
                          <a:ea typeface="+mj-ea"/>
                          <a:cs typeface="Times New Roman" panose="02020603050405020304" charset="0"/>
                        </a:rPr>
                        <a:t>’</a:t>
                      </a:r>
                      <a:r>
                        <a:rPr lang="en-US" altLang="zh-CN" sz="3200" b="0" u="none" dirty="0">
                          <a:solidFill>
                            <a:srgbClr val="000000"/>
                          </a:solidFill>
                          <a:latin typeface="+mj-ea"/>
                          <a:ea typeface="+mj-ea"/>
                          <a:cs typeface="宋体" panose="02010600030101010101" pitchFamily="2" charset="-122"/>
                        </a:rPr>
                        <a:t>t be in control of themselves. </a:t>
                      </a:r>
                      <a:r>
                        <a:rPr lang="en-US" altLang="zh-CN" sz="3200" b="0" u="none" dirty="0">
                          <a:solidFill>
                            <a:srgbClr val="000000"/>
                          </a:solidFill>
                          <a:latin typeface="+mj-ea"/>
                          <a:ea typeface="+mj-ea"/>
                          <a:cs typeface="Times New Roman" panose="02020603050405020304" charset="0"/>
                        </a:rPr>
                        <a:t>B</a:t>
                      </a:r>
                      <a:r>
                        <a:rPr lang="en-US" altLang="zh-CN" sz="3200" b="0" u="none" dirty="0">
                          <a:solidFill>
                            <a:srgbClr val="000000"/>
                          </a:solidFill>
                          <a:latin typeface="+mj-ea"/>
                          <a:ea typeface="+mj-ea"/>
                          <a:cs typeface="宋体" panose="02010600030101010101" pitchFamily="2" charset="-122"/>
                        </a:rPr>
                        <a:t>ut sometimes this will bring serious problems. </a:t>
                      </a:r>
                      <a:r>
                        <a:rPr lang="en-US" altLang="zh-CN" sz="3200" b="0" u="none" dirty="0">
                          <a:solidFill>
                            <a:srgbClr val="000000"/>
                          </a:solidFill>
                          <a:latin typeface="+mj-ea"/>
                          <a:ea typeface="+mj-ea"/>
                          <a:cs typeface="Times New Roman" panose="02020603050405020304" charset="0"/>
                        </a:rPr>
                        <a:t>H</a:t>
                      </a:r>
                      <a:r>
                        <a:rPr lang="en-US" altLang="zh-CN" sz="3200" b="0" u="none" dirty="0">
                          <a:solidFill>
                            <a:srgbClr val="000000"/>
                          </a:solidFill>
                          <a:latin typeface="+mj-ea"/>
                          <a:ea typeface="+mj-ea"/>
                          <a:cs typeface="宋体" panose="02010600030101010101" pitchFamily="2" charset="-122"/>
                        </a:rPr>
                        <a:t>ere are three examples. </a:t>
                      </a:r>
                      <a:endParaRPr lang="en-US" altLang="zh-CN" sz="3200" b="0" u="none" dirty="0">
                        <a:solidFill>
                          <a:srgbClr val="000000"/>
                        </a:solidFill>
                        <a:latin typeface="+mj-ea"/>
                        <a:ea typeface="+mj-ea"/>
                        <a:cs typeface="Times New Roman" panose="02020603050405020304" charset="0"/>
                      </a:endParaRP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graphicFrame>
        <p:nvGraphicFramePr>
          <p:cNvPr id="2" name="表格 -1"/>
          <p:cNvGraphicFramePr/>
          <p:nvPr/>
        </p:nvGraphicFramePr>
        <p:xfrm>
          <a:off x="165100" y="1239839"/>
          <a:ext cx="8831263" cy="4665662"/>
        </p:xfrm>
        <a:graphic>
          <a:graphicData uri="http://schemas.openxmlformats.org/drawingml/2006/table">
            <a:tbl>
              <a:tblPr firstRow="1" bandRow="1">
                <a:tableStyleId>{5940675A-B579-460E-94D1-54222C63F5DA}</a:tableStyleId>
              </a:tblPr>
              <a:tblGrid>
                <a:gridCol w="8831263">
                  <a:extLst>
                    <a:ext uri="{9D8B030D-6E8A-4147-A177-3AD203B41FA5}">
                      <a16:colId xmlns:a16="http://schemas.microsoft.com/office/drawing/2014/main" val="20000"/>
                    </a:ext>
                  </a:extLst>
                </a:gridCol>
              </a:tblGrid>
              <a:tr h="4665662">
                <a:tc>
                  <a:txBody>
                    <a:bodyPr/>
                    <a:lstStyle/>
                    <a:p>
                      <a:pPr marL="0" indent="0" algn="l">
                        <a:buNone/>
                      </a:pPr>
                      <a:r>
                        <a:rPr lang="en-US" altLang="zh-CN" sz="3200" b="0" u="none" dirty="0">
                          <a:solidFill>
                            <a:srgbClr val="000000"/>
                          </a:solidFill>
                          <a:latin typeface="+mj-ea"/>
                          <a:ea typeface="+mj-ea"/>
                          <a:cs typeface="宋体" panose="02010600030101010101" pitchFamily="2" charset="-122"/>
                        </a:rPr>
                        <a:t>Last </a:t>
                      </a:r>
                      <a:r>
                        <a:rPr lang="en-US" altLang="zh-CN" sz="3200" b="0" u="none" dirty="0">
                          <a:solidFill>
                            <a:srgbClr val="000000"/>
                          </a:solidFill>
                          <a:latin typeface="+mj-ea"/>
                          <a:ea typeface="+mj-ea"/>
                          <a:cs typeface="Times New Roman" panose="02020603050405020304" charset="0"/>
                        </a:rPr>
                        <a:t>S</a:t>
                      </a:r>
                      <a:r>
                        <a:rPr lang="en-US" altLang="zh-CN" sz="3200" b="0" u="none" dirty="0">
                          <a:solidFill>
                            <a:srgbClr val="000000"/>
                          </a:solidFill>
                          <a:latin typeface="+mj-ea"/>
                          <a:ea typeface="+mj-ea"/>
                          <a:cs typeface="宋体" panose="02010600030101010101" pitchFamily="2" charset="-122"/>
                        </a:rPr>
                        <a:t>aturday night while Jimmy was walking through a mall in London, one of his friends sent him a funny photo. He looked at it and laughed. </a:t>
                      </a:r>
                      <a:r>
                        <a:rPr lang="en-US" altLang="zh-CN" sz="3200" b="0" u="none" dirty="0">
                          <a:solidFill>
                            <a:srgbClr val="000000"/>
                          </a:solidFill>
                          <a:latin typeface="+mj-ea"/>
                          <a:ea typeface="+mj-ea"/>
                          <a:cs typeface="Times New Roman" panose="02020603050405020304" charset="0"/>
                        </a:rPr>
                        <a:t>T</a:t>
                      </a:r>
                      <a:r>
                        <a:rPr lang="en-US" altLang="zh-CN" sz="3200" b="0" u="none" dirty="0">
                          <a:solidFill>
                            <a:srgbClr val="000000"/>
                          </a:solidFill>
                          <a:latin typeface="+mj-ea"/>
                          <a:ea typeface="+mj-ea"/>
                          <a:cs typeface="宋体" panose="02010600030101010101" pitchFamily="2" charset="-122"/>
                        </a:rPr>
                        <a:t>hen he sent something back. He paid no attention to the situation around. Then, he fell into a s</a:t>
                      </a:r>
                      <a:r>
                        <a:rPr lang="en-US" altLang="zh-CN" sz="3200" b="0" u="none" dirty="0">
                          <a:solidFill>
                            <a:srgbClr val="000000"/>
                          </a:solidFill>
                          <a:latin typeface="+mj-ea"/>
                          <a:ea typeface="+mj-ea"/>
                          <a:cs typeface="Times New Roman" panose="02020603050405020304" charset="0"/>
                        </a:rPr>
                        <a:t>ewer</a:t>
                      </a:r>
                      <a:r>
                        <a:rPr lang="en-US" altLang="zh-CN" sz="3200" b="0" u="none" dirty="0">
                          <a:solidFill>
                            <a:srgbClr val="000000"/>
                          </a:solidFill>
                          <a:latin typeface="+mj-ea"/>
                          <a:ea typeface="+mj-ea"/>
                          <a:cs typeface="宋体" panose="02010600030101010101" pitchFamily="2" charset="-122"/>
                        </a:rPr>
                        <a:t> (</a:t>
                      </a:r>
                      <a:r>
                        <a:rPr lang="zh-CN" altLang="en-US" sz="3200" b="0" u="none" dirty="0">
                          <a:solidFill>
                            <a:srgbClr val="000000"/>
                          </a:solidFill>
                          <a:latin typeface="+mj-ea"/>
                          <a:ea typeface="+mj-ea"/>
                          <a:cs typeface="宋体" panose="02010600030101010101" pitchFamily="2" charset="-122"/>
                        </a:rPr>
                        <a:t>下水道</a:t>
                      </a:r>
                      <a:r>
                        <a:rPr lang="en-US" altLang="zh-CN" sz="3200" b="0" u="none" dirty="0">
                          <a:solidFill>
                            <a:srgbClr val="000000"/>
                          </a:solidFill>
                          <a:latin typeface="+mj-ea"/>
                          <a:ea typeface="+mj-ea"/>
                          <a:cs typeface="宋体" panose="02010600030101010101" pitchFamily="2" charset="-122"/>
                        </a:rPr>
                        <a:t>). Luckily,</a:t>
                      </a:r>
                      <a:r>
                        <a:rPr lang="zh-CN" altLang="en-US" sz="3200" b="0" u="none" dirty="0">
                          <a:solidFill>
                            <a:srgbClr val="000000"/>
                          </a:solidFill>
                          <a:latin typeface="+mj-ea"/>
                          <a:ea typeface="+mj-ea"/>
                          <a:cs typeface="宋体" panose="02010600030101010101" pitchFamily="2" charset="-122"/>
                        </a:rPr>
                        <a:t>下水道</a:t>
                      </a:r>
                      <a:r>
                        <a:rPr lang="en-US" altLang="zh-CN" sz="3200" b="0" u="none" dirty="0">
                          <a:solidFill>
                            <a:srgbClr val="000000"/>
                          </a:solidFill>
                          <a:latin typeface="+mj-ea"/>
                          <a:ea typeface="+mj-ea"/>
                          <a:cs typeface="宋体" panose="02010600030101010101" pitchFamily="2" charset="-122"/>
                        </a:rPr>
                        <a:t>). Luckily,</a:t>
                      </a:r>
                      <a:r>
                        <a:rPr lang="en-US" altLang="zh-CN" sz="3200" b="0" u="none" dirty="0">
                          <a:solidFill>
                            <a:srgbClr val="000000"/>
                          </a:solidFill>
                          <a:latin typeface="+mj-ea"/>
                          <a:ea typeface="+mj-ea"/>
                          <a:cs typeface="Times New Roman" panose="02020603050405020304" charset="0"/>
                        </a:rPr>
                        <a:t> he</a:t>
                      </a:r>
                      <a:r>
                        <a:rPr lang="en-US" altLang="zh-CN" sz="3200" b="0" u="none" dirty="0">
                          <a:solidFill>
                            <a:srgbClr val="000000"/>
                          </a:solidFill>
                          <a:latin typeface="+mj-ea"/>
                          <a:ea typeface="+mj-ea"/>
                          <a:cs typeface="宋体" panose="02010600030101010101" pitchFamily="2" charset="-122"/>
                        </a:rPr>
                        <a:t> didn</a:t>
                      </a:r>
                      <a:r>
                        <a:rPr lang="en-US" altLang="zh-CN" sz="3200" b="0" u="none" dirty="0">
                          <a:solidFill>
                            <a:srgbClr val="000000"/>
                          </a:solidFill>
                          <a:latin typeface="+mj-ea"/>
                          <a:ea typeface="+mj-ea"/>
                          <a:cs typeface="Times New Roman" panose="02020603050405020304" charset="0"/>
                        </a:rPr>
                        <a:t>’</a:t>
                      </a:r>
                      <a:r>
                        <a:rPr lang="en-US" altLang="zh-CN" sz="3200" b="0" u="none" dirty="0">
                          <a:solidFill>
                            <a:srgbClr val="000000"/>
                          </a:solidFill>
                          <a:latin typeface="+mj-ea"/>
                          <a:ea typeface="+mj-ea"/>
                          <a:cs typeface="宋体" panose="02010600030101010101" pitchFamily="2" charset="-122"/>
                        </a:rPr>
                        <a:t>t hurt himself badly. Finally, he climbed out and walked away.</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graphicFrame>
        <p:nvGraphicFramePr>
          <p:cNvPr id="2" name="表格 -1"/>
          <p:cNvGraphicFramePr/>
          <p:nvPr/>
        </p:nvGraphicFramePr>
        <p:xfrm>
          <a:off x="66675" y="1085851"/>
          <a:ext cx="8928100" cy="3740150"/>
        </p:xfrm>
        <a:graphic>
          <a:graphicData uri="http://schemas.openxmlformats.org/drawingml/2006/table">
            <a:tbl>
              <a:tblPr firstRow="1" bandRow="1">
                <a:tableStyleId>{5940675A-B579-460E-94D1-54222C63F5DA}</a:tableStyleId>
              </a:tblPr>
              <a:tblGrid>
                <a:gridCol w="8928100">
                  <a:extLst>
                    <a:ext uri="{9D8B030D-6E8A-4147-A177-3AD203B41FA5}">
                      <a16:colId xmlns:a16="http://schemas.microsoft.com/office/drawing/2014/main" val="20000"/>
                    </a:ext>
                  </a:extLst>
                </a:gridCol>
              </a:tblGrid>
              <a:tr h="3740150">
                <a:tc>
                  <a:txBody>
                    <a:bodyPr/>
                    <a:lstStyle/>
                    <a:p>
                      <a:pPr marL="0" indent="0" algn="l">
                        <a:buNone/>
                      </a:pPr>
                      <a:r>
                        <a:rPr lang="en-US" altLang="zh-CN" sz="3200" b="0" u="none" dirty="0">
                          <a:solidFill>
                            <a:srgbClr val="000000"/>
                          </a:solidFill>
                          <a:latin typeface="+mj-ea"/>
                          <a:ea typeface="+mj-ea"/>
                          <a:cs typeface="Times New Roman" panose="02020603050405020304" charset="0"/>
                        </a:rPr>
                        <a:t>F</a:t>
                      </a:r>
                      <a:r>
                        <a:rPr lang="en-US" altLang="zh-CN" sz="3200" b="0" u="none" dirty="0">
                          <a:solidFill>
                            <a:srgbClr val="000000"/>
                          </a:solidFill>
                          <a:latin typeface="+mj-ea"/>
                          <a:ea typeface="+mj-ea"/>
                          <a:cs typeface="宋体" panose="02010600030101010101" pitchFamily="2" charset="-122"/>
                        </a:rPr>
                        <a:t>rom the traffic police, </a:t>
                      </a:r>
                      <a:r>
                        <a:rPr lang="en-US" altLang="zh-CN" sz="3200" b="0" u="none" dirty="0">
                          <a:solidFill>
                            <a:srgbClr val="000000"/>
                          </a:solidFill>
                          <a:latin typeface="+mj-ea"/>
                          <a:ea typeface="+mj-ea"/>
                          <a:cs typeface="Times New Roman" panose="02020603050405020304" charset="0"/>
                        </a:rPr>
                        <a:t>I</a:t>
                      </a:r>
                      <a:r>
                        <a:rPr lang="en-US" altLang="zh-CN" sz="3200" b="0" u="none" dirty="0">
                          <a:solidFill>
                            <a:srgbClr val="000000"/>
                          </a:solidFill>
                          <a:latin typeface="+mj-ea"/>
                          <a:ea typeface="+mj-ea"/>
                          <a:cs typeface="宋体" panose="02010600030101010101" pitchFamily="2" charset="-122"/>
                        </a:rPr>
                        <a:t> knew an accident happened on High Way 3 last night. It was said that while the driver, Li Min, was driving her car, she often turned on her </a:t>
                      </a:r>
                      <a:r>
                        <a:rPr lang="en-US" altLang="zh-CN" sz="3200" b="0" u="none" dirty="0" err="1">
                          <a:solidFill>
                            <a:srgbClr val="000000"/>
                          </a:solidFill>
                          <a:latin typeface="+mj-ea"/>
                          <a:ea typeface="+mj-ea"/>
                          <a:cs typeface="宋体" panose="02010600030101010101" pitchFamily="2" charset="-122"/>
                        </a:rPr>
                        <a:t>Wechat</a:t>
                      </a:r>
                      <a:r>
                        <a:rPr lang="en-US" altLang="zh-CN" sz="3200" b="0" u="none" dirty="0">
                          <a:solidFill>
                            <a:srgbClr val="000000"/>
                          </a:solidFill>
                          <a:latin typeface="+mj-ea"/>
                          <a:ea typeface="+mj-ea"/>
                          <a:cs typeface="宋体" panose="02010600030101010101" pitchFamily="2" charset="-122"/>
                        </a:rPr>
                        <a:t> and looked through something interesting on it. </a:t>
                      </a:r>
                      <a:r>
                        <a:rPr lang="en-US" altLang="zh-CN" sz="3200" b="0" u="none" dirty="0">
                          <a:solidFill>
                            <a:srgbClr val="000000"/>
                          </a:solidFill>
                          <a:latin typeface="+mj-ea"/>
                          <a:ea typeface="+mj-ea"/>
                          <a:cs typeface="Times New Roman" panose="02020603050405020304" charset="0"/>
                        </a:rPr>
                        <a:t>I</a:t>
                      </a:r>
                      <a:r>
                        <a:rPr lang="en-US" altLang="zh-CN" sz="3200" b="0" u="none" dirty="0">
                          <a:solidFill>
                            <a:srgbClr val="000000"/>
                          </a:solidFill>
                          <a:latin typeface="+mj-ea"/>
                          <a:ea typeface="+mj-ea"/>
                          <a:cs typeface="宋体" panose="02010600030101010101" pitchFamily="2" charset="-122"/>
                        </a:rPr>
                        <a:t>n this case a truck hit her car and hurt her seriously.</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graphicFrame>
        <p:nvGraphicFramePr>
          <p:cNvPr id="2" name="表格 -1"/>
          <p:cNvGraphicFramePr/>
          <p:nvPr/>
        </p:nvGraphicFramePr>
        <p:xfrm>
          <a:off x="220663" y="1098551"/>
          <a:ext cx="8747125" cy="4273550"/>
        </p:xfrm>
        <a:graphic>
          <a:graphicData uri="http://schemas.openxmlformats.org/drawingml/2006/table">
            <a:tbl>
              <a:tblPr firstRow="1" bandRow="1">
                <a:tableStyleId>{5940675A-B579-460E-94D1-54222C63F5DA}</a:tableStyleId>
              </a:tblPr>
              <a:tblGrid>
                <a:gridCol w="8747125">
                  <a:extLst>
                    <a:ext uri="{9D8B030D-6E8A-4147-A177-3AD203B41FA5}">
                      <a16:colId xmlns:a16="http://schemas.microsoft.com/office/drawing/2014/main" val="20000"/>
                    </a:ext>
                  </a:extLst>
                </a:gridCol>
              </a:tblGrid>
              <a:tr h="4273550">
                <a:tc>
                  <a:txBody>
                    <a:bodyPr/>
                    <a:lstStyle/>
                    <a:p>
                      <a:pPr marL="0" indent="0" algn="l">
                        <a:buNone/>
                      </a:pPr>
                      <a:r>
                        <a:rPr lang="en-US" altLang="zh-CN" sz="3200" b="0" u="none" dirty="0">
                          <a:solidFill>
                            <a:srgbClr val="000000"/>
                          </a:solidFill>
                          <a:latin typeface="+mj-ea"/>
                          <a:ea typeface="+mj-ea"/>
                          <a:cs typeface="宋体" panose="02010600030101010101" pitchFamily="2" charset="-122"/>
                        </a:rPr>
                        <a:t>This morning an accident happened to an engineer named Chen </a:t>
                      </a:r>
                      <a:r>
                        <a:rPr lang="en-US" altLang="zh-CN" sz="3200" b="0" u="none" dirty="0" err="1">
                          <a:solidFill>
                            <a:srgbClr val="000000"/>
                          </a:solidFill>
                          <a:latin typeface="+mj-ea"/>
                          <a:ea typeface="+mj-ea"/>
                          <a:cs typeface="宋体" panose="02010600030101010101" pitchFamily="2" charset="-122"/>
                        </a:rPr>
                        <a:t>Ji</a:t>
                      </a:r>
                      <a:r>
                        <a:rPr lang="en-US" altLang="zh-CN" sz="3200" b="0" u="none" dirty="0">
                          <a:solidFill>
                            <a:srgbClr val="000000"/>
                          </a:solidFill>
                          <a:latin typeface="+mj-ea"/>
                          <a:ea typeface="+mj-ea"/>
                          <a:cs typeface="宋体" panose="02010600030101010101" pitchFamily="2" charset="-122"/>
                        </a:rPr>
                        <a:t>. </a:t>
                      </a:r>
                      <a:r>
                        <a:rPr lang="en-US" altLang="zh-CN" sz="3200" b="0" u="none" dirty="0">
                          <a:solidFill>
                            <a:srgbClr val="000000"/>
                          </a:solidFill>
                          <a:latin typeface="+mj-ea"/>
                          <a:ea typeface="+mj-ea"/>
                          <a:cs typeface="Times New Roman" panose="02020603050405020304" charset="0"/>
                        </a:rPr>
                        <a:t>W</a:t>
                      </a:r>
                      <a:r>
                        <a:rPr lang="en-US" altLang="zh-CN" sz="3200" b="0" u="none" dirty="0">
                          <a:solidFill>
                            <a:srgbClr val="000000"/>
                          </a:solidFill>
                          <a:latin typeface="+mj-ea"/>
                          <a:ea typeface="+mj-ea"/>
                          <a:cs typeface="宋体" panose="02010600030101010101" pitchFamily="2" charset="-122"/>
                        </a:rPr>
                        <a:t>hen he went across the road to get into his company, he used </a:t>
                      </a:r>
                      <a:r>
                        <a:rPr lang="en-US" altLang="zh-CN" sz="3200" b="0" u="none" dirty="0" err="1">
                          <a:solidFill>
                            <a:srgbClr val="000000"/>
                          </a:solidFill>
                          <a:latin typeface="+mj-ea"/>
                          <a:ea typeface="+mj-ea"/>
                          <a:cs typeface="宋体" panose="02010600030101010101" pitchFamily="2" charset="-122"/>
                        </a:rPr>
                        <a:t>Wechat</a:t>
                      </a:r>
                      <a:r>
                        <a:rPr lang="en-US" altLang="zh-CN" sz="3200" b="0" u="none" dirty="0">
                          <a:solidFill>
                            <a:srgbClr val="000000"/>
                          </a:solidFill>
                          <a:latin typeface="+mj-ea"/>
                          <a:ea typeface="+mj-ea"/>
                          <a:cs typeface="宋体" panose="02010600030101010101" pitchFamily="2" charset="-122"/>
                        </a:rPr>
                        <a:t> to book a film ticket. </a:t>
                      </a:r>
                      <a:r>
                        <a:rPr lang="en-US" altLang="zh-CN" sz="3200" b="0" u="none" dirty="0">
                          <a:solidFill>
                            <a:srgbClr val="000000"/>
                          </a:solidFill>
                          <a:latin typeface="+mj-ea"/>
                          <a:ea typeface="+mj-ea"/>
                          <a:cs typeface="Times New Roman" panose="02020603050405020304" charset="0"/>
                        </a:rPr>
                        <a:t>H</a:t>
                      </a:r>
                      <a:r>
                        <a:rPr lang="en-US" altLang="zh-CN" sz="3200" b="0" u="none" dirty="0">
                          <a:solidFill>
                            <a:srgbClr val="000000"/>
                          </a:solidFill>
                          <a:latin typeface="+mj-ea"/>
                          <a:ea typeface="+mj-ea"/>
                          <a:cs typeface="宋体" panose="02010600030101010101" pitchFamily="2" charset="-122"/>
                        </a:rPr>
                        <a:t>e paid less attention to anything else but focused on his </a:t>
                      </a:r>
                      <a:r>
                        <a:rPr lang="en-US" altLang="zh-CN" sz="3200" b="0" u="none" dirty="0" err="1">
                          <a:solidFill>
                            <a:srgbClr val="000000"/>
                          </a:solidFill>
                          <a:latin typeface="+mj-ea"/>
                          <a:ea typeface="+mj-ea"/>
                          <a:cs typeface="宋体" panose="02010600030101010101" pitchFamily="2" charset="-122"/>
                        </a:rPr>
                        <a:t>Wechat</a:t>
                      </a:r>
                      <a:r>
                        <a:rPr lang="en-US" altLang="zh-CN" sz="3200" b="0" u="none" dirty="0">
                          <a:solidFill>
                            <a:srgbClr val="000000"/>
                          </a:solidFill>
                          <a:latin typeface="+mj-ea"/>
                          <a:ea typeface="+mj-ea"/>
                          <a:cs typeface="宋体" panose="02010600030101010101" pitchFamily="2" charset="-122"/>
                        </a:rPr>
                        <a:t>. </a:t>
                      </a:r>
                      <a:r>
                        <a:rPr lang="en-US" altLang="zh-CN" sz="3200" b="0" u="none" dirty="0">
                          <a:solidFill>
                            <a:srgbClr val="000000"/>
                          </a:solidFill>
                          <a:latin typeface="+mj-ea"/>
                          <a:ea typeface="+mj-ea"/>
                          <a:cs typeface="Times New Roman" panose="02020603050405020304" charset="0"/>
                        </a:rPr>
                        <a:t>T</a:t>
                      </a:r>
                      <a:r>
                        <a:rPr lang="en-US" altLang="zh-CN" sz="3200" b="0" u="none" dirty="0">
                          <a:solidFill>
                            <a:srgbClr val="000000"/>
                          </a:solidFill>
                          <a:latin typeface="+mj-ea"/>
                          <a:ea typeface="+mj-ea"/>
                          <a:cs typeface="宋体" panose="02010600030101010101" pitchFamily="2" charset="-122"/>
                        </a:rPr>
                        <a:t>hen a bike hit him. </a:t>
                      </a:r>
                      <a:r>
                        <a:rPr lang="en-US" altLang="zh-CN" sz="3200" b="0" u="none" dirty="0">
                          <a:solidFill>
                            <a:srgbClr val="000000"/>
                          </a:solidFill>
                          <a:latin typeface="+mj-ea"/>
                          <a:ea typeface="+mj-ea"/>
                          <a:cs typeface="Times New Roman" panose="02020603050405020304" charset="0"/>
                        </a:rPr>
                        <a:t>T</a:t>
                      </a:r>
                      <a:r>
                        <a:rPr lang="en-US" altLang="zh-CN" sz="3200" b="0" u="none" dirty="0">
                          <a:solidFill>
                            <a:srgbClr val="000000"/>
                          </a:solidFill>
                          <a:latin typeface="+mj-ea"/>
                          <a:ea typeface="+mj-ea"/>
                          <a:cs typeface="宋体" panose="02010600030101010101" pitchFamily="2" charset="-122"/>
                        </a:rPr>
                        <a:t>here was something wrong with his leg. </a:t>
                      </a:r>
                      <a:r>
                        <a:rPr lang="en-US" altLang="zh-CN" sz="3200" b="0" u="none" dirty="0">
                          <a:solidFill>
                            <a:srgbClr val="000000"/>
                          </a:solidFill>
                          <a:latin typeface="+mj-ea"/>
                          <a:ea typeface="+mj-ea"/>
                          <a:cs typeface="Times New Roman" panose="02020603050405020304" charset="0"/>
                        </a:rPr>
                        <a:t>H</a:t>
                      </a:r>
                      <a:r>
                        <a:rPr lang="en-US" altLang="zh-CN" sz="3200" b="0" u="none" dirty="0">
                          <a:solidFill>
                            <a:srgbClr val="000000"/>
                          </a:solidFill>
                          <a:latin typeface="+mj-ea"/>
                          <a:ea typeface="+mj-ea"/>
                          <a:cs typeface="宋体" panose="02010600030101010101" pitchFamily="2" charset="-122"/>
                        </a:rPr>
                        <a:t>e had to see a doctor.</a:t>
                      </a:r>
                    </a:p>
                  </a:txBody>
                  <a:tcPr marL="0" marR="0" marT="0" marB="1">
                    <a:lnL w="6350" cap="flat" cmpd="sng">
                      <a:solidFill>
                        <a:srgbClr val="080000"/>
                      </a:solidFill>
                      <a:prstDash val="solid"/>
                      <a:headEnd type="none" w="med" len="med"/>
                      <a:tailEnd type="none" w="med" len="med"/>
                    </a:lnL>
                    <a:lnR w="6350" cap="flat" cmpd="sng">
                      <a:solidFill>
                        <a:srgbClr val="080000"/>
                      </a:solidFill>
                      <a:prstDash val="solid"/>
                      <a:headEnd type="none" w="med" len="med"/>
                      <a:tailEnd type="none" w="med" len="med"/>
                    </a:lnR>
                    <a:lnT w="6350" cap="flat" cmpd="sng">
                      <a:solidFill>
                        <a:srgbClr val="080000"/>
                      </a:solidFill>
                      <a:prstDash val="solid"/>
                      <a:headEnd type="none" w="med" len="med"/>
                      <a:tailEnd type="none" w="med" len="med"/>
                    </a:lnT>
                    <a:lnB w="6350" cap="flat" cmpd="sng">
                      <a:solidFill>
                        <a:srgbClr val="080000"/>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0483" name="文本框 101"/>
          <p:cNvSpPr txBox="1">
            <a:spLocks noChangeArrowheads="1"/>
          </p:cNvSpPr>
          <p:nvPr/>
        </p:nvSpPr>
        <p:spPr bwMode="auto">
          <a:xfrm>
            <a:off x="2060575" y="558800"/>
            <a:ext cx="5080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3200">
                <a:latin typeface="宋体" panose="02010600030101010101" pitchFamily="2" charset="-122"/>
              </a:rPr>
              <a:t>Information card</a:t>
            </a:r>
          </a:p>
        </p:txBody>
      </p:sp>
      <p:graphicFrame>
        <p:nvGraphicFramePr>
          <p:cNvPr id="7" name="表格 -1"/>
          <p:cNvGraphicFramePr>
            <a:graphicFrameLocks noGrp="1"/>
          </p:cNvGraphicFramePr>
          <p:nvPr/>
        </p:nvGraphicFramePr>
        <p:xfrm>
          <a:off x="158750" y="1076325"/>
          <a:ext cx="8772525" cy="5310824"/>
        </p:xfrm>
        <a:graphic>
          <a:graphicData uri="http://schemas.openxmlformats.org/drawingml/2006/table">
            <a:tbl>
              <a:tblPr/>
              <a:tblGrid>
                <a:gridCol w="4594225">
                  <a:extLst>
                    <a:ext uri="{9D8B030D-6E8A-4147-A177-3AD203B41FA5}">
                      <a16:colId xmlns:a16="http://schemas.microsoft.com/office/drawing/2014/main" val="20000"/>
                    </a:ext>
                  </a:extLst>
                </a:gridCol>
                <a:gridCol w="482600">
                  <a:extLst>
                    <a:ext uri="{9D8B030D-6E8A-4147-A177-3AD203B41FA5}">
                      <a16:colId xmlns:a16="http://schemas.microsoft.com/office/drawing/2014/main" val="20001"/>
                    </a:ext>
                  </a:extLst>
                </a:gridCol>
                <a:gridCol w="3695700">
                  <a:extLst>
                    <a:ext uri="{9D8B030D-6E8A-4147-A177-3AD203B41FA5}">
                      <a16:colId xmlns:a16="http://schemas.microsoft.com/office/drawing/2014/main" val="20002"/>
                    </a:ext>
                  </a:extLst>
                </a:gridCol>
              </a:tblGrid>
              <a:tr h="1009650">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time when Jimmy fell into a sewer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09663">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The place where Li Min had an accident</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0807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dirty="0" smtClean="0">
                          <a:ln>
                            <a:noFill/>
                          </a:ln>
                          <a:solidFill>
                            <a:schemeClr val="tx1"/>
                          </a:solidFill>
                          <a:effectLst/>
                          <a:latin typeface="宋体" panose="02010600030101010101" pitchFamily="2" charset="-122"/>
                          <a:ea typeface="宋体" panose="02010600030101010101" pitchFamily="2" charset="-122"/>
                        </a:rPr>
                        <a:t>The job of the man who got hit by a bike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3.</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15988">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The part of body Chen Ji hurt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4.</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cs typeface="Times New Roman" panose="02020603050405020304" charset="0"/>
                        </a:rPr>
                        <a:t> </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108075">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The reason for these three accidents</a:t>
                      </a:r>
                    </a:p>
                  </a:txBody>
                  <a:tcPr marL="0" marR="0" marT="0" marB="1" anchor="ctr"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32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5.</a:t>
                      </a: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zh-CN" altLang="en-US" sz="32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Times New Roman" panose="02020603050405020304" charset="0"/>
                      </a:endParaRPr>
                    </a:p>
                  </a:txBody>
                  <a:tcPr marL="0" marR="0" marT="0" marB="1" horzOverflow="overflow">
                    <a:lnL w="6350" cap="flat" cmpd="sng" algn="ctr">
                      <a:solidFill>
                        <a:srgbClr val="080000"/>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文本框 1"/>
          <p:cNvSpPr txBox="1">
            <a:spLocks noChangeArrowheads="1"/>
          </p:cNvSpPr>
          <p:nvPr/>
        </p:nvSpPr>
        <p:spPr bwMode="auto">
          <a:xfrm>
            <a:off x="5364163" y="1111250"/>
            <a:ext cx="3463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last Saturday night </a:t>
            </a:r>
          </a:p>
        </p:txBody>
      </p:sp>
      <p:sp>
        <p:nvSpPr>
          <p:cNvPr id="3" name="文本框 2"/>
          <p:cNvSpPr txBox="1">
            <a:spLocks noChangeArrowheads="1"/>
          </p:cNvSpPr>
          <p:nvPr/>
        </p:nvSpPr>
        <p:spPr bwMode="auto">
          <a:xfrm>
            <a:off x="5364163" y="2279650"/>
            <a:ext cx="3478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on High Way 3</a:t>
            </a:r>
          </a:p>
        </p:txBody>
      </p:sp>
      <p:sp>
        <p:nvSpPr>
          <p:cNvPr id="4" name="文本框 3"/>
          <p:cNvSpPr txBox="1">
            <a:spLocks noChangeArrowheads="1"/>
          </p:cNvSpPr>
          <p:nvPr/>
        </p:nvSpPr>
        <p:spPr bwMode="auto">
          <a:xfrm>
            <a:off x="5337175" y="3378200"/>
            <a:ext cx="3435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(an) engineer</a:t>
            </a:r>
          </a:p>
        </p:txBody>
      </p:sp>
      <p:sp>
        <p:nvSpPr>
          <p:cNvPr id="5" name="文本框 4"/>
          <p:cNvSpPr txBox="1">
            <a:spLocks noChangeArrowheads="1"/>
          </p:cNvSpPr>
          <p:nvPr/>
        </p:nvSpPr>
        <p:spPr bwMode="auto">
          <a:xfrm>
            <a:off x="5226050" y="4422775"/>
            <a:ext cx="35464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 his leg</a:t>
            </a:r>
          </a:p>
        </p:txBody>
      </p:sp>
      <p:sp>
        <p:nvSpPr>
          <p:cNvPr id="6" name="文本框 5"/>
          <p:cNvSpPr txBox="1">
            <a:spLocks noChangeArrowheads="1"/>
          </p:cNvSpPr>
          <p:nvPr/>
        </p:nvSpPr>
        <p:spPr bwMode="auto">
          <a:xfrm>
            <a:off x="5238750" y="5145088"/>
            <a:ext cx="3533775" cy="137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2800">
                <a:solidFill>
                  <a:srgbClr val="FF0000"/>
                </a:solidFill>
              </a:rPr>
              <a:t>using Wechat / They lost themselves in Wechat.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4" name="Text Box 21"/>
          <p:cNvSpPr txBox="1">
            <a:spLocks noChangeArrowheads="1"/>
          </p:cNvSpPr>
          <p:nvPr/>
        </p:nvSpPr>
        <p:spPr bwMode="auto">
          <a:xfrm>
            <a:off x="349250" y="12700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前 预 习</a:t>
            </a:r>
          </a:p>
        </p:txBody>
      </p:sp>
      <p:sp>
        <p:nvSpPr>
          <p:cNvPr id="3075" name="文本框 101"/>
          <p:cNvSpPr txBox="1">
            <a:spLocks noChangeArrowheads="1"/>
          </p:cNvSpPr>
          <p:nvPr/>
        </p:nvSpPr>
        <p:spPr bwMode="auto">
          <a:xfrm>
            <a:off x="-12700" y="966788"/>
            <a:ext cx="9155113"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【单词】</a:t>
            </a:r>
          </a:p>
          <a:p>
            <a:pPr eaLnBrk="1" hangingPunct="1"/>
            <a:r>
              <a:rPr lang="en-US" altLang="zh-CN" sz="3200" dirty="0">
                <a:latin typeface="宋体" panose="02010600030101010101" pitchFamily="2" charset="-122"/>
              </a:rPr>
              <a:t>1. </a:t>
            </a:r>
            <a:r>
              <a:rPr lang="en-US" altLang="zh-CN" sz="3200" dirty="0" err="1">
                <a:latin typeface="宋体" panose="02010600030101010101" pitchFamily="2" charset="-122"/>
              </a:rPr>
              <a:t>呼吸v</a:t>
            </a:r>
            <a:r>
              <a:rPr lang="en-US" altLang="zh-CN" sz="3200" dirty="0">
                <a:latin typeface="宋体" panose="02010600030101010101" pitchFamily="2" charset="-122"/>
              </a:rPr>
              <a:t>. _____</a:t>
            </a:r>
            <a:r>
              <a:rPr lang="en-US" altLang="zh-CN" sz="3200" dirty="0">
                <a:latin typeface="宋体" panose="02010600030101010101" pitchFamily="2" charset="-122"/>
                <a:sym typeface="宋体" panose="02010600030101010101" pitchFamily="2" charset="-122"/>
              </a:rPr>
              <a:t>____</a:t>
            </a:r>
            <a:r>
              <a:rPr lang="en-US" altLang="zh-CN" sz="3200" dirty="0">
                <a:latin typeface="宋体" panose="02010600030101010101" pitchFamily="2" charset="-122"/>
              </a:rPr>
              <a:t>_2. </a:t>
            </a:r>
            <a:r>
              <a:rPr lang="en-US" altLang="zh-CN" sz="3200" dirty="0" err="1">
                <a:latin typeface="宋体" panose="02010600030101010101" pitchFamily="2" charset="-122"/>
              </a:rPr>
              <a:t>晒伤的adj</a:t>
            </a:r>
            <a:r>
              <a:rPr lang="en-US" altLang="zh-CN" sz="3200" dirty="0">
                <a:latin typeface="宋体" panose="02010600030101010101" pitchFamily="2" charset="-122"/>
              </a:rPr>
              <a:t>.__________    </a:t>
            </a:r>
          </a:p>
          <a:p>
            <a:pPr eaLnBrk="1" hangingPunct="1"/>
            <a:r>
              <a:rPr lang="en-US" altLang="zh-CN" sz="3200" dirty="0">
                <a:latin typeface="宋体" panose="02010600030101010101" pitchFamily="2" charset="-122"/>
              </a:rPr>
              <a:t>3. </a:t>
            </a:r>
            <a:r>
              <a:rPr lang="en-US" altLang="zh-CN" sz="3200" dirty="0" err="1">
                <a:latin typeface="宋体" panose="02010600030101010101" pitchFamily="2" charset="-122"/>
              </a:rPr>
              <a:t>我们自己pron</a:t>
            </a:r>
            <a:r>
              <a:rPr lang="en-US" altLang="zh-CN" sz="3200" dirty="0">
                <a:latin typeface="宋体" panose="02010600030101010101" pitchFamily="2" charset="-122"/>
              </a:rPr>
              <a:t>.___</a:t>
            </a:r>
            <a:r>
              <a:rPr lang="en-US" altLang="zh-CN" sz="3200" dirty="0">
                <a:latin typeface="宋体" panose="02010600030101010101" pitchFamily="2" charset="-122"/>
                <a:sym typeface="宋体" panose="02010600030101010101" pitchFamily="2" charset="-122"/>
              </a:rPr>
              <a:t>__</a:t>
            </a:r>
            <a:r>
              <a:rPr lang="en-US" altLang="zh-CN" sz="3200" dirty="0">
                <a:latin typeface="宋体" panose="02010600030101010101" pitchFamily="2" charset="-122"/>
              </a:rPr>
              <a:t>__</a:t>
            </a:r>
            <a:r>
              <a:rPr lang="en-US" altLang="zh-CN" sz="3200" dirty="0">
                <a:latin typeface="宋体" panose="02010600030101010101" pitchFamily="2" charset="-122"/>
                <a:sym typeface="宋体" panose="02010600030101010101" pitchFamily="2" charset="-122"/>
              </a:rPr>
              <a:t>_</a:t>
            </a:r>
            <a:r>
              <a:rPr lang="en-US" altLang="zh-CN" sz="3200" dirty="0">
                <a:latin typeface="宋体" panose="02010600030101010101" pitchFamily="2" charset="-122"/>
              </a:rPr>
              <a:t> 4. </a:t>
            </a:r>
            <a:r>
              <a:rPr lang="en-US" altLang="zh-CN" sz="3200" dirty="0" err="1">
                <a:latin typeface="宋体" panose="02010600030101010101" pitchFamily="2" charset="-122"/>
              </a:rPr>
              <a:t>登山者n</a:t>
            </a:r>
            <a:r>
              <a:rPr lang="en-US" altLang="zh-CN" sz="3200" dirty="0">
                <a:latin typeface="宋体" panose="02010600030101010101" pitchFamily="2" charset="-122"/>
              </a:rPr>
              <a:t>. </a:t>
            </a:r>
            <a:r>
              <a:rPr lang="en-US" altLang="zh-CN" sz="3200" dirty="0" smtClean="0">
                <a:latin typeface="宋体" panose="02010600030101010101" pitchFamily="2" charset="-122"/>
              </a:rPr>
              <a:t>_______</a:t>
            </a:r>
            <a:endParaRPr lang="en-US" altLang="zh-CN" sz="3200" dirty="0">
              <a:latin typeface="宋体" panose="02010600030101010101" pitchFamily="2" charset="-122"/>
            </a:endParaRPr>
          </a:p>
          <a:p>
            <a:pPr eaLnBrk="1" hangingPunct="1"/>
            <a:r>
              <a:rPr lang="en-US" altLang="zh-CN" sz="3200" dirty="0">
                <a:latin typeface="宋体" panose="02010600030101010101" pitchFamily="2" charset="-122"/>
              </a:rPr>
              <a:t>5. </a:t>
            </a:r>
            <a:r>
              <a:rPr lang="en-US" altLang="zh-CN" sz="3200" dirty="0" err="1">
                <a:latin typeface="宋体" panose="02010600030101010101" pitchFamily="2" charset="-122"/>
              </a:rPr>
              <a:t>冒险n</a:t>
            </a:r>
            <a:r>
              <a:rPr lang="en-US" altLang="zh-CN" sz="3200" dirty="0">
                <a:latin typeface="宋体" panose="02010600030101010101" pitchFamily="2" charset="-122"/>
              </a:rPr>
              <a:t>.＆v. </a:t>
            </a:r>
            <a:r>
              <a:rPr lang="en-US" altLang="zh-CN" sz="3200" dirty="0" smtClean="0">
                <a:latin typeface="宋体" panose="02010600030101010101" pitchFamily="2" charset="-122"/>
              </a:rPr>
              <a:t>___</a:t>
            </a:r>
            <a:r>
              <a:rPr lang="en-US" altLang="zh-CN" sz="3200" dirty="0" smtClean="0">
                <a:latin typeface="宋体" panose="02010600030101010101" pitchFamily="2" charset="-122"/>
                <a:sym typeface="宋体" panose="02010600030101010101" pitchFamily="2" charset="-122"/>
              </a:rPr>
              <a:t>____</a:t>
            </a:r>
            <a:r>
              <a:rPr lang="en-US" altLang="zh-CN" sz="3200" dirty="0" smtClean="0">
                <a:latin typeface="宋体" panose="02010600030101010101" pitchFamily="2" charset="-122"/>
              </a:rPr>
              <a:t>_</a:t>
            </a:r>
            <a:r>
              <a:rPr lang="en-US" altLang="zh-CN" sz="3200" dirty="0">
                <a:latin typeface="宋体" panose="02010600030101010101" pitchFamily="2" charset="-122"/>
              </a:rPr>
              <a:t>6. </a:t>
            </a:r>
            <a:r>
              <a:rPr lang="en-US" altLang="zh-CN" sz="3200" dirty="0" err="1">
                <a:latin typeface="宋体" panose="02010600030101010101" pitchFamily="2" charset="-122"/>
              </a:rPr>
              <a:t>事故n</a:t>
            </a:r>
            <a:r>
              <a:rPr lang="en-US" altLang="zh-CN" sz="3200" dirty="0">
                <a:latin typeface="宋体" panose="02010600030101010101" pitchFamily="2" charset="-122"/>
              </a:rPr>
              <a:t>. ___</a:t>
            </a:r>
            <a:r>
              <a:rPr lang="en-US" altLang="zh-CN" sz="3200" dirty="0">
                <a:latin typeface="宋体" panose="02010600030101010101" pitchFamily="2" charset="-122"/>
                <a:sym typeface="宋体" panose="02010600030101010101" pitchFamily="2" charset="-122"/>
              </a:rPr>
              <a:t>____</a:t>
            </a:r>
            <a:r>
              <a:rPr lang="en-US" altLang="zh-CN" sz="3200" dirty="0">
                <a:latin typeface="宋体" panose="02010600030101010101" pitchFamily="2" charset="-122"/>
              </a:rPr>
              <a:t>___</a:t>
            </a:r>
          </a:p>
          <a:p>
            <a:pPr eaLnBrk="1" hangingPunct="1"/>
            <a:r>
              <a:rPr lang="en-US" altLang="zh-CN" sz="3200" dirty="0">
                <a:latin typeface="宋体" panose="02010600030101010101" pitchFamily="2" charset="-122"/>
              </a:rPr>
              <a:t>7. </a:t>
            </a:r>
            <a:r>
              <a:rPr lang="en-US" altLang="zh-CN" sz="3200" dirty="0" err="1">
                <a:latin typeface="宋体" panose="02010600030101010101" pitchFamily="2" charset="-122"/>
              </a:rPr>
              <a:t>情况，状况</a:t>
            </a:r>
            <a:r>
              <a:rPr lang="en-US" altLang="zh-CN" sz="3200" dirty="0">
                <a:latin typeface="宋体" panose="02010600030101010101" pitchFamily="2" charset="-122"/>
              </a:rPr>
              <a:t> n. __</a:t>
            </a:r>
            <a:r>
              <a:rPr lang="en-US" altLang="zh-CN" sz="3200" dirty="0">
                <a:latin typeface="宋体" panose="02010600030101010101" pitchFamily="2" charset="-122"/>
                <a:sym typeface="宋体" panose="02010600030101010101" pitchFamily="2" charset="-122"/>
              </a:rPr>
              <a:t>__</a:t>
            </a:r>
            <a:r>
              <a:rPr lang="en-US" altLang="zh-CN" sz="3200" dirty="0">
                <a:latin typeface="宋体" panose="02010600030101010101" pitchFamily="2" charset="-122"/>
              </a:rPr>
              <a:t>_</a:t>
            </a:r>
            <a:r>
              <a:rPr lang="en-US" altLang="zh-CN" sz="3200" dirty="0">
                <a:latin typeface="宋体" panose="02010600030101010101" pitchFamily="2" charset="-122"/>
                <a:sym typeface="宋体" panose="02010600030101010101" pitchFamily="2" charset="-122"/>
              </a:rPr>
              <a:t>__</a:t>
            </a:r>
            <a:r>
              <a:rPr lang="en-US" altLang="zh-CN" sz="3200" dirty="0">
                <a:latin typeface="宋体" panose="02010600030101010101" pitchFamily="2" charset="-122"/>
              </a:rPr>
              <a:t>_8. </a:t>
            </a:r>
            <a:r>
              <a:rPr lang="en-US" altLang="zh-CN" sz="3200" dirty="0" err="1">
                <a:latin typeface="宋体" panose="02010600030101010101" pitchFamily="2" charset="-122"/>
              </a:rPr>
              <a:t>千克</a:t>
            </a:r>
            <a:r>
              <a:rPr lang="en-US" altLang="zh-CN" sz="3200" dirty="0">
                <a:latin typeface="宋体" panose="02010600030101010101" pitchFamily="2" charset="-122"/>
              </a:rPr>
              <a:t> n. </a:t>
            </a:r>
          </a:p>
          <a:p>
            <a:pPr eaLnBrk="1" hangingPunct="1"/>
            <a:r>
              <a:rPr lang="en-US" altLang="zh-CN" sz="3200" dirty="0">
                <a:latin typeface="宋体" panose="02010600030101010101" pitchFamily="2" charset="-122"/>
              </a:rPr>
              <a:t>9. </a:t>
            </a:r>
            <a:r>
              <a:rPr lang="en-US" altLang="zh-CN" sz="3200" dirty="0" err="1">
                <a:latin typeface="宋体" panose="02010600030101010101" pitchFamily="2" charset="-122"/>
              </a:rPr>
              <a:t>岩石</a:t>
            </a:r>
            <a:r>
              <a:rPr lang="en-US" altLang="zh-CN" sz="3200" dirty="0">
                <a:latin typeface="宋体" panose="02010600030101010101" pitchFamily="2" charset="-122"/>
              </a:rPr>
              <a:t> n. _______	10. 刀 n. __________</a:t>
            </a:r>
          </a:p>
          <a:p>
            <a:pPr eaLnBrk="1" hangingPunct="1"/>
            <a:r>
              <a:rPr lang="en-US" altLang="zh-CN" sz="3200" dirty="0">
                <a:latin typeface="宋体" panose="02010600030101010101" pitchFamily="2" charset="-122"/>
              </a:rPr>
              <a:t>11. 血 n. ________12. </a:t>
            </a:r>
            <a:r>
              <a:rPr lang="en-US" altLang="zh-CN" sz="3200" dirty="0" err="1">
                <a:latin typeface="宋体" panose="02010600030101010101" pitchFamily="2" charset="-122"/>
              </a:rPr>
              <a:t>意思是</a:t>
            </a:r>
            <a:r>
              <a:rPr lang="en-US" altLang="zh-CN" sz="3200" dirty="0">
                <a:latin typeface="宋体" panose="02010600030101010101" pitchFamily="2" charset="-122"/>
              </a:rPr>
              <a:t> v. __</a:t>
            </a:r>
            <a:r>
              <a:rPr lang="en-US" altLang="zh-CN" sz="3200" dirty="0">
                <a:latin typeface="宋体" panose="02010600030101010101" pitchFamily="2" charset="-122"/>
                <a:sym typeface="宋体" panose="02010600030101010101" pitchFamily="2" charset="-122"/>
              </a:rPr>
              <a:t>____</a:t>
            </a:r>
            <a:r>
              <a:rPr lang="en-US" altLang="zh-CN" sz="3200" dirty="0">
                <a:latin typeface="宋体" panose="02010600030101010101" pitchFamily="2" charset="-122"/>
              </a:rPr>
              <a:t>_</a:t>
            </a:r>
          </a:p>
          <a:p>
            <a:pPr eaLnBrk="1" hangingPunct="1"/>
            <a:r>
              <a:rPr lang="en-US" altLang="zh-CN" sz="3200" dirty="0">
                <a:latin typeface="宋体" panose="02010600030101010101" pitchFamily="2" charset="-122"/>
              </a:rPr>
              <a:t>13. </a:t>
            </a:r>
            <a:r>
              <a:rPr lang="en-US" altLang="zh-CN" sz="3200" dirty="0" err="1">
                <a:latin typeface="宋体" panose="02010600030101010101" pitchFamily="2" charset="-122"/>
              </a:rPr>
              <a:t>重要性</a:t>
            </a:r>
            <a:r>
              <a:rPr lang="en-US" altLang="zh-CN" sz="3200" dirty="0">
                <a:latin typeface="宋体" panose="02010600030101010101" pitchFamily="2" charset="-122"/>
              </a:rPr>
              <a:t> n. ______</a:t>
            </a:r>
            <a:r>
              <a:rPr lang="en-US" altLang="zh-CN" sz="3200" dirty="0">
                <a:latin typeface="宋体" panose="02010600030101010101" pitchFamily="2" charset="-122"/>
                <a:sym typeface="宋体" panose="02010600030101010101" pitchFamily="2" charset="-122"/>
              </a:rPr>
              <a:t>___</a:t>
            </a:r>
            <a:r>
              <a:rPr lang="en-US" altLang="zh-CN" sz="3200" dirty="0">
                <a:latin typeface="宋体" panose="02010600030101010101" pitchFamily="2" charset="-122"/>
              </a:rPr>
              <a:t>_14. </a:t>
            </a:r>
            <a:r>
              <a:rPr lang="en-US" altLang="zh-CN" sz="3200" dirty="0" err="1">
                <a:latin typeface="宋体" panose="02010600030101010101" pitchFamily="2" charset="-122"/>
              </a:rPr>
              <a:t>决定</a:t>
            </a:r>
            <a:r>
              <a:rPr lang="en-US" altLang="zh-CN" sz="3200" dirty="0">
                <a:latin typeface="宋体" panose="02010600030101010101" pitchFamily="2" charset="-122"/>
              </a:rPr>
              <a:t> n. ____</a:t>
            </a:r>
            <a:r>
              <a:rPr lang="en-US" altLang="zh-CN" sz="3200" dirty="0">
                <a:latin typeface="宋体" panose="02010600030101010101" pitchFamily="2" charset="-122"/>
                <a:sym typeface="宋体" panose="02010600030101010101" pitchFamily="2" charset="-122"/>
              </a:rPr>
              <a:t>__</a:t>
            </a:r>
            <a:r>
              <a:rPr lang="en-US" altLang="zh-CN" sz="3200" dirty="0">
                <a:latin typeface="宋体" panose="02010600030101010101" pitchFamily="2" charset="-122"/>
              </a:rPr>
              <a:t>__</a:t>
            </a:r>
          </a:p>
          <a:p>
            <a:pPr eaLnBrk="1" hangingPunct="1"/>
            <a:r>
              <a:rPr lang="en-US" altLang="zh-CN" sz="3200" dirty="0">
                <a:latin typeface="宋体" panose="02010600030101010101" pitchFamily="2" charset="-122"/>
              </a:rPr>
              <a:t>15. 限制,</a:t>
            </a:r>
            <a:r>
              <a:rPr lang="en-US" altLang="zh-CN" sz="3200" dirty="0" err="1">
                <a:latin typeface="宋体" panose="02010600030101010101" pitchFamily="2" charset="-122"/>
              </a:rPr>
              <a:t>管理n</a:t>
            </a:r>
            <a:r>
              <a:rPr lang="en-US" altLang="zh-CN" sz="3200" dirty="0">
                <a:latin typeface="宋体" panose="02010600030101010101" pitchFamily="2" charset="-122"/>
              </a:rPr>
              <a:t>.＆v._______</a:t>
            </a:r>
          </a:p>
          <a:p>
            <a:pPr eaLnBrk="1" hangingPunct="1"/>
            <a:r>
              <a:rPr lang="en-US" altLang="zh-CN" sz="3200" dirty="0">
                <a:latin typeface="宋体" panose="02010600030101010101" pitchFamily="2" charset="-122"/>
              </a:rPr>
              <a:t>16. </a:t>
            </a:r>
            <a:r>
              <a:rPr lang="en-US" altLang="zh-CN" sz="3200" dirty="0" err="1">
                <a:latin typeface="宋体" panose="02010600030101010101" pitchFamily="2" charset="-122"/>
              </a:rPr>
              <a:t>勇气,意志</a:t>
            </a:r>
            <a:r>
              <a:rPr lang="en-US" altLang="zh-CN" sz="3200" dirty="0">
                <a:latin typeface="宋体" panose="02010600030101010101" pitchFamily="2" charset="-122"/>
              </a:rPr>
              <a:t> n. _________17. 死 n. _______</a:t>
            </a:r>
          </a:p>
          <a:p>
            <a:pPr eaLnBrk="1" hangingPunct="1"/>
            <a:r>
              <a:rPr lang="en-US" altLang="zh-CN" sz="3200" dirty="0">
                <a:latin typeface="宋体" panose="02010600030101010101" pitchFamily="2" charset="-122"/>
              </a:rPr>
              <a:t>18. </a:t>
            </a:r>
            <a:r>
              <a:rPr lang="en-US" altLang="zh-CN" sz="3200" dirty="0" err="1">
                <a:latin typeface="宋体" panose="02010600030101010101" pitchFamily="2" charset="-122"/>
              </a:rPr>
              <a:t>护士</a:t>
            </a:r>
            <a:r>
              <a:rPr lang="en-US" altLang="zh-CN" sz="3200" dirty="0">
                <a:latin typeface="宋体" panose="02010600030101010101" pitchFamily="2" charset="-122"/>
              </a:rPr>
              <a:t> n. ______________</a:t>
            </a:r>
          </a:p>
        </p:txBody>
      </p:sp>
      <p:sp>
        <p:nvSpPr>
          <p:cNvPr id="2" name="文本框 1"/>
          <p:cNvSpPr txBox="1">
            <a:spLocks noChangeArrowheads="1"/>
          </p:cNvSpPr>
          <p:nvPr/>
        </p:nvSpPr>
        <p:spPr bwMode="auto">
          <a:xfrm>
            <a:off x="3267075" y="1909763"/>
            <a:ext cx="17811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ourselves</a:t>
            </a:r>
          </a:p>
        </p:txBody>
      </p:sp>
      <p:sp>
        <p:nvSpPr>
          <p:cNvPr id="3" name="文本框 2"/>
          <p:cNvSpPr txBox="1">
            <a:spLocks noChangeArrowheads="1"/>
          </p:cNvSpPr>
          <p:nvPr/>
        </p:nvSpPr>
        <p:spPr bwMode="auto">
          <a:xfrm>
            <a:off x="7391400" y="1976438"/>
            <a:ext cx="17526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climber</a:t>
            </a:r>
          </a:p>
        </p:txBody>
      </p:sp>
      <p:sp>
        <p:nvSpPr>
          <p:cNvPr id="4" name="文本框 3"/>
          <p:cNvSpPr txBox="1">
            <a:spLocks noChangeArrowheads="1"/>
          </p:cNvSpPr>
          <p:nvPr/>
        </p:nvSpPr>
        <p:spPr bwMode="auto">
          <a:xfrm>
            <a:off x="2911475" y="2433638"/>
            <a:ext cx="13350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risk</a:t>
            </a:r>
          </a:p>
        </p:txBody>
      </p:sp>
      <p:sp>
        <p:nvSpPr>
          <p:cNvPr id="5" name="文本框 4"/>
          <p:cNvSpPr txBox="1">
            <a:spLocks noChangeArrowheads="1"/>
          </p:cNvSpPr>
          <p:nvPr/>
        </p:nvSpPr>
        <p:spPr bwMode="auto">
          <a:xfrm>
            <a:off x="3352800" y="2849564"/>
            <a:ext cx="2030413"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situation</a:t>
            </a:r>
          </a:p>
        </p:txBody>
      </p:sp>
      <p:sp>
        <p:nvSpPr>
          <p:cNvPr id="6" name="文本框 5"/>
          <p:cNvSpPr txBox="1">
            <a:spLocks noChangeArrowheads="1"/>
          </p:cNvSpPr>
          <p:nvPr/>
        </p:nvSpPr>
        <p:spPr bwMode="auto">
          <a:xfrm>
            <a:off x="7278688" y="2859089"/>
            <a:ext cx="9874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kilo</a:t>
            </a:r>
          </a:p>
        </p:txBody>
      </p:sp>
      <p:sp>
        <p:nvSpPr>
          <p:cNvPr id="7" name="文本框 6"/>
          <p:cNvSpPr txBox="1">
            <a:spLocks noChangeArrowheads="1"/>
          </p:cNvSpPr>
          <p:nvPr/>
        </p:nvSpPr>
        <p:spPr bwMode="auto">
          <a:xfrm>
            <a:off x="2374900" y="3386139"/>
            <a:ext cx="173990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rock</a:t>
            </a:r>
          </a:p>
        </p:txBody>
      </p:sp>
      <p:sp>
        <p:nvSpPr>
          <p:cNvPr id="8" name="文本框 7"/>
          <p:cNvSpPr txBox="1">
            <a:spLocks noChangeArrowheads="1"/>
          </p:cNvSpPr>
          <p:nvPr/>
        </p:nvSpPr>
        <p:spPr bwMode="auto">
          <a:xfrm>
            <a:off x="6945313" y="3419476"/>
            <a:ext cx="1320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knife</a:t>
            </a:r>
          </a:p>
        </p:txBody>
      </p:sp>
      <p:sp>
        <p:nvSpPr>
          <p:cNvPr id="9" name="文本框 8"/>
          <p:cNvSpPr txBox="1">
            <a:spLocks noChangeArrowheads="1"/>
          </p:cNvSpPr>
          <p:nvPr/>
        </p:nvSpPr>
        <p:spPr bwMode="auto">
          <a:xfrm>
            <a:off x="2057400" y="3895725"/>
            <a:ext cx="19462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blood</a:t>
            </a:r>
          </a:p>
        </p:txBody>
      </p:sp>
      <p:sp>
        <p:nvSpPr>
          <p:cNvPr id="10" name="文本框 9"/>
          <p:cNvSpPr txBox="1">
            <a:spLocks noChangeArrowheads="1"/>
          </p:cNvSpPr>
          <p:nvPr/>
        </p:nvSpPr>
        <p:spPr bwMode="auto">
          <a:xfrm>
            <a:off x="6640513" y="3902075"/>
            <a:ext cx="1182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mean</a:t>
            </a:r>
          </a:p>
        </p:txBody>
      </p:sp>
      <p:sp>
        <p:nvSpPr>
          <p:cNvPr id="11" name="文本框 10"/>
          <p:cNvSpPr txBox="1">
            <a:spLocks noChangeArrowheads="1"/>
          </p:cNvSpPr>
          <p:nvPr/>
        </p:nvSpPr>
        <p:spPr bwMode="auto">
          <a:xfrm>
            <a:off x="2808288" y="4321175"/>
            <a:ext cx="2211387"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importance</a:t>
            </a:r>
          </a:p>
        </p:txBody>
      </p:sp>
      <p:sp>
        <p:nvSpPr>
          <p:cNvPr id="12" name="文本框 11"/>
          <p:cNvSpPr txBox="1">
            <a:spLocks noChangeArrowheads="1"/>
          </p:cNvSpPr>
          <p:nvPr/>
        </p:nvSpPr>
        <p:spPr bwMode="auto">
          <a:xfrm>
            <a:off x="7350125" y="4371975"/>
            <a:ext cx="19891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decision</a:t>
            </a:r>
          </a:p>
        </p:txBody>
      </p:sp>
      <p:sp>
        <p:nvSpPr>
          <p:cNvPr id="13" name="文本框 12"/>
          <p:cNvSpPr txBox="1">
            <a:spLocks noChangeArrowheads="1"/>
          </p:cNvSpPr>
          <p:nvPr/>
        </p:nvSpPr>
        <p:spPr bwMode="auto">
          <a:xfrm>
            <a:off x="3944938" y="4756150"/>
            <a:ext cx="20447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control</a:t>
            </a:r>
          </a:p>
        </p:txBody>
      </p:sp>
      <p:sp>
        <p:nvSpPr>
          <p:cNvPr id="14" name="文本框 13"/>
          <p:cNvSpPr txBox="1">
            <a:spLocks noChangeArrowheads="1"/>
          </p:cNvSpPr>
          <p:nvPr/>
        </p:nvSpPr>
        <p:spPr bwMode="auto">
          <a:xfrm>
            <a:off x="3735388" y="5365750"/>
            <a:ext cx="13223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spirit</a:t>
            </a:r>
          </a:p>
        </p:txBody>
      </p:sp>
      <p:sp>
        <p:nvSpPr>
          <p:cNvPr id="15" name="文本框 14"/>
          <p:cNvSpPr txBox="1">
            <a:spLocks noChangeArrowheads="1"/>
          </p:cNvSpPr>
          <p:nvPr/>
        </p:nvSpPr>
        <p:spPr bwMode="auto">
          <a:xfrm>
            <a:off x="7326314" y="5303838"/>
            <a:ext cx="13144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death</a:t>
            </a:r>
          </a:p>
        </p:txBody>
      </p:sp>
      <p:sp>
        <p:nvSpPr>
          <p:cNvPr id="16" name="文本框 15"/>
          <p:cNvSpPr txBox="1">
            <a:spLocks noChangeArrowheads="1"/>
          </p:cNvSpPr>
          <p:nvPr/>
        </p:nvSpPr>
        <p:spPr bwMode="auto">
          <a:xfrm>
            <a:off x="3265488" y="5846763"/>
            <a:ext cx="15303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nurse</a:t>
            </a:r>
          </a:p>
        </p:txBody>
      </p:sp>
      <p:sp>
        <p:nvSpPr>
          <p:cNvPr id="17" name="文本框 16"/>
          <p:cNvSpPr txBox="1">
            <a:spLocks noChangeArrowheads="1"/>
          </p:cNvSpPr>
          <p:nvPr/>
        </p:nvSpPr>
        <p:spPr bwMode="auto">
          <a:xfrm>
            <a:off x="2057400" y="1381125"/>
            <a:ext cx="15573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breathe</a:t>
            </a:r>
          </a:p>
        </p:txBody>
      </p:sp>
      <p:sp>
        <p:nvSpPr>
          <p:cNvPr id="18" name="文本框 17"/>
          <p:cNvSpPr txBox="1">
            <a:spLocks noChangeArrowheads="1"/>
          </p:cNvSpPr>
          <p:nvPr/>
        </p:nvSpPr>
        <p:spPr bwMode="auto">
          <a:xfrm>
            <a:off x="6719888" y="1400175"/>
            <a:ext cx="222567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sunburnt</a:t>
            </a:r>
          </a:p>
        </p:txBody>
      </p:sp>
      <p:sp>
        <p:nvSpPr>
          <p:cNvPr id="19" name="文本框 18"/>
          <p:cNvSpPr txBox="1">
            <a:spLocks noChangeArrowheads="1"/>
          </p:cNvSpPr>
          <p:nvPr/>
        </p:nvSpPr>
        <p:spPr bwMode="auto">
          <a:xfrm>
            <a:off x="6708775" y="2433638"/>
            <a:ext cx="193198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accident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linds(horizontal)">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linds(horizontal)">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blinds(horizontal)">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linds(horizontal)">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linds(horizontal)">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blinds(horizontal)">
                                      <p:cBhvr>
                                        <p:cTn id="42" dur="500"/>
                                        <p:tgtEl>
                                          <p:spTgt spid="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blinds(horizontal)">
                                      <p:cBhvr>
                                        <p:cTn id="47" dur="500"/>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blinds(horizontal)">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blinds(horizontal)">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0"/>
                                        </p:tgtEl>
                                        <p:attrNameLst>
                                          <p:attrName>style.visibility</p:attrName>
                                        </p:attrNameLst>
                                      </p:cBhvr>
                                      <p:to>
                                        <p:strVal val="visible"/>
                                      </p:to>
                                    </p:set>
                                    <p:animEffect transition="in" filter="blinds(horizontal)">
                                      <p:cBhvr>
                                        <p:cTn id="62" dur="500"/>
                                        <p:tgtEl>
                                          <p:spTgt spid="10"/>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blinds(horizontal)">
                                      <p:cBhvr>
                                        <p:cTn id="67" dur="500"/>
                                        <p:tgtEl>
                                          <p:spTgt spid="11"/>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2"/>
                                        </p:tgtEl>
                                        <p:attrNameLst>
                                          <p:attrName>style.visibility</p:attrName>
                                        </p:attrNameLst>
                                      </p:cBhvr>
                                      <p:to>
                                        <p:strVal val="visible"/>
                                      </p:to>
                                    </p:set>
                                    <p:animEffect transition="in" filter="blinds(horizontal)">
                                      <p:cBhvr>
                                        <p:cTn id="72" dur="500"/>
                                        <p:tgtEl>
                                          <p:spTgt spid="12"/>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blinds(horizontal)">
                                      <p:cBhvr>
                                        <p:cTn id="77" dur="500"/>
                                        <p:tgtEl>
                                          <p:spTgt spid="13"/>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blinds(horizontal)">
                                      <p:cBhvr>
                                        <p:cTn id="82" dur="500"/>
                                        <p:tgtEl>
                                          <p:spTgt spid="14"/>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Effect transition="in" filter="blinds(horizontal)">
                                      <p:cBhvr>
                                        <p:cTn id="87" dur="500"/>
                                        <p:tgtEl>
                                          <p:spTgt spid="15"/>
                                        </p:tgtEl>
                                      </p:cBhvr>
                                    </p:animEffec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0" nodeType="clickEffect">
                                  <p:stCondLst>
                                    <p:cond delay="0"/>
                                  </p:stCondLst>
                                  <p:childTnLst>
                                    <p:set>
                                      <p:cBhvr>
                                        <p:cTn id="91" dur="1" fill="hold">
                                          <p:stCondLst>
                                            <p:cond delay="0"/>
                                          </p:stCondLst>
                                        </p:cTn>
                                        <p:tgtEl>
                                          <p:spTgt spid="16"/>
                                        </p:tgtEl>
                                        <p:attrNameLst>
                                          <p:attrName>style.visibility</p:attrName>
                                        </p:attrNameLst>
                                      </p:cBhvr>
                                      <p:to>
                                        <p:strVal val="visible"/>
                                      </p:to>
                                    </p:set>
                                    <p:animEffect transition="in" filter="blinds(horizontal)">
                                      <p:cBhvr>
                                        <p:cTn id="9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1507" name="文本框 101"/>
          <p:cNvSpPr txBox="1">
            <a:spLocks noChangeArrowheads="1"/>
          </p:cNvSpPr>
          <p:nvPr/>
        </p:nvSpPr>
        <p:spPr bwMode="auto">
          <a:xfrm>
            <a:off x="84138" y="727075"/>
            <a:ext cx="9059862"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B. </a:t>
            </a:r>
            <a:r>
              <a:rPr lang="zh-CN" altLang="en-US" sz="3200" dirty="0">
                <a:latin typeface="宋体" panose="02010600030101010101" pitchFamily="2" charset="-122"/>
              </a:rPr>
              <a:t>书面表达</a:t>
            </a:r>
          </a:p>
          <a:p>
            <a:pPr eaLnBrk="1" hangingPunct="1"/>
            <a:r>
              <a:rPr lang="zh-CN" altLang="en-US" sz="3200" dirty="0">
                <a:latin typeface="宋体" panose="02010600030101010101" pitchFamily="2" charset="-122"/>
              </a:rPr>
              <a:t>看了以上三个故事，请你以 </a:t>
            </a:r>
            <a:r>
              <a:rPr lang="en-US" altLang="zh-CN" sz="3200" dirty="0">
                <a:latin typeface="宋体" panose="02010600030101010101" pitchFamily="2" charset="-122"/>
              </a:rPr>
              <a:t>How to keep safe while using </a:t>
            </a:r>
            <a:r>
              <a:rPr lang="en-US" altLang="zh-CN" sz="3200" dirty="0" err="1">
                <a:latin typeface="宋体" panose="02010600030101010101" pitchFamily="2" charset="-122"/>
              </a:rPr>
              <a:t>Wechat</a:t>
            </a:r>
            <a:r>
              <a:rPr lang="zh-CN" altLang="en-US" sz="3200" dirty="0">
                <a:latin typeface="宋体" panose="02010600030101010101" pitchFamily="2" charset="-122"/>
              </a:rPr>
              <a:t>为题写一篇</a:t>
            </a:r>
            <a:r>
              <a:rPr lang="en-US" altLang="zh-CN" sz="3200" dirty="0">
                <a:latin typeface="宋体" panose="02010600030101010101" pitchFamily="2" charset="-122"/>
              </a:rPr>
              <a:t>70</a:t>
            </a:r>
            <a:r>
              <a:rPr lang="zh-CN" altLang="en-US" sz="3200" dirty="0">
                <a:latin typeface="宋体" panose="02010600030101010101" pitchFamily="2" charset="-122"/>
              </a:rPr>
              <a:t>字左右短文。内容包括：</a:t>
            </a:r>
          </a:p>
          <a:p>
            <a:pPr eaLnBrk="1" hangingPunct="1"/>
            <a:r>
              <a:rPr lang="en-US" altLang="zh-CN" sz="3200" dirty="0">
                <a:latin typeface="宋体" panose="02010600030101010101" pitchFamily="2" charset="-122"/>
              </a:rPr>
              <a:t>1. </a:t>
            </a:r>
            <a:r>
              <a:rPr lang="zh-CN" altLang="en-US" sz="3200" dirty="0">
                <a:latin typeface="宋体" panose="02010600030101010101" pitchFamily="2" charset="-122"/>
              </a:rPr>
              <a:t>越来越多的人用微信来做各种各样的事情。</a:t>
            </a:r>
          </a:p>
          <a:p>
            <a:pPr eaLnBrk="1" hangingPunct="1"/>
            <a:r>
              <a:rPr lang="en-US" altLang="zh-CN" sz="3200" dirty="0">
                <a:latin typeface="宋体" panose="02010600030101010101" pitchFamily="2" charset="-122"/>
              </a:rPr>
              <a:t>2. </a:t>
            </a:r>
            <a:r>
              <a:rPr lang="zh-CN" altLang="en-US" sz="3200" dirty="0">
                <a:latin typeface="宋体" panose="02010600030101010101" pitchFamily="2" charset="-122"/>
              </a:rPr>
              <a:t>如何使用微信才能确保人身安全。（</a:t>
            </a:r>
            <a:r>
              <a:rPr lang="en-US" altLang="zh-CN" sz="3200" dirty="0">
                <a:latin typeface="宋体" panose="02010600030101010101" pitchFamily="2" charset="-122"/>
              </a:rPr>
              <a:t>2</a:t>
            </a:r>
            <a:r>
              <a:rPr lang="zh-CN" altLang="en-US" sz="3200" dirty="0">
                <a:latin typeface="宋体" panose="02010600030101010101" pitchFamily="2" charset="-122"/>
              </a:rPr>
              <a:t>点）</a:t>
            </a:r>
          </a:p>
          <a:p>
            <a:pPr eaLnBrk="1" hangingPunct="1"/>
            <a:r>
              <a:rPr lang="en-US" altLang="zh-CN" sz="3200" dirty="0">
                <a:latin typeface="宋体" panose="02010600030101010101" pitchFamily="2" charset="-122"/>
              </a:rPr>
              <a:t>3. </a:t>
            </a:r>
            <a:r>
              <a:rPr lang="zh-CN" altLang="en-US" sz="3200" dirty="0">
                <a:latin typeface="宋体" panose="02010600030101010101" pitchFamily="2" charset="-122"/>
              </a:rPr>
              <a:t>呼吁大家正确使用微信，确保人身安全。</a:t>
            </a:r>
          </a:p>
          <a:p>
            <a:pPr eaLnBrk="1" hangingPunct="1"/>
            <a:r>
              <a:rPr lang="zh-CN" altLang="en-US" sz="3200" dirty="0">
                <a:latin typeface="宋体" panose="02010600030101010101" pitchFamily="2" charset="-122"/>
              </a:rPr>
              <a:t>写作要求：</a:t>
            </a:r>
          </a:p>
          <a:p>
            <a:pPr eaLnBrk="1" hangingPunct="1"/>
            <a:r>
              <a:rPr lang="en-US" altLang="zh-CN" sz="3200" dirty="0">
                <a:latin typeface="宋体" panose="02010600030101010101" pitchFamily="2" charset="-122"/>
              </a:rPr>
              <a:t>1.</a:t>
            </a:r>
            <a:r>
              <a:rPr lang="zh-CN" altLang="en-US" sz="3200" dirty="0">
                <a:latin typeface="宋体" panose="02010600030101010101" pitchFamily="2" charset="-122"/>
              </a:rPr>
              <a:t>不能抄袭原文；不得在作文中出现学校的真实名称和学生的真实姓名；</a:t>
            </a:r>
          </a:p>
          <a:p>
            <a:pPr eaLnBrk="1" hangingPunct="1"/>
            <a:r>
              <a:rPr lang="en-US" altLang="zh-CN" sz="3200" dirty="0">
                <a:latin typeface="宋体" panose="02010600030101010101" pitchFamily="2" charset="-122"/>
              </a:rPr>
              <a:t>2.</a:t>
            </a:r>
            <a:r>
              <a:rPr lang="zh-CN" altLang="en-US" sz="3200" dirty="0">
                <a:latin typeface="宋体" panose="02010600030101010101" pitchFamily="2" charset="-122"/>
              </a:rPr>
              <a:t>语句连贯，词数</a:t>
            </a:r>
            <a:r>
              <a:rPr lang="en-US" altLang="zh-CN" sz="3200" dirty="0">
                <a:latin typeface="宋体" panose="02010600030101010101" pitchFamily="2" charset="-122"/>
              </a:rPr>
              <a:t>60</a:t>
            </a:r>
            <a:r>
              <a:rPr lang="zh-CN" altLang="en-US" sz="3200" dirty="0">
                <a:latin typeface="宋体" panose="02010600030101010101" pitchFamily="2" charset="-122"/>
              </a:rPr>
              <a:t>个左右，开头和结尾已经给出，不计入总词数。</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后 作 业</a:t>
            </a:r>
          </a:p>
        </p:txBody>
      </p:sp>
      <p:sp>
        <p:nvSpPr>
          <p:cNvPr id="22531" name="文本框 101"/>
          <p:cNvSpPr txBox="1">
            <a:spLocks noChangeArrowheads="1"/>
          </p:cNvSpPr>
          <p:nvPr/>
        </p:nvSpPr>
        <p:spPr bwMode="auto">
          <a:xfrm>
            <a:off x="19050" y="958850"/>
            <a:ext cx="9140825"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t>【写作思路点拨】</a:t>
            </a:r>
          </a:p>
          <a:p>
            <a:pPr eaLnBrk="1" hangingPunct="1"/>
            <a:r>
              <a:rPr lang="zh-CN" altLang="en-US" sz="3200" dirty="0"/>
              <a:t>第一步：介绍微信广泛使用的情况 </a:t>
            </a:r>
          </a:p>
          <a:p>
            <a:pPr eaLnBrk="1" hangingPunct="1"/>
            <a:r>
              <a:rPr lang="zh-CN" altLang="en-US" sz="3200" dirty="0"/>
              <a:t>参考句型：</a:t>
            </a:r>
          </a:p>
          <a:p>
            <a:pPr eaLnBrk="1" hangingPunct="1"/>
            <a:r>
              <a:rPr lang="zh-CN" altLang="en-US" sz="3200" dirty="0"/>
              <a:t>1. Wechat is _____.  </a:t>
            </a:r>
          </a:p>
          <a:p>
            <a:pPr eaLnBrk="1" hangingPunct="1"/>
            <a:r>
              <a:rPr lang="zh-CN" altLang="en-US" sz="3200" dirty="0"/>
              <a:t>2. People use Wechat to </a:t>
            </a:r>
            <a:r>
              <a:rPr lang="zh-CN" altLang="en-US" sz="3200" dirty="0" smtClean="0"/>
              <a:t>_____. </a:t>
            </a:r>
            <a:endParaRPr lang="zh-CN" altLang="en-US" sz="3200" dirty="0"/>
          </a:p>
          <a:p>
            <a:pPr eaLnBrk="1" hangingPunct="1"/>
            <a:r>
              <a:rPr lang="zh-CN" altLang="en-US" sz="3200" dirty="0"/>
              <a:t>3. More and more people are crazy about </a:t>
            </a:r>
            <a:r>
              <a:rPr lang="zh-CN" altLang="en-US" sz="3200" dirty="0" smtClean="0"/>
              <a:t>_____.  </a:t>
            </a:r>
            <a:endParaRPr lang="zh-CN" altLang="en-US" sz="3200" dirty="0"/>
          </a:p>
          <a:p>
            <a:pPr eaLnBrk="1" hangingPunct="1"/>
            <a:r>
              <a:rPr lang="zh-CN" altLang="en-US" sz="3200" dirty="0">
                <a:sym typeface="宋体" panose="02010600030101010101" pitchFamily="2" charset="-122"/>
              </a:rPr>
              <a:t>第二步：交待2种情况下不能使用微信，以确保人身安全。（注意使用连接词first, second…)</a:t>
            </a:r>
          </a:p>
          <a:p>
            <a:pPr eaLnBrk="1" hangingPunct="1"/>
            <a:r>
              <a:rPr lang="zh-CN" altLang="en-US" sz="3200" dirty="0">
                <a:sym typeface="宋体" panose="02010600030101010101" pitchFamily="2" charset="-122"/>
              </a:rPr>
              <a:t>参考句型：</a:t>
            </a:r>
          </a:p>
          <a:p>
            <a:pPr eaLnBrk="1" hangingPunct="1"/>
            <a:r>
              <a:rPr lang="zh-CN" altLang="en-US" sz="3200" dirty="0">
                <a:sym typeface="宋体" panose="02010600030101010101" pitchFamily="2" charset="-122"/>
              </a:rPr>
              <a:t>1. First we mustn’t use Wechat while we are </a:t>
            </a:r>
            <a:r>
              <a:rPr lang="zh-CN" altLang="en-US" sz="3200" dirty="0" smtClean="0">
                <a:sym typeface="宋体" panose="02010600030101010101" pitchFamily="2" charset="-122"/>
              </a:rPr>
              <a:t>____.  </a:t>
            </a:r>
            <a:endParaRPr lang="zh-CN" alt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3555" name="文本框 2"/>
          <p:cNvSpPr txBox="1">
            <a:spLocks noChangeArrowheads="1"/>
          </p:cNvSpPr>
          <p:nvPr/>
        </p:nvSpPr>
        <p:spPr bwMode="auto">
          <a:xfrm>
            <a:off x="-7938" y="765175"/>
            <a:ext cx="9147176" cy="546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ym typeface="宋体" panose="02010600030101010101" pitchFamily="2" charset="-122"/>
              </a:rPr>
              <a:t>2. Second, Wechat is not allowed while we are ___________. </a:t>
            </a:r>
          </a:p>
          <a:p>
            <a:pPr eaLnBrk="1" hangingPunct="1"/>
            <a:r>
              <a:rPr lang="zh-CN" altLang="en-US" sz="3200" dirty="0">
                <a:sym typeface="宋体" panose="02010600030101010101" pitchFamily="2" charset="-122"/>
              </a:rPr>
              <a:t>第三步：呼吁大家正确使用微信，确保人身安全。</a:t>
            </a:r>
            <a:endParaRPr lang="zh-CN" altLang="en-US" sz="3200" dirty="0"/>
          </a:p>
          <a:p>
            <a:pPr eaLnBrk="1" hangingPunct="1"/>
            <a:r>
              <a:rPr lang="zh-CN" altLang="en-US" sz="3200" dirty="0"/>
              <a:t>参考句型：</a:t>
            </a:r>
          </a:p>
          <a:p>
            <a:pPr eaLnBrk="1" hangingPunct="1"/>
            <a:r>
              <a:rPr lang="zh-CN" altLang="en-US" sz="3200" dirty="0"/>
              <a:t>1. If everyone can use Wechat properly, I am sure we will ___________.  </a:t>
            </a:r>
          </a:p>
          <a:p>
            <a:pPr eaLnBrk="1" hangingPunct="1"/>
            <a:r>
              <a:rPr lang="zh-CN" altLang="en-US" sz="3200" dirty="0"/>
              <a:t>2. If everyone can do as I say, we will ____________________.</a:t>
            </a:r>
          </a:p>
          <a:p>
            <a:pPr eaLnBrk="1" hangingPunct="1"/>
            <a:r>
              <a:rPr lang="zh-CN" altLang="en-US" sz="3200" dirty="0"/>
              <a:t>第四步: 检查自己的写作。</a:t>
            </a:r>
          </a:p>
          <a:p>
            <a:pPr eaLnBrk="1" hangingPunct="1"/>
            <a:r>
              <a:rPr lang="zh-CN" altLang="en-US" sz="3200" dirty="0"/>
              <a:t>（1. 要求的3个内容都写到了吗？2. 有否语法错误？）</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后 作 业</a:t>
            </a:r>
          </a:p>
        </p:txBody>
      </p:sp>
      <p:sp>
        <p:nvSpPr>
          <p:cNvPr id="24579" name="文本框 101"/>
          <p:cNvSpPr txBox="1">
            <a:spLocks noChangeArrowheads="1"/>
          </p:cNvSpPr>
          <p:nvPr/>
        </p:nvSpPr>
        <p:spPr bwMode="auto">
          <a:xfrm>
            <a:off x="-41275" y="949325"/>
            <a:ext cx="918368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latin typeface="宋体" panose="02010600030101010101" pitchFamily="2" charset="-122"/>
              </a:rPr>
              <a:t>How to keep safe while using </a:t>
            </a:r>
            <a:r>
              <a:rPr lang="en-US" altLang="zh-CN" sz="3200" dirty="0" err="1">
                <a:latin typeface="宋体" panose="02010600030101010101" pitchFamily="2" charset="-122"/>
              </a:rPr>
              <a:t>Wechat</a:t>
            </a:r>
            <a:endParaRPr lang="en-US" altLang="zh-CN" sz="3200" dirty="0">
              <a:latin typeface="宋体" panose="02010600030101010101" pitchFamily="2" charset="-122"/>
            </a:endParaRPr>
          </a:p>
          <a:p>
            <a:pPr eaLnBrk="1" hangingPunct="1"/>
            <a:r>
              <a:rPr lang="en-US" altLang="zh-CN" sz="3200" dirty="0" smtClean="0">
                <a:latin typeface="宋体" panose="02010600030101010101" pitchFamily="2" charset="-122"/>
              </a:rPr>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US" altLang="zh-CN" sz="3200" dirty="0">
              <a:latin typeface="宋体" panose="02010600030101010101" pitchFamily="2" charset="-122"/>
            </a:endParaRPr>
          </a:p>
        </p:txBody>
      </p:sp>
      <p:sp>
        <p:nvSpPr>
          <p:cNvPr id="2" name="文本框 1"/>
          <p:cNvSpPr txBox="1">
            <a:spLocks noChangeArrowheads="1"/>
          </p:cNvSpPr>
          <p:nvPr/>
        </p:nvSpPr>
        <p:spPr bwMode="auto">
          <a:xfrm>
            <a:off x="98425" y="1431925"/>
            <a:ext cx="8888413" cy="448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Now more and more people lost themselves in playing Wechat on their smart phones, even while they are going across the road. It will put them in danger. How can we use Wechat safely?</a:t>
            </a:r>
          </a:p>
          <a:p>
            <a:pPr eaLnBrk="1" hangingPunct="1"/>
            <a:r>
              <a:rPr lang="zh-CN" altLang="en-US" sz="3200" dirty="0">
                <a:solidFill>
                  <a:srgbClr val="FF0000"/>
                </a:solidFill>
              </a:rPr>
              <a:t>First, we mustn’t use Wechat while we are driving cars. Second, Wechat is not allowed while we are walking on the street.</a:t>
            </a:r>
          </a:p>
          <a:p>
            <a:pPr eaLnBrk="1" hangingPunct="1"/>
            <a:r>
              <a:rPr lang="zh-CN" altLang="en-US" sz="3200" dirty="0">
                <a:solidFill>
                  <a:srgbClr val="FF0000"/>
                </a:solidFill>
              </a:rPr>
              <a:t>If everyone can use Wechat properly, I am sure we will be safe while we are using Wechat</a:t>
            </a:r>
            <a:r>
              <a:rPr lang="zh-CN" altLang="en-US" sz="3200" dirty="0" smtClean="0">
                <a:solidFill>
                  <a:srgbClr val="FF0000"/>
                </a:solidFill>
              </a:rPr>
              <a:t>. </a:t>
            </a:r>
            <a:endParaRPr lang="zh-CN" alt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4099" name="文本框 101"/>
          <p:cNvSpPr txBox="1">
            <a:spLocks noChangeArrowheads="1"/>
          </p:cNvSpPr>
          <p:nvPr/>
        </p:nvSpPr>
        <p:spPr bwMode="auto">
          <a:xfrm>
            <a:off x="-39688" y="571500"/>
            <a:ext cx="9224963"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【短语】</a:t>
            </a:r>
          </a:p>
          <a:p>
            <a:pPr eaLnBrk="1" hangingPunct="1"/>
            <a:r>
              <a:rPr lang="en-US" altLang="zh-CN" sz="3200" dirty="0">
                <a:latin typeface="宋体" panose="02010600030101010101" pitchFamily="2" charset="-122"/>
              </a:rPr>
              <a:t>19. be used to _______________</a:t>
            </a:r>
            <a:r>
              <a:rPr lang="en-US" altLang="zh-CN" sz="3200" dirty="0">
                <a:latin typeface="宋体" panose="02010600030101010101" pitchFamily="2" charset="-122"/>
                <a:sym typeface="宋体" panose="02010600030101010101" pitchFamily="2" charset="-122"/>
              </a:rPr>
              <a:t>______</a:t>
            </a:r>
            <a:r>
              <a:rPr lang="en-US" altLang="zh-CN" sz="3200" dirty="0">
                <a:latin typeface="宋体" panose="02010600030101010101" pitchFamily="2" charset="-122"/>
              </a:rPr>
              <a:t>__  	</a:t>
            </a:r>
          </a:p>
          <a:p>
            <a:pPr eaLnBrk="1" hangingPunct="1"/>
            <a:r>
              <a:rPr lang="en-US" altLang="zh-CN" sz="3200" dirty="0">
                <a:latin typeface="宋体" panose="02010600030101010101" pitchFamily="2" charset="-122"/>
              </a:rPr>
              <a:t>20. take risks _______________________</a:t>
            </a:r>
          </a:p>
          <a:p>
            <a:pPr eaLnBrk="1" hangingPunct="1"/>
            <a:r>
              <a:rPr lang="en-US" altLang="zh-CN" sz="3200" dirty="0">
                <a:latin typeface="宋体" panose="02010600030101010101" pitchFamily="2" charset="-122"/>
              </a:rPr>
              <a:t>21. run out of _________________	</a:t>
            </a:r>
          </a:p>
          <a:p>
            <a:pPr eaLnBrk="1" hangingPunct="1"/>
            <a:r>
              <a:rPr lang="en-US" altLang="zh-CN" sz="3200" dirty="0">
                <a:latin typeface="宋体" panose="02010600030101010101" pitchFamily="2" charset="-122"/>
              </a:rPr>
              <a:t>22. cut off ___________________________</a:t>
            </a:r>
          </a:p>
          <a:p>
            <a:pPr eaLnBrk="1" hangingPunct="1"/>
            <a:r>
              <a:rPr lang="en-US" altLang="zh-CN" sz="3200" dirty="0">
                <a:latin typeface="宋体" panose="02010600030101010101" pitchFamily="2" charset="-122"/>
              </a:rPr>
              <a:t>23. get out of _____________________	</a:t>
            </a:r>
          </a:p>
          <a:p>
            <a:pPr eaLnBrk="1" hangingPunct="1"/>
            <a:r>
              <a:rPr lang="en-US" altLang="zh-CN" sz="3200" dirty="0">
                <a:latin typeface="宋体" panose="02010600030101010101" pitchFamily="2" charset="-122"/>
              </a:rPr>
              <a:t>24. be in control of ___________________</a:t>
            </a:r>
          </a:p>
          <a:p>
            <a:pPr eaLnBrk="1" hangingPunct="1"/>
            <a:r>
              <a:rPr lang="en-US" altLang="zh-CN" sz="3200" dirty="0">
                <a:latin typeface="宋体" panose="02010600030101010101" pitchFamily="2" charset="-122"/>
              </a:rPr>
              <a:t>25. give up __________________	</a:t>
            </a:r>
          </a:p>
          <a:p>
            <a:pPr eaLnBrk="1" hangingPunct="1"/>
            <a:r>
              <a:rPr lang="en-US" altLang="zh-CN" sz="3200" dirty="0">
                <a:latin typeface="宋体" panose="02010600030101010101" pitchFamily="2" charset="-122"/>
              </a:rPr>
              <a:t>26. have problem doing _____________</a:t>
            </a:r>
          </a:p>
          <a:p>
            <a:pPr eaLnBrk="1" hangingPunct="1"/>
            <a:r>
              <a:rPr lang="en-US" altLang="zh-CN" sz="3200" dirty="0">
                <a:latin typeface="宋体" panose="02010600030101010101" pitchFamily="2" charset="-122"/>
              </a:rPr>
              <a:t>27. because of ____________________	</a:t>
            </a:r>
          </a:p>
          <a:p>
            <a:pPr eaLnBrk="1" hangingPunct="1"/>
            <a:r>
              <a:rPr lang="en-US" altLang="zh-CN" sz="3200" dirty="0">
                <a:latin typeface="宋体" panose="02010600030101010101" pitchFamily="2" charset="-122"/>
              </a:rPr>
              <a:t>28. make a decision ___________</a:t>
            </a:r>
          </a:p>
          <a:p>
            <a:pPr eaLnBrk="1" hangingPunct="1"/>
            <a:r>
              <a:rPr lang="en-US" altLang="zh-CN" sz="3200" dirty="0">
                <a:latin typeface="宋体" panose="02010600030101010101" pitchFamily="2" charset="-122"/>
              </a:rPr>
              <a:t>29. keep on ___________________</a:t>
            </a:r>
          </a:p>
        </p:txBody>
      </p:sp>
      <p:sp>
        <p:nvSpPr>
          <p:cNvPr id="2" name="文本框 1"/>
          <p:cNvSpPr txBox="1">
            <a:spLocks noChangeArrowheads="1"/>
          </p:cNvSpPr>
          <p:nvPr/>
        </p:nvSpPr>
        <p:spPr bwMode="auto">
          <a:xfrm>
            <a:off x="4378325" y="1528763"/>
            <a:ext cx="14605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冒险</a:t>
            </a:r>
          </a:p>
        </p:txBody>
      </p:sp>
      <p:sp>
        <p:nvSpPr>
          <p:cNvPr id="3" name="文本框 2"/>
          <p:cNvSpPr txBox="1">
            <a:spLocks noChangeArrowheads="1"/>
          </p:cNvSpPr>
          <p:nvPr/>
        </p:nvSpPr>
        <p:spPr bwMode="auto">
          <a:xfrm>
            <a:off x="2822575" y="987425"/>
            <a:ext cx="561816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习惯于……；适应于……</a:t>
            </a:r>
          </a:p>
        </p:txBody>
      </p:sp>
      <p:sp>
        <p:nvSpPr>
          <p:cNvPr id="4" name="文本框 3"/>
          <p:cNvSpPr txBox="1">
            <a:spLocks noChangeArrowheads="1"/>
          </p:cNvSpPr>
          <p:nvPr/>
        </p:nvSpPr>
        <p:spPr bwMode="auto">
          <a:xfrm>
            <a:off x="2681288" y="2044700"/>
            <a:ext cx="42418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……用完了……</a:t>
            </a:r>
          </a:p>
        </p:txBody>
      </p:sp>
      <p:sp>
        <p:nvSpPr>
          <p:cNvPr id="5" name="文本框 4"/>
          <p:cNvSpPr txBox="1">
            <a:spLocks noChangeArrowheads="1"/>
          </p:cNvSpPr>
          <p:nvPr/>
        </p:nvSpPr>
        <p:spPr bwMode="auto">
          <a:xfrm>
            <a:off x="3502025" y="2517775"/>
            <a:ext cx="443706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切除，切断</a:t>
            </a:r>
          </a:p>
        </p:txBody>
      </p:sp>
      <p:sp>
        <p:nvSpPr>
          <p:cNvPr id="6" name="文本框 5"/>
          <p:cNvSpPr txBox="1">
            <a:spLocks noChangeArrowheads="1"/>
          </p:cNvSpPr>
          <p:nvPr/>
        </p:nvSpPr>
        <p:spPr bwMode="auto">
          <a:xfrm>
            <a:off x="2862263" y="3003550"/>
            <a:ext cx="44227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离开；从……出来</a:t>
            </a:r>
          </a:p>
        </p:txBody>
      </p:sp>
      <p:sp>
        <p:nvSpPr>
          <p:cNvPr id="7" name="文本框 6"/>
          <p:cNvSpPr txBox="1">
            <a:spLocks noChangeArrowheads="1"/>
          </p:cNvSpPr>
          <p:nvPr/>
        </p:nvSpPr>
        <p:spPr bwMode="auto">
          <a:xfrm>
            <a:off x="4240213" y="3503613"/>
            <a:ext cx="29892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掌管；管理</a:t>
            </a:r>
          </a:p>
        </p:txBody>
      </p:sp>
      <p:sp>
        <p:nvSpPr>
          <p:cNvPr id="8" name="文本框 7"/>
          <p:cNvSpPr txBox="1">
            <a:spLocks noChangeArrowheads="1"/>
          </p:cNvSpPr>
          <p:nvPr/>
        </p:nvSpPr>
        <p:spPr bwMode="auto">
          <a:xfrm>
            <a:off x="3014663" y="3921125"/>
            <a:ext cx="15160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zh-CN" sz="3200">
                <a:solidFill>
                  <a:srgbClr val="FF0000"/>
                </a:solidFill>
                <a:latin typeface="宋体" panose="02010600030101010101" pitchFamily="2" charset="-122"/>
              </a:rPr>
              <a:t>放弃</a:t>
            </a:r>
          </a:p>
        </p:txBody>
      </p:sp>
      <p:sp>
        <p:nvSpPr>
          <p:cNvPr id="9" name="文本框 8"/>
          <p:cNvSpPr txBox="1">
            <a:spLocks noChangeArrowheads="1"/>
          </p:cNvSpPr>
          <p:nvPr/>
        </p:nvSpPr>
        <p:spPr bwMode="auto">
          <a:xfrm>
            <a:off x="4433888" y="4476750"/>
            <a:ext cx="35321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在做方面有困难</a:t>
            </a:r>
          </a:p>
        </p:txBody>
      </p:sp>
      <p:sp>
        <p:nvSpPr>
          <p:cNvPr id="10" name="文本框 9"/>
          <p:cNvSpPr txBox="1">
            <a:spLocks noChangeArrowheads="1"/>
          </p:cNvSpPr>
          <p:nvPr/>
        </p:nvSpPr>
        <p:spPr bwMode="auto">
          <a:xfrm>
            <a:off x="3808413" y="4979988"/>
            <a:ext cx="24193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 因为</a:t>
            </a:r>
          </a:p>
        </p:txBody>
      </p:sp>
      <p:sp>
        <p:nvSpPr>
          <p:cNvPr id="11" name="文本框 10"/>
          <p:cNvSpPr txBox="1">
            <a:spLocks noChangeArrowheads="1"/>
          </p:cNvSpPr>
          <p:nvPr/>
        </p:nvSpPr>
        <p:spPr bwMode="auto">
          <a:xfrm>
            <a:off x="4183063" y="5438775"/>
            <a:ext cx="244792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作出决定</a:t>
            </a:r>
          </a:p>
        </p:txBody>
      </p:sp>
      <p:sp>
        <p:nvSpPr>
          <p:cNvPr id="12" name="文本框 11"/>
          <p:cNvSpPr txBox="1">
            <a:spLocks noChangeArrowheads="1"/>
          </p:cNvSpPr>
          <p:nvPr/>
        </p:nvSpPr>
        <p:spPr bwMode="auto">
          <a:xfrm>
            <a:off x="3487738" y="5924550"/>
            <a:ext cx="11255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latin typeface="宋体" panose="02010600030101010101" pitchFamily="2" charset="-122"/>
              </a:rPr>
              <a:t>继续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linds(horizontal)">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linds(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blinds(horizontal)">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blinds(horizontal)">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linds(horizontal)">
                                      <p:cBhvr>
                                        <p:cTn id="5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8" grpId="0"/>
      <p:bldP spid="9" grpId="0"/>
      <p:bldP spid="10" grpId="0"/>
      <p:bldP spid="11" grpId="0"/>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5123" name="文本框 101"/>
          <p:cNvSpPr txBox="1">
            <a:spLocks noChangeArrowheads="1"/>
          </p:cNvSpPr>
          <p:nvPr/>
        </p:nvSpPr>
        <p:spPr bwMode="auto">
          <a:xfrm>
            <a:off x="15875" y="584200"/>
            <a:ext cx="9112250" cy="545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latin typeface="宋体" panose="02010600030101010101" pitchFamily="2" charset="-122"/>
              </a:rPr>
              <a:t>【句型】</a:t>
            </a:r>
          </a:p>
          <a:p>
            <a:pPr eaLnBrk="1" hangingPunct="1"/>
            <a:r>
              <a:rPr lang="en-US" altLang="zh-CN" sz="3200">
                <a:latin typeface="宋体" panose="02010600030101010101" pitchFamily="2" charset="-122"/>
              </a:rPr>
              <a:t>30. As a mountain climber, Aron is used to taking risks.</a:t>
            </a:r>
          </a:p>
          <a:p>
            <a:pPr eaLnBrk="1" hangingPunct="1"/>
            <a:r>
              <a:rPr lang="en-US" altLang="zh-CN" sz="3200">
                <a:latin typeface="宋体" panose="02010600030101010101" pitchFamily="2" charset="-122"/>
              </a:rPr>
              <a:t>__________________________________________________</a:t>
            </a:r>
            <a:r>
              <a:rPr lang="en-US" altLang="zh-CN" sz="3200">
                <a:latin typeface="宋体" panose="02010600030101010101" pitchFamily="2" charset="-122"/>
                <a:sym typeface="宋体" panose="02010600030101010101" pitchFamily="2" charset="-122"/>
              </a:rPr>
              <a:t>________</a:t>
            </a:r>
            <a:r>
              <a:rPr lang="en-US" altLang="zh-CN" sz="3200">
                <a:latin typeface="宋体" panose="02010600030101010101" pitchFamily="2" charset="-122"/>
              </a:rPr>
              <a:t>__________________</a:t>
            </a:r>
            <a:r>
              <a:rPr lang="en-US" altLang="zh-CN" sz="3200">
                <a:latin typeface="宋体" panose="02010600030101010101" pitchFamily="2" charset="-122"/>
                <a:sym typeface="宋体" panose="02010600030101010101" pitchFamily="2" charset="-122"/>
              </a:rPr>
              <a:t>________</a:t>
            </a:r>
            <a:r>
              <a:rPr lang="en-US" altLang="zh-CN" sz="3200">
                <a:latin typeface="宋体" panose="02010600030101010101" pitchFamily="2" charset="-122"/>
              </a:rPr>
              <a:t>__</a:t>
            </a:r>
          </a:p>
          <a:p>
            <a:pPr eaLnBrk="1" hangingPunct="1"/>
            <a:r>
              <a:rPr lang="en-US" altLang="zh-CN" sz="3200">
                <a:latin typeface="宋体" panose="02010600030101010101" pitchFamily="2" charset="-122"/>
              </a:rPr>
              <a:t>31. He would have to do something to save his own life. ______________________________________________________________________________</a:t>
            </a:r>
          </a:p>
          <a:p>
            <a:pPr eaLnBrk="1" hangingPunct="1"/>
            <a:r>
              <a:rPr lang="en-US" altLang="zh-CN" sz="3200">
                <a:latin typeface="宋体" panose="02010600030101010101" pitchFamily="2" charset="-122"/>
              </a:rPr>
              <a:t>__</a:t>
            </a:r>
            <a:r>
              <a:rPr lang="en-US" altLang="zh-CN" sz="3200">
                <a:latin typeface="宋体" panose="02010600030101010101" pitchFamily="2" charset="-122"/>
                <a:sym typeface="宋体" panose="02010600030101010101" pitchFamily="2" charset="-122"/>
              </a:rPr>
              <a:t>________</a:t>
            </a:r>
            <a:r>
              <a:rPr lang="en-US" altLang="zh-CN" sz="3200">
                <a:latin typeface="宋体" panose="02010600030101010101" pitchFamily="2" charset="-122"/>
              </a:rPr>
              <a:t>_</a:t>
            </a:r>
            <a:endParaRPr lang="zh-CN" altLang="en-US" sz="3200">
              <a:latin typeface="宋体" panose="02010600030101010101" pitchFamily="2" charset="-122"/>
            </a:endParaRPr>
          </a:p>
        </p:txBody>
      </p:sp>
      <p:sp>
        <p:nvSpPr>
          <p:cNvPr id="2" name="文本框 1"/>
          <p:cNvSpPr txBox="1">
            <a:spLocks noChangeArrowheads="1"/>
          </p:cNvSpPr>
          <p:nvPr/>
        </p:nvSpPr>
        <p:spPr bwMode="auto">
          <a:xfrm>
            <a:off x="120650" y="2016125"/>
            <a:ext cx="73993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作为一个登山者,阿伦用于承担风险。</a:t>
            </a:r>
          </a:p>
        </p:txBody>
      </p:sp>
      <p:sp>
        <p:nvSpPr>
          <p:cNvPr id="3" name="文本框 2"/>
          <p:cNvSpPr txBox="1">
            <a:spLocks noChangeArrowheads="1"/>
          </p:cNvSpPr>
          <p:nvPr/>
        </p:nvSpPr>
        <p:spPr bwMode="auto">
          <a:xfrm>
            <a:off x="174625" y="4478338"/>
            <a:ext cx="89852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他必须做点什么来挽救自己的生命。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前 预 习</a:t>
            </a:r>
          </a:p>
        </p:txBody>
      </p:sp>
      <p:sp>
        <p:nvSpPr>
          <p:cNvPr id="6147" name="文本框 2"/>
          <p:cNvSpPr txBox="1">
            <a:spLocks noChangeArrowheads="1"/>
          </p:cNvSpPr>
          <p:nvPr/>
        </p:nvSpPr>
        <p:spPr bwMode="auto">
          <a:xfrm>
            <a:off x="-26988" y="882650"/>
            <a:ext cx="9199563"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latin typeface="宋体" panose="02010600030101010101" pitchFamily="2" charset="-122"/>
                <a:sym typeface="宋体" panose="02010600030101010101" pitchFamily="2" charset="-122"/>
              </a:rPr>
              <a:t>32. Aron tells of the importance of making good decisions, and of being in control of one’s life.</a:t>
            </a:r>
          </a:p>
          <a:p>
            <a:pPr eaLnBrk="1" hangingPunct="1"/>
            <a:r>
              <a:rPr lang="en-US" altLang="zh-CN" sz="3200">
                <a:latin typeface="宋体" panose="02010600030101010101" pitchFamily="2" charset="-122"/>
                <a:sym typeface="宋体" panose="02010600030101010101" pitchFamily="2" charset="-122"/>
              </a:rPr>
              <a:t>______________________________________________________________________________________</a:t>
            </a:r>
            <a:endParaRPr lang="zh-CN" altLang="en-US" sz="3200"/>
          </a:p>
        </p:txBody>
      </p:sp>
      <p:sp>
        <p:nvSpPr>
          <p:cNvPr id="4" name="文本框 3"/>
          <p:cNvSpPr txBox="1">
            <a:spLocks noChangeArrowheads="1"/>
          </p:cNvSpPr>
          <p:nvPr/>
        </p:nvSpPr>
        <p:spPr bwMode="auto">
          <a:xfrm>
            <a:off x="122238" y="2308225"/>
            <a:ext cx="85979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阿伦告诉好决策的重要性和控制一个人的生活。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7171" name="文本框 101"/>
          <p:cNvSpPr txBox="1">
            <a:spLocks noChangeArrowheads="1"/>
          </p:cNvSpPr>
          <p:nvPr/>
        </p:nvSpPr>
        <p:spPr bwMode="auto">
          <a:xfrm>
            <a:off x="28575" y="865188"/>
            <a:ext cx="9102725"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一、根据中文意思或首字母提示，用单词的适当形式填空，每空一词。</a:t>
            </a:r>
          </a:p>
          <a:p>
            <a:pPr eaLnBrk="1" hangingPunct="1"/>
            <a:r>
              <a:rPr lang="en-US" altLang="zh-CN" sz="3200" dirty="0">
                <a:solidFill>
                  <a:srgbClr val="000000"/>
                </a:solidFill>
                <a:latin typeface="宋体" panose="02010600030101010101" pitchFamily="2" charset="-122"/>
              </a:rPr>
              <a:t>1. I didn’t know the </a:t>
            </a:r>
            <a:r>
              <a:rPr lang="en-US" altLang="zh-CN" sz="3200" dirty="0" smtClean="0">
                <a:solidFill>
                  <a:srgbClr val="000000"/>
                </a:solidFill>
                <a:latin typeface="宋体" panose="02010600030101010101" pitchFamily="2" charset="-122"/>
              </a:rPr>
              <a:t>_________(</a:t>
            </a:r>
            <a:r>
              <a:rPr lang="zh-CN" altLang="en-US" sz="3200" dirty="0">
                <a:solidFill>
                  <a:srgbClr val="000000"/>
                </a:solidFill>
                <a:latin typeface="宋体" panose="02010600030101010101" pitchFamily="2" charset="-122"/>
              </a:rPr>
              <a:t>情况</a:t>
            </a:r>
            <a:r>
              <a:rPr lang="en-US" altLang="zh-CN" sz="3200" dirty="0">
                <a:solidFill>
                  <a:srgbClr val="000000"/>
                </a:solidFill>
                <a:latin typeface="宋体" panose="02010600030101010101" pitchFamily="2" charset="-122"/>
              </a:rPr>
              <a:t>) in this city. Could you help me?</a:t>
            </a:r>
          </a:p>
          <a:p>
            <a:pPr eaLnBrk="1" hangingPunct="1"/>
            <a:r>
              <a:rPr lang="en-US" altLang="zh-CN" sz="3200" dirty="0">
                <a:solidFill>
                  <a:srgbClr val="000000"/>
                </a:solidFill>
                <a:latin typeface="宋体" panose="02010600030101010101" pitchFamily="2" charset="-122"/>
              </a:rPr>
              <a:t>2. My mother bought three </a:t>
            </a:r>
            <a:r>
              <a:rPr lang="en-US" altLang="zh-CN" sz="3200" dirty="0" smtClean="0">
                <a:solidFill>
                  <a:srgbClr val="000000"/>
                </a:solidFill>
                <a:latin typeface="宋体" panose="02010600030101010101" pitchFamily="2" charset="-122"/>
              </a:rPr>
              <a:t>_______ </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千克</a:t>
            </a:r>
            <a:r>
              <a:rPr lang="en-US" altLang="zh-CN" sz="3200" dirty="0">
                <a:solidFill>
                  <a:srgbClr val="000000"/>
                </a:solidFill>
                <a:latin typeface="宋体" panose="02010600030101010101" pitchFamily="2" charset="-122"/>
              </a:rPr>
              <a:t>) of beef this morning.</a:t>
            </a:r>
          </a:p>
          <a:p>
            <a:pPr eaLnBrk="1" hangingPunct="1"/>
            <a:r>
              <a:rPr lang="en-US" altLang="zh-CN" sz="3200" dirty="0">
                <a:solidFill>
                  <a:srgbClr val="000000"/>
                </a:solidFill>
                <a:latin typeface="宋体" panose="02010600030101010101" pitchFamily="2" charset="-122"/>
              </a:rPr>
              <a:t>3. What do you m </a:t>
            </a:r>
            <a:r>
              <a:rPr lang="en-US" altLang="zh-CN" sz="3200" dirty="0" smtClean="0">
                <a:solidFill>
                  <a:srgbClr val="000000"/>
                </a:solidFill>
                <a:latin typeface="宋体" panose="02010600030101010101" pitchFamily="2" charset="-122"/>
              </a:rPr>
              <a:t>______ </a:t>
            </a:r>
            <a:r>
              <a:rPr lang="en-US" altLang="zh-CN" sz="3200" dirty="0">
                <a:solidFill>
                  <a:srgbClr val="000000"/>
                </a:solidFill>
                <a:latin typeface="宋体" panose="02010600030101010101" pitchFamily="2" charset="-122"/>
              </a:rPr>
              <a:t>by “importance”?</a:t>
            </a:r>
          </a:p>
          <a:p>
            <a:pPr eaLnBrk="1" hangingPunct="1"/>
            <a:r>
              <a:rPr lang="en-US" altLang="zh-CN" sz="3200" dirty="0">
                <a:solidFill>
                  <a:srgbClr val="000000"/>
                </a:solidFill>
                <a:latin typeface="宋体" panose="02010600030101010101" pitchFamily="2" charset="-122"/>
              </a:rPr>
              <a:t>4. Lei </a:t>
            </a:r>
            <a:r>
              <a:rPr lang="en-US" altLang="zh-CN" sz="3200" dirty="0" err="1">
                <a:solidFill>
                  <a:srgbClr val="000000"/>
                </a:solidFill>
                <a:latin typeface="宋体" panose="02010600030101010101" pitchFamily="2" charset="-122"/>
              </a:rPr>
              <a:t>Feng’s</a:t>
            </a:r>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_______ </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精神</a:t>
            </a:r>
            <a:r>
              <a:rPr lang="en-US" altLang="zh-CN" sz="3200" dirty="0">
                <a:solidFill>
                  <a:srgbClr val="000000"/>
                </a:solidFill>
                <a:latin typeface="宋体" panose="02010600030101010101" pitchFamily="2" charset="-122"/>
              </a:rPr>
              <a:t>) long lives with the world.</a:t>
            </a:r>
          </a:p>
          <a:p>
            <a:pPr eaLnBrk="1" hangingPunct="1"/>
            <a:r>
              <a:rPr lang="en-US" altLang="zh-CN" sz="3200" dirty="0">
                <a:solidFill>
                  <a:srgbClr val="000000"/>
                </a:solidFill>
                <a:latin typeface="宋体" panose="02010600030101010101" pitchFamily="2" charset="-122"/>
              </a:rPr>
              <a:t>5. Nobody knows the </a:t>
            </a:r>
            <a:r>
              <a:rPr lang="en-US" altLang="zh-CN" sz="3200" dirty="0" smtClean="0">
                <a:solidFill>
                  <a:srgbClr val="000000"/>
                </a:solidFill>
                <a:latin typeface="宋体" panose="02010600030101010101" pitchFamily="2" charset="-122"/>
              </a:rPr>
              <a:t>_______ </a:t>
            </a:r>
            <a:r>
              <a:rPr lang="en-US" altLang="zh-CN" sz="3200" dirty="0">
                <a:solidFill>
                  <a:srgbClr val="000000"/>
                </a:solidFill>
                <a:latin typeface="宋体" panose="02010600030101010101" pitchFamily="2" charset="-122"/>
              </a:rPr>
              <a:t>(</a:t>
            </a:r>
            <a:r>
              <a:rPr lang="zh-CN" altLang="en-US" sz="3200" dirty="0">
                <a:solidFill>
                  <a:srgbClr val="000000"/>
                </a:solidFill>
                <a:latin typeface="宋体" panose="02010600030101010101" pitchFamily="2" charset="-122"/>
              </a:rPr>
              <a:t>死</a:t>
            </a:r>
            <a:r>
              <a:rPr lang="en-US" altLang="zh-CN" sz="3200" dirty="0">
                <a:solidFill>
                  <a:srgbClr val="000000"/>
                </a:solidFill>
                <a:latin typeface="宋体" panose="02010600030101010101" pitchFamily="2" charset="-122"/>
              </a:rPr>
              <a:t>) of the old woman.</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4578350" y="1811338"/>
            <a:ext cx="1919288"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situation</a:t>
            </a:r>
          </a:p>
        </p:txBody>
      </p:sp>
      <p:sp>
        <p:nvSpPr>
          <p:cNvPr id="3" name="文本框 2"/>
          <p:cNvSpPr txBox="1">
            <a:spLocks noChangeArrowheads="1"/>
          </p:cNvSpPr>
          <p:nvPr/>
        </p:nvSpPr>
        <p:spPr bwMode="auto">
          <a:xfrm>
            <a:off x="5391150" y="2798763"/>
            <a:ext cx="19621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FF0000"/>
                </a:solidFill>
              </a:rPr>
              <a:t>kilos</a:t>
            </a:r>
          </a:p>
        </p:txBody>
      </p:sp>
      <p:sp>
        <p:nvSpPr>
          <p:cNvPr id="4" name="文本框 3"/>
          <p:cNvSpPr txBox="1">
            <a:spLocks noChangeArrowheads="1"/>
          </p:cNvSpPr>
          <p:nvPr/>
        </p:nvSpPr>
        <p:spPr bwMode="auto">
          <a:xfrm>
            <a:off x="3633789" y="3741738"/>
            <a:ext cx="12684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mean</a:t>
            </a:r>
          </a:p>
        </p:txBody>
      </p:sp>
      <p:sp>
        <p:nvSpPr>
          <p:cNvPr id="5" name="文本框 4"/>
          <p:cNvSpPr txBox="1">
            <a:spLocks noChangeArrowheads="1"/>
          </p:cNvSpPr>
          <p:nvPr/>
        </p:nvSpPr>
        <p:spPr bwMode="auto">
          <a:xfrm>
            <a:off x="3392488" y="4233863"/>
            <a:ext cx="137001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spirit</a:t>
            </a:r>
          </a:p>
        </p:txBody>
      </p:sp>
      <p:sp>
        <p:nvSpPr>
          <p:cNvPr id="6" name="文本框 5"/>
          <p:cNvSpPr txBox="1">
            <a:spLocks noChangeArrowheads="1"/>
          </p:cNvSpPr>
          <p:nvPr/>
        </p:nvSpPr>
        <p:spPr bwMode="auto">
          <a:xfrm>
            <a:off x="4222750" y="5194300"/>
            <a:ext cx="1236663"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death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linds(horizontal)">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8195" name="文本框 101"/>
          <p:cNvSpPr txBox="1">
            <a:spLocks noChangeArrowheads="1"/>
          </p:cNvSpPr>
          <p:nvPr/>
        </p:nvSpPr>
        <p:spPr bwMode="auto">
          <a:xfrm>
            <a:off x="1588" y="930275"/>
            <a:ext cx="9126537"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000000"/>
                </a:solidFill>
                <a:latin typeface="宋体" panose="02010600030101010101" pitchFamily="2" charset="-122"/>
              </a:rPr>
              <a:t>二、根据中文提示完成句子，词数不限。</a:t>
            </a:r>
          </a:p>
          <a:p>
            <a:pPr eaLnBrk="1" hangingPunct="1"/>
            <a:r>
              <a:rPr lang="en-US" altLang="zh-CN" sz="3200" dirty="0">
                <a:solidFill>
                  <a:srgbClr val="000000"/>
                </a:solidFill>
                <a:latin typeface="宋体" panose="02010600030101010101" pitchFamily="2" charset="-122"/>
              </a:rPr>
              <a:t>6. </a:t>
            </a:r>
            <a:r>
              <a:rPr lang="zh-CN" altLang="en-US" sz="3200" dirty="0">
                <a:solidFill>
                  <a:srgbClr val="000000"/>
                </a:solidFill>
                <a:latin typeface="宋体" panose="02010600030101010101" pitchFamily="2" charset="-122"/>
              </a:rPr>
              <a:t>我习惯了每天早上在湖边散步。</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I </a:t>
            </a:r>
            <a:r>
              <a:rPr lang="en-US" altLang="zh-CN" sz="3200" dirty="0" smtClean="0">
                <a:solidFill>
                  <a:srgbClr val="000000"/>
                </a:solidFill>
                <a:latin typeface="宋体" panose="02010600030101010101" pitchFamily="2" charset="-122"/>
              </a:rPr>
              <a:t>______________________ </a:t>
            </a:r>
            <a:r>
              <a:rPr lang="en-US" altLang="zh-CN" sz="3200" dirty="0">
                <a:solidFill>
                  <a:srgbClr val="000000"/>
                </a:solidFill>
                <a:latin typeface="宋体" panose="02010600030101010101" pitchFamily="2" charset="-122"/>
              </a:rPr>
              <a:t>around the </a:t>
            </a:r>
          </a:p>
          <a:p>
            <a:pPr eaLnBrk="1" hangingPunct="1"/>
            <a:r>
              <a:rPr lang="en-US" altLang="zh-CN" sz="3200" dirty="0">
                <a:solidFill>
                  <a:srgbClr val="000000"/>
                </a:solidFill>
                <a:latin typeface="宋体" panose="02010600030101010101" pitchFamily="2" charset="-122"/>
              </a:rPr>
              <a:t>     lake every morning.</a:t>
            </a:r>
          </a:p>
          <a:p>
            <a:pPr eaLnBrk="1" hangingPunct="1"/>
            <a:r>
              <a:rPr lang="en-US" altLang="zh-CN" sz="3200" dirty="0">
                <a:solidFill>
                  <a:srgbClr val="000000"/>
                </a:solidFill>
                <a:latin typeface="宋体" panose="02010600030101010101" pitchFamily="2" charset="-122"/>
              </a:rPr>
              <a:t>7. </a:t>
            </a:r>
            <a:r>
              <a:rPr lang="zh-CN" altLang="en-US" sz="3200" dirty="0">
                <a:solidFill>
                  <a:srgbClr val="000000"/>
                </a:solidFill>
                <a:latin typeface="宋体" panose="02010600030101010101" pitchFamily="2" charset="-122"/>
              </a:rPr>
              <a:t>他太冒险了以致他没有掌控住局势。</a:t>
            </a:r>
          </a:p>
          <a:p>
            <a:pPr eaLnBrk="1" hangingPunct="1"/>
            <a:r>
              <a:rPr lang="en-US" altLang="zh-CN" sz="3200" dirty="0">
                <a:solidFill>
                  <a:srgbClr val="000000"/>
                </a:solidFill>
                <a:latin typeface="宋体" panose="02010600030101010101" pitchFamily="2" charset="-122"/>
              </a:rPr>
              <a:t>    He </a:t>
            </a:r>
            <a:r>
              <a:rPr lang="en-US" altLang="zh-CN" sz="3200" dirty="0" smtClean="0">
                <a:solidFill>
                  <a:srgbClr val="000000"/>
                </a:solidFill>
                <a:latin typeface="宋体" panose="02010600030101010101" pitchFamily="2" charset="-122"/>
              </a:rPr>
              <a:t>___________________ </a:t>
            </a:r>
            <a:r>
              <a:rPr lang="en-US" altLang="zh-CN" sz="3200" dirty="0">
                <a:solidFill>
                  <a:srgbClr val="000000"/>
                </a:solidFill>
                <a:latin typeface="宋体" panose="02010600030101010101" pitchFamily="2" charset="-122"/>
              </a:rPr>
              <a:t>so that he </a:t>
            </a:r>
          </a:p>
          <a:p>
            <a:pPr eaLnBrk="1" hangingPunct="1"/>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_____________________ </a:t>
            </a:r>
            <a:r>
              <a:rPr lang="en-US" altLang="zh-CN" sz="3200" dirty="0">
                <a:solidFill>
                  <a:srgbClr val="000000"/>
                </a:solidFill>
                <a:latin typeface="宋体" panose="02010600030101010101" pitchFamily="2" charset="-122"/>
              </a:rPr>
              <a:t>the situation.</a:t>
            </a:r>
          </a:p>
          <a:p>
            <a:pPr eaLnBrk="1" hangingPunct="1"/>
            <a:r>
              <a:rPr lang="en-US" altLang="zh-CN" sz="3200" dirty="0">
                <a:solidFill>
                  <a:srgbClr val="000000"/>
                </a:solidFill>
                <a:latin typeface="宋体" panose="02010600030101010101" pitchFamily="2" charset="-122"/>
              </a:rPr>
              <a:t>8. </a:t>
            </a:r>
            <a:r>
              <a:rPr lang="zh-CN" altLang="en-US" sz="3200" dirty="0">
                <a:solidFill>
                  <a:srgbClr val="000000"/>
                </a:solidFill>
                <a:latin typeface="宋体" panose="02010600030101010101" pitchFamily="2" charset="-122"/>
              </a:rPr>
              <a:t>我们吃完了冰箱里的蔬菜。</a:t>
            </a:r>
          </a:p>
          <a:p>
            <a:pPr eaLnBrk="1" hangingPunct="1"/>
            <a:r>
              <a:rPr lang="en-US" altLang="zh-CN" sz="3200" dirty="0">
                <a:solidFill>
                  <a:srgbClr val="000000"/>
                </a:solidFill>
                <a:latin typeface="宋体" panose="02010600030101010101" pitchFamily="2" charset="-122"/>
              </a:rPr>
              <a:t>    We </a:t>
            </a:r>
            <a:r>
              <a:rPr lang="en-US" altLang="zh-CN" sz="3200" dirty="0" smtClean="0">
                <a:solidFill>
                  <a:srgbClr val="000000"/>
                </a:solidFill>
                <a:latin typeface="宋体" panose="02010600030101010101" pitchFamily="2" charset="-122"/>
              </a:rPr>
              <a:t>______________ </a:t>
            </a:r>
            <a:r>
              <a:rPr lang="en-US" altLang="zh-CN" sz="3200" dirty="0">
                <a:solidFill>
                  <a:srgbClr val="000000"/>
                </a:solidFill>
                <a:latin typeface="宋体" panose="02010600030101010101" pitchFamily="2" charset="-122"/>
              </a:rPr>
              <a:t>all the </a:t>
            </a:r>
          </a:p>
          <a:p>
            <a:pPr eaLnBrk="1" hangingPunct="1"/>
            <a:r>
              <a:rPr lang="en-US" altLang="zh-CN" sz="3200" dirty="0">
                <a:solidFill>
                  <a:srgbClr val="000000"/>
                </a:solidFill>
                <a:latin typeface="宋体" panose="02010600030101010101" pitchFamily="2" charset="-122"/>
              </a:rPr>
              <a:t>    vegetable in the fridge.</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1651000" y="1901825"/>
            <a:ext cx="44513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am used to walking</a:t>
            </a:r>
          </a:p>
        </p:txBody>
      </p:sp>
      <p:sp>
        <p:nvSpPr>
          <p:cNvPr id="3" name="文本框 2"/>
          <p:cNvSpPr txBox="1">
            <a:spLocks noChangeArrowheads="1"/>
          </p:cNvSpPr>
          <p:nvPr/>
        </p:nvSpPr>
        <p:spPr bwMode="auto">
          <a:xfrm>
            <a:off x="1677988" y="3335338"/>
            <a:ext cx="35036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took too many risks</a:t>
            </a:r>
          </a:p>
        </p:txBody>
      </p:sp>
      <p:sp>
        <p:nvSpPr>
          <p:cNvPr id="4" name="文本框 3"/>
          <p:cNvSpPr txBox="1">
            <a:spLocks noChangeArrowheads="1"/>
          </p:cNvSpPr>
          <p:nvPr/>
        </p:nvSpPr>
        <p:spPr bwMode="auto">
          <a:xfrm>
            <a:off x="912813" y="3849688"/>
            <a:ext cx="41163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wasn’t in control of</a:t>
            </a:r>
          </a:p>
        </p:txBody>
      </p:sp>
      <p:sp>
        <p:nvSpPr>
          <p:cNvPr id="5" name="文本框 4"/>
          <p:cNvSpPr txBox="1">
            <a:spLocks noChangeArrowheads="1"/>
          </p:cNvSpPr>
          <p:nvPr/>
        </p:nvSpPr>
        <p:spPr bwMode="auto">
          <a:xfrm>
            <a:off x="1616076" y="4781550"/>
            <a:ext cx="2260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 ran out of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linds(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Text Box 21"/>
          <p:cNvSpPr txBox="1">
            <a:spLocks noChangeArrowheads="1"/>
          </p:cNvSpPr>
          <p:nvPr/>
        </p:nvSpPr>
        <p:spPr bwMode="auto">
          <a:xfrm>
            <a:off x="349250" y="6350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a:latin typeface="宋体" panose="02010600030101010101" pitchFamily="2" charset="-122"/>
                <a:sym typeface="宋体" panose="02010600030101010101" pitchFamily="2" charset="-122"/>
              </a:rPr>
              <a:t>课 堂 小 测</a:t>
            </a:r>
          </a:p>
        </p:txBody>
      </p:sp>
      <p:sp>
        <p:nvSpPr>
          <p:cNvPr id="9219" name="文本框 101"/>
          <p:cNvSpPr txBox="1">
            <a:spLocks noChangeArrowheads="1"/>
          </p:cNvSpPr>
          <p:nvPr/>
        </p:nvSpPr>
        <p:spPr bwMode="auto">
          <a:xfrm>
            <a:off x="-14288" y="1463675"/>
            <a:ext cx="914241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dirty="0">
                <a:solidFill>
                  <a:srgbClr val="000000"/>
                </a:solidFill>
                <a:latin typeface="宋体" panose="02010600030101010101" pitchFamily="2" charset="-122"/>
              </a:rPr>
              <a:t>9. </a:t>
            </a:r>
            <a:r>
              <a:rPr lang="zh-CN" altLang="en-US" sz="3200" dirty="0">
                <a:solidFill>
                  <a:srgbClr val="000000"/>
                </a:solidFill>
                <a:latin typeface="宋体" panose="02010600030101010101" pitchFamily="2" charset="-122"/>
              </a:rPr>
              <a:t>他决定切除左手。</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He </a:t>
            </a:r>
            <a:r>
              <a:rPr lang="en-US" altLang="zh-CN" sz="3200" dirty="0" smtClean="0">
                <a:solidFill>
                  <a:srgbClr val="000000"/>
                </a:solidFill>
                <a:latin typeface="宋体" panose="02010600030101010101" pitchFamily="2" charset="-122"/>
              </a:rPr>
              <a:t>______________________his </a:t>
            </a:r>
            <a:r>
              <a:rPr lang="en-US" altLang="zh-CN" sz="3200" dirty="0">
                <a:solidFill>
                  <a:srgbClr val="000000"/>
                </a:solidFill>
                <a:latin typeface="宋体" panose="02010600030101010101" pitchFamily="2" charset="-122"/>
              </a:rPr>
              <a:t>left hand.</a:t>
            </a:r>
          </a:p>
          <a:p>
            <a:pPr eaLnBrk="1" hangingPunct="1"/>
            <a:r>
              <a:rPr lang="en-US" altLang="zh-CN" sz="3200" dirty="0">
                <a:solidFill>
                  <a:srgbClr val="000000"/>
                </a:solidFill>
                <a:latin typeface="宋体" panose="02010600030101010101" pitchFamily="2" charset="-122"/>
              </a:rPr>
              <a:t>10. </a:t>
            </a:r>
            <a:r>
              <a:rPr lang="zh-CN" altLang="en-US" sz="3200" dirty="0">
                <a:solidFill>
                  <a:srgbClr val="000000"/>
                </a:solidFill>
                <a:latin typeface="宋体" panose="02010600030101010101" pitchFamily="2" charset="-122"/>
              </a:rPr>
              <a:t>只要有希望，永不放弃。</a:t>
            </a:r>
          </a:p>
          <a:p>
            <a:pPr eaLnBrk="1" hangingPunct="1"/>
            <a:r>
              <a:rPr lang="zh-CN" altLang="en-US" sz="3200" dirty="0">
                <a:solidFill>
                  <a:srgbClr val="000000"/>
                </a:solidFill>
                <a:latin typeface="宋体" panose="02010600030101010101" pitchFamily="2" charset="-122"/>
              </a:rPr>
              <a:t>   </a:t>
            </a:r>
            <a:r>
              <a:rPr lang="en-US" altLang="zh-CN" sz="3200" dirty="0">
                <a:solidFill>
                  <a:srgbClr val="000000"/>
                </a:solidFill>
                <a:latin typeface="宋体" panose="02010600030101010101" pitchFamily="2" charset="-122"/>
              </a:rPr>
              <a:t>As long as there is hope, we will never</a:t>
            </a:r>
          </a:p>
          <a:p>
            <a:pPr eaLnBrk="1" hangingPunct="1"/>
            <a:r>
              <a:rPr lang="en-US" altLang="zh-CN" sz="3200" dirty="0">
                <a:solidFill>
                  <a:srgbClr val="000000"/>
                </a:solidFill>
                <a:latin typeface="宋体" panose="02010600030101010101" pitchFamily="2" charset="-122"/>
              </a:rPr>
              <a:t>      </a:t>
            </a:r>
            <a:r>
              <a:rPr lang="en-US" altLang="zh-CN" sz="3200" dirty="0" smtClean="0">
                <a:solidFill>
                  <a:srgbClr val="000000"/>
                </a:solidFill>
                <a:latin typeface="宋体" panose="02010600030101010101" pitchFamily="2" charset="-122"/>
              </a:rPr>
              <a:t>_________.</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1273175" y="1962150"/>
            <a:ext cx="4687888"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solidFill>
                  <a:srgbClr val="FF0000"/>
                </a:solidFill>
              </a:rPr>
              <a:t>made a decision to cut off</a:t>
            </a:r>
          </a:p>
        </p:txBody>
      </p:sp>
      <p:sp>
        <p:nvSpPr>
          <p:cNvPr id="3" name="文本框 2"/>
          <p:cNvSpPr txBox="1">
            <a:spLocks noChangeArrowheads="1"/>
          </p:cNvSpPr>
          <p:nvPr/>
        </p:nvSpPr>
        <p:spPr bwMode="auto">
          <a:xfrm>
            <a:off x="1273175" y="3367088"/>
            <a:ext cx="34226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a:solidFill>
                  <a:srgbClr val="FF0000"/>
                </a:solidFill>
              </a:rPr>
              <a:t>give up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Text Box 21"/>
          <p:cNvSpPr txBox="1">
            <a:spLocks noChangeArrowheads="1"/>
          </p:cNvSpPr>
          <p:nvPr/>
        </p:nvSpPr>
        <p:spPr bwMode="auto">
          <a:xfrm>
            <a:off x="349250" y="0"/>
            <a:ext cx="8418513" cy="581025"/>
          </a:xfrm>
          <a:prstGeom prst="rect">
            <a:avLst/>
          </a:prstGeom>
          <a:solidFill>
            <a:srgbClr val="99CC00">
              <a:alpha val="69019"/>
            </a:srgbClr>
          </a:solidFill>
          <a:ln w="3175">
            <a:solidFill>
              <a:schemeClr val="folHlink"/>
            </a:solidFill>
            <a:miter lim="800000"/>
          </a:ln>
        </p:spPr>
        <p:txBody>
          <a:bodyPr lIns="90170" tIns="46990" rIns="90170" bIns="46990">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r>
              <a:rPr lang="zh-CN" altLang="en-US" sz="3200" b="1" dirty="0">
                <a:latin typeface="宋体" panose="02010600030101010101" pitchFamily="2" charset="-122"/>
                <a:sym typeface="宋体" panose="02010600030101010101" pitchFamily="2" charset="-122"/>
              </a:rPr>
              <a:t>课 堂 小 测</a:t>
            </a:r>
          </a:p>
        </p:txBody>
      </p:sp>
      <p:sp>
        <p:nvSpPr>
          <p:cNvPr id="10243" name="文本框 101"/>
          <p:cNvSpPr txBox="1">
            <a:spLocks noChangeArrowheads="1"/>
          </p:cNvSpPr>
          <p:nvPr/>
        </p:nvSpPr>
        <p:spPr bwMode="auto">
          <a:xfrm>
            <a:off x="15875" y="647700"/>
            <a:ext cx="9099550"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3200" dirty="0">
                <a:latin typeface="宋体" panose="02010600030101010101" pitchFamily="2" charset="-122"/>
              </a:rPr>
              <a:t>三、单项选择。</a:t>
            </a:r>
          </a:p>
          <a:p>
            <a:pPr eaLnBrk="1" hangingPunct="1"/>
            <a:r>
              <a:rPr lang="en-US" altLang="zh-CN" sz="3200" dirty="0">
                <a:latin typeface="宋体" panose="02010600030101010101" pitchFamily="2" charset="-122"/>
              </a:rPr>
              <a:t>(    ) 11. I have problems </a:t>
            </a:r>
            <a:r>
              <a:rPr lang="en-US" altLang="zh-CN" sz="3200" dirty="0" smtClean="0">
                <a:latin typeface="宋体" panose="02010600030101010101" pitchFamily="2" charset="-122"/>
              </a:rPr>
              <a:t>______ </a:t>
            </a:r>
            <a:r>
              <a:rPr lang="en-US" altLang="zh-CN" sz="3200" dirty="0">
                <a:latin typeface="宋体" panose="02010600030101010101" pitchFamily="2" charset="-122"/>
              </a:rPr>
              <a:t>the secret (</a:t>
            </a:r>
            <a:r>
              <a:rPr lang="zh-CN" altLang="en-US" sz="3200" dirty="0">
                <a:latin typeface="宋体" panose="02010600030101010101" pitchFamily="2" charset="-122"/>
              </a:rPr>
              <a:t>秘密</a:t>
            </a:r>
            <a:r>
              <a:rPr lang="en-US" altLang="zh-CN" sz="3200" dirty="0">
                <a:latin typeface="宋体" panose="02010600030101010101" pitchFamily="2" charset="-122"/>
              </a:rPr>
              <a:t>) of learning English.</a:t>
            </a:r>
          </a:p>
          <a:p>
            <a:pPr eaLnBrk="1" hangingPunct="1"/>
            <a:r>
              <a:rPr lang="en-US" altLang="zh-CN" sz="3200" dirty="0">
                <a:latin typeface="宋体" panose="02010600030101010101" pitchFamily="2" charset="-122"/>
              </a:rPr>
              <a:t>	A. find	B. finds	C. found	D. finding</a:t>
            </a:r>
          </a:p>
          <a:p>
            <a:pPr eaLnBrk="1" hangingPunct="1"/>
            <a:r>
              <a:rPr lang="en-US" altLang="zh-CN" sz="3200" dirty="0">
                <a:latin typeface="宋体" panose="02010600030101010101" pitchFamily="2" charset="-122"/>
              </a:rPr>
              <a:t>(    ) 12. Remember to </a:t>
            </a:r>
            <a:r>
              <a:rPr lang="en-US" altLang="zh-CN" sz="3200" dirty="0" smtClean="0">
                <a:latin typeface="宋体" panose="02010600030101010101" pitchFamily="2" charset="-122"/>
              </a:rPr>
              <a:t>______ </a:t>
            </a:r>
            <a:r>
              <a:rPr lang="en-US" altLang="zh-CN" sz="3200" dirty="0">
                <a:latin typeface="宋体" panose="02010600030101010101" pitchFamily="2" charset="-122"/>
              </a:rPr>
              <a:t>the book to the library next Monday.</a:t>
            </a:r>
          </a:p>
          <a:p>
            <a:pPr eaLnBrk="1" hangingPunct="1"/>
            <a:r>
              <a:rPr lang="en-US" altLang="zh-CN" sz="3200" dirty="0">
                <a:latin typeface="宋体" panose="02010600030101010101" pitchFamily="2" charset="-122"/>
              </a:rPr>
              <a:t>      A. give up   </a:t>
            </a:r>
            <a:r>
              <a:rPr lang="en-US" altLang="zh-CN" sz="3200" dirty="0" smtClean="0">
                <a:latin typeface="宋体" panose="02010600030101010101" pitchFamily="2" charset="-122"/>
              </a:rPr>
              <a:t>B</a:t>
            </a:r>
            <a:r>
              <a:rPr lang="en-US" altLang="zh-CN" sz="3200" dirty="0">
                <a:latin typeface="宋体" panose="02010600030101010101" pitchFamily="2" charset="-122"/>
              </a:rPr>
              <a:t>. give back    	</a:t>
            </a:r>
          </a:p>
          <a:p>
            <a:pPr eaLnBrk="1" hangingPunct="1"/>
            <a:r>
              <a:rPr lang="en-US" altLang="zh-CN" sz="3200" dirty="0">
                <a:latin typeface="宋体" panose="02010600030101010101" pitchFamily="2" charset="-122"/>
              </a:rPr>
              <a:t>      C. get up   </a:t>
            </a:r>
            <a:r>
              <a:rPr lang="en-US" altLang="zh-CN" sz="3200" dirty="0" smtClean="0">
                <a:latin typeface="宋体" panose="02010600030101010101" pitchFamily="2" charset="-122"/>
              </a:rPr>
              <a:t>D</a:t>
            </a:r>
            <a:r>
              <a:rPr lang="en-US" altLang="zh-CN" sz="3200" dirty="0">
                <a:latin typeface="宋体" panose="02010600030101010101" pitchFamily="2" charset="-122"/>
              </a:rPr>
              <a:t>. get back</a:t>
            </a:r>
          </a:p>
          <a:p>
            <a:pPr eaLnBrk="1" hangingPunct="1"/>
            <a:r>
              <a:rPr lang="en-US" altLang="zh-CN" sz="3200" dirty="0">
                <a:latin typeface="宋体" panose="02010600030101010101" pitchFamily="2" charset="-122"/>
              </a:rPr>
              <a:t>(    ) 13. He didn’t go to school this morning </a:t>
            </a:r>
            <a:r>
              <a:rPr lang="en-US" altLang="zh-CN" sz="3200" dirty="0" smtClean="0">
                <a:latin typeface="宋体" panose="02010600030101010101" pitchFamily="2" charset="-122"/>
              </a:rPr>
              <a:t>______ </a:t>
            </a:r>
            <a:r>
              <a:rPr lang="en-US" altLang="zh-CN" sz="3200" dirty="0">
                <a:latin typeface="宋体" panose="02010600030101010101" pitchFamily="2" charset="-122"/>
              </a:rPr>
              <a:t>his bad cold.</a:t>
            </a:r>
          </a:p>
          <a:p>
            <a:pPr eaLnBrk="1" hangingPunct="1"/>
            <a:r>
              <a:rPr lang="en-US" altLang="zh-CN" sz="3200" dirty="0">
                <a:latin typeface="宋体" panose="02010600030101010101" pitchFamily="2" charset="-122"/>
              </a:rPr>
              <a:t>A. because of	    </a:t>
            </a:r>
            <a:r>
              <a:rPr lang="en-US" altLang="zh-CN" sz="3200" dirty="0" smtClean="0">
                <a:latin typeface="宋体" panose="02010600030101010101" pitchFamily="2" charset="-122"/>
              </a:rPr>
              <a:t>B</a:t>
            </a:r>
            <a:r>
              <a:rPr lang="en-US" altLang="zh-CN" sz="3200" dirty="0">
                <a:latin typeface="宋体" panose="02010600030101010101" pitchFamily="2" charset="-122"/>
              </a:rPr>
              <a:t>. because	</a:t>
            </a:r>
          </a:p>
          <a:p>
            <a:pPr eaLnBrk="1" hangingPunct="1"/>
            <a:r>
              <a:rPr lang="en-US" altLang="zh-CN" sz="3200" dirty="0">
                <a:latin typeface="宋体" panose="02010600030101010101" pitchFamily="2" charset="-122"/>
              </a:rPr>
              <a:t>C. if	  </a:t>
            </a:r>
            <a:r>
              <a:rPr lang="en-US" altLang="zh-CN" sz="3200" dirty="0" smtClean="0">
                <a:latin typeface="宋体" panose="02010600030101010101" pitchFamily="2" charset="-122"/>
              </a:rPr>
              <a:t>D</a:t>
            </a:r>
            <a:r>
              <a:rPr lang="en-US" altLang="zh-CN" sz="3200" dirty="0">
                <a:latin typeface="宋体" panose="02010600030101010101" pitchFamily="2" charset="-122"/>
              </a:rPr>
              <a:t>. when</a:t>
            </a:r>
            <a:endParaRPr lang="zh-CN" altLang="en-US" sz="3200" dirty="0">
              <a:latin typeface="宋体" panose="02010600030101010101" pitchFamily="2" charset="-122"/>
            </a:endParaRPr>
          </a:p>
        </p:txBody>
      </p:sp>
      <p:sp>
        <p:nvSpPr>
          <p:cNvPr id="2" name="文本框 1"/>
          <p:cNvSpPr txBox="1">
            <a:spLocks noChangeArrowheads="1"/>
          </p:cNvSpPr>
          <p:nvPr/>
        </p:nvSpPr>
        <p:spPr bwMode="auto">
          <a:xfrm>
            <a:off x="258763" y="1131888"/>
            <a:ext cx="65246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D</a:t>
            </a:r>
          </a:p>
        </p:txBody>
      </p:sp>
      <p:sp>
        <p:nvSpPr>
          <p:cNvPr id="3" name="文本框 2"/>
          <p:cNvSpPr txBox="1">
            <a:spLocks noChangeArrowheads="1"/>
          </p:cNvSpPr>
          <p:nvPr/>
        </p:nvSpPr>
        <p:spPr bwMode="auto">
          <a:xfrm>
            <a:off x="244475" y="2606675"/>
            <a:ext cx="6540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B</a:t>
            </a:r>
          </a:p>
        </p:txBody>
      </p:sp>
      <p:sp>
        <p:nvSpPr>
          <p:cNvPr id="4" name="文本框 3"/>
          <p:cNvSpPr txBox="1">
            <a:spLocks noChangeArrowheads="1"/>
          </p:cNvSpPr>
          <p:nvPr/>
        </p:nvSpPr>
        <p:spPr bwMode="auto">
          <a:xfrm>
            <a:off x="188913" y="4527550"/>
            <a:ext cx="542925" cy="58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宋体" panose="02010600030101010101" pitchFamily="2" charset="-122"/>
              </a:defRPr>
            </a:lvl1pPr>
            <a:lvl2pPr marL="742950" indent="-285750" eaLnBrk="0" hangingPunct="0">
              <a:defRPr>
                <a:solidFill>
                  <a:schemeClr val="tx1"/>
                </a:solidFill>
                <a:latin typeface="Calibri" panose="020F0502020204030204" pitchFamily="34" charset="0"/>
                <a:ea typeface="宋体" panose="02010600030101010101" pitchFamily="2" charset="-122"/>
              </a:defRPr>
            </a:lvl2pPr>
            <a:lvl3pPr marL="1143000" indent="-228600" eaLnBrk="0" hangingPunct="0">
              <a:defRPr>
                <a:solidFill>
                  <a:schemeClr val="tx1"/>
                </a:solidFill>
                <a:latin typeface="Calibri" panose="020F0502020204030204" pitchFamily="34" charset="0"/>
                <a:ea typeface="宋体" panose="02010600030101010101" pitchFamily="2" charset="-122"/>
              </a:defRPr>
            </a:lvl3pPr>
            <a:lvl4pPr marL="1600200" indent="-228600" eaLnBrk="0" hangingPunct="0">
              <a:defRPr>
                <a:solidFill>
                  <a:schemeClr val="tx1"/>
                </a:solidFill>
                <a:latin typeface="Calibri" panose="020F0502020204030204" pitchFamily="34" charset="0"/>
                <a:ea typeface="宋体" panose="02010600030101010101" pitchFamily="2" charset="-122"/>
              </a:defRPr>
            </a:lvl4pPr>
            <a:lvl5pPr marL="2057400" indent="-228600" eaLnBrk="0" hangingPunc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en-US" altLang="zh-CN" sz="3200">
                <a:solidFill>
                  <a:srgbClr val="FF0000"/>
                </a:solidFill>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p:tgtEl>
                                          <p:spTgt spid="3"/>
                                        </p:tgtEl>
                                        <p:attrNameLst>
                                          <p:attrName>ppt_x</p:attrName>
                                        </p:attrNameLst>
                                      </p:cBhvr>
                                      <p:tavLst>
                                        <p:tav tm="0">
                                          <p:val>
                                            <p:strVal val="#ppt_x-#ppt_w*1.125000"/>
                                          </p:val>
                                        </p:tav>
                                        <p:tav tm="100000">
                                          <p:val>
                                            <p:strVal val="#ppt_x"/>
                                          </p:val>
                                        </p:tav>
                                      </p:tavLst>
                                    </p:anim>
                                    <p:animEffect transition="in" filter="wipe(right)">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8"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p:tgtEl>
                                          <p:spTgt spid="4"/>
                                        </p:tgtEl>
                                        <p:attrNameLst>
                                          <p:attrName>ppt_x</p:attrName>
                                        </p:attrNameLst>
                                      </p:cBhvr>
                                      <p:tavLst>
                                        <p:tav tm="0">
                                          <p:val>
                                            <p:strVal val="#ppt_x-#ppt_w*1.125000"/>
                                          </p:val>
                                        </p:tav>
                                        <p:tav tm="100000">
                                          <p:val>
                                            <p:strVal val="#ppt_x"/>
                                          </p:val>
                                        </p:tav>
                                      </p:tavLst>
                                    </p:anim>
                                    <p:animEffect transition="in" filter="wipe(right)">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1515</Words>
  <Application>Microsoft Office PowerPoint</Application>
  <PresentationFormat>全屏显示(4:3)</PresentationFormat>
  <Paragraphs>230</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2022-01-21T01:29:34Z</dcterms:created>
  <dcterms:modified xsi:type="dcterms:W3CDTF">2023-01-16T21:09:54Z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49D81F59FCD24BEBA1344626CB0F2870</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