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0" r:id="rId11"/>
    <p:sldId id="272" r:id="rId12"/>
    <p:sldId id="273" r:id="rId13"/>
    <p:sldId id="274" r:id="rId14"/>
    <p:sldId id="275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9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6BF38F7-04CB-456B-BB93-B0AD4BBAE14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A885D33-B422-4CF3-B563-7D88295F7B1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53FF52F-078F-4320-9525-5F277006F90F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D8AD85-74B9-4C59-897C-2EA67C4A5F5A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398806-4EC0-435E-BE45-C2FFF3745295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4AF4ABF-E57F-4D42-9CF2-30836FED6FC2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E9F28A-A3E8-49B0-8332-02154DC4820B}" type="slidenum">
              <a:rPr lang="en-US" altLang="zh-CN" smtClean="0"/>
              <a:t>13</a:t>
            </a:fld>
            <a:endParaRPr lang="en-US" altLang="zh-C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8677BC1-A8FD-4848-81D2-135701D74E83}" type="slidenum">
              <a:rPr lang="en-US" altLang="zh-CN" smtClean="0"/>
              <a:t>14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524A17E-E41B-4756-B43C-ACA15A37357D}" type="slidenum">
              <a:rPr lang="zh-CN" altLang="en-US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825077-8D6C-455C-A11C-B392A33DDFAC}" type="slidenum">
              <a:rPr lang="zh-CN" altLang="en-US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83F853D-910C-4F50-B313-57386CB93ADD}" type="slidenum">
              <a:rPr lang="zh-CN" altLang="en-US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A8042F0-549F-40AA-8D97-37EE2D14FF8C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3C891A-3DFB-4298-AE7E-A95F5397B880}" type="slidenum">
              <a:rPr lang="zh-CN" altLang="en-US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73A3559-F0C6-4162-88F7-33D18358F4AB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41517A1-07A7-410E-B0B2-3987054CD64E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7E2303-2862-4614-9EB0-5E666F4D87B1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B22117A-4F6A-499C-8B9E-2EBC64F8AAA3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94BCA8-3B58-442D-AFBA-07CC158E72A1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566D25-86CE-4637-B2CC-260C2BE58198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3D0C1A-60EB-46A3-A41E-09305E428C8D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C2381DA-D9D2-43AA-93E9-59315E8CE481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113B-A47D-4DDA-9A83-F4335BFBC32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E4DD-BC41-4193-901E-4FD520D2F8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DD-5E70-480C-B3F1-71BA245B29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1383-5498-4995-8263-E880E4E050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AE33-2408-4922-8ED1-E3B8833D7E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49B2-597B-4DE9-91E3-17A096536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EB24-87C0-4DE7-922B-3B1F6241A2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04EB-D2F4-481E-AB5D-80496C045D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71BC-DBA2-42D3-AF54-0D91DE4FFD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81F9-061B-47A5-A35B-D199BE4B28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0EDC-9AC5-4449-BBCB-0F07E890AA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A4E5-57DC-459A-B18B-A7955C0A34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55EB-35D8-4012-B54C-9344A9D005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EBC6-AD77-40F4-91A8-F14B07E3D9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14CB-E95F-4127-B9CD-400300F7F2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3E6B-9BB0-4496-BA42-B4F84EB62D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400F-E6A4-4CED-9DEB-58F53E19C9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A5FD-2669-4E01-BF76-112B15357B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370E-04FC-49A4-B45C-9D78DB0857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D2D1-56D0-4C34-B09F-17DED7F193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EDCF00-1E4A-4DCF-A23F-BC37D909DD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FDA230-5734-4723-AB6A-7425C200C97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5945;&#23398;&#21160;&#30011;&#65306;&#35748;&#35782;&#22278;.sw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191860" y="2451630"/>
            <a:ext cx="67865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5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圆的认识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1143000"/>
            <a:ext cx="75723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4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冀教版数学六年级上册第一单元</a:t>
            </a:r>
          </a:p>
        </p:txBody>
      </p:sp>
      <p:sp>
        <p:nvSpPr>
          <p:cNvPr id="6" name="矩形 5"/>
          <p:cNvSpPr/>
          <p:nvPr/>
        </p:nvSpPr>
        <p:spPr>
          <a:xfrm>
            <a:off x="2679011" y="558924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667000" y="11430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0" y="3048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FF505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62400" y="2743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kumimoji="1" lang="en-US" altLang="zh-CN" sz="3200" b="1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572000" y="3048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rot="1992406">
            <a:off x="4419600" y="3581400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667000" y="3048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rot="5400000">
            <a:off x="3620294" y="20947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rot="1593903">
            <a:off x="2743200" y="2590800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572000" y="30480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rot="-3350676">
            <a:off x="4153694" y="22471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rot="7058033">
            <a:off x="3163094" y="39235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rot="-5400000">
            <a:off x="3620294" y="39997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rot="-762920">
            <a:off x="4572000" y="2819400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rot="-1658033">
            <a:off x="4495800" y="2590800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rot="-2725105">
            <a:off x="4306094" y="2323306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572000" y="3048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rot="-3350676">
            <a:off x="4153694" y="2247106"/>
            <a:ext cx="1905000" cy="1588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rot="-4224796">
            <a:off x="3925094" y="2170906"/>
            <a:ext cx="1905000" cy="1588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rot="5400000">
            <a:off x="3620294" y="2094706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rot="18249324" flipH="1">
            <a:off x="4145757" y="2234406"/>
            <a:ext cx="1881188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3886200" y="1295400"/>
            <a:ext cx="6858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3200400" y="1676400"/>
            <a:ext cx="1371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rot="1593903">
            <a:off x="2743200" y="2590800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rot="5400000">
            <a:off x="3620294" y="2128044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2743200" y="2590800"/>
            <a:ext cx="1828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rot="1593903">
            <a:off x="2743200" y="2590800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2667000" y="30480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2667000" y="3048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2819400" y="3048000"/>
            <a:ext cx="1752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V="1">
            <a:off x="3124200" y="3048000"/>
            <a:ext cx="1447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rot="7058033">
            <a:off x="3163094" y="3923506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rot="7058033">
            <a:off x="3163094" y="39235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 flipV="1">
            <a:off x="4114800" y="3048000"/>
            <a:ext cx="4572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rot="-5400000">
            <a:off x="3620294" y="3999706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 rot="-5400000">
            <a:off x="3620294" y="39997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>
            <a:off x="4572000" y="3048000"/>
            <a:ext cx="6096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4572000" y="3048000"/>
            <a:ext cx="11430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 rot="1992406">
            <a:off x="4419600" y="3581400"/>
            <a:ext cx="1905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rot="1992406">
            <a:off x="4419600" y="3581400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93700" y="5280025"/>
            <a:ext cx="8678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在同一个圆里，有（　　　）条半径，它们的长度都（　　　）。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4202113" y="5280025"/>
            <a:ext cx="1155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无数　　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1277938" y="5715000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92" decel="100000"/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192" decel="100000"/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192" fill="hold"/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192" fill="hold"/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92" decel="100000"/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92" decel="100000"/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192" fill="hold"/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192" fill="hold"/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  <p:bldP spid="19489" grpId="0" animBg="1"/>
      <p:bldP spid="19490" grpId="0" animBg="1"/>
      <p:bldP spid="19491" grpId="0" animBg="1"/>
      <p:bldP spid="19492" grpId="0" animBg="1"/>
      <p:bldP spid="19493" grpId="0" animBg="1"/>
      <p:bldP spid="19494" grpId="0" animBg="1"/>
      <p:bldP spid="19495" grpId="0" animBg="1"/>
      <p:bldP spid="194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2667000" y="15240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0" y="3429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62400" y="3124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667000" y="3429000"/>
            <a:ext cx="1905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572000" y="34290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4572000" y="1524000"/>
            <a:ext cx="0" cy="3810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1402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64163" y="292417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563938" y="292417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9" grpId="0" animBg="1"/>
      <p:bldP spid="23560" grpId="0" autoUpdateAnimBg="0"/>
      <p:bldP spid="23561" grpId="0" autoUpdateAnimBg="0"/>
      <p:bldP spid="235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2667000" y="15240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0" y="3429000"/>
            <a:ext cx="50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62400" y="3124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572000" y="1524000"/>
            <a:ext cx="0" cy="3810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191000" y="3429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i="1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rot="2700000">
            <a:off x="2934494" y="2780506"/>
            <a:ext cx="1905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rot="5400000">
            <a:off x="3635376" y="2492375"/>
            <a:ext cx="1871662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51275" y="220503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572000" y="2133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i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572000" y="3429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364163" y="285273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utoUpdateAnimBg="0"/>
      <p:bldP spid="256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667000" y="1524000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0" y="3429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62400" y="3124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505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572000" y="1524000"/>
            <a:ext cx="0" cy="3810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40200" y="335756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rot="5400000">
            <a:off x="3618707" y="2475706"/>
            <a:ext cx="1905000" cy="15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rot="2700000">
            <a:off x="4306094" y="40759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rot="5400000">
            <a:off x="3620294" y="4380706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72000" y="2133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292725" y="36449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572000" y="4419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9" grpId="0" autoUpdateAnimBg="0"/>
      <p:bldP spid="276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762000" y="1000125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67000" y="290512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FF505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0" y="2600325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kumimoji="1" lang="en-US" altLang="zh-CN" sz="3200" b="1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667000" y="1000125"/>
            <a:ext cx="0" cy="3810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24075" y="2570163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FF66FF"/>
                </a:solidFill>
                <a:latin typeface="Times New Roman" panose="02020603050405020304" pitchFamily="18" charset="0"/>
              </a:rPr>
              <a:t>d</a:t>
            </a:r>
            <a:endParaRPr kumimoji="1" lang="en-US" altLang="zh-CN" sz="3600" b="1" i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rot="5400000">
            <a:off x="1731169" y="1951831"/>
            <a:ext cx="1905000" cy="158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rot="5400000">
            <a:off x="1715294" y="3856831"/>
            <a:ext cx="1905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700338" y="1633538"/>
            <a:ext cx="392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700338" y="35782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2895600" y="2752725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486400" y="2600325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FF66FF"/>
                </a:solidFill>
                <a:latin typeface="Times New Roman" panose="02020603050405020304" pitchFamily="18" charset="0"/>
              </a:rPr>
              <a:t>d</a:t>
            </a:r>
            <a:r>
              <a:rPr kumimoji="1" lang="en-US" altLang="zh-CN" sz="3600" b="1" i="1">
                <a:latin typeface="Times New Roman" panose="02020603050405020304" pitchFamily="18" charset="0"/>
              </a:rPr>
              <a:t>=</a:t>
            </a:r>
            <a:r>
              <a:rPr kumimoji="1"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kumimoji="1" lang="en-US" altLang="zh-CN" sz="3600" b="1" i="1">
                <a:latin typeface="Times New Roman" panose="02020603050405020304" pitchFamily="18" charset="0"/>
              </a:rPr>
              <a:t>+</a:t>
            </a:r>
            <a:r>
              <a:rPr kumimoji="1" lang="en-US" altLang="zh-CN" sz="3600" b="1" i="1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endParaRPr kumimoji="1"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6011863" y="3146425"/>
            <a:ext cx="207962" cy="300038"/>
          </a:xfrm>
          <a:prstGeom prst="downArrow">
            <a:avLst>
              <a:gd name="adj1" fmla="val 50000"/>
              <a:gd name="adj2" fmla="val 36069"/>
            </a:avLst>
          </a:prstGeom>
          <a:solidFill>
            <a:srgbClr val="FFFF66"/>
          </a:solidFill>
          <a:ln w="9525">
            <a:solidFill>
              <a:srgbClr val="0000FF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508625" y="3578225"/>
            <a:ext cx="1295400" cy="762000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1" i="1">
                <a:latin typeface="Times New Roman" panose="02020603050405020304" pitchFamily="18" charset="0"/>
              </a:rPr>
              <a:t>d=2r</a:t>
            </a:r>
            <a:endParaRPr kumimoji="1" lang="en-US" altLang="zh-CN" sz="4400" b="1">
              <a:latin typeface="Times New Roman" panose="02020603050405020304" pitchFamily="18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508625" y="4802188"/>
            <a:ext cx="1295400" cy="762000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1" i="1">
                <a:latin typeface="Times New Roman" panose="02020603050405020304" pitchFamily="18" charset="0"/>
              </a:rPr>
              <a:t>r= </a:t>
            </a:r>
            <a:r>
              <a:rPr kumimoji="1" lang="en-US" altLang="zh-CN" sz="4400" b="1" i="1" u="sng" baseline="50000">
                <a:latin typeface="Times New Roman" panose="02020603050405020304" pitchFamily="18" charset="0"/>
              </a:rPr>
              <a:t>d</a:t>
            </a:r>
            <a:endParaRPr kumimoji="1" lang="en-US" altLang="zh-CN" sz="4400" b="1">
              <a:latin typeface="Times New Roman" panose="02020603050405020304" pitchFamily="18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11863" y="4946650"/>
            <a:ext cx="46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400" b="1" i="1" baseline="-25000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6011863" y="4441825"/>
            <a:ext cx="207962" cy="293688"/>
          </a:xfrm>
          <a:prstGeom prst="downArrow">
            <a:avLst>
              <a:gd name="adj1" fmla="val 50000"/>
              <a:gd name="adj2" fmla="val 35305"/>
            </a:avLst>
          </a:prstGeom>
          <a:solidFill>
            <a:srgbClr val="FFFF66"/>
          </a:solidFill>
          <a:ln w="9525">
            <a:solidFill>
              <a:srgbClr val="0000FF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85813" y="5648325"/>
            <a:ext cx="7358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在同一个圆里，直径是半径的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２倍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，半径是直径的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一半。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utoUpdateAnimBg="0"/>
      <p:bldP spid="29709" grpId="0" animBg="1"/>
      <p:bldP spid="29710" grpId="0" animBg="1"/>
      <p:bldP spid="29711" grpId="0" animBg="1"/>
      <p:bldP spid="29712" grpId="0" autoUpdateAnimBg="0"/>
      <p:bldP spid="29713" grpId="0" animBg="1"/>
      <p:bldP spid="297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933056"/>
            <a:ext cx="5140171" cy="2068497"/>
          </a:xfrm>
          <a:prstGeom prst="rect">
            <a:avLst/>
          </a:prstGeom>
        </p:spPr>
      </p:pic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6386" name="图片 1" descr="抠图、试一试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928688"/>
            <a:ext cx="25003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500188" y="1643063"/>
            <a:ext cx="1643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试一试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14313" y="2643188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用下面的方法可以测量出没有圆心的圆的直径。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75" y="4000500"/>
            <a:ext cx="32146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57250" y="1428750"/>
            <a:ext cx="721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分别量出下面圆内的几条线段的长度。你发现了什么？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643188"/>
            <a:ext cx="27241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57313" y="5149850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直径最长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43563" y="3214688"/>
            <a:ext cx="2286000" cy="5715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 flipH="1" flipV="1">
            <a:off x="5357813" y="3990975"/>
            <a:ext cx="2571750" cy="111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72125" y="4643438"/>
            <a:ext cx="2143125" cy="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9584E-6 L -0.32101 -4.4958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25069E-8 L -0.321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01573E-6 L -0.29739 -0.030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-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8434" name="图片 3" descr="抠图、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928688"/>
            <a:ext cx="23574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357313" y="1711325"/>
            <a:ext cx="164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练一练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0063" y="2514600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找出下面各圆的半径或直径并用字母表示。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357188" y="3500438"/>
            <a:ext cx="84296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4191000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直径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00500" y="4786313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半径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00938" y="3929063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半径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00063" y="1214438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按要求画出半径或直径，用字母表示测量。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57188" y="1857375"/>
            <a:ext cx="8391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2357438" y="4000500"/>
            <a:ext cx="128587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57938" y="3929063"/>
            <a:ext cx="214312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071688" y="2143125"/>
            <a:ext cx="6572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你注意过吗？下水道的井盖都是圆形的。你知道这是为什么吗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 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484" name="图片 5" descr="？.wm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214438"/>
            <a:ext cx="2009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17032"/>
            <a:ext cx="288607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28600" y="2132856"/>
            <a:ext cx="8763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、结合具体实物，经历认识圆的过程。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、了解圆的特征及其各部分名称，理解同一个圆中直径与半径的关系。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、通过观察、操作、想象等活动，发展空间观念。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895600" y="955675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100" name="图片 3" descr="QQ截图2014081910565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1000125"/>
            <a:ext cx="5857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643063" y="1071563"/>
            <a:ext cx="464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动物汽车设计大赛。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86620"/>
            <a:ext cx="6429375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122" name="图片 1" descr="？.wm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143000"/>
            <a:ext cx="2009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71563" y="3443288"/>
            <a:ext cx="728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为什么小猴子设计的汽车是跑的最快最稳的呢？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00063" y="1143000"/>
            <a:ext cx="80724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我们周围有很多物品的面都是圆形的，如硬币的面、钟面、圆桌的面、茶叶筒的上下面等。</a:t>
            </a:r>
          </a:p>
        </p:txBody>
      </p:sp>
      <p:pic>
        <p:nvPicPr>
          <p:cNvPr id="4" name="图片 3" descr="0_副本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3360738"/>
            <a:ext cx="1143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1_副本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2789238"/>
            <a:ext cx="242887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2_副本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3143250"/>
            <a:ext cx="25352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3_副本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00" y="2571750"/>
            <a:ext cx="6429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1214438" y="3357563"/>
            <a:ext cx="1143000" cy="1143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928938" y="2786063"/>
            <a:ext cx="2428875" cy="235743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715000" y="3143250"/>
            <a:ext cx="2500313" cy="6429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86500" y="2571750"/>
            <a:ext cx="642938" cy="1428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00125" y="5357813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你还能举出哪些物品的面是圆形的？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170" name="图片 1" descr="0_副本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1714500"/>
            <a:ext cx="1143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 descr="1_副本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1003300"/>
            <a:ext cx="24288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1785938" y="1714500"/>
            <a:ext cx="1143000" cy="1143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429125" y="1000125"/>
            <a:ext cx="2428875" cy="23574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4869160"/>
            <a:ext cx="70723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观察得出圆的特征：由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曲线围成的封闭图形，无顶点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687E-6 L -0.00191 0.271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3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0259E-6 L 0.00087 0.33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194" name="Picture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857250" y="2000250"/>
            <a:ext cx="56213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2" descr="QQ截图20140819144948_副本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214438"/>
            <a:ext cx="695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357313" y="1357313"/>
            <a:ext cx="464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认识圆。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00125"/>
            <a:ext cx="26193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71563" y="2786063"/>
            <a:ext cx="7072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一个圆有多少条直径和多少条半径？它们有什么关系？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071563" y="4371975"/>
            <a:ext cx="7072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圆和我们以前学过的图形有什么不同？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667000" y="1000125"/>
            <a:ext cx="38100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0" y="290512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FF505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62400" y="2600325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kumimoji="1" lang="en-US" altLang="zh-CN" sz="3200" b="1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667000" y="29051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572000" y="1000125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124200" y="1685925"/>
            <a:ext cx="28956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3124200" y="1609725"/>
            <a:ext cx="28956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352800" y="1457325"/>
            <a:ext cx="24384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505200" y="1304925"/>
            <a:ext cx="2133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810000" y="1152525"/>
            <a:ext cx="15240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191000" y="1000125"/>
            <a:ext cx="7620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667000" y="2905125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rot="664556">
            <a:off x="2667000" y="2905125"/>
            <a:ext cx="3810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rot="1401037">
            <a:off x="2667000" y="2905125"/>
            <a:ext cx="3810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rot="2374471">
            <a:off x="2667000" y="2905125"/>
            <a:ext cx="3810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2667000" y="2905125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3352800" y="1457325"/>
            <a:ext cx="243840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505200" y="1304925"/>
            <a:ext cx="2133600" cy="3200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810000" y="1152525"/>
            <a:ext cx="152400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4191000" y="1000125"/>
            <a:ext cx="762000" cy="381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4572000" y="1000125"/>
            <a:ext cx="0" cy="381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rot="2374471">
            <a:off x="2667000" y="2905125"/>
            <a:ext cx="3810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3352800" y="1457325"/>
            <a:ext cx="24384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505200" y="1304925"/>
            <a:ext cx="2133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3779838" y="1176338"/>
            <a:ext cx="15240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191000" y="1000125"/>
            <a:ext cx="7620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4572000" y="1000125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H="1">
            <a:off x="4114800" y="1076325"/>
            <a:ext cx="91440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rot="180384" flipH="1">
            <a:off x="3657600" y="1228725"/>
            <a:ext cx="1828800" cy="3352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3124200" y="1609725"/>
            <a:ext cx="2895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322263" y="5186363"/>
            <a:ext cx="8678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在同一个圆里，有（　　　）条直径，它们的长度都（　　　）。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143375" y="5214938"/>
            <a:ext cx="1008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无数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1204913" y="5643563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相等</a:t>
            </a: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2700338" y="2905125"/>
            <a:ext cx="3816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21539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全屏显示(4:3)</PresentationFormat>
  <Paragraphs>82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华文楷体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2014-08-19T07:29:00Z</dcterms:created>
  <dcterms:modified xsi:type="dcterms:W3CDTF">2023-01-16T21:10:01Z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ED885CEDF28A43F49CCA997EC86519BD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