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页眉占位符 142540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25411" name="日期占位符 14254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100" name="幻灯片图像占位符 142541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文本占位符 1425412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25414" name="页脚占位符 142541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25415" name="灯片编号占位符 142541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9B24DF2-F573-45FC-9FFD-45DCE2EBF84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2290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12291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4DDD46C3-2A25-4981-AD21-FE50D06716DD}" type="slidenum">
              <a:rPr lang="zh-CN" altLang="en-US" sz="1200"/>
              <a:t>7</a:t>
            </a:fld>
            <a:endParaRPr lang="zh-CN" altLang="en-US" sz="1200"/>
          </a:p>
        </p:txBody>
      </p:sp>
      <p:sp>
        <p:nvSpPr>
          <p:cNvPr id="1229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89EE74-93E5-40A3-86E7-CDC3C81B0BBE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5362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15363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29043A82-E861-4F63-AEE1-C0D2B64A5C05}" type="slidenum">
              <a:rPr lang="zh-CN" altLang="en-US" sz="1200"/>
              <a:t>9</a:t>
            </a:fld>
            <a:endParaRPr lang="zh-CN" altLang="en-US" sz="1200"/>
          </a:p>
        </p:txBody>
      </p:sp>
      <p:sp>
        <p:nvSpPr>
          <p:cNvPr id="15364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2138E3-AD54-4DD4-8E53-4575D482AF14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E9E99-8B2C-4AEF-B77C-CA9B03973E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B29A-B1E3-48AF-BAA1-845861C8F2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C8BBD-5813-4002-8385-3B759F6EA2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F27AA-4310-4C19-B08E-A2E050A2D7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95500-B112-4D93-A77F-65D098AC0A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C1B2C-338C-4288-8F25-FFCE99A4E5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5C87B-9ABC-4B60-976F-9318DD77BC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09987-9F36-45F4-9B1A-9F9BFE4131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01DE8-0B90-4A3A-973A-3F378731FF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0195F-AB3B-40A6-8380-C93B833C94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F5A2E-366D-4397-A1E2-B539C55446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0AF4A-CFCA-4F96-9C49-12015E7251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F9270-77EE-4BFE-8179-9349B161E2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0696E-AE30-4FEB-BE8F-5319FBCFA6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B5836-43A6-4633-9B40-C2A9B51ECD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95553-1392-4BEE-B808-B3CE509989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7029B-7671-4F81-81FB-5DFB5AE3EF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B5106-7548-4F29-AA09-0275808998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3E54D-E633-4947-9CB1-1C02D2F7D0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E041B-18B8-4315-B2CF-78A8BD5D22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1545-BAC2-455D-87F2-A85438ACDA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2856F-5803-42F1-BC01-1EF16C5D99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02EC-B234-4385-96E0-68BE039482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EC86D-23EF-4076-8DB3-6CD1E1BCA7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DAA2E-300F-4219-A48F-912BFC5459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2026E-906E-4E85-B9E0-3E964438AA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21E95-DB88-45CF-89BD-DB868ECDD9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F75C1-BFE6-48BA-85D0-0411674086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2DB87-731E-46CA-BE91-48E9C91001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7EAE2-DC5D-48A9-8908-E89FB57B0E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F991C-27CA-4D71-AE98-1DB88BDCE2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0696F-9E3D-45D9-86B1-76BBE01F6D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240BF-36EA-4C17-B1E2-22BBB67EA1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6F5EE-8350-4B62-865C-B191506791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38455-A50B-4D03-995B-1BE5D2ED97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FDE1-DF46-4BF9-8B0A-F4DBEC028E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6286F-06FB-45C2-89EE-ACE71F617D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32E50-3B5E-4143-882C-937F0486AB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B945-BDA7-4404-A0D2-5DFC052806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9E203-A03D-415B-B35B-5335135655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F2E34-A51E-4DA6-8C71-B7C489321D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37390-B7DC-4A2E-93FE-E91D1EE22F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D5FC-3626-4EBE-91A5-D3B627BF4A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DA135-C5D7-459F-83AB-B48C180B92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ED945-1D86-4056-9495-CAC0F4FC9F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5DD3E-3325-4587-90CD-844D3663C7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88F2E34-A51E-4DA6-8C71-B7C489321D8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1" y="1052513"/>
            <a:ext cx="7848514" cy="92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第七章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4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4000" dirty="0" smtClean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</a:t>
            </a:r>
            <a:r>
              <a:rPr lang="zh-CN" altLang="en-US" sz="4000" dirty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交线与平行线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1" y="2819415"/>
            <a:ext cx="78485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7.4 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平行线的判定</a:t>
            </a:r>
          </a:p>
        </p:txBody>
      </p:sp>
      <p:sp>
        <p:nvSpPr>
          <p:cNvPr id="4" name="矩形 3"/>
          <p:cNvSpPr/>
          <p:nvPr/>
        </p:nvSpPr>
        <p:spPr>
          <a:xfrm>
            <a:off x="1" y="6095930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6" descr="``8U@EKBGC6QK)(BFQARW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0575" y="3201988"/>
            <a:ext cx="2182813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8"/>
          <p:cNvGrpSpPr/>
          <p:nvPr/>
        </p:nvGrpSpPr>
        <p:grpSpPr bwMode="auto">
          <a:xfrm>
            <a:off x="2259013" y="642938"/>
            <a:ext cx="4389437" cy="1487487"/>
            <a:chOff x="2457" y="1938"/>
            <a:chExt cx="4528" cy="2568"/>
          </a:xfrm>
        </p:grpSpPr>
        <p:sp>
          <p:nvSpPr>
            <p:cNvPr id="16388" name="云形标注 5"/>
            <p:cNvSpPr>
              <a:spLocks noChangeArrowheads="1"/>
            </p:cNvSpPr>
            <p:nvPr/>
          </p:nvSpPr>
          <p:spPr bwMode="auto">
            <a:xfrm>
              <a:off x="2457" y="1938"/>
              <a:ext cx="4528" cy="2568"/>
            </a:xfrm>
            <a:prstGeom prst="cloudCallout">
              <a:avLst>
                <a:gd name="adj1" fmla="val 83319"/>
                <a:gd name="adj2" fmla="val 121602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6389" name="文本框 6"/>
            <p:cNvSpPr txBox="1">
              <a:spLocks noChangeArrowheads="1"/>
            </p:cNvSpPr>
            <p:nvPr/>
          </p:nvSpPr>
          <p:spPr bwMode="auto">
            <a:xfrm>
              <a:off x="3038" y="2195"/>
              <a:ext cx="3801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通过命题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，我们能得到什么结论？</a:t>
              </a:r>
            </a:p>
          </p:txBody>
        </p:sp>
      </p:grpSp>
      <p:pic>
        <p:nvPicPr>
          <p:cNvPr id="5" name="图片 3" descr="5$%JPC@9J7PLI~2V)XWKAMX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3" y="2630488"/>
            <a:ext cx="21828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5"/>
          <p:cNvGrpSpPr/>
          <p:nvPr/>
        </p:nvGrpSpPr>
        <p:grpSpPr bwMode="auto">
          <a:xfrm>
            <a:off x="2384425" y="3473450"/>
            <a:ext cx="4303713" cy="1854200"/>
            <a:chOff x="2244" y="173"/>
            <a:chExt cx="6528" cy="1948"/>
          </a:xfrm>
        </p:grpSpPr>
        <p:sp>
          <p:nvSpPr>
            <p:cNvPr id="16392" name="圆角矩形标注 5"/>
            <p:cNvSpPr>
              <a:spLocks noChangeArrowheads="1"/>
            </p:cNvSpPr>
            <p:nvPr/>
          </p:nvSpPr>
          <p:spPr bwMode="auto">
            <a:xfrm>
              <a:off x="2244" y="173"/>
              <a:ext cx="6528" cy="1948"/>
            </a:xfrm>
            <a:prstGeom prst="wedgeRoundRectCallout">
              <a:avLst>
                <a:gd name="adj1" fmla="val -56519"/>
                <a:gd name="adj2" fmla="val -73778"/>
                <a:gd name="adj3" fmla="val 16667"/>
              </a:avLst>
            </a:prstGeom>
            <a:solidFill>
              <a:srgbClr val="F598D9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6393" name="文本框 7"/>
            <p:cNvSpPr txBox="1">
              <a:spLocks noChangeArrowheads="1"/>
            </p:cNvSpPr>
            <p:nvPr/>
          </p:nvSpPr>
          <p:spPr bwMode="auto">
            <a:xfrm>
              <a:off x="2436" y="378"/>
              <a:ext cx="6251" cy="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两条直线被第三条直线所截，如果同旁内角互补，那么这两条直线平行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圆角矩形 31"/>
          <p:cNvSpPr>
            <a:spLocks noChangeArrowheads="1"/>
          </p:cNvSpPr>
          <p:nvPr/>
        </p:nvSpPr>
        <p:spPr bwMode="auto">
          <a:xfrm>
            <a:off x="942975" y="1025525"/>
            <a:ext cx="1525588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431555" name="Text Box 3"/>
          <p:cNvSpPr txBox="1">
            <a:spLocks noChangeArrowheads="1"/>
          </p:cNvSpPr>
          <p:nvPr/>
        </p:nvSpPr>
        <p:spPr bwMode="auto">
          <a:xfrm>
            <a:off x="942975" y="1790700"/>
            <a:ext cx="3424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平行四边形的判定定理</a:t>
            </a:r>
          </a:p>
        </p:txBody>
      </p:sp>
      <p:sp>
        <p:nvSpPr>
          <p:cNvPr id="1431556" name="Text Box 3"/>
          <p:cNvSpPr txBox="1">
            <a:spLocks noChangeArrowheads="1"/>
          </p:cNvSpPr>
          <p:nvPr/>
        </p:nvSpPr>
        <p:spPr bwMode="auto">
          <a:xfrm>
            <a:off x="942975" y="2606675"/>
            <a:ext cx="47180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内错角相等， 两直线平行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31557" name="Text Box 3"/>
          <p:cNvSpPr txBox="1">
            <a:spLocks noChangeArrowheads="1"/>
          </p:cNvSpPr>
          <p:nvPr/>
        </p:nvSpPr>
        <p:spPr bwMode="auto">
          <a:xfrm>
            <a:off x="942975" y="3460750"/>
            <a:ext cx="47180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同旁内角互补，两直线平行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5" grpId="0"/>
      <p:bldP spid="1431556" grpId="0" bldLvl="0"/>
      <p:bldP spid="1431557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Text Box 4"/>
          <p:cNvSpPr txBox="1">
            <a:spLocks noChangeArrowheads="1"/>
          </p:cNvSpPr>
          <p:nvPr/>
        </p:nvSpPr>
        <p:spPr bwMode="auto">
          <a:xfrm>
            <a:off x="500063" y="1587500"/>
            <a:ext cx="78470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已知：如图，直线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所截，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∠1=60°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∠2=120°.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对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说明理由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8435" name="Group 61"/>
          <p:cNvGrpSpPr/>
          <p:nvPr/>
        </p:nvGrpSpPr>
        <p:grpSpPr bwMode="auto">
          <a:xfrm>
            <a:off x="5854700" y="2743200"/>
            <a:ext cx="3048000" cy="3124200"/>
            <a:chOff x="3072" y="960"/>
            <a:chExt cx="2304" cy="1968"/>
          </a:xfrm>
        </p:grpSpPr>
        <p:grpSp>
          <p:nvGrpSpPr>
            <p:cNvPr id="18436" name="Group 49"/>
            <p:cNvGrpSpPr/>
            <p:nvPr/>
          </p:nvGrpSpPr>
          <p:grpSpPr bwMode="auto">
            <a:xfrm>
              <a:off x="3312" y="1200"/>
              <a:ext cx="1776" cy="1488"/>
              <a:chOff x="845" y="847"/>
              <a:chExt cx="3872" cy="2822"/>
            </a:xfrm>
          </p:grpSpPr>
          <p:sp>
            <p:nvSpPr>
              <p:cNvPr id="18437" name="Line 30"/>
              <p:cNvSpPr>
                <a:spLocks noChangeShapeType="1"/>
              </p:cNvSpPr>
              <p:nvPr/>
            </p:nvSpPr>
            <p:spPr bwMode="auto">
              <a:xfrm>
                <a:off x="845" y="2728"/>
                <a:ext cx="38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8438" name="Group 48"/>
              <p:cNvGrpSpPr/>
              <p:nvPr/>
            </p:nvGrpSpPr>
            <p:grpSpPr bwMode="auto">
              <a:xfrm>
                <a:off x="845" y="847"/>
                <a:ext cx="3830" cy="2822"/>
                <a:chOff x="845" y="847"/>
                <a:chExt cx="3830" cy="2822"/>
              </a:xfrm>
            </p:grpSpPr>
            <p:sp>
              <p:nvSpPr>
                <p:cNvPr id="18439" name="Line 29"/>
                <p:cNvSpPr>
                  <a:spLocks noChangeShapeType="1"/>
                </p:cNvSpPr>
                <p:nvPr/>
              </p:nvSpPr>
              <p:spPr bwMode="auto">
                <a:xfrm>
                  <a:off x="845" y="1709"/>
                  <a:ext cx="383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0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1518" y="847"/>
                  <a:ext cx="1894" cy="282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1" name="Arc 33"/>
                <p:cNvSpPr>
                  <a:spLocks noChangeArrowheads="1"/>
                </p:cNvSpPr>
                <p:nvPr/>
              </p:nvSpPr>
              <p:spPr bwMode="auto">
                <a:xfrm flipH="1" flipV="1">
                  <a:off x="2613" y="1709"/>
                  <a:ext cx="84" cy="196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2" name="Arc 34"/>
                <p:cNvSpPr>
                  <a:spLocks noChangeArrowheads="1"/>
                </p:cNvSpPr>
                <p:nvPr/>
              </p:nvSpPr>
              <p:spPr bwMode="auto">
                <a:xfrm>
                  <a:off x="2234" y="2575"/>
                  <a:ext cx="126" cy="153"/>
                </a:xfrm>
                <a:custGeom>
                  <a:avLst/>
                  <a:gdLst>
                    <a:gd name="T0" fmla="*/ 4424 w 21600"/>
                    <a:gd name="T1" fmla="*/ 0 h 21142"/>
                    <a:gd name="T2" fmla="*/ 21600 w 21600"/>
                    <a:gd name="T3" fmla="*/ 21142 h 21142"/>
                    <a:gd name="T4" fmla="*/ 4424 w 21600"/>
                    <a:gd name="T5" fmla="*/ 0 h 21142"/>
                    <a:gd name="T6" fmla="*/ 21600 w 21600"/>
                    <a:gd name="T7" fmla="*/ 21142 h 21142"/>
                    <a:gd name="T8" fmla="*/ 0 w 21600"/>
                    <a:gd name="T9" fmla="*/ 21142 h 2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142" fill="none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3" name="Arc 45"/>
                <p:cNvSpPr>
                  <a:spLocks noChangeArrowheads="1"/>
                </p:cNvSpPr>
                <p:nvPr/>
              </p:nvSpPr>
              <p:spPr bwMode="auto">
                <a:xfrm flipV="1">
                  <a:off x="2064" y="2736"/>
                  <a:ext cx="240" cy="144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4" name="Arc 47"/>
                <p:cNvSpPr>
                  <a:spLocks noChangeArrowheads="1"/>
                </p:cNvSpPr>
                <p:nvPr/>
              </p:nvSpPr>
              <p:spPr bwMode="auto">
                <a:xfrm flipH="1">
                  <a:off x="2064" y="2592"/>
                  <a:ext cx="192" cy="144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8445" name="Text Box 50"/>
            <p:cNvSpPr txBox="1">
              <a:spLocks noChangeArrowheads="1"/>
            </p:cNvSpPr>
            <p:nvPr/>
          </p:nvSpPr>
          <p:spPr bwMode="auto">
            <a:xfrm>
              <a:off x="3072" y="15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8446" name="Text Box 51"/>
            <p:cNvSpPr txBox="1">
              <a:spLocks noChangeArrowheads="1"/>
            </p:cNvSpPr>
            <p:nvPr/>
          </p:nvSpPr>
          <p:spPr bwMode="auto">
            <a:xfrm>
              <a:off x="5088" y="15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8447" name="Text Box 52"/>
            <p:cNvSpPr txBox="1">
              <a:spLocks noChangeArrowheads="1"/>
            </p:cNvSpPr>
            <p:nvPr/>
          </p:nvSpPr>
          <p:spPr bwMode="auto">
            <a:xfrm>
              <a:off x="3120" y="20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8448" name="Text Box 53"/>
            <p:cNvSpPr txBox="1">
              <a:spLocks noChangeArrowheads="1"/>
            </p:cNvSpPr>
            <p:nvPr/>
          </p:nvSpPr>
          <p:spPr bwMode="auto">
            <a:xfrm>
              <a:off x="5136" y="20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8449" name="Text Box 54"/>
            <p:cNvSpPr txBox="1">
              <a:spLocks noChangeArrowheads="1"/>
            </p:cNvSpPr>
            <p:nvPr/>
          </p:nvSpPr>
          <p:spPr bwMode="auto">
            <a:xfrm>
              <a:off x="4416" y="96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18450" name="Text Box 55"/>
            <p:cNvSpPr txBox="1">
              <a:spLocks noChangeArrowheads="1"/>
            </p:cNvSpPr>
            <p:nvPr/>
          </p:nvSpPr>
          <p:spPr bwMode="auto">
            <a:xfrm>
              <a:off x="3648" y="264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18451" name="Text Box 57"/>
            <p:cNvSpPr txBox="1">
              <a:spLocks noChangeArrowheads="1"/>
            </p:cNvSpPr>
            <p:nvPr/>
          </p:nvSpPr>
          <p:spPr bwMode="auto">
            <a:xfrm>
              <a:off x="3871" y="165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8452" name="Text Box 58"/>
            <p:cNvSpPr txBox="1">
              <a:spLocks noChangeArrowheads="1"/>
            </p:cNvSpPr>
            <p:nvPr/>
          </p:nvSpPr>
          <p:spPr bwMode="auto">
            <a:xfrm>
              <a:off x="3888" y="221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8453" name="Text Box 59"/>
            <p:cNvSpPr txBox="1">
              <a:spLocks noChangeArrowheads="1"/>
            </p:cNvSpPr>
            <p:nvPr/>
          </p:nvSpPr>
          <p:spPr bwMode="auto">
            <a:xfrm>
              <a:off x="4063" y="194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8454" name="Text Box 60"/>
            <p:cNvSpPr txBox="1">
              <a:spLocks noChangeArrowheads="1"/>
            </p:cNvSpPr>
            <p:nvPr/>
          </p:nvSpPr>
          <p:spPr bwMode="auto">
            <a:xfrm>
              <a:off x="3648" y="1929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</p:grpSp>
      <p:sp>
        <p:nvSpPr>
          <p:cNvPr id="1432599" name="Text Box 64"/>
          <p:cNvSpPr txBox="1">
            <a:spLocks noChangeArrowheads="1"/>
          </p:cNvSpPr>
          <p:nvPr/>
        </p:nvSpPr>
        <p:spPr bwMode="auto">
          <a:xfrm>
            <a:off x="304800" y="3124200"/>
            <a:ext cx="5715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∵∠1+∠2=60°+120°=180°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（已知），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∠2=∠4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（对顶角相等），</a:t>
            </a:r>
          </a:p>
        </p:txBody>
      </p:sp>
      <p:sp>
        <p:nvSpPr>
          <p:cNvPr id="1432600" name="矩形 28"/>
          <p:cNvSpPr>
            <a:spLocks noChangeArrowheads="1"/>
          </p:cNvSpPr>
          <p:nvPr/>
        </p:nvSpPr>
        <p:spPr bwMode="auto">
          <a:xfrm>
            <a:off x="304800" y="4800600"/>
            <a:ext cx="430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∠1+∠4=180°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（等量代换）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2601" name="矩形 29"/>
          <p:cNvSpPr>
            <a:spLocks noChangeArrowheads="1"/>
          </p:cNvSpPr>
          <p:nvPr/>
        </p:nvSpPr>
        <p:spPr bwMode="auto">
          <a:xfrm>
            <a:off x="304800" y="5486400"/>
            <a:ext cx="578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同旁内角互补，两直线平行）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58" name="圆角矩形 31"/>
          <p:cNvSpPr>
            <a:spLocks noChangeArrowheads="1"/>
          </p:cNvSpPr>
          <p:nvPr/>
        </p:nvSpPr>
        <p:spPr bwMode="auto">
          <a:xfrm>
            <a:off x="500063" y="954088"/>
            <a:ext cx="1525587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2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2578" grpId="0"/>
      <p:bldP spid="1432599" grpId="0"/>
      <p:bldP spid="1432600" grpId="0"/>
      <p:bldP spid="14326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圆角矩形 31"/>
          <p:cNvSpPr>
            <a:spLocks noChangeArrowheads="1"/>
          </p:cNvSpPr>
          <p:nvPr/>
        </p:nvSpPr>
        <p:spPr bwMode="auto">
          <a:xfrm>
            <a:off x="863600" y="1581150"/>
            <a:ext cx="1527175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方法归纳</a:t>
            </a:r>
          </a:p>
        </p:txBody>
      </p:sp>
      <p:sp>
        <p:nvSpPr>
          <p:cNvPr id="1433603" name="Text Box 3"/>
          <p:cNvSpPr txBox="1">
            <a:spLocks noChangeArrowheads="1"/>
          </p:cNvSpPr>
          <p:nvPr/>
        </p:nvSpPr>
        <p:spPr bwMode="auto">
          <a:xfrm>
            <a:off x="942975" y="2659063"/>
            <a:ext cx="67230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推理说明时，要符合一定的逻辑顺序，因果关系，即由什么条件，根据什么理论，得出什么结果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03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121"/>
          <p:cNvSpPr>
            <a:spLocks noChangeShapeType="1"/>
          </p:cNvSpPr>
          <p:nvPr/>
        </p:nvSpPr>
        <p:spPr bwMode="auto">
          <a:xfrm>
            <a:off x="0" y="68580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34627" name="Text Box 2"/>
          <p:cNvSpPr txBox="1">
            <a:spLocks noChangeArrowheads="1"/>
          </p:cNvSpPr>
          <p:nvPr/>
        </p:nvSpPr>
        <p:spPr bwMode="auto">
          <a:xfrm>
            <a:off x="409575" y="1468438"/>
            <a:ext cx="6142038" cy="162718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1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如图，已知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∠1=30°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满足条件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0484" name="组合 102418"/>
          <p:cNvGrpSpPr/>
          <p:nvPr/>
        </p:nvGrpSpPr>
        <p:grpSpPr bwMode="auto">
          <a:xfrm>
            <a:off x="1293813" y="3094038"/>
            <a:ext cx="3708400" cy="2682875"/>
            <a:chOff x="1493" y="1842"/>
            <a:chExt cx="3321" cy="2244"/>
          </a:xfrm>
        </p:grpSpPr>
        <p:grpSp>
          <p:nvGrpSpPr>
            <p:cNvPr id="20485" name="组合 102417"/>
            <p:cNvGrpSpPr/>
            <p:nvPr/>
          </p:nvGrpSpPr>
          <p:grpSpPr bwMode="auto">
            <a:xfrm>
              <a:off x="1493" y="2160"/>
              <a:ext cx="3321" cy="1926"/>
              <a:chOff x="1493" y="2160"/>
              <a:chExt cx="3321" cy="1926"/>
            </a:xfrm>
          </p:grpSpPr>
          <p:sp>
            <p:nvSpPr>
              <p:cNvPr id="20486" name="Text Box 4"/>
              <p:cNvSpPr txBox="1">
                <a:spLocks noChangeArrowheads="1"/>
              </p:cNvSpPr>
              <p:nvPr/>
            </p:nvSpPr>
            <p:spPr bwMode="auto">
              <a:xfrm>
                <a:off x="1493" y="3703"/>
                <a:ext cx="165" cy="383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7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endParaRPr lang="zh-CN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87" name="Arc 5"/>
              <p:cNvSpPr>
                <a:spLocks noChangeArrowheads="1"/>
              </p:cNvSpPr>
              <p:nvPr/>
            </p:nvSpPr>
            <p:spPr bwMode="auto">
              <a:xfrm>
                <a:off x="2381" y="2523"/>
                <a:ext cx="473" cy="238"/>
              </a:xfrm>
              <a:custGeom>
                <a:avLst/>
                <a:gdLst>
                  <a:gd name="T0" fmla="*/ 38171 w 38171"/>
                  <a:gd name="T1" fmla="*/ 13855 h 21600"/>
                  <a:gd name="T2" fmla="*/ 21600 w 38171"/>
                  <a:gd name="T3" fmla="*/ 21600 h 21600"/>
                  <a:gd name="T4" fmla="*/ 0 w 38171"/>
                  <a:gd name="T5" fmla="*/ 0 h 21600"/>
                  <a:gd name="T6" fmla="*/ 38171 w 38171"/>
                  <a:gd name="T7" fmla="*/ 13855 h 21600"/>
                  <a:gd name="T8" fmla="*/ 21600 w 38171"/>
                  <a:gd name="T9" fmla="*/ 21600 h 21600"/>
                  <a:gd name="T10" fmla="*/ 0 w 38171"/>
                  <a:gd name="T11" fmla="*/ 0 h 21600"/>
                  <a:gd name="T12" fmla="*/ 21600 w 38171"/>
                  <a:gd name="T1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71" h="21600" fill="none">
                    <a:moveTo>
                      <a:pt x="38171" y="13855"/>
                    </a:moveTo>
                    <a:cubicBezTo>
                      <a:pt x="34067" y="18763"/>
                      <a:pt x="27998" y="21599"/>
                      <a:pt x="21600" y="21600"/>
                    </a:cubicBezTo>
                    <a:cubicBezTo>
                      <a:pt x="9670" y="21600"/>
                      <a:pt x="0" y="11929"/>
                      <a:pt x="0" y="0"/>
                    </a:cubicBezTo>
                  </a:path>
                  <a:path w="38171" h="21600" stroke="0">
                    <a:moveTo>
                      <a:pt x="38171" y="13855"/>
                    </a:moveTo>
                    <a:cubicBezTo>
                      <a:pt x="34067" y="18763"/>
                      <a:pt x="27998" y="21599"/>
                      <a:pt x="21600" y="21600"/>
                    </a:cubicBez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44450">
                <a:solidFill>
                  <a:srgbClr val="00FF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8" name="Rectangle 6"/>
              <p:cNvSpPr>
                <a:spLocks noChangeArrowheads="1"/>
              </p:cNvSpPr>
              <p:nvPr/>
            </p:nvSpPr>
            <p:spPr bwMode="auto">
              <a:xfrm>
                <a:off x="2460" y="2767"/>
                <a:ext cx="136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0489" name="Arc 7"/>
              <p:cNvSpPr>
                <a:spLocks noChangeArrowheads="1"/>
              </p:cNvSpPr>
              <p:nvPr/>
            </p:nvSpPr>
            <p:spPr bwMode="auto">
              <a:xfrm>
                <a:off x="3606" y="3294"/>
                <a:ext cx="357" cy="198"/>
              </a:xfrm>
              <a:custGeom>
                <a:avLst/>
                <a:gdLst>
                  <a:gd name="T0" fmla="*/ 0 w 21600"/>
                  <a:gd name="T1" fmla="*/ 13262 h 13262"/>
                  <a:gd name="T2" fmla="*/ 4550 w 21600"/>
                  <a:gd name="T3" fmla="*/ 0 h 13262"/>
                  <a:gd name="T4" fmla="*/ 0 w 21600"/>
                  <a:gd name="T5" fmla="*/ 13262 h 13262"/>
                  <a:gd name="T6" fmla="*/ 4550 w 21600"/>
                  <a:gd name="T7" fmla="*/ 0 h 13262"/>
                  <a:gd name="T8" fmla="*/ 21600 w 21600"/>
                  <a:gd name="T9" fmla="*/ 13262 h 13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13262" fill="none">
                    <a:moveTo>
                      <a:pt x="0" y="13262"/>
                    </a:moveTo>
                    <a:cubicBezTo>
                      <a:pt x="0" y="8458"/>
                      <a:pt x="1601" y="3791"/>
                      <a:pt x="4550" y="0"/>
                    </a:cubicBezTo>
                  </a:path>
                  <a:path w="21600" h="13262" stroke="0">
                    <a:moveTo>
                      <a:pt x="0" y="13262"/>
                    </a:moveTo>
                    <a:cubicBezTo>
                      <a:pt x="0" y="8458"/>
                      <a:pt x="1601" y="3791"/>
                      <a:pt x="4550" y="0"/>
                    </a:cubicBezTo>
                    <a:lnTo>
                      <a:pt x="21600" y="13262"/>
                    </a:lnTo>
                    <a:close/>
                  </a:path>
                </a:pathLst>
              </a:custGeom>
              <a:noFill/>
              <a:ln w="44450">
                <a:solidFill>
                  <a:srgbClr val="00FF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0" name="Rectangle 8"/>
              <p:cNvSpPr>
                <a:spLocks noChangeArrowheads="1"/>
              </p:cNvSpPr>
              <p:nvPr/>
            </p:nvSpPr>
            <p:spPr bwMode="auto">
              <a:xfrm>
                <a:off x="3383" y="3159"/>
                <a:ext cx="136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0491" name="Arc 9"/>
              <p:cNvSpPr>
                <a:spLocks noChangeArrowheads="1"/>
              </p:cNvSpPr>
              <p:nvPr/>
            </p:nvSpPr>
            <p:spPr bwMode="auto">
              <a:xfrm>
                <a:off x="2426" y="2481"/>
                <a:ext cx="635" cy="278"/>
              </a:xfrm>
              <a:custGeom>
                <a:avLst/>
                <a:gdLst>
                  <a:gd name="T0" fmla="*/ 21562 w 21562"/>
                  <a:gd name="T1" fmla="*/ 1275 h 10444"/>
                  <a:gd name="T2" fmla="*/ 18907 w 21562"/>
                  <a:gd name="T3" fmla="*/ 10444 h 10444"/>
                  <a:gd name="T4" fmla="*/ 21562 w 21562"/>
                  <a:gd name="T5" fmla="*/ 1275 h 10444"/>
                  <a:gd name="T6" fmla="*/ 18907 w 21562"/>
                  <a:gd name="T7" fmla="*/ 10444 h 10444"/>
                  <a:gd name="T8" fmla="*/ 0 w 21562"/>
                  <a:gd name="T9" fmla="*/ 0 h 10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562" h="10444" fill="none">
                    <a:moveTo>
                      <a:pt x="21562" y="1275"/>
                    </a:moveTo>
                    <a:cubicBezTo>
                      <a:pt x="21372" y="4491"/>
                      <a:pt x="20464" y="7623"/>
                      <a:pt x="18907" y="10444"/>
                    </a:cubicBezTo>
                  </a:path>
                  <a:path w="21562" h="10444" stroke="0">
                    <a:moveTo>
                      <a:pt x="21562" y="1275"/>
                    </a:moveTo>
                    <a:cubicBezTo>
                      <a:pt x="21372" y="4491"/>
                      <a:pt x="20464" y="7623"/>
                      <a:pt x="18907" y="1044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44450">
                <a:solidFill>
                  <a:srgbClr val="00FF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2" name="Rectangle 10"/>
              <p:cNvSpPr>
                <a:spLocks noChangeArrowheads="1"/>
              </p:cNvSpPr>
              <p:nvPr/>
            </p:nvSpPr>
            <p:spPr bwMode="auto">
              <a:xfrm>
                <a:off x="3101" y="2576"/>
                <a:ext cx="137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0493" name="Line 11"/>
              <p:cNvSpPr>
                <a:spLocks noChangeShapeType="1"/>
              </p:cNvSpPr>
              <p:nvPr/>
            </p:nvSpPr>
            <p:spPr bwMode="auto">
              <a:xfrm>
                <a:off x="1882" y="2523"/>
                <a:ext cx="2699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0494" name="Rectangle 12"/>
              <p:cNvSpPr>
                <a:spLocks noChangeArrowheads="1"/>
              </p:cNvSpPr>
              <p:nvPr/>
            </p:nvSpPr>
            <p:spPr bwMode="auto">
              <a:xfrm>
                <a:off x="4678" y="2341"/>
                <a:ext cx="136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0495" name="Line 13"/>
              <p:cNvSpPr>
                <a:spLocks noChangeShapeType="1"/>
              </p:cNvSpPr>
              <p:nvPr/>
            </p:nvSpPr>
            <p:spPr bwMode="auto">
              <a:xfrm>
                <a:off x="1882" y="3475"/>
                <a:ext cx="2751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0496" name="Rectangle 14"/>
              <p:cNvSpPr>
                <a:spLocks noChangeArrowheads="1"/>
              </p:cNvSpPr>
              <p:nvPr/>
            </p:nvSpPr>
            <p:spPr bwMode="auto">
              <a:xfrm>
                <a:off x="4617" y="3527"/>
                <a:ext cx="136" cy="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0497" name="Line 15"/>
              <p:cNvSpPr>
                <a:spLocks noChangeShapeType="1"/>
              </p:cNvSpPr>
              <p:nvPr/>
            </p:nvSpPr>
            <p:spPr bwMode="auto">
              <a:xfrm>
                <a:off x="2109" y="2160"/>
                <a:ext cx="2595" cy="1891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20498" name="Rectangle 16"/>
            <p:cNvSpPr>
              <a:spLocks noChangeArrowheads="1"/>
            </p:cNvSpPr>
            <p:nvPr/>
          </p:nvSpPr>
          <p:spPr bwMode="auto">
            <a:xfrm>
              <a:off x="2272" y="1842"/>
              <a:ext cx="121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434643" name="Text Box 17"/>
          <p:cNvSpPr txBox="1">
            <a:spLocks noChangeArrowheads="1"/>
          </p:cNvSpPr>
          <p:nvPr/>
        </p:nvSpPr>
        <p:spPr bwMode="auto">
          <a:xfrm>
            <a:off x="365125" y="2535238"/>
            <a:ext cx="3190875" cy="4603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150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30°</a:t>
            </a:r>
          </a:p>
        </p:txBody>
      </p:sp>
      <p:sp>
        <p:nvSpPr>
          <p:cNvPr id="20500" name="圆角矩形 31"/>
          <p:cNvSpPr>
            <a:spLocks noChangeArrowheads="1"/>
          </p:cNvSpPr>
          <p:nvPr/>
        </p:nvSpPr>
        <p:spPr bwMode="auto">
          <a:xfrm>
            <a:off x="365125" y="920750"/>
            <a:ext cx="1370013" cy="469900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143464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7" grpId="0" bldLvl="0"/>
      <p:bldP spid="143464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3"/>
          <p:cNvSpPr>
            <a:spLocks noChangeArrowheads="1"/>
          </p:cNvSpPr>
          <p:nvPr/>
        </p:nvSpPr>
        <p:spPr bwMode="auto">
          <a:xfrm>
            <a:off x="781050" y="2538413"/>
            <a:ext cx="480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BC.</a:t>
            </a:r>
          </a:p>
        </p:txBody>
      </p:sp>
      <p:sp>
        <p:nvSpPr>
          <p:cNvPr id="1435651" name="Rectangle 4"/>
          <p:cNvSpPr/>
          <p:nvPr/>
        </p:nvSpPr>
        <p:spPr>
          <a:xfrm>
            <a:off x="781050" y="3833813"/>
            <a:ext cx="7162800" cy="19939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∵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=∠D=45°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，  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=135°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∠D+∠C=180°.(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∴ </a:t>
            </a:r>
            <a:r>
              <a:rPr lang="en-US" altLang="zh-CN" sz="24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CD,AD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（同旁内角互补，两直线平行）</a:t>
            </a:r>
            <a:r>
              <a:rPr lang="en-US" altLang="zh-CN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i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652" name="Rectangle 5"/>
          <p:cNvSpPr>
            <a:spLocks noChangeArrowheads="1"/>
          </p:cNvSpPr>
          <p:nvPr/>
        </p:nvSpPr>
        <p:spPr bwMode="auto">
          <a:xfrm rot="10746163">
            <a:off x="895350" y="339725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</p:txBody>
      </p:sp>
      <p:grpSp>
        <p:nvGrpSpPr>
          <p:cNvPr id="21509" name="Group 6"/>
          <p:cNvGrpSpPr/>
          <p:nvPr/>
        </p:nvGrpSpPr>
        <p:grpSpPr bwMode="auto">
          <a:xfrm>
            <a:off x="5305425" y="2386013"/>
            <a:ext cx="3657600" cy="1905000"/>
            <a:chOff x="0" y="0"/>
            <a:chExt cx="2304" cy="1200"/>
          </a:xfrm>
        </p:grpSpPr>
        <p:sp>
          <p:nvSpPr>
            <p:cNvPr id="21510" name="AutoShape 7"/>
            <p:cNvSpPr>
              <a:spLocks noChangeArrowheads="1"/>
            </p:cNvSpPr>
            <p:nvPr/>
          </p:nvSpPr>
          <p:spPr bwMode="auto">
            <a:xfrm>
              <a:off x="384" y="336"/>
              <a:ext cx="1536" cy="576"/>
            </a:xfrm>
            <a:prstGeom prst="parallelogram">
              <a:avLst>
                <a:gd name="adj" fmla="val 66667"/>
              </a:avLst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1511" name="Oval 8"/>
            <p:cNvSpPr>
              <a:spLocks noChangeArrowheads="1"/>
            </p:cNvSpPr>
            <p:nvPr/>
          </p:nvSpPr>
          <p:spPr bwMode="auto">
            <a:xfrm>
              <a:off x="1824" y="48"/>
              <a:ext cx="480" cy="38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1512" name="Oval 9"/>
            <p:cNvSpPr>
              <a:spLocks noChangeArrowheads="1"/>
            </p:cNvSpPr>
            <p:nvPr/>
          </p:nvSpPr>
          <p:spPr bwMode="auto">
            <a:xfrm>
              <a:off x="1392" y="816"/>
              <a:ext cx="480" cy="38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1513" name="Oval 10"/>
            <p:cNvSpPr>
              <a:spLocks noChangeArrowheads="1"/>
            </p:cNvSpPr>
            <p:nvPr/>
          </p:nvSpPr>
          <p:spPr bwMode="auto">
            <a:xfrm>
              <a:off x="0" y="720"/>
              <a:ext cx="480" cy="38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1514" name="Oval 11"/>
            <p:cNvSpPr>
              <a:spLocks noChangeArrowheads="1"/>
            </p:cNvSpPr>
            <p:nvPr/>
          </p:nvSpPr>
          <p:spPr bwMode="auto">
            <a:xfrm>
              <a:off x="480" y="0"/>
              <a:ext cx="480" cy="38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1435659" name="Rectangle 2"/>
          <p:cNvSpPr/>
          <p:nvPr/>
        </p:nvSpPr>
        <p:spPr>
          <a:xfrm>
            <a:off x="615950" y="1425575"/>
            <a:ext cx="8220075" cy="12065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如图：已知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i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=45°</a:t>
            </a:r>
            <a:r>
              <a:rPr lang="zh-CN" altLang="en-US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=135°</a:t>
            </a:r>
            <a:r>
              <a:rPr lang="zh-CN" altLang="en-US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，问图中有哪些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直线平行？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50" grpId="0" build="p"/>
      <p:bldP spid="1435651" grpId="0" build="p"/>
      <p:bldP spid="14356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80"/>
          <p:cNvSpPr>
            <a:spLocks noChangeArrowheads="1"/>
          </p:cNvSpPr>
          <p:nvPr/>
        </p:nvSpPr>
        <p:spPr bwMode="auto">
          <a:xfrm>
            <a:off x="3562350" y="919163"/>
            <a:ext cx="20193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3600">
              <a:solidFill>
                <a:srgbClr val="228B8B"/>
              </a:solidFill>
            </a:endParaRPr>
          </a:p>
        </p:txBody>
      </p:sp>
      <p:grpSp>
        <p:nvGrpSpPr>
          <p:cNvPr id="22531" name="组合 2"/>
          <p:cNvGrpSpPr/>
          <p:nvPr/>
        </p:nvGrpSpPr>
        <p:grpSpPr bwMode="auto">
          <a:xfrm>
            <a:off x="509588" y="1835150"/>
            <a:ext cx="7848600" cy="1714500"/>
            <a:chOff x="1141" y="1903"/>
            <a:chExt cx="12360" cy="2699"/>
          </a:xfrm>
        </p:grpSpPr>
        <p:grpSp>
          <p:nvGrpSpPr>
            <p:cNvPr id="22532" name="组合 1"/>
            <p:cNvGrpSpPr/>
            <p:nvPr/>
          </p:nvGrpSpPr>
          <p:grpSpPr bwMode="auto">
            <a:xfrm>
              <a:off x="1141" y="1903"/>
              <a:ext cx="12360" cy="950"/>
              <a:chOff x="1141" y="1903"/>
              <a:chExt cx="12360" cy="950"/>
            </a:xfrm>
          </p:grpSpPr>
          <p:sp>
            <p:nvSpPr>
              <p:cNvPr id="22533" name="Text Box 6"/>
              <p:cNvSpPr txBox="1">
                <a:spLocks noChangeArrowheads="1"/>
              </p:cNvSpPr>
              <p:nvPr/>
            </p:nvSpPr>
            <p:spPr bwMode="auto">
              <a:xfrm>
                <a:off x="1141" y="1903"/>
                <a:ext cx="12360" cy="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1.</a:t>
                </a:r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如图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,</a:t>
                </a:r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不能判定     的是 （   ）</a:t>
                </a:r>
              </a:p>
            </p:txBody>
          </p:sp>
          <p:graphicFrame>
            <p:nvGraphicFramePr>
              <p:cNvPr id="22534" name="对象 15362"/>
              <p:cNvGraphicFramePr>
                <a:graphicFrameLocks noChangeAspect="1"/>
              </p:cNvGraphicFramePr>
              <p:nvPr/>
            </p:nvGraphicFramePr>
            <p:xfrm>
              <a:off x="4931" y="2020"/>
              <a:ext cx="1168" cy="7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62" r:id="rId3" imgW="393700" imgH="228600" progId="Equation.DSMT4">
                      <p:embed/>
                    </p:oleObj>
                  </mc:Choice>
                  <mc:Fallback>
                    <p:oleObj r:id="rId3" imgW="393700" imgH="228600" progId="Equation.DSMT4">
                      <p:embed/>
                      <p:pic>
                        <p:nvPicPr>
                          <p:cNvPr id="0" name="对象 153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1" y="2020"/>
                            <a:ext cx="1168" cy="7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2535" name="Text Box 3"/>
            <p:cNvSpPr txBox="1">
              <a:spLocks noChangeArrowheads="1"/>
            </p:cNvSpPr>
            <p:nvPr/>
          </p:nvSpPr>
          <p:spPr bwMode="auto">
            <a:xfrm>
              <a:off x="1141" y="2788"/>
              <a:ext cx="12020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A.∠2</a:t>
              </a:r>
              <a:r>
                <a:rPr lang="zh-CN" altLang="en-US" sz="2400">
                  <a:latin typeface="Times New Roman" panose="02020603050405020304" pitchFamily="18" charset="0"/>
                </a:rPr>
                <a:t>＝</a:t>
              </a:r>
              <a:r>
                <a:rPr lang="en-US" altLang="zh-CN" sz="2400">
                  <a:latin typeface="Times New Roman" panose="02020603050405020304" pitchFamily="18" charset="0"/>
                </a:rPr>
                <a:t>∠3        B.∠1</a:t>
              </a:r>
              <a:r>
                <a:rPr lang="zh-CN" altLang="en-US" sz="2400">
                  <a:latin typeface="Times New Roman" panose="02020603050405020304" pitchFamily="18" charset="0"/>
                </a:rPr>
                <a:t>＝</a:t>
              </a:r>
              <a:r>
                <a:rPr lang="en-US" altLang="zh-CN" sz="2400">
                  <a:latin typeface="Times New Roman" panose="02020603050405020304" pitchFamily="18" charset="0"/>
                </a:rPr>
                <a:t>∠4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latin typeface="Times New Roman" panose="02020603050405020304" pitchFamily="18" charset="0"/>
                </a:rPr>
                <a:t>C.∠1</a:t>
              </a:r>
              <a:r>
                <a:rPr lang="zh-CN" altLang="en-US" sz="2400">
                  <a:latin typeface="Times New Roman" panose="02020603050405020304" pitchFamily="18" charset="0"/>
                </a:rPr>
                <a:t>＝</a:t>
              </a:r>
              <a:r>
                <a:rPr lang="en-US" altLang="zh-CN" sz="2400">
                  <a:latin typeface="Times New Roman" panose="02020603050405020304" pitchFamily="18" charset="0"/>
                </a:rPr>
                <a:t>∠2        D.∠1</a:t>
              </a:r>
              <a:r>
                <a:rPr lang="zh-CN" altLang="en-US" sz="2400">
                  <a:latin typeface="Times New Roman" panose="02020603050405020304" pitchFamily="18" charset="0"/>
                </a:rPr>
                <a:t>＝</a:t>
              </a:r>
              <a:r>
                <a:rPr lang="en-US" altLang="zh-CN" sz="2400">
                  <a:latin typeface="Times New Roman" panose="02020603050405020304" pitchFamily="18" charset="0"/>
                </a:rPr>
                <a:t>∠3 </a:t>
              </a:r>
            </a:p>
          </p:txBody>
        </p:sp>
      </p:grpSp>
      <p:sp>
        <p:nvSpPr>
          <p:cNvPr id="1436680" name="Text Box 4"/>
          <p:cNvSpPr txBox="1">
            <a:spLocks noChangeArrowheads="1"/>
          </p:cNvSpPr>
          <p:nvPr/>
        </p:nvSpPr>
        <p:spPr bwMode="auto">
          <a:xfrm>
            <a:off x="4722813" y="19431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grpSp>
        <p:nvGrpSpPr>
          <p:cNvPr id="22537" name="Group 8"/>
          <p:cNvGrpSpPr>
            <a:grpSpLocks noChangeAspect="1"/>
          </p:cNvGrpSpPr>
          <p:nvPr/>
        </p:nvGrpSpPr>
        <p:grpSpPr bwMode="auto">
          <a:xfrm>
            <a:off x="6054725" y="1835150"/>
            <a:ext cx="2173288" cy="1755775"/>
            <a:chOff x="0" y="0"/>
            <a:chExt cx="1950" cy="1574"/>
          </a:xfrm>
        </p:grpSpPr>
        <p:graphicFrame>
          <p:nvGraphicFramePr>
            <p:cNvPr id="22538" name="Object 9"/>
            <p:cNvGraphicFramePr>
              <a:graphicFrameLocks noChangeAspect="1"/>
            </p:cNvGraphicFramePr>
            <p:nvPr/>
          </p:nvGraphicFramePr>
          <p:xfrm>
            <a:off x="227" y="0"/>
            <a:ext cx="1723" cy="1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3" r:id="rId5" imgW="1588770" imgH="1453515" progId="">
                    <p:embed/>
                  </p:oleObj>
                </mc:Choice>
                <mc:Fallback>
                  <p:oleObj r:id="rId5" imgW="1588770" imgH="1453515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" y="0"/>
                          <a:ext cx="1723" cy="1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9" name="对象 15367"/>
            <p:cNvGraphicFramePr>
              <a:graphicFrameLocks noChangeAspect="1"/>
            </p:cNvGraphicFramePr>
            <p:nvPr/>
          </p:nvGraphicFramePr>
          <p:xfrm>
            <a:off x="227" y="136"/>
            <a:ext cx="227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4" r:id="rId7" imgW="127635" imgH="229235" progId="Equation.DSMT4">
                    <p:embed/>
                  </p:oleObj>
                </mc:Choice>
                <mc:Fallback>
                  <p:oleObj r:id="rId7" imgW="127635" imgH="229235" progId="Equation.DSMT4">
                    <p:embed/>
                    <p:pic>
                      <p:nvPicPr>
                        <p:cNvPr id="0" name="对象 153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" y="136"/>
                          <a:ext cx="227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0" name="对象 15368"/>
            <p:cNvGraphicFramePr>
              <a:graphicFrameLocks noChangeAspect="1"/>
            </p:cNvGraphicFramePr>
            <p:nvPr/>
          </p:nvGraphicFramePr>
          <p:xfrm>
            <a:off x="0" y="907"/>
            <a:ext cx="249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5" r:id="rId9" imgW="140335" imgH="229870" progId="Equation.DSMT4">
                    <p:embed/>
                  </p:oleObj>
                </mc:Choice>
                <mc:Fallback>
                  <p:oleObj r:id="rId9" imgW="140335" imgH="229870" progId="Equation.DSMT4">
                    <p:embed/>
                    <p:pic>
                      <p:nvPicPr>
                        <p:cNvPr id="0" name="对象 153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907"/>
                          <a:ext cx="249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41" name="Text Box 3"/>
          <p:cNvSpPr txBox="1">
            <a:spLocks noChangeArrowheads="1"/>
          </p:cNvSpPr>
          <p:nvPr/>
        </p:nvSpPr>
        <p:spPr bwMode="auto">
          <a:xfrm>
            <a:off x="431800" y="4041775"/>
            <a:ext cx="75977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∠2,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则下列结论正确的是（       ）</a:t>
            </a:r>
          </a:p>
        </p:txBody>
      </p:sp>
      <p:sp>
        <p:nvSpPr>
          <p:cNvPr id="22542" name="Text Box 5"/>
          <p:cNvSpPr txBox="1">
            <a:spLocks noChangeArrowheads="1"/>
          </p:cNvSpPr>
          <p:nvPr/>
        </p:nvSpPr>
        <p:spPr bwMode="auto">
          <a:xfrm>
            <a:off x="600075" y="4645025"/>
            <a:ext cx="395763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B.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 D.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</a:p>
        </p:txBody>
      </p:sp>
      <p:graphicFrame>
        <p:nvGraphicFramePr>
          <p:cNvPr id="22543" name="Object 4"/>
          <p:cNvGraphicFramePr>
            <a:graphicFrameLocks noChangeAspect="1"/>
          </p:cNvGraphicFramePr>
          <p:nvPr/>
        </p:nvGraphicFramePr>
        <p:xfrm>
          <a:off x="6534150" y="4186238"/>
          <a:ext cx="224313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r:id="rId11" imgW="1573530" imgH="1527810" progId="">
                  <p:embed/>
                </p:oleObj>
              </mc:Choice>
              <mc:Fallback>
                <p:oleObj r:id="rId11" imgW="1573530" imgH="152781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4186238"/>
                        <a:ext cx="224313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688" name="Text Box 4"/>
          <p:cNvSpPr txBox="1">
            <a:spLocks noChangeArrowheads="1"/>
          </p:cNvSpPr>
          <p:nvPr/>
        </p:nvSpPr>
        <p:spPr bwMode="auto">
          <a:xfrm>
            <a:off x="5799138" y="416401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80" grpId="0"/>
      <p:bldP spid="14366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22350" y="1825625"/>
            <a:ext cx="730885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可以确定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的条件是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    )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A.∠2=∠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B. ∠1=∠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C. ∠3=∠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D.  ∠3=∠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437699" name="Text Box 14"/>
          <p:cNvSpPr txBox="1">
            <a:spLocks noChangeArrowheads="1"/>
          </p:cNvSpPr>
          <p:nvPr/>
        </p:nvSpPr>
        <p:spPr bwMode="auto">
          <a:xfrm>
            <a:off x="6499225" y="182562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grpSp>
        <p:nvGrpSpPr>
          <p:cNvPr id="23556" name="组合 8"/>
          <p:cNvGrpSpPr/>
          <p:nvPr/>
        </p:nvGrpSpPr>
        <p:grpSpPr bwMode="auto">
          <a:xfrm>
            <a:off x="4094163" y="2671763"/>
            <a:ext cx="4248150" cy="2524125"/>
            <a:chOff x="6069" y="2784"/>
            <a:chExt cx="6690" cy="3975"/>
          </a:xfrm>
        </p:grpSpPr>
        <p:grpSp>
          <p:nvGrpSpPr>
            <p:cNvPr id="23557" name="Group 17"/>
            <p:cNvGrpSpPr/>
            <p:nvPr/>
          </p:nvGrpSpPr>
          <p:grpSpPr bwMode="auto">
            <a:xfrm>
              <a:off x="6522" y="3276"/>
              <a:ext cx="5442" cy="2875"/>
              <a:chOff x="318" y="227"/>
              <a:chExt cx="2177" cy="1150"/>
            </a:xfrm>
          </p:grpSpPr>
          <p:sp>
            <p:nvSpPr>
              <p:cNvPr id="23558" name="Freeform 3"/>
              <p:cNvSpPr>
                <a:spLocks noChangeArrowheads="1"/>
              </p:cNvSpPr>
              <p:nvPr/>
            </p:nvSpPr>
            <p:spPr bwMode="auto">
              <a:xfrm>
                <a:off x="318" y="227"/>
                <a:ext cx="2177" cy="1089"/>
              </a:xfrm>
              <a:custGeom>
                <a:avLst/>
                <a:gdLst>
                  <a:gd name="T0" fmla="*/ 1270 w 2177"/>
                  <a:gd name="T1" fmla="*/ 1089 h 1089"/>
                  <a:gd name="T2" fmla="*/ 544 w 2177"/>
                  <a:gd name="T3" fmla="*/ 0 h 1089"/>
                  <a:gd name="T4" fmla="*/ 0 w 2177"/>
                  <a:gd name="T5" fmla="*/ 1089 h 1089"/>
                  <a:gd name="T6" fmla="*/ 2177 w 2177"/>
                  <a:gd name="T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77" h="1089">
                    <a:moveTo>
                      <a:pt x="1270" y="1089"/>
                    </a:moveTo>
                    <a:lnTo>
                      <a:pt x="544" y="0"/>
                    </a:lnTo>
                    <a:lnTo>
                      <a:pt x="0" y="1089"/>
                    </a:lnTo>
                    <a:lnTo>
                      <a:pt x="2177" y="1089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59" name="Line 4"/>
              <p:cNvSpPr>
                <a:spLocks noChangeShapeType="1"/>
              </p:cNvSpPr>
              <p:nvPr/>
            </p:nvSpPr>
            <p:spPr bwMode="auto">
              <a:xfrm flipV="1">
                <a:off x="1588" y="318"/>
                <a:ext cx="635" cy="99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3560" name="Freeform 6"/>
              <p:cNvSpPr>
                <a:spLocks noChangeArrowheads="1"/>
              </p:cNvSpPr>
              <p:nvPr/>
            </p:nvSpPr>
            <p:spPr bwMode="auto">
              <a:xfrm>
                <a:off x="1499" y="1137"/>
                <a:ext cx="160" cy="56"/>
              </a:xfrm>
              <a:custGeom>
                <a:avLst/>
                <a:gdLst>
                  <a:gd name="T0" fmla="*/ 0 w 160"/>
                  <a:gd name="T1" fmla="*/ 56 h 56"/>
                  <a:gd name="T2" fmla="*/ 8 w 160"/>
                  <a:gd name="T3" fmla="*/ 32 h 56"/>
                  <a:gd name="T4" fmla="*/ 80 w 160"/>
                  <a:gd name="T5" fmla="*/ 0 h 56"/>
                  <a:gd name="T6" fmla="*/ 136 w 160"/>
                  <a:gd name="T7" fmla="*/ 8 h 56"/>
                  <a:gd name="T8" fmla="*/ 160 w 160"/>
                  <a:gd name="T9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56">
                    <a:moveTo>
                      <a:pt x="0" y="56"/>
                    </a:moveTo>
                    <a:cubicBezTo>
                      <a:pt x="3" y="48"/>
                      <a:pt x="2" y="38"/>
                      <a:pt x="8" y="32"/>
                    </a:cubicBezTo>
                    <a:cubicBezTo>
                      <a:pt x="14" y="26"/>
                      <a:pt x="69" y="4"/>
                      <a:pt x="80" y="0"/>
                    </a:cubicBezTo>
                    <a:cubicBezTo>
                      <a:pt x="99" y="3"/>
                      <a:pt x="118" y="3"/>
                      <a:pt x="136" y="8"/>
                    </a:cubicBezTo>
                    <a:cubicBezTo>
                      <a:pt x="145" y="11"/>
                      <a:pt x="160" y="24"/>
                      <a:pt x="160" y="24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1" name="Freeform 7"/>
              <p:cNvSpPr>
                <a:spLocks noChangeArrowheads="1"/>
              </p:cNvSpPr>
              <p:nvPr/>
            </p:nvSpPr>
            <p:spPr bwMode="auto">
              <a:xfrm>
                <a:off x="1691" y="1161"/>
                <a:ext cx="40" cy="160"/>
              </a:xfrm>
              <a:custGeom>
                <a:avLst/>
                <a:gdLst>
                  <a:gd name="T0" fmla="*/ 0 w 40"/>
                  <a:gd name="T1" fmla="*/ 0 h 160"/>
                  <a:gd name="T2" fmla="*/ 32 w 40"/>
                  <a:gd name="T3" fmla="*/ 72 h 160"/>
                  <a:gd name="T4" fmla="*/ 40 w 40"/>
                  <a:gd name="T5" fmla="*/ 96 h 160"/>
                  <a:gd name="T6" fmla="*/ 32 w 40"/>
                  <a:gd name="T7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60">
                    <a:moveTo>
                      <a:pt x="0" y="0"/>
                    </a:moveTo>
                    <a:cubicBezTo>
                      <a:pt x="25" y="38"/>
                      <a:pt x="13" y="15"/>
                      <a:pt x="32" y="72"/>
                    </a:cubicBezTo>
                    <a:cubicBezTo>
                      <a:pt x="35" y="80"/>
                      <a:pt x="40" y="96"/>
                      <a:pt x="40" y="96"/>
                    </a:cubicBezTo>
                    <a:cubicBezTo>
                      <a:pt x="32" y="155"/>
                      <a:pt x="32" y="133"/>
                      <a:pt x="32" y="16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2" name="Freeform 8"/>
              <p:cNvSpPr>
                <a:spLocks noChangeArrowheads="1"/>
              </p:cNvSpPr>
              <p:nvPr/>
            </p:nvSpPr>
            <p:spPr bwMode="auto">
              <a:xfrm>
                <a:off x="1403" y="1129"/>
                <a:ext cx="40" cy="200"/>
              </a:xfrm>
              <a:custGeom>
                <a:avLst/>
                <a:gdLst>
                  <a:gd name="T0" fmla="*/ 40 w 40"/>
                  <a:gd name="T1" fmla="*/ 0 h 200"/>
                  <a:gd name="T2" fmla="*/ 8 w 40"/>
                  <a:gd name="T3" fmla="*/ 72 h 200"/>
                  <a:gd name="T4" fmla="*/ 0 w 40"/>
                  <a:gd name="T5" fmla="*/ 96 h 200"/>
                  <a:gd name="T6" fmla="*/ 8 w 40"/>
                  <a:gd name="T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200">
                    <a:moveTo>
                      <a:pt x="40" y="0"/>
                    </a:moveTo>
                    <a:cubicBezTo>
                      <a:pt x="15" y="38"/>
                      <a:pt x="27" y="15"/>
                      <a:pt x="8" y="72"/>
                    </a:cubicBezTo>
                    <a:cubicBezTo>
                      <a:pt x="5" y="80"/>
                      <a:pt x="0" y="96"/>
                      <a:pt x="0" y="96"/>
                    </a:cubicBezTo>
                    <a:cubicBezTo>
                      <a:pt x="3" y="131"/>
                      <a:pt x="8" y="200"/>
                      <a:pt x="8" y="20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3" name="Text Box 9"/>
              <p:cNvSpPr txBox="1">
                <a:spLocks noChangeArrowheads="1"/>
              </p:cNvSpPr>
              <p:nvPr/>
            </p:nvSpPr>
            <p:spPr bwMode="auto">
              <a:xfrm>
                <a:off x="1134" y="1044"/>
                <a:ext cx="1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23564" name="Text Box 10"/>
              <p:cNvSpPr txBox="1">
                <a:spLocks noChangeArrowheads="1"/>
              </p:cNvSpPr>
              <p:nvPr/>
            </p:nvSpPr>
            <p:spPr bwMode="auto">
              <a:xfrm>
                <a:off x="1406" y="862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3565" name="Text Box 11"/>
              <p:cNvSpPr txBox="1">
                <a:spLocks noChangeArrowheads="1"/>
              </p:cNvSpPr>
              <p:nvPr/>
            </p:nvSpPr>
            <p:spPr bwMode="auto">
              <a:xfrm>
                <a:off x="1815" y="1089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</p:grpSp>
        <p:sp>
          <p:nvSpPr>
            <p:cNvPr id="23566" name="文本框 1"/>
            <p:cNvSpPr txBox="1">
              <a:spLocks noChangeArrowheads="1"/>
            </p:cNvSpPr>
            <p:nvPr/>
          </p:nvSpPr>
          <p:spPr bwMode="auto">
            <a:xfrm>
              <a:off x="7189" y="2985"/>
              <a:ext cx="81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 </a:t>
              </a:r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3567" name="文本框 2"/>
            <p:cNvSpPr txBox="1">
              <a:spLocks noChangeArrowheads="1"/>
            </p:cNvSpPr>
            <p:nvPr/>
          </p:nvSpPr>
          <p:spPr bwMode="auto">
            <a:xfrm>
              <a:off x="11285" y="2784"/>
              <a:ext cx="5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3568" name="文本框 3"/>
            <p:cNvSpPr txBox="1">
              <a:spLocks noChangeArrowheads="1"/>
            </p:cNvSpPr>
            <p:nvPr/>
          </p:nvSpPr>
          <p:spPr bwMode="auto">
            <a:xfrm>
              <a:off x="6069" y="5869"/>
              <a:ext cx="6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endParaRPr lang="en-US" altLang="zh-CN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3569" name="文本框 4"/>
            <p:cNvSpPr txBox="1">
              <a:spLocks noChangeArrowheads="1"/>
            </p:cNvSpPr>
            <p:nvPr/>
          </p:nvSpPr>
          <p:spPr bwMode="auto">
            <a:xfrm>
              <a:off x="12125" y="5691"/>
              <a:ext cx="63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endParaRPr lang="en-US" altLang="zh-CN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241" y="6039"/>
              <a:ext cx="9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2400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C </a:t>
              </a:r>
              <a:r>
                <a:rPr lang="en-US" altLang="zh-CN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88"/>
          <p:cNvSpPr txBox="1">
            <a:spLocks noChangeArrowheads="1"/>
          </p:cNvSpPr>
          <p:nvPr/>
        </p:nvSpPr>
        <p:spPr bwMode="auto">
          <a:xfrm>
            <a:off x="519113" y="652463"/>
            <a:ext cx="8078787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a,b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所截，给出下列条件：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 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∠3=∠6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∠4=∠1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 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∠6+∠7=180°.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其中能判定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的条件序号是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_____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8723" name="Text Box 60"/>
          <p:cNvSpPr txBox="1">
            <a:spLocks noChangeArrowheads="1"/>
          </p:cNvSpPr>
          <p:nvPr/>
        </p:nvSpPr>
        <p:spPr bwMode="auto">
          <a:xfrm>
            <a:off x="4818063" y="2398713"/>
            <a:ext cx="124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(1)(2)(4)</a:t>
            </a:r>
          </a:p>
        </p:txBody>
      </p:sp>
      <p:grpSp>
        <p:nvGrpSpPr>
          <p:cNvPr id="24580" name="Group 61"/>
          <p:cNvGrpSpPr/>
          <p:nvPr/>
        </p:nvGrpSpPr>
        <p:grpSpPr bwMode="auto">
          <a:xfrm>
            <a:off x="2027238" y="3165475"/>
            <a:ext cx="5965825" cy="3152775"/>
            <a:chOff x="0" y="0"/>
            <a:chExt cx="3758" cy="1986"/>
          </a:xfrm>
        </p:grpSpPr>
        <p:sp>
          <p:nvSpPr>
            <p:cNvPr id="24581" name="Arc 62"/>
            <p:cNvSpPr>
              <a:spLocks noChangeArrowheads="1"/>
            </p:cNvSpPr>
            <p:nvPr/>
          </p:nvSpPr>
          <p:spPr bwMode="auto">
            <a:xfrm>
              <a:off x="998" y="1419"/>
              <a:ext cx="383" cy="270"/>
            </a:xfrm>
            <a:custGeom>
              <a:avLst/>
              <a:gdLst>
                <a:gd name="T0" fmla="*/ 29870 w 29871"/>
                <a:gd name="T1" fmla="*/ 10845 h 21600"/>
                <a:gd name="T2" fmla="*/ 11191 w 29871"/>
                <a:gd name="T3" fmla="*/ 21600 h 21600"/>
                <a:gd name="T4" fmla="*/ 0 w 29871"/>
                <a:gd name="T5" fmla="*/ 18474 h 21600"/>
                <a:gd name="T6" fmla="*/ 29870 w 29871"/>
                <a:gd name="T7" fmla="*/ 10845 h 21600"/>
                <a:gd name="T8" fmla="*/ 11191 w 29871"/>
                <a:gd name="T9" fmla="*/ 21600 h 21600"/>
                <a:gd name="T10" fmla="*/ 0 w 29871"/>
                <a:gd name="T11" fmla="*/ 18474 h 21600"/>
                <a:gd name="T12" fmla="*/ 11191 w 29871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871" h="21600" fill="none">
                  <a:moveTo>
                    <a:pt x="29870" y="10845"/>
                  </a:moveTo>
                  <a:cubicBezTo>
                    <a:pt x="26005" y="17503"/>
                    <a:pt x="18889" y="21599"/>
                    <a:pt x="11191" y="21600"/>
                  </a:cubicBezTo>
                  <a:cubicBezTo>
                    <a:pt x="7245" y="21600"/>
                    <a:pt x="3374" y="20519"/>
                    <a:pt x="0" y="18474"/>
                  </a:cubicBezTo>
                </a:path>
                <a:path w="29871" h="21600" stroke="0">
                  <a:moveTo>
                    <a:pt x="29870" y="10845"/>
                  </a:moveTo>
                  <a:cubicBezTo>
                    <a:pt x="26005" y="17503"/>
                    <a:pt x="18889" y="21599"/>
                    <a:pt x="11191" y="21600"/>
                  </a:cubicBezTo>
                  <a:cubicBezTo>
                    <a:pt x="7245" y="21600"/>
                    <a:pt x="3374" y="20519"/>
                    <a:pt x="0" y="18474"/>
                  </a:cubicBezTo>
                  <a:lnTo>
                    <a:pt x="11191" y="0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Rectangle 63"/>
            <p:cNvSpPr>
              <a:spLocks noChangeArrowheads="1"/>
            </p:cNvSpPr>
            <p:nvPr/>
          </p:nvSpPr>
          <p:spPr bwMode="auto">
            <a:xfrm>
              <a:off x="1252" y="1647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583" name="Arc 64"/>
            <p:cNvSpPr>
              <a:spLocks noChangeArrowheads="1"/>
            </p:cNvSpPr>
            <p:nvPr/>
          </p:nvSpPr>
          <p:spPr bwMode="auto">
            <a:xfrm>
              <a:off x="934" y="1533"/>
              <a:ext cx="128" cy="151"/>
            </a:xfrm>
            <a:custGeom>
              <a:avLst/>
              <a:gdLst>
                <a:gd name="T0" fmla="*/ 33847 w 33848"/>
                <a:gd name="T1" fmla="*/ 36313 h 40122"/>
                <a:gd name="T2" fmla="*/ 21600 w 33848"/>
                <a:gd name="T3" fmla="*/ 40122 h 40122"/>
                <a:gd name="T4" fmla="*/ 0 w 33848"/>
                <a:gd name="T5" fmla="*/ 18522 h 40122"/>
                <a:gd name="T6" fmla="*/ 10487 w 33848"/>
                <a:gd name="T7" fmla="*/ 0 h 40122"/>
                <a:gd name="T8" fmla="*/ 33847 w 33848"/>
                <a:gd name="T9" fmla="*/ 36313 h 40122"/>
                <a:gd name="T10" fmla="*/ 21600 w 33848"/>
                <a:gd name="T11" fmla="*/ 40122 h 40122"/>
                <a:gd name="T12" fmla="*/ 0 w 33848"/>
                <a:gd name="T13" fmla="*/ 18522 h 40122"/>
                <a:gd name="T14" fmla="*/ 10487 w 33848"/>
                <a:gd name="T15" fmla="*/ 0 h 40122"/>
                <a:gd name="T16" fmla="*/ 21600 w 33848"/>
                <a:gd name="T17" fmla="*/ 18522 h 40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848" h="40122" fill="none">
                  <a:moveTo>
                    <a:pt x="33847" y="36313"/>
                  </a:moveTo>
                  <a:cubicBezTo>
                    <a:pt x="30245" y="38794"/>
                    <a:pt x="25974" y="40121"/>
                    <a:pt x="21600" y="40122"/>
                  </a:cubicBezTo>
                  <a:cubicBezTo>
                    <a:pt x="9670" y="40122"/>
                    <a:pt x="0" y="30451"/>
                    <a:pt x="0" y="18522"/>
                  </a:cubicBezTo>
                  <a:cubicBezTo>
                    <a:pt x="-1" y="10934"/>
                    <a:pt x="3980" y="3903"/>
                    <a:pt x="10487" y="0"/>
                  </a:cubicBezTo>
                </a:path>
                <a:path w="33848" h="40122" stroke="0">
                  <a:moveTo>
                    <a:pt x="33847" y="36313"/>
                  </a:moveTo>
                  <a:cubicBezTo>
                    <a:pt x="30245" y="38794"/>
                    <a:pt x="25974" y="40121"/>
                    <a:pt x="21600" y="40122"/>
                  </a:cubicBezTo>
                  <a:cubicBezTo>
                    <a:pt x="9670" y="40122"/>
                    <a:pt x="0" y="30451"/>
                    <a:pt x="0" y="18522"/>
                  </a:cubicBezTo>
                  <a:cubicBezTo>
                    <a:pt x="-1" y="10934"/>
                    <a:pt x="3980" y="3903"/>
                    <a:pt x="10487" y="0"/>
                  </a:cubicBezTo>
                  <a:lnTo>
                    <a:pt x="21600" y="18522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4" name="Rectangle 65"/>
            <p:cNvSpPr>
              <a:spLocks noChangeArrowheads="1"/>
            </p:cNvSpPr>
            <p:nvPr/>
          </p:nvSpPr>
          <p:spPr bwMode="auto">
            <a:xfrm>
              <a:off x="608" y="1533"/>
              <a:ext cx="14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4585" name="Arc 66"/>
            <p:cNvSpPr>
              <a:spLocks noChangeArrowheads="1"/>
            </p:cNvSpPr>
            <p:nvPr/>
          </p:nvSpPr>
          <p:spPr bwMode="auto">
            <a:xfrm>
              <a:off x="961" y="1352"/>
              <a:ext cx="373" cy="277"/>
            </a:xfrm>
            <a:custGeom>
              <a:avLst/>
              <a:gdLst>
                <a:gd name="T0" fmla="*/ 0 w 29140"/>
                <a:gd name="T1" fmla="*/ 13853 h 21600"/>
                <a:gd name="T2" fmla="*/ 20163 w 29140"/>
                <a:gd name="T3" fmla="*/ 0 h 21600"/>
                <a:gd name="T4" fmla="*/ 29140 w 29140"/>
                <a:gd name="T5" fmla="*/ 1953 h 21600"/>
                <a:gd name="T6" fmla="*/ 0 w 29140"/>
                <a:gd name="T7" fmla="*/ 13853 h 21600"/>
                <a:gd name="T8" fmla="*/ 20163 w 29140"/>
                <a:gd name="T9" fmla="*/ 0 h 21600"/>
                <a:gd name="T10" fmla="*/ 29140 w 29140"/>
                <a:gd name="T11" fmla="*/ 1953 h 21600"/>
                <a:gd name="T12" fmla="*/ 20163 w 29140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40" h="21600" fill="none">
                  <a:moveTo>
                    <a:pt x="0" y="13853"/>
                  </a:moveTo>
                  <a:cubicBezTo>
                    <a:pt x="3206" y="5507"/>
                    <a:pt x="11222" y="-1"/>
                    <a:pt x="20163" y="0"/>
                  </a:cubicBezTo>
                  <a:cubicBezTo>
                    <a:pt x="23260" y="0"/>
                    <a:pt x="26322" y="666"/>
                    <a:pt x="29140" y="1953"/>
                  </a:cubicBezTo>
                </a:path>
                <a:path w="29140" h="21600" stroke="0">
                  <a:moveTo>
                    <a:pt x="0" y="13853"/>
                  </a:moveTo>
                  <a:cubicBezTo>
                    <a:pt x="3206" y="5507"/>
                    <a:pt x="11222" y="-1"/>
                    <a:pt x="20163" y="0"/>
                  </a:cubicBezTo>
                  <a:cubicBezTo>
                    <a:pt x="23260" y="0"/>
                    <a:pt x="26322" y="666"/>
                    <a:pt x="29140" y="1953"/>
                  </a:cubicBezTo>
                  <a:lnTo>
                    <a:pt x="20163" y="21600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Rectangle 67"/>
            <p:cNvSpPr>
              <a:spLocks noChangeArrowheads="1"/>
            </p:cNvSpPr>
            <p:nvPr/>
          </p:nvSpPr>
          <p:spPr bwMode="auto">
            <a:xfrm>
              <a:off x="1107" y="1080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587" name="Arc 68"/>
            <p:cNvSpPr>
              <a:spLocks noChangeArrowheads="1"/>
            </p:cNvSpPr>
            <p:nvPr/>
          </p:nvSpPr>
          <p:spPr bwMode="auto">
            <a:xfrm>
              <a:off x="1258" y="1377"/>
              <a:ext cx="161" cy="173"/>
            </a:xfrm>
            <a:custGeom>
              <a:avLst/>
              <a:gdLst>
                <a:gd name="T0" fmla="*/ 0 w 36874"/>
                <a:gd name="T1" fmla="*/ 6326 h 39608"/>
                <a:gd name="T2" fmla="*/ 15274 w 36874"/>
                <a:gd name="T3" fmla="*/ 0 h 39608"/>
                <a:gd name="T4" fmla="*/ 36874 w 36874"/>
                <a:gd name="T5" fmla="*/ 21600 h 39608"/>
                <a:gd name="T6" fmla="*/ 27201 w 36874"/>
                <a:gd name="T7" fmla="*/ 39608 h 39608"/>
                <a:gd name="T8" fmla="*/ 0 w 36874"/>
                <a:gd name="T9" fmla="*/ 6326 h 39608"/>
                <a:gd name="T10" fmla="*/ 15274 w 36874"/>
                <a:gd name="T11" fmla="*/ 0 h 39608"/>
                <a:gd name="T12" fmla="*/ 36874 w 36874"/>
                <a:gd name="T13" fmla="*/ 21600 h 39608"/>
                <a:gd name="T14" fmla="*/ 27201 w 36874"/>
                <a:gd name="T15" fmla="*/ 39608 h 39608"/>
                <a:gd name="T16" fmla="*/ 15274 w 36874"/>
                <a:gd name="T17" fmla="*/ 21600 h 39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874" h="39608" fill="none">
                  <a:moveTo>
                    <a:pt x="0" y="6326"/>
                  </a:moveTo>
                  <a:cubicBezTo>
                    <a:pt x="4051" y="2275"/>
                    <a:pt x="9545" y="-1"/>
                    <a:pt x="15274" y="0"/>
                  </a:cubicBezTo>
                  <a:cubicBezTo>
                    <a:pt x="27203" y="0"/>
                    <a:pt x="36874" y="9670"/>
                    <a:pt x="36874" y="21600"/>
                  </a:cubicBezTo>
                  <a:cubicBezTo>
                    <a:pt x="36874" y="28845"/>
                    <a:pt x="33241" y="35607"/>
                    <a:pt x="27201" y="39608"/>
                  </a:cubicBezTo>
                </a:path>
                <a:path w="36874" h="39608" stroke="0">
                  <a:moveTo>
                    <a:pt x="0" y="6326"/>
                  </a:moveTo>
                  <a:cubicBezTo>
                    <a:pt x="4051" y="2275"/>
                    <a:pt x="9545" y="-1"/>
                    <a:pt x="15274" y="0"/>
                  </a:cubicBezTo>
                  <a:cubicBezTo>
                    <a:pt x="27203" y="0"/>
                    <a:pt x="36874" y="9670"/>
                    <a:pt x="36874" y="21600"/>
                  </a:cubicBezTo>
                  <a:cubicBezTo>
                    <a:pt x="36874" y="28845"/>
                    <a:pt x="33241" y="35607"/>
                    <a:pt x="27201" y="39608"/>
                  </a:cubicBezTo>
                  <a:lnTo>
                    <a:pt x="15274" y="21600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Rectangle 69"/>
            <p:cNvSpPr>
              <a:spLocks noChangeArrowheads="1"/>
            </p:cNvSpPr>
            <p:nvPr/>
          </p:nvSpPr>
          <p:spPr bwMode="auto">
            <a:xfrm>
              <a:off x="1508" y="1242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589" name="Arc 70"/>
            <p:cNvSpPr>
              <a:spLocks noChangeArrowheads="1"/>
            </p:cNvSpPr>
            <p:nvPr/>
          </p:nvSpPr>
          <p:spPr bwMode="auto">
            <a:xfrm>
              <a:off x="1758" y="473"/>
              <a:ext cx="475" cy="439"/>
            </a:xfrm>
            <a:custGeom>
              <a:avLst/>
              <a:gdLst>
                <a:gd name="T0" fmla="*/ -1 w 23344"/>
                <a:gd name="T1" fmla="*/ 11285 h 21600"/>
                <a:gd name="T2" fmla="*/ 18978 w 23344"/>
                <a:gd name="T3" fmla="*/ 0 h 21600"/>
                <a:gd name="T4" fmla="*/ 23344 w 23344"/>
                <a:gd name="T5" fmla="*/ 445 h 21600"/>
                <a:gd name="T6" fmla="*/ -1 w 23344"/>
                <a:gd name="T7" fmla="*/ 11285 h 21600"/>
                <a:gd name="T8" fmla="*/ 18978 w 23344"/>
                <a:gd name="T9" fmla="*/ 0 h 21600"/>
                <a:gd name="T10" fmla="*/ 23344 w 23344"/>
                <a:gd name="T11" fmla="*/ 445 h 21600"/>
                <a:gd name="T12" fmla="*/ 18978 w 23344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344" h="21600" fill="none">
                  <a:moveTo>
                    <a:pt x="-1" y="11285"/>
                  </a:moveTo>
                  <a:cubicBezTo>
                    <a:pt x="3779" y="4330"/>
                    <a:pt x="11061" y="-1"/>
                    <a:pt x="18978" y="0"/>
                  </a:cubicBezTo>
                  <a:cubicBezTo>
                    <a:pt x="20444" y="0"/>
                    <a:pt x="21907" y="149"/>
                    <a:pt x="23344" y="445"/>
                  </a:cubicBezTo>
                </a:path>
                <a:path w="23344" h="21600" stroke="0">
                  <a:moveTo>
                    <a:pt x="-1" y="11285"/>
                  </a:moveTo>
                  <a:cubicBezTo>
                    <a:pt x="3779" y="4330"/>
                    <a:pt x="11061" y="-1"/>
                    <a:pt x="18978" y="0"/>
                  </a:cubicBezTo>
                  <a:cubicBezTo>
                    <a:pt x="20444" y="0"/>
                    <a:pt x="21907" y="149"/>
                    <a:pt x="23344" y="445"/>
                  </a:cubicBezTo>
                  <a:lnTo>
                    <a:pt x="18978" y="21600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Rectangle 71"/>
            <p:cNvSpPr>
              <a:spLocks noChangeArrowheads="1"/>
            </p:cNvSpPr>
            <p:nvPr/>
          </p:nvSpPr>
          <p:spPr bwMode="auto">
            <a:xfrm>
              <a:off x="2403" y="392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591" name="Arc 72"/>
            <p:cNvSpPr>
              <a:spLocks noChangeArrowheads="1"/>
            </p:cNvSpPr>
            <p:nvPr/>
          </p:nvSpPr>
          <p:spPr bwMode="auto">
            <a:xfrm>
              <a:off x="2218" y="474"/>
              <a:ext cx="149" cy="231"/>
            </a:xfrm>
            <a:custGeom>
              <a:avLst/>
              <a:gdLst>
                <a:gd name="T0" fmla="*/ 1961 w 21600"/>
                <a:gd name="T1" fmla="*/ 0 h 33428"/>
                <a:gd name="T2" fmla="*/ 21600 w 21600"/>
                <a:gd name="T3" fmla="*/ 21511 h 33428"/>
                <a:gd name="T4" fmla="*/ 18015 w 21600"/>
                <a:gd name="T5" fmla="*/ 33428 h 33428"/>
                <a:gd name="T6" fmla="*/ 1961 w 21600"/>
                <a:gd name="T7" fmla="*/ 0 h 33428"/>
                <a:gd name="T8" fmla="*/ 21600 w 21600"/>
                <a:gd name="T9" fmla="*/ 21511 h 33428"/>
                <a:gd name="T10" fmla="*/ 18015 w 21600"/>
                <a:gd name="T11" fmla="*/ 33428 h 33428"/>
                <a:gd name="T12" fmla="*/ 0 w 21600"/>
                <a:gd name="T13" fmla="*/ 21511 h 33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3428" fill="none">
                  <a:moveTo>
                    <a:pt x="1961" y="0"/>
                  </a:moveTo>
                  <a:cubicBezTo>
                    <a:pt x="13084" y="1014"/>
                    <a:pt x="21600" y="10341"/>
                    <a:pt x="21600" y="21511"/>
                  </a:cubicBezTo>
                  <a:cubicBezTo>
                    <a:pt x="21600" y="25749"/>
                    <a:pt x="20353" y="29893"/>
                    <a:pt x="18015" y="33428"/>
                  </a:cubicBezTo>
                </a:path>
                <a:path w="21600" h="33428" stroke="0">
                  <a:moveTo>
                    <a:pt x="1961" y="0"/>
                  </a:moveTo>
                  <a:cubicBezTo>
                    <a:pt x="13084" y="1014"/>
                    <a:pt x="21600" y="10341"/>
                    <a:pt x="21600" y="21511"/>
                  </a:cubicBezTo>
                  <a:cubicBezTo>
                    <a:pt x="21600" y="25749"/>
                    <a:pt x="20353" y="29893"/>
                    <a:pt x="18015" y="33428"/>
                  </a:cubicBezTo>
                  <a:lnTo>
                    <a:pt x="0" y="21511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2" name="Rectangle 73"/>
            <p:cNvSpPr>
              <a:spLocks noChangeArrowheads="1"/>
            </p:cNvSpPr>
            <p:nvPr/>
          </p:nvSpPr>
          <p:spPr bwMode="auto">
            <a:xfrm>
              <a:off x="2039" y="176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593" name="Arc 74"/>
            <p:cNvSpPr>
              <a:spLocks noChangeArrowheads="1"/>
            </p:cNvSpPr>
            <p:nvPr/>
          </p:nvSpPr>
          <p:spPr bwMode="auto">
            <a:xfrm>
              <a:off x="1854" y="398"/>
              <a:ext cx="483" cy="467"/>
            </a:xfrm>
            <a:custGeom>
              <a:avLst/>
              <a:gdLst>
                <a:gd name="T0" fmla="*/ 22352 w 22353"/>
                <a:gd name="T1" fmla="*/ 13997 h 21600"/>
                <a:gd name="T2" fmla="*/ 5902 w 22353"/>
                <a:gd name="T3" fmla="*/ 21600 h 21600"/>
                <a:gd name="T4" fmla="*/ -1 w 22353"/>
                <a:gd name="T5" fmla="*/ 20778 h 21600"/>
                <a:gd name="T6" fmla="*/ 22352 w 22353"/>
                <a:gd name="T7" fmla="*/ 13997 h 21600"/>
                <a:gd name="T8" fmla="*/ 5902 w 22353"/>
                <a:gd name="T9" fmla="*/ 21600 h 21600"/>
                <a:gd name="T10" fmla="*/ -1 w 22353"/>
                <a:gd name="T11" fmla="*/ 20778 h 21600"/>
                <a:gd name="T12" fmla="*/ 5902 w 22353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53" h="21600" fill="none">
                  <a:moveTo>
                    <a:pt x="22352" y="13997"/>
                  </a:moveTo>
                  <a:cubicBezTo>
                    <a:pt x="18248" y="18820"/>
                    <a:pt x="12234" y="21599"/>
                    <a:pt x="5902" y="21600"/>
                  </a:cubicBezTo>
                  <a:cubicBezTo>
                    <a:pt x="3906" y="21600"/>
                    <a:pt x="1919" y="21323"/>
                    <a:pt x="-1" y="20778"/>
                  </a:cubicBezTo>
                </a:path>
                <a:path w="22353" h="21600" stroke="0">
                  <a:moveTo>
                    <a:pt x="22352" y="13997"/>
                  </a:moveTo>
                  <a:cubicBezTo>
                    <a:pt x="18248" y="18820"/>
                    <a:pt x="12234" y="21599"/>
                    <a:pt x="5902" y="21600"/>
                  </a:cubicBezTo>
                  <a:cubicBezTo>
                    <a:pt x="3906" y="21600"/>
                    <a:pt x="1919" y="21323"/>
                    <a:pt x="-1" y="20778"/>
                  </a:cubicBezTo>
                  <a:lnTo>
                    <a:pt x="5902" y="0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Rectangle 75"/>
            <p:cNvSpPr>
              <a:spLocks noChangeArrowheads="1"/>
            </p:cNvSpPr>
            <p:nvPr/>
          </p:nvSpPr>
          <p:spPr bwMode="auto">
            <a:xfrm>
              <a:off x="2134" y="797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595" name="Arc 76"/>
            <p:cNvSpPr>
              <a:spLocks noChangeArrowheads="1"/>
            </p:cNvSpPr>
            <p:nvPr/>
          </p:nvSpPr>
          <p:spPr bwMode="auto">
            <a:xfrm>
              <a:off x="1719" y="703"/>
              <a:ext cx="134" cy="162"/>
            </a:xfrm>
            <a:custGeom>
              <a:avLst/>
              <a:gdLst>
                <a:gd name="T0" fmla="*/ 33163 w 33163"/>
                <a:gd name="T1" fmla="*/ 36488 h 39844"/>
                <a:gd name="T2" fmla="*/ 21600 w 33163"/>
                <a:gd name="T3" fmla="*/ 39844 h 39844"/>
                <a:gd name="T4" fmla="*/ 0 w 33163"/>
                <a:gd name="T5" fmla="*/ 18244 h 39844"/>
                <a:gd name="T6" fmla="*/ 10036 w 33163"/>
                <a:gd name="T7" fmla="*/ -1 h 39844"/>
                <a:gd name="T8" fmla="*/ 33163 w 33163"/>
                <a:gd name="T9" fmla="*/ 36488 h 39844"/>
                <a:gd name="T10" fmla="*/ 21600 w 33163"/>
                <a:gd name="T11" fmla="*/ 39844 h 39844"/>
                <a:gd name="T12" fmla="*/ 0 w 33163"/>
                <a:gd name="T13" fmla="*/ 18244 h 39844"/>
                <a:gd name="T14" fmla="*/ 10036 w 33163"/>
                <a:gd name="T15" fmla="*/ -1 h 39844"/>
                <a:gd name="T16" fmla="*/ 21600 w 33163"/>
                <a:gd name="T17" fmla="*/ 18244 h 39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163" h="39844" fill="none">
                  <a:moveTo>
                    <a:pt x="33163" y="36488"/>
                  </a:moveTo>
                  <a:cubicBezTo>
                    <a:pt x="29704" y="38680"/>
                    <a:pt x="25694" y="39843"/>
                    <a:pt x="21600" y="39844"/>
                  </a:cubicBezTo>
                  <a:cubicBezTo>
                    <a:pt x="9670" y="39844"/>
                    <a:pt x="0" y="30173"/>
                    <a:pt x="0" y="18244"/>
                  </a:cubicBezTo>
                  <a:cubicBezTo>
                    <a:pt x="-1" y="10844"/>
                    <a:pt x="3787" y="3960"/>
                    <a:pt x="10036" y="-1"/>
                  </a:cubicBezTo>
                </a:path>
                <a:path w="33163" h="39844" stroke="0">
                  <a:moveTo>
                    <a:pt x="33163" y="36488"/>
                  </a:moveTo>
                  <a:cubicBezTo>
                    <a:pt x="29704" y="38680"/>
                    <a:pt x="25694" y="39843"/>
                    <a:pt x="21600" y="39844"/>
                  </a:cubicBezTo>
                  <a:cubicBezTo>
                    <a:pt x="9670" y="39844"/>
                    <a:pt x="0" y="30173"/>
                    <a:pt x="0" y="18244"/>
                  </a:cubicBezTo>
                  <a:cubicBezTo>
                    <a:pt x="-1" y="10844"/>
                    <a:pt x="3787" y="3960"/>
                    <a:pt x="10036" y="-1"/>
                  </a:cubicBezTo>
                  <a:lnTo>
                    <a:pt x="21600" y="18244"/>
                  </a:lnTo>
                  <a:close/>
                </a:path>
              </a:pathLst>
            </a:custGeom>
            <a:noFill/>
            <a:ln w="5715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Rectangle 77"/>
            <p:cNvSpPr>
              <a:spLocks noChangeArrowheads="1"/>
            </p:cNvSpPr>
            <p:nvPr/>
          </p:nvSpPr>
          <p:spPr bwMode="auto">
            <a:xfrm>
              <a:off x="1470" y="717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597" name="Line 78"/>
            <p:cNvSpPr>
              <a:spLocks noChangeShapeType="1"/>
            </p:cNvSpPr>
            <p:nvPr/>
          </p:nvSpPr>
          <p:spPr bwMode="auto">
            <a:xfrm>
              <a:off x="625" y="703"/>
              <a:ext cx="3133" cy="1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598" name="Rectangle 79"/>
            <p:cNvSpPr>
              <a:spLocks noChangeArrowheads="1"/>
            </p:cNvSpPr>
            <p:nvPr/>
          </p:nvSpPr>
          <p:spPr bwMode="auto">
            <a:xfrm>
              <a:off x="621" y="716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599" name="Line 80"/>
            <p:cNvSpPr>
              <a:spLocks noChangeShapeType="1"/>
            </p:cNvSpPr>
            <p:nvPr/>
          </p:nvSpPr>
          <p:spPr bwMode="auto">
            <a:xfrm>
              <a:off x="0" y="1552"/>
              <a:ext cx="3012" cy="1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600" name="Rectangle 81"/>
            <p:cNvSpPr>
              <a:spLocks noChangeArrowheads="1"/>
            </p:cNvSpPr>
            <p:nvPr/>
          </p:nvSpPr>
          <p:spPr bwMode="auto">
            <a:xfrm>
              <a:off x="30" y="1607"/>
              <a:ext cx="1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601" name="Line 82"/>
            <p:cNvSpPr>
              <a:spLocks noChangeShapeType="1"/>
            </p:cNvSpPr>
            <p:nvPr/>
          </p:nvSpPr>
          <p:spPr bwMode="auto">
            <a:xfrm flipH="1">
              <a:off x="719" y="0"/>
              <a:ext cx="1985" cy="198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602" name="Rectangle 83"/>
            <p:cNvSpPr>
              <a:spLocks noChangeArrowheads="1"/>
            </p:cNvSpPr>
            <p:nvPr/>
          </p:nvSpPr>
          <p:spPr bwMode="auto">
            <a:xfrm>
              <a:off x="2761" y="27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altLang="en-US" sz="24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1531" name="Freeform 84"/>
          <p:cNvSpPr>
            <a:spLocks noChangeArrowheads="1"/>
          </p:cNvSpPr>
          <p:nvPr/>
        </p:nvSpPr>
        <p:spPr bwMode="auto">
          <a:xfrm>
            <a:off x="3784600" y="3151188"/>
            <a:ext cx="3457575" cy="2520950"/>
          </a:xfrm>
          <a:custGeom>
            <a:avLst/>
            <a:gdLst>
              <a:gd name="T0" fmla="*/ 1588 w 2178"/>
              <a:gd name="T1" fmla="*/ 0 h 1588"/>
              <a:gd name="T2" fmla="*/ 0 w 2178"/>
              <a:gd name="T3" fmla="*/ 1588 h 1588"/>
              <a:gd name="T4" fmla="*/ 1588 w 2178"/>
              <a:gd name="T5" fmla="*/ 1588 h 1588"/>
              <a:gd name="T6" fmla="*/ 46 w 2178"/>
              <a:gd name="T7" fmla="*/ 1588 h 1588"/>
              <a:gd name="T8" fmla="*/ 907 w 2178"/>
              <a:gd name="T9" fmla="*/ 680 h 1588"/>
              <a:gd name="T10" fmla="*/ 2178 w 2178"/>
              <a:gd name="T11" fmla="*/ 726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78" h="1588">
                <a:moveTo>
                  <a:pt x="1588" y="0"/>
                </a:moveTo>
                <a:lnTo>
                  <a:pt x="0" y="1588"/>
                </a:lnTo>
                <a:lnTo>
                  <a:pt x="1588" y="1588"/>
                </a:lnTo>
                <a:lnTo>
                  <a:pt x="46" y="1588"/>
                </a:lnTo>
                <a:lnTo>
                  <a:pt x="907" y="680"/>
                </a:lnTo>
                <a:lnTo>
                  <a:pt x="2178" y="7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2" name="Freeform 85"/>
          <p:cNvSpPr>
            <a:spLocks noChangeArrowheads="1"/>
          </p:cNvSpPr>
          <p:nvPr/>
        </p:nvSpPr>
        <p:spPr bwMode="auto">
          <a:xfrm>
            <a:off x="2128838" y="4303713"/>
            <a:ext cx="5040312" cy="1368425"/>
          </a:xfrm>
          <a:custGeom>
            <a:avLst/>
            <a:gdLst>
              <a:gd name="T0" fmla="*/ 3175 w 3175"/>
              <a:gd name="T1" fmla="*/ 0 h 862"/>
              <a:gd name="T2" fmla="*/ 1905 w 3175"/>
              <a:gd name="T3" fmla="*/ 0 h 862"/>
              <a:gd name="T4" fmla="*/ 1043 w 3175"/>
              <a:gd name="T5" fmla="*/ 862 h 862"/>
              <a:gd name="T6" fmla="*/ 0 w 3175"/>
              <a:gd name="T7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5" h="862">
                <a:moveTo>
                  <a:pt x="3175" y="0"/>
                </a:moveTo>
                <a:lnTo>
                  <a:pt x="1905" y="0"/>
                </a:lnTo>
                <a:lnTo>
                  <a:pt x="1043" y="862"/>
                </a:lnTo>
                <a:lnTo>
                  <a:pt x="0" y="8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533" name="Group 86"/>
          <p:cNvGrpSpPr/>
          <p:nvPr/>
        </p:nvGrpSpPr>
        <p:grpSpPr bwMode="auto">
          <a:xfrm>
            <a:off x="3136900" y="3151188"/>
            <a:ext cx="4176713" cy="3240087"/>
            <a:chOff x="0" y="0"/>
            <a:chExt cx="2631" cy="2041"/>
          </a:xfrm>
        </p:grpSpPr>
        <p:sp>
          <p:nvSpPr>
            <p:cNvPr id="24606" name="Freeform 87"/>
            <p:cNvSpPr>
              <a:spLocks noChangeArrowheads="1"/>
            </p:cNvSpPr>
            <p:nvPr/>
          </p:nvSpPr>
          <p:spPr bwMode="auto">
            <a:xfrm>
              <a:off x="1315" y="0"/>
              <a:ext cx="1316" cy="680"/>
            </a:xfrm>
            <a:custGeom>
              <a:avLst/>
              <a:gdLst>
                <a:gd name="T0" fmla="*/ 681 w 1316"/>
                <a:gd name="T1" fmla="*/ 0 h 680"/>
                <a:gd name="T2" fmla="*/ 0 w 1316"/>
                <a:gd name="T3" fmla="*/ 680 h 680"/>
                <a:gd name="T4" fmla="*/ 1316 w 1316"/>
                <a:gd name="T5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6" h="680">
                  <a:moveTo>
                    <a:pt x="681" y="0"/>
                  </a:moveTo>
                  <a:lnTo>
                    <a:pt x="0" y="680"/>
                  </a:lnTo>
                  <a:lnTo>
                    <a:pt x="1316" y="68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7" name="Freeform 88"/>
            <p:cNvSpPr>
              <a:spLocks noChangeArrowheads="1"/>
            </p:cNvSpPr>
            <p:nvPr/>
          </p:nvSpPr>
          <p:spPr bwMode="auto">
            <a:xfrm>
              <a:off x="0" y="1588"/>
              <a:ext cx="1769" cy="453"/>
            </a:xfrm>
            <a:custGeom>
              <a:avLst/>
              <a:gdLst>
                <a:gd name="T0" fmla="*/ 0 w 1769"/>
                <a:gd name="T1" fmla="*/ 453 h 453"/>
                <a:gd name="T2" fmla="*/ 454 w 1769"/>
                <a:gd name="T3" fmla="*/ 0 h 453"/>
                <a:gd name="T4" fmla="*/ 1769 w 1769"/>
                <a:gd name="T5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9" h="453">
                  <a:moveTo>
                    <a:pt x="0" y="453"/>
                  </a:moveTo>
                  <a:lnTo>
                    <a:pt x="454" y="0"/>
                  </a:lnTo>
                  <a:lnTo>
                    <a:pt x="1769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36" name="Freeform 89"/>
          <p:cNvSpPr>
            <a:spLocks noChangeArrowheads="1"/>
          </p:cNvSpPr>
          <p:nvPr/>
        </p:nvSpPr>
        <p:spPr bwMode="auto">
          <a:xfrm>
            <a:off x="2057400" y="4230688"/>
            <a:ext cx="3167063" cy="1441450"/>
          </a:xfrm>
          <a:custGeom>
            <a:avLst/>
            <a:gdLst>
              <a:gd name="T0" fmla="*/ 635 w 1995"/>
              <a:gd name="T1" fmla="*/ 46 h 908"/>
              <a:gd name="T2" fmla="*/ 1995 w 1995"/>
              <a:gd name="T3" fmla="*/ 0 h 908"/>
              <a:gd name="T4" fmla="*/ 1134 w 1995"/>
              <a:gd name="T5" fmla="*/ 908 h 908"/>
              <a:gd name="T6" fmla="*/ 0 w 1995"/>
              <a:gd name="T7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5" h="908">
                <a:moveTo>
                  <a:pt x="635" y="46"/>
                </a:moveTo>
                <a:lnTo>
                  <a:pt x="1995" y="0"/>
                </a:lnTo>
                <a:lnTo>
                  <a:pt x="1134" y="908"/>
                </a:lnTo>
                <a:lnTo>
                  <a:pt x="0" y="90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23" grpId="0"/>
      <p:bldP spid="21531" grpId="0"/>
      <p:bldP spid="21531" grpId="1"/>
      <p:bldP spid="21532" grpId="0"/>
      <p:bldP spid="21532" grpId="1"/>
      <p:bldP spid="215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409700" y="908050"/>
            <a:ext cx="705802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如图，哪些直线平行，哪些直线不平行？</a:t>
            </a:r>
          </a:p>
        </p:txBody>
      </p:sp>
      <p:grpSp>
        <p:nvGrpSpPr>
          <p:cNvPr id="25603" name="Group 4"/>
          <p:cNvGrpSpPr>
            <a:grpSpLocks noChangeAspect="1"/>
          </p:cNvGrpSpPr>
          <p:nvPr/>
        </p:nvGrpSpPr>
        <p:grpSpPr bwMode="auto">
          <a:xfrm>
            <a:off x="1752600" y="1485900"/>
            <a:ext cx="4156075" cy="3521075"/>
            <a:chOff x="0" y="148"/>
            <a:chExt cx="2618" cy="2218"/>
          </a:xfrm>
        </p:grpSpPr>
        <p:graphicFrame>
          <p:nvGraphicFramePr>
            <p:cNvPr id="25604" name="对象 17411"/>
            <p:cNvGraphicFramePr>
              <a:graphicFrameLocks noChangeAspect="1"/>
            </p:cNvGraphicFramePr>
            <p:nvPr/>
          </p:nvGraphicFramePr>
          <p:xfrm>
            <a:off x="1501" y="2018"/>
            <a:ext cx="193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8" r:id="rId3" imgW="127000" imgH="229235" progId="Equation.DSMT4">
                    <p:embed/>
                  </p:oleObj>
                </mc:Choice>
                <mc:Fallback>
                  <p:oleObj r:id="rId3" imgW="127000" imgH="229235" progId="Equation.DSMT4">
                    <p:embed/>
                    <p:pic>
                      <p:nvPicPr>
                        <p:cNvPr id="0" name="对象 17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1" y="2018"/>
                          <a:ext cx="193" cy="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5" name="对象 17412"/>
            <p:cNvGraphicFramePr>
              <a:graphicFrameLocks noChangeAspect="1"/>
            </p:cNvGraphicFramePr>
            <p:nvPr/>
          </p:nvGraphicFramePr>
          <p:xfrm>
            <a:off x="2267" y="678"/>
            <a:ext cx="211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9" r:id="rId5" imgW="140335" imgH="229235" progId="Equation.DSMT4">
                    <p:embed/>
                  </p:oleObj>
                </mc:Choice>
                <mc:Fallback>
                  <p:oleObj r:id="rId5" imgW="140335" imgH="229235" progId="Equation.DSMT4">
                    <p:embed/>
                    <p:pic>
                      <p:nvPicPr>
                        <p:cNvPr id="0" name="对象 17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" y="678"/>
                          <a:ext cx="211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6" name="对象 17413"/>
            <p:cNvGraphicFramePr>
              <a:graphicFrameLocks noChangeAspect="1"/>
            </p:cNvGraphicFramePr>
            <p:nvPr/>
          </p:nvGraphicFramePr>
          <p:xfrm>
            <a:off x="1703" y="148"/>
            <a:ext cx="203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0" r:id="rId7" imgW="139700" imgH="228600" progId="Equation.DSMT4">
                    <p:embed/>
                  </p:oleObj>
                </mc:Choice>
                <mc:Fallback>
                  <p:oleObj r:id="rId7" imgW="139700" imgH="228600" progId="Equation.DSMT4">
                    <p:embed/>
                    <p:pic>
                      <p:nvPicPr>
                        <p:cNvPr id="0" name="对象 17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3" y="148"/>
                          <a:ext cx="203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7" name="对象 17414"/>
            <p:cNvGraphicFramePr>
              <a:graphicFrameLocks noChangeAspect="1"/>
            </p:cNvGraphicFramePr>
            <p:nvPr/>
          </p:nvGraphicFramePr>
          <p:xfrm>
            <a:off x="2403" y="1333"/>
            <a:ext cx="215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1" r:id="rId9" imgW="140335" imgH="229235" progId="Equation.DSMT4">
                    <p:embed/>
                  </p:oleObj>
                </mc:Choice>
                <mc:Fallback>
                  <p:oleObj r:id="rId9" imgW="140335" imgH="229235" progId="Equation.DSMT4">
                    <p:embed/>
                    <p:pic>
                      <p:nvPicPr>
                        <p:cNvPr id="0" name="对象 174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3" y="1333"/>
                          <a:ext cx="215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8" name="Object 9"/>
            <p:cNvGraphicFramePr>
              <a:graphicFrameLocks noChangeAspect="1"/>
            </p:cNvGraphicFramePr>
            <p:nvPr/>
          </p:nvGraphicFramePr>
          <p:xfrm>
            <a:off x="0" y="253"/>
            <a:ext cx="2358" cy="1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2" r:id="rId11" imgW="2286635" imgH="1711325" progId="">
                    <p:embed/>
                  </p:oleObj>
                </mc:Choice>
                <mc:Fallback>
                  <p:oleObj r:id="rId11" imgW="2286635" imgH="1711325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53"/>
                          <a:ext cx="2358" cy="17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1895475" y="5170488"/>
            <a:ext cx="5883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不平行</a:t>
            </a:r>
          </a:p>
        </p:txBody>
      </p:sp>
      <p:sp>
        <p:nvSpPr>
          <p:cNvPr id="17424" name="Arc 20"/>
          <p:cNvSpPr>
            <a:spLocks noChangeArrowheads="1"/>
          </p:cNvSpPr>
          <p:nvPr/>
        </p:nvSpPr>
        <p:spPr bwMode="auto">
          <a:xfrm rot="11391445" flipH="1">
            <a:off x="1319213" y="2862263"/>
            <a:ext cx="3667125" cy="576262"/>
          </a:xfrm>
          <a:custGeom>
            <a:avLst/>
            <a:gdLst>
              <a:gd name="T0" fmla="*/ 21565 w 21600"/>
              <a:gd name="T1" fmla="*/ -1 h 8468"/>
              <a:gd name="T2" fmla="*/ 21600 w 21600"/>
              <a:gd name="T3" fmla="*/ 1228 h 8468"/>
              <a:gd name="T4" fmla="*/ 20350 w 21600"/>
              <a:gd name="T5" fmla="*/ 8468 h 8468"/>
              <a:gd name="T6" fmla="*/ 21565 w 21600"/>
              <a:gd name="T7" fmla="*/ -1 h 8468"/>
              <a:gd name="T8" fmla="*/ 21600 w 21600"/>
              <a:gd name="T9" fmla="*/ 1228 h 8468"/>
              <a:gd name="T10" fmla="*/ 20350 w 21600"/>
              <a:gd name="T11" fmla="*/ 8468 h 8468"/>
              <a:gd name="T12" fmla="*/ 0 w 21600"/>
              <a:gd name="T13" fmla="*/ 1228 h 8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8468" fill="none">
                <a:moveTo>
                  <a:pt x="21565" y="-1"/>
                </a:moveTo>
                <a:cubicBezTo>
                  <a:pt x="21588" y="408"/>
                  <a:pt x="21600" y="818"/>
                  <a:pt x="21600" y="1228"/>
                </a:cubicBezTo>
                <a:cubicBezTo>
                  <a:pt x="21600" y="3695"/>
                  <a:pt x="21177" y="6143"/>
                  <a:pt x="20350" y="8468"/>
                </a:cubicBezTo>
              </a:path>
              <a:path w="21600" h="8468" stroke="0">
                <a:moveTo>
                  <a:pt x="21565" y="-1"/>
                </a:moveTo>
                <a:cubicBezTo>
                  <a:pt x="21588" y="408"/>
                  <a:pt x="21600" y="818"/>
                  <a:pt x="21600" y="1228"/>
                </a:cubicBezTo>
                <a:cubicBezTo>
                  <a:pt x="21600" y="3695"/>
                  <a:pt x="21177" y="6143"/>
                  <a:pt x="20350" y="8468"/>
                </a:cubicBezTo>
                <a:lnTo>
                  <a:pt x="0" y="122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1" name="矩形 11"/>
          <p:cNvSpPr>
            <a:spLocks noChangeArrowheads="1"/>
          </p:cNvSpPr>
          <p:nvPr/>
        </p:nvSpPr>
        <p:spPr bwMode="auto">
          <a:xfrm>
            <a:off x="539750" y="2133600"/>
            <a:ext cx="82993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理解掌握平行线的判定定理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能熟练运用平行线的判定定理判定两条直线是否平行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  <p:sp>
        <p:nvSpPr>
          <p:cNvPr id="6147" name="MH_SubTitle_4"/>
          <p:cNvSpPr txBox="1">
            <a:spLocks noChangeArrowheads="1"/>
          </p:cNvSpPr>
          <p:nvPr/>
        </p:nvSpPr>
        <p:spPr bwMode="auto">
          <a:xfrm>
            <a:off x="3606800" y="1246188"/>
            <a:ext cx="19304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r>
              <a:rPr lang="zh-CN" altLang="en-US" sz="3200" b="1" dirty="0">
                <a:solidFill>
                  <a:srgbClr val="228B8B"/>
                </a:solidFill>
                <a:ea typeface="方正姚体" panose="02010601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80"/>
          <p:cNvSpPr>
            <a:spLocks noChangeArrowheads="1"/>
          </p:cNvSpPr>
          <p:nvPr/>
        </p:nvSpPr>
        <p:spPr bwMode="auto">
          <a:xfrm>
            <a:off x="466725" y="774700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79438" y="1103313"/>
            <a:ext cx="38401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判定两条直线平行的方法</a:t>
            </a:r>
            <a:endParaRPr lang="zh-CN" altLang="en-US" sz="2400" u="sng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15" name="表格 13314"/>
          <p:cNvGraphicFramePr/>
          <p:nvPr/>
        </p:nvGraphicFramePr>
        <p:xfrm>
          <a:off x="735013" y="1784350"/>
          <a:ext cx="7731125" cy="4404197"/>
        </p:xfrm>
        <a:graphic>
          <a:graphicData uri="http://schemas.openxmlformats.org/drawingml/2006/table">
            <a:tbl>
              <a:tblPr/>
              <a:tblGrid>
                <a:gridCol w="329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9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07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文字叙述</a:t>
                      </a:r>
                    </a:p>
                  </a:txBody>
                  <a:tcPr marT="45713" marB="45713" anchor="ctr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符号语言</a:t>
                      </a:r>
                    </a:p>
                  </a:txBody>
                  <a:tcPr marT="45713" marB="45713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图形</a:t>
                      </a:r>
                    </a:p>
                  </a:txBody>
                  <a:tcPr marT="45713" marB="45713" anchor="ctr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549">
                <a:tc>
                  <a:txBody>
                    <a:bodyPr/>
                    <a:lstStyle/>
                    <a:p>
                      <a:pPr marL="0" lvl="0"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u="sng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  </a:t>
                      </a:r>
                      <a:r>
                        <a:rPr lang="zh-CN" altLang="en-US" sz="2400" b="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相等</a:t>
                      </a:r>
                    </a:p>
                    <a:p>
                      <a:pPr marL="0" lvl="0"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两直线平行</a:t>
                      </a:r>
                    </a:p>
                  </a:txBody>
                  <a:tcPr marT="45713" marB="45713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zh-CN" altLang="en-US" sz="2400" b="0" u="sng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lang="zh-CN" altLang="en-US" sz="2400" b="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endParaRPr lang="zh-CN" altLang="en-US" sz="2400" b="0" i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3" marB="45713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400" b="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3" marB="45713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549">
                <a:tc>
                  <a:txBody>
                    <a:bodyPr/>
                    <a:lstStyle/>
                    <a:p>
                      <a:pPr marL="0" lvl="0"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u="sng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   </a:t>
                      </a:r>
                      <a:r>
                        <a:rPr lang="zh-CN" altLang="en-US" sz="2400" b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相等</a:t>
                      </a:r>
                    </a:p>
                    <a:p>
                      <a:pPr marL="0" lvl="0"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两直线平行</a:t>
                      </a:r>
                    </a:p>
                  </a:txBody>
                  <a:tcPr marT="45713" marB="45713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400" b="0" i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3" marB="45713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549">
                <a:tc>
                  <a:txBody>
                    <a:bodyPr/>
                    <a:lstStyle/>
                    <a:p>
                      <a:pPr marL="0" lvl="0"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0" u="sng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      </a:t>
                      </a:r>
                      <a:r>
                        <a:rPr lang="zh-CN" altLang="en-US" sz="2400" b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互补，两直线平行</a:t>
                      </a:r>
                    </a:p>
                  </a:txBody>
                  <a:tcPr marT="45713" marB="45713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zh-CN" altLang="en-US" sz="2400" b="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</a:t>
                      </a:r>
                      <a:endParaRPr lang="zh-CN" altLang="en-US" sz="2400" b="0" i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3" marB="45713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40792" name="Rectangle 23"/>
          <p:cNvSpPr>
            <a:spLocks noChangeArrowheads="1"/>
          </p:cNvSpPr>
          <p:nvPr/>
        </p:nvSpPr>
        <p:spPr bwMode="auto">
          <a:xfrm>
            <a:off x="1684338" y="2678113"/>
            <a:ext cx="1096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同位角</a:t>
            </a:r>
          </a:p>
        </p:txBody>
      </p:sp>
      <p:sp>
        <p:nvSpPr>
          <p:cNvPr id="1440793" name="Rectangle 24"/>
          <p:cNvSpPr>
            <a:spLocks noChangeArrowheads="1"/>
          </p:cNvSpPr>
          <p:nvPr/>
        </p:nvSpPr>
        <p:spPr bwMode="auto">
          <a:xfrm>
            <a:off x="1724025" y="3860800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</a:t>
            </a:r>
          </a:p>
        </p:txBody>
      </p:sp>
      <p:sp>
        <p:nvSpPr>
          <p:cNvPr id="1440794" name="Rectangle 25"/>
          <p:cNvSpPr>
            <a:spLocks noChangeArrowheads="1"/>
          </p:cNvSpPr>
          <p:nvPr/>
        </p:nvSpPr>
        <p:spPr bwMode="auto">
          <a:xfrm>
            <a:off x="1343025" y="5113338"/>
            <a:ext cx="143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同旁内角</a:t>
            </a:r>
          </a:p>
        </p:txBody>
      </p:sp>
      <p:sp>
        <p:nvSpPr>
          <p:cNvPr id="1440795" name="Rectangle 26"/>
          <p:cNvSpPr>
            <a:spLocks noChangeArrowheads="1"/>
          </p:cNvSpPr>
          <p:nvPr/>
        </p:nvSpPr>
        <p:spPr bwMode="auto">
          <a:xfrm>
            <a:off x="4003675" y="2603500"/>
            <a:ext cx="25939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∵∠1=∠2(</a:t>
            </a:r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∥</a:t>
            </a:r>
            <a:r>
              <a:rPr lang="en-US" altLang="zh-CN" sz="240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6670675" y="4232275"/>
            <a:ext cx="1524000" cy="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>
            <a:off x="6670675" y="4994275"/>
            <a:ext cx="1524000" cy="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6743700" y="3368675"/>
            <a:ext cx="1152525" cy="252095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26655" name="Text Box 32"/>
          <p:cNvSpPr txBox="1">
            <a:spLocks noChangeArrowheads="1"/>
          </p:cNvSpPr>
          <p:nvPr/>
        </p:nvSpPr>
        <p:spPr bwMode="auto">
          <a:xfrm>
            <a:off x="7858125" y="37877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6656" name="Text Box 33"/>
          <p:cNvSpPr txBox="1">
            <a:spLocks noChangeArrowheads="1"/>
          </p:cNvSpPr>
          <p:nvPr/>
        </p:nvSpPr>
        <p:spPr bwMode="auto">
          <a:xfrm>
            <a:off x="7889875" y="499427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6657" name="Text Box 34"/>
          <p:cNvSpPr txBox="1">
            <a:spLocks noChangeArrowheads="1"/>
          </p:cNvSpPr>
          <p:nvPr/>
        </p:nvSpPr>
        <p:spPr bwMode="auto">
          <a:xfrm>
            <a:off x="6746875" y="31353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6658" name="Arc 35"/>
          <p:cNvSpPr>
            <a:spLocks noChangeArrowheads="1"/>
          </p:cNvSpPr>
          <p:nvPr/>
        </p:nvSpPr>
        <p:spPr bwMode="auto">
          <a:xfrm rot="4582656">
            <a:off x="7088188" y="4038600"/>
            <a:ext cx="209550" cy="171450"/>
          </a:xfrm>
          <a:custGeom>
            <a:avLst/>
            <a:gdLst>
              <a:gd name="T0" fmla="*/ 2846 w 42634"/>
              <a:gd name="T1" fmla="*/ 32316 h 32317"/>
              <a:gd name="T2" fmla="*/ 0 w 42634"/>
              <a:gd name="T3" fmla="*/ 21600 h 32317"/>
              <a:gd name="T4" fmla="*/ 21600 w 42634"/>
              <a:gd name="T5" fmla="*/ 0 h 32317"/>
              <a:gd name="T6" fmla="*/ 42634 w 42634"/>
              <a:gd name="T7" fmla="*/ 16688 h 32317"/>
              <a:gd name="T8" fmla="*/ 2846 w 42634"/>
              <a:gd name="T9" fmla="*/ 32316 h 32317"/>
              <a:gd name="T10" fmla="*/ 0 w 42634"/>
              <a:gd name="T11" fmla="*/ 21600 h 32317"/>
              <a:gd name="T12" fmla="*/ 21600 w 42634"/>
              <a:gd name="T13" fmla="*/ 0 h 32317"/>
              <a:gd name="T14" fmla="*/ 42634 w 42634"/>
              <a:gd name="T15" fmla="*/ 16688 h 32317"/>
              <a:gd name="T16" fmla="*/ 21600 w 42634"/>
              <a:gd name="T17" fmla="*/ 21600 h 3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634" h="32317" fill="none">
                <a:moveTo>
                  <a:pt x="2846" y="32316"/>
                </a:moveTo>
                <a:cubicBezTo>
                  <a:pt x="981" y="29053"/>
                  <a:pt x="0" y="253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637" y="-1"/>
                  <a:pt x="40352" y="6914"/>
                  <a:pt x="42634" y="16688"/>
                </a:cubicBezTo>
              </a:path>
              <a:path w="42634" h="32317" stroke="0">
                <a:moveTo>
                  <a:pt x="2846" y="32316"/>
                </a:moveTo>
                <a:cubicBezTo>
                  <a:pt x="981" y="29053"/>
                  <a:pt x="0" y="253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637" y="-1"/>
                  <a:pt x="40352" y="6914"/>
                  <a:pt x="42634" y="16688"/>
                </a:cubicBezTo>
                <a:lnTo>
                  <a:pt x="21600" y="216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9" name="Arc 36"/>
          <p:cNvSpPr>
            <a:spLocks noChangeArrowheads="1"/>
          </p:cNvSpPr>
          <p:nvPr/>
        </p:nvSpPr>
        <p:spPr bwMode="auto">
          <a:xfrm>
            <a:off x="6975475" y="4229100"/>
            <a:ext cx="263525" cy="231775"/>
          </a:xfrm>
          <a:custGeom>
            <a:avLst/>
            <a:gdLst>
              <a:gd name="T0" fmla="*/ 22067 w 22068"/>
              <a:gd name="T1" fmla="*/ 21593 h 21600"/>
              <a:gd name="T2" fmla="*/ 21554 w 22068"/>
              <a:gd name="T3" fmla="*/ 21600 h 21600"/>
              <a:gd name="T4" fmla="*/ 0 w 22068"/>
              <a:gd name="T5" fmla="*/ 1411 h 21600"/>
              <a:gd name="T6" fmla="*/ 22067 w 22068"/>
              <a:gd name="T7" fmla="*/ 21593 h 21600"/>
              <a:gd name="T8" fmla="*/ 21554 w 22068"/>
              <a:gd name="T9" fmla="*/ 21600 h 21600"/>
              <a:gd name="T10" fmla="*/ 0 w 22068"/>
              <a:gd name="T11" fmla="*/ 1411 h 21600"/>
              <a:gd name="T12" fmla="*/ 21554 w 22068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068" h="21600" fill="none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</a:path>
              <a:path w="22068" h="21600" stroke="0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  <a:lnTo>
                  <a:pt x="21554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60" name="Arc 37"/>
          <p:cNvSpPr>
            <a:spLocks noChangeArrowheads="1"/>
          </p:cNvSpPr>
          <p:nvPr/>
        </p:nvSpPr>
        <p:spPr bwMode="auto">
          <a:xfrm rot="4582656">
            <a:off x="7434263" y="4775200"/>
            <a:ext cx="212725" cy="219075"/>
          </a:xfrm>
          <a:custGeom>
            <a:avLst/>
            <a:gdLst>
              <a:gd name="T0" fmla="*/ 7489 w 36699"/>
              <a:gd name="T1" fmla="*/ 37953 h 37954"/>
              <a:gd name="T2" fmla="*/ 0 w 36699"/>
              <a:gd name="T3" fmla="*/ 21600 h 37954"/>
              <a:gd name="T4" fmla="*/ 21600 w 36699"/>
              <a:gd name="T5" fmla="*/ 0 h 37954"/>
              <a:gd name="T6" fmla="*/ 36699 w 36699"/>
              <a:gd name="T7" fmla="*/ 6153 h 37954"/>
              <a:gd name="T8" fmla="*/ 7489 w 36699"/>
              <a:gd name="T9" fmla="*/ 37953 h 37954"/>
              <a:gd name="T10" fmla="*/ 0 w 36699"/>
              <a:gd name="T11" fmla="*/ 21600 h 37954"/>
              <a:gd name="T12" fmla="*/ 21600 w 36699"/>
              <a:gd name="T13" fmla="*/ 0 h 37954"/>
              <a:gd name="T14" fmla="*/ 36699 w 36699"/>
              <a:gd name="T15" fmla="*/ 6153 h 37954"/>
              <a:gd name="T16" fmla="*/ 21600 w 36699"/>
              <a:gd name="T17" fmla="*/ 21600 h 37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699" h="37954" fill="none">
                <a:moveTo>
                  <a:pt x="7489" y="37953"/>
                </a:moveTo>
                <a:cubicBezTo>
                  <a:pt x="2733" y="33850"/>
                  <a:pt x="0" y="278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243" y="-1"/>
                  <a:pt x="32663" y="2208"/>
                  <a:pt x="36699" y="6153"/>
                </a:cubicBezTo>
              </a:path>
              <a:path w="36699" h="37954" stroke="0">
                <a:moveTo>
                  <a:pt x="7489" y="37953"/>
                </a:moveTo>
                <a:cubicBezTo>
                  <a:pt x="2733" y="33850"/>
                  <a:pt x="0" y="278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243" y="-1"/>
                  <a:pt x="32663" y="2208"/>
                  <a:pt x="36699" y="6153"/>
                </a:cubicBezTo>
                <a:lnTo>
                  <a:pt x="21600" y="216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61" name="Arc 38"/>
          <p:cNvSpPr>
            <a:spLocks noChangeArrowheads="1"/>
          </p:cNvSpPr>
          <p:nvPr/>
        </p:nvSpPr>
        <p:spPr bwMode="auto">
          <a:xfrm rot="4582656">
            <a:off x="7223126" y="4219575"/>
            <a:ext cx="209550" cy="250825"/>
          </a:xfrm>
          <a:custGeom>
            <a:avLst/>
            <a:gdLst>
              <a:gd name="T0" fmla="*/ 2348 w 21045"/>
              <a:gd name="T1" fmla="*/ 0 h 21472"/>
              <a:gd name="T2" fmla="*/ 21045 w 21045"/>
              <a:gd name="T3" fmla="*/ 16608 h 21472"/>
              <a:gd name="T4" fmla="*/ 2348 w 21045"/>
              <a:gd name="T5" fmla="*/ 0 h 21472"/>
              <a:gd name="T6" fmla="*/ 21045 w 21045"/>
              <a:gd name="T7" fmla="*/ 16608 h 21472"/>
              <a:gd name="T8" fmla="*/ 0 w 21045"/>
              <a:gd name="T9" fmla="*/ 21472 h 2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45" h="21472" fill="none">
                <a:moveTo>
                  <a:pt x="2348" y="0"/>
                </a:moveTo>
                <a:cubicBezTo>
                  <a:pt x="11478" y="998"/>
                  <a:pt x="18977" y="7660"/>
                  <a:pt x="21045" y="16608"/>
                </a:cubicBezTo>
              </a:path>
              <a:path w="21045" h="21472" stroke="0">
                <a:moveTo>
                  <a:pt x="2348" y="0"/>
                </a:moveTo>
                <a:cubicBezTo>
                  <a:pt x="11478" y="998"/>
                  <a:pt x="18977" y="7660"/>
                  <a:pt x="21045" y="16608"/>
                </a:cubicBezTo>
                <a:lnTo>
                  <a:pt x="0" y="214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62" name="Text Box 39"/>
          <p:cNvSpPr txBox="1">
            <a:spLocks noChangeArrowheads="1"/>
          </p:cNvSpPr>
          <p:nvPr/>
        </p:nvSpPr>
        <p:spPr bwMode="auto">
          <a:xfrm>
            <a:off x="7121525" y="37925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6663" name="Text Box 40"/>
          <p:cNvSpPr txBox="1">
            <a:spLocks noChangeArrowheads="1"/>
          </p:cNvSpPr>
          <p:nvPr/>
        </p:nvSpPr>
        <p:spPr bwMode="auto">
          <a:xfrm>
            <a:off x="7440613" y="4633913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26664" name="Text Box 41"/>
          <p:cNvSpPr txBox="1">
            <a:spLocks noChangeArrowheads="1"/>
          </p:cNvSpPr>
          <p:nvPr/>
        </p:nvSpPr>
        <p:spPr bwMode="auto">
          <a:xfrm>
            <a:off x="6884988" y="4181475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6665" name="Text Box 42"/>
          <p:cNvSpPr txBox="1">
            <a:spLocks noChangeArrowheads="1"/>
          </p:cNvSpPr>
          <p:nvPr/>
        </p:nvSpPr>
        <p:spPr bwMode="auto">
          <a:xfrm>
            <a:off x="7277100" y="4181475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440810" name="Rectangle 26"/>
          <p:cNvSpPr>
            <a:spLocks noChangeArrowheads="1"/>
          </p:cNvSpPr>
          <p:nvPr/>
        </p:nvSpPr>
        <p:spPr bwMode="auto">
          <a:xfrm>
            <a:off x="4003675" y="3805238"/>
            <a:ext cx="259397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∵∠3=∠2(</a:t>
            </a:r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∥</a:t>
            </a:r>
            <a:r>
              <a:rPr lang="en-US" altLang="zh-CN" sz="240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  <p:sp>
        <p:nvSpPr>
          <p:cNvPr id="1440811" name="Rectangle 26"/>
          <p:cNvSpPr>
            <a:spLocks noChangeArrowheads="1"/>
          </p:cNvSpPr>
          <p:nvPr/>
        </p:nvSpPr>
        <p:spPr bwMode="auto">
          <a:xfrm>
            <a:off x="4003675" y="4994275"/>
            <a:ext cx="25939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∵∠4+∠2=180°(</a:t>
            </a:r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∥</a:t>
            </a:r>
            <a:r>
              <a:rPr lang="en-US" altLang="zh-CN" sz="240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0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40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0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0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40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40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0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40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0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0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40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0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40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40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4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4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792" grpId="0"/>
      <p:bldP spid="1440793" grpId="0"/>
      <p:bldP spid="1440794" grpId="0"/>
      <p:bldP spid="1440795" grpId="0"/>
      <p:bldP spid="1440810" grpId="0"/>
      <p:bldP spid="14408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1"/>
          <p:cNvSpPr txBox="1">
            <a:spLocks noChangeArrowheads="1"/>
          </p:cNvSpPr>
          <p:nvPr/>
        </p:nvSpPr>
        <p:spPr bwMode="auto">
          <a:xfrm>
            <a:off x="3038475" y="1565275"/>
            <a:ext cx="330993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5400" b="1"/>
              <a:t>谢       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圆角矩形 31"/>
          <p:cNvSpPr>
            <a:spLocks noChangeArrowheads="1"/>
          </p:cNvSpPr>
          <p:nvPr/>
        </p:nvSpPr>
        <p:spPr bwMode="auto">
          <a:xfrm>
            <a:off x="574675" y="1004888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  <p:grpSp>
        <p:nvGrpSpPr>
          <p:cNvPr id="14347" name="Group 42"/>
          <p:cNvGrpSpPr/>
          <p:nvPr/>
        </p:nvGrpSpPr>
        <p:grpSpPr bwMode="auto">
          <a:xfrm>
            <a:off x="5454650" y="1211263"/>
            <a:ext cx="3048000" cy="3286125"/>
            <a:chOff x="3168" y="1056"/>
            <a:chExt cx="2352" cy="2119"/>
          </a:xfrm>
        </p:grpSpPr>
        <p:grpSp>
          <p:nvGrpSpPr>
            <p:cNvPr id="7172" name="Group 23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7173" name="Arc 24"/>
              <p:cNvSpPr>
                <a:spLocks noChangeArrowheads="1"/>
              </p:cNvSpPr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174" name="Group 25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7175" name="Line 26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6" name="Line 27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7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8" name="Arc 29"/>
                <p:cNvSpPr>
                  <a:spLocks noChangeArrowheads="1"/>
                </p:cNvSpPr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9" name="Arc 30"/>
                <p:cNvSpPr>
                  <a:spLocks noChangeArrowheads="1"/>
                </p:cNvSpPr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0" name="Arc 31"/>
                <p:cNvSpPr>
                  <a:spLocks noChangeArrowheads="1"/>
                </p:cNvSpPr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4424 w 21600"/>
                    <a:gd name="T1" fmla="*/ 0 h 21142"/>
                    <a:gd name="T2" fmla="*/ 21600 w 21600"/>
                    <a:gd name="T3" fmla="*/ 21142 h 21142"/>
                    <a:gd name="T4" fmla="*/ 4424 w 21600"/>
                    <a:gd name="T5" fmla="*/ 0 h 21142"/>
                    <a:gd name="T6" fmla="*/ 21600 w 21600"/>
                    <a:gd name="T7" fmla="*/ 21142 h 21142"/>
                    <a:gd name="T8" fmla="*/ 0 w 21600"/>
                    <a:gd name="T9" fmla="*/ 21142 h 2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142" fill="none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7181" name="Text Box 32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82" name="Text Box 33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183" name="Text Box 34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184" name="Text Box 35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185" name="Text Box 36"/>
            <p:cNvSpPr txBox="1">
              <a:spLocks noChangeArrowheads="1"/>
            </p:cNvSpPr>
            <p:nvPr/>
          </p:nvSpPr>
          <p:spPr bwMode="auto">
            <a:xfrm>
              <a:off x="4512" y="1056"/>
              <a:ext cx="43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7186" name="Text Box 37"/>
            <p:cNvSpPr txBox="1">
              <a:spLocks noChangeArrowheads="1"/>
            </p:cNvSpPr>
            <p:nvPr/>
          </p:nvSpPr>
          <p:spPr bwMode="auto">
            <a:xfrm>
              <a:off x="3744" y="2880"/>
              <a:ext cx="33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7187" name="Text Box 38"/>
            <p:cNvSpPr txBox="1">
              <a:spLocks noChangeArrowheads="1"/>
            </p:cNvSpPr>
            <p:nvPr/>
          </p:nvSpPr>
          <p:spPr bwMode="auto">
            <a:xfrm>
              <a:off x="4079" y="1776"/>
              <a:ext cx="193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188" name="Text Box 39"/>
            <p:cNvSpPr txBox="1">
              <a:spLocks noChangeArrowheads="1"/>
            </p:cNvSpPr>
            <p:nvPr/>
          </p:nvSpPr>
          <p:spPr bwMode="auto">
            <a:xfrm>
              <a:off x="4128" y="216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189" name="Text Box 40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190" name="Text Box 41"/>
            <p:cNvSpPr txBox="1">
              <a:spLocks noChangeArrowheads="1"/>
            </p:cNvSpPr>
            <p:nvPr/>
          </p:nvSpPr>
          <p:spPr bwMode="auto">
            <a:xfrm>
              <a:off x="4320" y="1824"/>
              <a:ext cx="33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420312" name="TextBox 3"/>
          <p:cNvSpPr txBox="1">
            <a:spLocks noChangeArrowheads="1"/>
          </p:cNvSpPr>
          <p:nvPr/>
        </p:nvSpPr>
        <p:spPr bwMode="auto">
          <a:xfrm>
            <a:off x="363538" y="1792288"/>
            <a:ext cx="49307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如图，图中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的同位角是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内错角是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同旁内角是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420313" name="TextBox 3"/>
          <p:cNvSpPr txBox="1">
            <a:spLocks noChangeArrowheads="1"/>
          </p:cNvSpPr>
          <p:nvPr/>
        </p:nvSpPr>
        <p:spPr bwMode="auto">
          <a:xfrm>
            <a:off x="363538" y="3673475"/>
            <a:ext cx="49307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∠2=∠3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，则直线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有怎样的位置关系？为什么？ </a:t>
            </a:r>
          </a:p>
        </p:txBody>
      </p:sp>
      <p:sp>
        <p:nvSpPr>
          <p:cNvPr id="1420314" name="文本框 7"/>
          <p:cNvSpPr txBox="1">
            <a:spLocks noChangeArrowheads="1"/>
          </p:cNvSpPr>
          <p:nvPr/>
        </p:nvSpPr>
        <p:spPr bwMode="auto">
          <a:xfrm>
            <a:off x="577850" y="2495550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</a:p>
        </p:txBody>
      </p:sp>
      <p:sp>
        <p:nvSpPr>
          <p:cNvPr id="1420315" name="文本框 9"/>
          <p:cNvSpPr txBox="1">
            <a:spLocks noChangeArrowheads="1"/>
          </p:cNvSpPr>
          <p:nvPr/>
        </p:nvSpPr>
        <p:spPr bwMode="auto">
          <a:xfrm>
            <a:off x="2841625" y="24669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∠1</a:t>
            </a:r>
          </a:p>
        </p:txBody>
      </p:sp>
      <p:sp>
        <p:nvSpPr>
          <p:cNvPr id="1420316" name="文本框 10"/>
          <p:cNvSpPr txBox="1">
            <a:spLocks noChangeArrowheads="1"/>
          </p:cNvSpPr>
          <p:nvPr/>
        </p:nvSpPr>
        <p:spPr bwMode="auto">
          <a:xfrm>
            <a:off x="927100" y="3041650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∠4</a:t>
            </a:r>
          </a:p>
        </p:txBody>
      </p:sp>
      <p:sp>
        <p:nvSpPr>
          <p:cNvPr id="1420317" name="文本框 11"/>
          <p:cNvSpPr txBox="1">
            <a:spLocks noChangeArrowheads="1"/>
          </p:cNvSpPr>
          <p:nvPr/>
        </p:nvSpPr>
        <p:spPr bwMode="auto">
          <a:xfrm>
            <a:off x="927100" y="5006975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</a:p>
        </p:txBody>
      </p:sp>
      <p:sp>
        <p:nvSpPr>
          <p:cNvPr id="1420318" name="文本框 12"/>
          <p:cNvSpPr txBox="1">
            <a:spLocks noChangeArrowheads="1"/>
          </p:cNvSpPr>
          <p:nvPr/>
        </p:nvSpPr>
        <p:spPr bwMode="auto">
          <a:xfrm>
            <a:off x="927100" y="5680075"/>
            <a:ext cx="3611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同位角相等，两直线平行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2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2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2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420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20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2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2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420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420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420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312" grpId="0"/>
      <p:bldP spid="1420313" grpId="0"/>
      <p:bldP spid="1420314" grpId="0"/>
      <p:bldP spid="1420315" grpId="0"/>
      <p:bldP spid="1420316" grpId="0"/>
      <p:bldP spid="1420317" grpId="0"/>
      <p:bldP spid="1420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圆角矩形 31"/>
          <p:cNvSpPr>
            <a:spLocks noChangeArrowheads="1"/>
          </p:cNvSpPr>
          <p:nvPr/>
        </p:nvSpPr>
        <p:spPr bwMode="auto">
          <a:xfrm>
            <a:off x="495300" y="963613"/>
            <a:ext cx="165735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问题引入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508000" y="1628775"/>
            <a:ext cx="3068638" cy="3757613"/>
            <a:chOff x="1186" y="2586"/>
            <a:chExt cx="3795" cy="4614"/>
          </a:xfrm>
        </p:grpSpPr>
        <p:pic>
          <p:nvPicPr>
            <p:cNvPr id="8196" name="Picture 15" descr="直线平行的条件p53"/>
            <p:cNvPicPr>
              <a:picLocks noChangeAspect="1" noChangeArrowheads="1"/>
            </p:cNvPicPr>
            <p:nvPr/>
          </p:nvPicPr>
          <p:blipFill>
            <a:blip r:embed="rId2" cstate="email">
              <a:lum bright="-12000"/>
            </a:blip>
            <a:srcRect/>
            <a:stretch>
              <a:fillRect/>
            </a:stretch>
          </p:blipFill>
          <p:spPr bwMode="auto">
            <a:xfrm>
              <a:off x="1353" y="2586"/>
              <a:ext cx="3627" cy="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7" name="Group 26"/>
            <p:cNvGrpSpPr/>
            <p:nvPr/>
          </p:nvGrpSpPr>
          <p:grpSpPr bwMode="auto">
            <a:xfrm>
              <a:off x="1186" y="2640"/>
              <a:ext cx="240" cy="4560"/>
              <a:chOff x="384" y="1056"/>
              <a:chExt cx="96" cy="1824"/>
            </a:xfrm>
          </p:grpSpPr>
          <p:sp>
            <p:nvSpPr>
              <p:cNvPr id="8198" name="Line 27"/>
              <p:cNvSpPr>
                <a:spLocks noChangeShapeType="1"/>
              </p:cNvSpPr>
              <p:nvPr/>
            </p:nvSpPr>
            <p:spPr bwMode="auto">
              <a:xfrm>
                <a:off x="384" y="1152"/>
                <a:ext cx="0" cy="17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grpSp>
            <p:nvGrpSpPr>
              <p:cNvPr id="8199" name="Group 28"/>
              <p:cNvGrpSpPr/>
              <p:nvPr/>
            </p:nvGrpSpPr>
            <p:grpSpPr bwMode="auto">
              <a:xfrm>
                <a:off x="384" y="1056"/>
                <a:ext cx="96" cy="1728"/>
                <a:chOff x="384" y="1200"/>
                <a:chExt cx="96" cy="1728"/>
              </a:xfrm>
            </p:grpSpPr>
            <p:grpSp>
              <p:nvGrpSpPr>
                <p:cNvPr id="8200" name="Group 29"/>
                <p:cNvGrpSpPr/>
                <p:nvPr/>
              </p:nvGrpSpPr>
              <p:grpSpPr bwMode="auto">
                <a:xfrm>
                  <a:off x="384" y="1200"/>
                  <a:ext cx="96" cy="1728"/>
                  <a:chOff x="288" y="1344"/>
                  <a:chExt cx="96" cy="1728"/>
                </a:xfrm>
              </p:grpSpPr>
              <p:sp>
                <p:nvSpPr>
                  <p:cNvPr id="820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1344"/>
                    <a:ext cx="0" cy="172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2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1440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3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1584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4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1728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5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1872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6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016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7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160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8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304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09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448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10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592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11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736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12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832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  <p:sp>
                <p:nvSpPr>
                  <p:cNvPr id="8213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" y="2976"/>
                    <a:ext cx="96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zh-CN"/>
                  </a:p>
                </p:txBody>
              </p:sp>
            </p:grpSp>
            <p:sp>
              <p:nvSpPr>
                <p:cNvPr id="8214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384" y="1200"/>
                  <a:ext cx="96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</p:grpSp>
      </p:grpSp>
      <p:sp>
        <p:nvSpPr>
          <p:cNvPr id="1421335" name="Text Box 16"/>
          <p:cNvSpPr txBox="1">
            <a:spLocks noChangeArrowheads="1"/>
          </p:cNvSpPr>
          <p:nvPr/>
        </p:nvSpPr>
        <p:spPr bwMode="auto">
          <a:xfrm>
            <a:off x="3794125" y="1576388"/>
            <a:ext cx="4802188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　装修工人正在向墙上钉木条，如果木条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与墙壁的边缘垂直，那么木条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与墙壁的边缘所夹的角为多少度时，才能使木条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与木条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平行？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13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6147"/>
          <p:cNvGrpSpPr/>
          <p:nvPr/>
        </p:nvGrpSpPr>
        <p:grpSpPr bwMode="auto">
          <a:xfrm>
            <a:off x="477838" y="627063"/>
            <a:ext cx="3584575" cy="822325"/>
            <a:chOff x="0" y="0"/>
            <a:chExt cx="5645" cy="1294"/>
          </a:xfrm>
        </p:grpSpPr>
        <p:sp>
          <p:nvSpPr>
            <p:cNvPr id="921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76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平行线的判定定理</a:t>
              </a:r>
            </a:p>
          </p:txBody>
        </p:sp>
        <p:sp>
          <p:nvSpPr>
            <p:cNvPr id="922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422345" name="TextBox 3"/>
          <p:cNvSpPr txBox="1">
            <a:spLocks noChangeArrowheads="1"/>
          </p:cNvSpPr>
          <p:nvPr/>
        </p:nvSpPr>
        <p:spPr bwMode="auto">
          <a:xfrm>
            <a:off x="596900" y="2003425"/>
            <a:ext cx="7705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如图，直线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与直线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相交，若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∠2=∠3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，试判断直线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AB,CD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的位置关系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grpSp>
        <p:nvGrpSpPr>
          <p:cNvPr id="14347" name="Group 42"/>
          <p:cNvGrpSpPr/>
          <p:nvPr/>
        </p:nvGrpSpPr>
        <p:grpSpPr bwMode="auto">
          <a:xfrm>
            <a:off x="395288" y="3238500"/>
            <a:ext cx="3048000" cy="3286125"/>
            <a:chOff x="3168" y="1056"/>
            <a:chExt cx="2352" cy="2119"/>
          </a:xfrm>
        </p:grpSpPr>
        <p:grpSp>
          <p:nvGrpSpPr>
            <p:cNvPr id="9226" name="Group 23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9227" name="Arc 24"/>
              <p:cNvSpPr>
                <a:spLocks noChangeArrowheads="1"/>
              </p:cNvSpPr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228" name="Group 25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9229" name="Line 26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0" name="Line 27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1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2" name="Arc 29"/>
                <p:cNvSpPr>
                  <a:spLocks noChangeArrowheads="1"/>
                </p:cNvSpPr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3" name="Arc 30"/>
                <p:cNvSpPr>
                  <a:spLocks noChangeArrowheads="1"/>
                </p:cNvSpPr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4" name="Arc 31"/>
                <p:cNvSpPr>
                  <a:spLocks noChangeArrowheads="1"/>
                </p:cNvSpPr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4424 w 21600"/>
                    <a:gd name="T1" fmla="*/ 0 h 21142"/>
                    <a:gd name="T2" fmla="*/ 21600 w 21600"/>
                    <a:gd name="T3" fmla="*/ 21142 h 21142"/>
                    <a:gd name="T4" fmla="*/ 4424 w 21600"/>
                    <a:gd name="T5" fmla="*/ 0 h 21142"/>
                    <a:gd name="T6" fmla="*/ 21600 w 21600"/>
                    <a:gd name="T7" fmla="*/ 21142 h 21142"/>
                    <a:gd name="T8" fmla="*/ 0 w 21600"/>
                    <a:gd name="T9" fmla="*/ 21142 h 2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142" fill="none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235" name="Text Box 32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36" name="Text Box 33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37" name="Text Box 34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238" name="Text Box 35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9239" name="Text Box 36"/>
            <p:cNvSpPr txBox="1">
              <a:spLocks noChangeArrowheads="1"/>
            </p:cNvSpPr>
            <p:nvPr/>
          </p:nvSpPr>
          <p:spPr bwMode="auto">
            <a:xfrm>
              <a:off x="4512" y="1056"/>
              <a:ext cx="43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9240" name="Text Box 37"/>
            <p:cNvSpPr txBox="1">
              <a:spLocks noChangeArrowheads="1"/>
            </p:cNvSpPr>
            <p:nvPr/>
          </p:nvSpPr>
          <p:spPr bwMode="auto">
            <a:xfrm>
              <a:off x="3744" y="2880"/>
              <a:ext cx="33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9241" name="Text Box 38"/>
            <p:cNvSpPr txBox="1">
              <a:spLocks noChangeArrowheads="1"/>
            </p:cNvSpPr>
            <p:nvPr/>
          </p:nvSpPr>
          <p:spPr bwMode="auto">
            <a:xfrm>
              <a:off x="4079" y="1776"/>
              <a:ext cx="193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42" name="Text Box 39"/>
            <p:cNvSpPr txBox="1">
              <a:spLocks noChangeArrowheads="1"/>
            </p:cNvSpPr>
            <p:nvPr/>
          </p:nvSpPr>
          <p:spPr bwMode="auto">
            <a:xfrm>
              <a:off x="4128" y="216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243" name="Text Box 40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244" name="Text Box 41"/>
            <p:cNvSpPr txBox="1">
              <a:spLocks noChangeArrowheads="1"/>
            </p:cNvSpPr>
            <p:nvPr/>
          </p:nvSpPr>
          <p:spPr bwMode="auto">
            <a:xfrm>
              <a:off x="4320" y="1824"/>
              <a:ext cx="33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9245" name="圆角矩形 31"/>
          <p:cNvSpPr>
            <a:spLocks noChangeArrowheads="1"/>
          </p:cNvSpPr>
          <p:nvPr/>
        </p:nvSpPr>
        <p:spPr bwMode="auto">
          <a:xfrm>
            <a:off x="534988" y="1546225"/>
            <a:ext cx="1541462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互动探究</a:t>
            </a:r>
          </a:p>
        </p:txBody>
      </p:sp>
      <p:pic>
        <p:nvPicPr>
          <p:cNvPr id="17409" name="图片 16" descr="``8U@EKBGC6QK)(BFQARW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40625" y="4070350"/>
            <a:ext cx="169227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8"/>
          <p:cNvGrpSpPr/>
          <p:nvPr/>
        </p:nvGrpSpPr>
        <p:grpSpPr bwMode="auto">
          <a:xfrm>
            <a:off x="3863975" y="2571750"/>
            <a:ext cx="4146550" cy="1784350"/>
            <a:chOff x="1194" y="1938"/>
            <a:chExt cx="6529" cy="3081"/>
          </a:xfrm>
        </p:grpSpPr>
        <p:sp>
          <p:nvSpPr>
            <p:cNvPr id="9248" name="云形标注 5"/>
            <p:cNvSpPr>
              <a:spLocks noChangeArrowheads="1"/>
            </p:cNvSpPr>
            <p:nvPr/>
          </p:nvSpPr>
          <p:spPr bwMode="auto">
            <a:xfrm>
              <a:off x="1194" y="1938"/>
              <a:ext cx="6529" cy="3081"/>
            </a:xfrm>
            <a:prstGeom prst="cloudCallout">
              <a:avLst>
                <a:gd name="adj1" fmla="val 45866"/>
                <a:gd name="adj2" fmla="val 73231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9249" name="文本框 6"/>
            <p:cNvSpPr txBox="1">
              <a:spLocks noChangeArrowheads="1"/>
            </p:cNvSpPr>
            <p:nvPr/>
          </p:nvSpPr>
          <p:spPr bwMode="auto">
            <a:xfrm>
              <a:off x="1816" y="2278"/>
              <a:ext cx="5572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∵∠2=∠3∴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AB∥CD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同位角相等，两直线平行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).</a:t>
              </a:r>
            </a:p>
          </p:txBody>
        </p:sp>
      </p:grpSp>
      <p:grpSp>
        <p:nvGrpSpPr>
          <p:cNvPr id="6" name="组合 8"/>
          <p:cNvGrpSpPr/>
          <p:nvPr/>
        </p:nvGrpSpPr>
        <p:grpSpPr bwMode="auto">
          <a:xfrm>
            <a:off x="3273425" y="4738688"/>
            <a:ext cx="4267200" cy="1784350"/>
            <a:chOff x="1099" y="2102"/>
            <a:chExt cx="6719" cy="3081"/>
          </a:xfrm>
        </p:grpSpPr>
        <p:sp>
          <p:nvSpPr>
            <p:cNvPr id="9251" name="云形标注 5"/>
            <p:cNvSpPr>
              <a:spLocks noChangeArrowheads="1"/>
            </p:cNvSpPr>
            <p:nvPr/>
          </p:nvSpPr>
          <p:spPr bwMode="auto">
            <a:xfrm>
              <a:off x="1099" y="2102"/>
              <a:ext cx="6529" cy="3081"/>
            </a:xfrm>
            <a:prstGeom prst="cloudCallout">
              <a:avLst>
                <a:gd name="adj1" fmla="val 57093"/>
                <a:gd name="adj2" fmla="val -36981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9252" name="文本框 6"/>
            <p:cNvSpPr txBox="1">
              <a:spLocks noChangeArrowheads="1"/>
            </p:cNvSpPr>
            <p:nvPr/>
          </p:nvSpPr>
          <p:spPr bwMode="auto">
            <a:xfrm>
              <a:off x="1556" y="2617"/>
              <a:ext cx="6262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还有没有别的办法判定直线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与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的位置关系呢？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8" descr="8AQY(A4)LP1L{RMTV])[X3J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19875" y="2981325"/>
            <a:ext cx="1939925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组合 21"/>
          <p:cNvGrpSpPr/>
          <p:nvPr/>
        </p:nvGrpSpPr>
        <p:grpSpPr bwMode="auto">
          <a:xfrm>
            <a:off x="3251200" y="612775"/>
            <a:ext cx="4899025" cy="2006600"/>
            <a:chOff x="-1480" y="5087"/>
            <a:chExt cx="7716" cy="3158"/>
          </a:xfrm>
        </p:grpSpPr>
        <p:sp>
          <p:nvSpPr>
            <p:cNvPr id="10244" name="椭圆形标注 6"/>
            <p:cNvSpPr>
              <a:spLocks noChangeArrowheads="1"/>
            </p:cNvSpPr>
            <p:nvPr/>
          </p:nvSpPr>
          <p:spPr bwMode="auto">
            <a:xfrm>
              <a:off x="-1480" y="5087"/>
              <a:ext cx="7716" cy="3158"/>
            </a:xfrm>
            <a:prstGeom prst="wedgeEllipseCallout">
              <a:avLst>
                <a:gd name="adj1" fmla="val 37468"/>
                <a:gd name="adj2" fmla="val 71236"/>
              </a:avLst>
            </a:prstGeom>
            <a:solidFill>
              <a:srgbClr val="D6F5F5"/>
            </a:solidFill>
            <a:ln w="9525">
              <a:solidFill>
                <a:srgbClr val="06CC6C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0245" name="文本框 8"/>
            <p:cNvSpPr txBox="1">
              <a:spLocks noChangeArrowheads="1"/>
            </p:cNvSpPr>
            <p:nvPr/>
          </p:nvSpPr>
          <p:spPr bwMode="auto">
            <a:xfrm>
              <a:off x="-868" y="5514"/>
              <a:ext cx="6490" cy="2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 eaLnBrk="0" hangingPunct="0">
                <a:lnSpc>
                  <a:spcPct val="125000"/>
                </a:lnSpc>
              </a:pP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∵∠1=∠3(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对顶角相等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),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若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∠1=∠2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，那么就能推出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∠2=∠3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，于是就有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AB∥CD.</a:t>
              </a:r>
            </a:p>
          </p:txBody>
        </p:sp>
      </p:grpSp>
      <p:pic>
        <p:nvPicPr>
          <p:cNvPr id="2" name="图片 3" descr="5$%JPC@9J7PLI~2V)XWKAMX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950" y="2981325"/>
            <a:ext cx="21828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2500313" y="3978275"/>
            <a:ext cx="4419600" cy="1852613"/>
            <a:chOff x="2244" y="173"/>
            <a:chExt cx="6705" cy="1948"/>
          </a:xfrm>
        </p:grpSpPr>
        <p:sp>
          <p:nvSpPr>
            <p:cNvPr id="10248" name="圆角矩形标注 5"/>
            <p:cNvSpPr>
              <a:spLocks noChangeArrowheads="1"/>
            </p:cNvSpPr>
            <p:nvPr/>
          </p:nvSpPr>
          <p:spPr bwMode="auto">
            <a:xfrm>
              <a:off x="2244" y="173"/>
              <a:ext cx="6528" cy="1948"/>
            </a:xfrm>
            <a:prstGeom prst="wedgeRoundRectCallout">
              <a:avLst>
                <a:gd name="adj1" fmla="val -56519"/>
                <a:gd name="adj2" fmla="val -73778"/>
                <a:gd name="adj3" fmla="val 16667"/>
              </a:avLst>
            </a:prstGeom>
            <a:solidFill>
              <a:srgbClr val="F598D9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0249" name="文本框 4"/>
            <p:cNvSpPr txBox="1">
              <a:spLocks noChangeArrowheads="1"/>
            </p:cNvSpPr>
            <p:nvPr/>
          </p:nvSpPr>
          <p:spPr bwMode="auto">
            <a:xfrm>
              <a:off x="2244" y="295"/>
              <a:ext cx="6705" cy="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∵∠3+∠4=180°(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平角定义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),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如果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∠2+∠4=180°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那么就能推出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∠2=∠3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，于是就有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AB∥CD.</a:t>
              </a:r>
              <a:endPara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298450" y="873125"/>
            <a:ext cx="2817813" cy="1482725"/>
            <a:chOff x="469" y="2124"/>
            <a:chExt cx="4438" cy="2334"/>
          </a:xfrm>
        </p:grpSpPr>
        <p:sp>
          <p:nvSpPr>
            <p:cNvPr id="10251" name="云形 7"/>
            <p:cNvSpPr>
              <a:spLocks noChangeArrowheads="1"/>
            </p:cNvSpPr>
            <p:nvPr/>
          </p:nvSpPr>
          <p:spPr bwMode="auto">
            <a:xfrm>
              <a:off x="469" y="2124"/>
              <a:ext cx="4438" cy="2335"/>
            </a:xfrm>
            <a:custGeom>
              <a:avLst/>
              <a:gdLst>
                <a:gd name="T0" fmla="*/ 3900 w 43200"/>
                <a:gd name="T1" fmla="*/ 14370 h 43200"/>
                <a:gd name="T2" fmla="*/ 3838 w 43200"/>
                <a:gd name="T3" fmla="*/ 13131 h 43200"/>
                <a:gd name="T4" fmla="*/ 10591 w 43200"/>
                <a:gd name="T5" fmla="*/ 3941 h 43200"/>
                <a:gd name="T6" fmla="*/ 14006 w 43200"/>
                <a:gd name="T7" fmla="*/ 5201 h 43200"/>
                <a:gd name="T8" fmla="*/ 18716 w 43200"/>
                <a:gd name="T9" fmla="*/ 1343 h 43200"/>
                <a:gd name="T10" fmla="*/ 22457 w 43200"/>
                <a:gd name="T11" fmla="*/ 3431 h 43200"/>
                <a:gd name="T12" fmla="*/ 26363 w 43200"/>
                <a:gd name="T13" fmla="*/ 140 h 43200"/>
                <a:gd name="T14" fmla="*/ 29834 w 43200"/>
                <a:gd name="T15" fmla="*/ 2480 h 43200"/>
                <a:gd name="T16" fmla="*/ 33539 w 43200"/>
                <a:gd name="T17" fmla="*/ 149 h 43200"/>
                <a:gd name="T18" fmla="*/ 38319 w 43200"/>
                <a:gd name="T19" fmla="*/ 5572 h 43200"/>
                <a:gd name="T20" fmla="*/ 42251 w 43200"/>
                <a:gd name="T21" fmla="*/ 12590 h 43200"/>
                <a:gd name="T22" fmla="*/ 41820 w 43200"/>
                <a:gd name="T23" fmla="*/ 15458 h 43200"/>
                <a:gd name="T24" fmla="*/ 43222 w 43200"/>
                <a:gd name="T25" fmla="*/ 21074 h 43200"/>
                <a:gd name="T26" fmla="*/ 37409 w 43200"/>
                <a:gd name="T27" fmla="*/ 30202 h 43200"/>
                <a:gd name="T28" fmla="*/ 31624 w 43200"/>
                <a:gd name="T29" fmla="*/ 38006 h 43200"/>
                <a:gd name="T30" fmla="*/ 28560 w 43200"/>
                <a:gd name="T31" fmla="*/ 36813 h 43200"/>
                <a:gd name="T32" fmla="*/ 22098 w 43200"/>
                <a:gd name="T33" fmla="*/ 43358 h 43200"/>
                <a:gd name="T34" fmla="*/ 16484 w 43200"/>
                <a:gd name="T35" fmla="*/ 39265 h 43200"/>
                <a:gd name="T36" fmla="*/ 12507 w 43200"/>
                <a:gd name="T37" fmla="*/ 40772 h 43200"/>
                <a:gd name="T38" fmla="*/ 5808 w 43200"/>
                <a:gd name="T39" fmla="*/ 35473 h 43200"/>
                <a:gd name="T40" fmla="*/ 5300 w 43200"/>
                <a:gd name="T41" fmla="*/ 35513 h 43200"/>
                <a:gd name="T42" fmla="*/ 940 w 43200"/>
                <a:gd name="T43" fmla="*/ 29595 h 43200"/>
                <a:gd name="T44" fmla="*/ 2117 w 43200"/>
                <a:gd name="T45" fmla="*/ 25551 h 43200"/>
                <a:gd name="T46" fmla="*/ -32 w 43200"/>
                <a:gd name="T47" fmla="*/ 20421 h 43200"/>
                <a:gd name="T48" fmla="*/ 3866 w 43200"/>
                <a:gd name="T49" fmla="*/ 14507 h 43200"/>
                <a:gd name="T50" fmla="*/ 4693 w 43200"/>
                <a:gd name="T51" fmla="*/ 26177 h 43200"/>
                <a:gd name="T52" fmla="*/ 4356 w 43200"/>
                <a:gd name="T53" fmla="*/ 26195 h 43200"/>
                <a:gd name="T54" fmla="*/ 2160 w 43200"/>
                <a:gd name="T55" fmla="*/ 25381 h 43200"/>
                <a:gd name="T56" fmla="*/ 6928 w 43200"/>
                <a:gd name="T57" fmla="*/ 34899 h 43200"/>
                <a:gd name="T58" fmla="*/ 5821 w 43200"/>
                <a:gd name="T59" fmla="*/ 35281 h 43200"/>
                <a:gd name="T60" fmla="*/ 16478 w 43200"/>
                <a:gd name="T61" fmla="*/ 39090 h 43200"/>
                <a:gd name="T62" fmla="*/ 15809 w 43200"/>
                <a:gd name="T63" fmla="*/ 37354 h 43200"/>
                <a:gd name="T64" fmla="*/ 28827 w 43200"/>
                <a:gd name="T65" fmla="*/ 34751 h 43200"/>
                <a:gd name="T66" fmla="*/ 28562 w 43200"/>
                <a:gd name="T67" fmla="*/ 36663 h 43200"/>
                <a:gd name="T68" fmla="*/ 34129 w 43200"/>
                <a:gd name="T69" fmla="*/ 22954 h 43200"/>
                <a:gd name="T70" fmla="*/ 37381 w 43200"/>
                <a:gd name="T71" fmla="*/ 30027 h 43200"/>
                <a:gd name="T72" fmla="*/ 37381 w 43200"/>
                <a:gd name="T73" fmla="*/ 30090 h 43200"/>
                <a:gd name="T74" fmla="*/ 41798 w 43200"/>
                <a:gd name="T75" fmla="*/ 15354 h 43200"/>
                <a:gd name="T76" fmla="*/ 40351 w 43200"/>
                <a:gd name="T77" fmla="*/ 18030 h 43200"/>
                <a:gd name="T78" fmla="*/ 38324 w 43200"/>
                <a:gd name="T79" fmla="*/ 5426 h 43200"/>
                <a:gd name="T80" fmla="*/ 38401 w 43200"/>
                <a:gd name="T81" fmla="*/ 6595 h 43200"/>
                <a:gd name="T82" fmla="*/ 38401 w 43200"/>
                <a:gd name="T83" fmla="*/ 6690 h 43200"/>
                <a:gd name="T84" fmla="*/ 29078 w 43200"/>
                <a:gd name="T85" fmla="*/ 3952 h 43200"/>
                <a:gd name="T86" fmla="*/ 29820 w 43200"/>
                <a:gd name="T87" fmla="*/ 2341 h 43200"/>
                <a:gd name="T88" fmla="*/ 22141 w 43200"/>
                <a:gd name="T89" fmla="*/ 4720 h 43200"/>
                <a:gd name="T90" fmla="*/ 22499 w 43200"/>
                <a:gd name="T91" fmla="*/ 3329 h 43200"/>
                <a:gd name="T92" fmla="*/ 14000 w 43200"/>
                <a:gd name="T93" fmla="*/ 5192 h 43200"/>
                <a:gd name="T94" fmla="*/ 15300 w 43200"/>
                <a:gd name="T95" fmla="*/ 6540 h 43200"/>
                <a:gd name="T96" fmla="*/ 4127 w 43200"/>
                <a:gd name="T97" fmla="*/ 15789 h 43200"/>
                <a:gd name="T98" fmla="*/ 3900 w 43200"/>
                <a:gd name="T99" fmla="*/ 14375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200" h="43200">
                  <a:moveTo>
                    <a:pt x="3900" y="14370"/>
                  </a:moveTo>
                  <a:cubicBezTo>
                    <a:pt x="3859" y="13965"/>
                    <a:pt x="3838" y="13551"/>
                    <a:pt x="3838" y="13131"/>
                  </a:cubicBezTo>
                  <a:cubicBezTo>
                    <a:pt x="3838" y="8056"/>
                    <a:pt x="6861" y="3941"/>
                    <a:pt x="10591" y="3941"/>
                  </a:cubicBezTo>
                  <a:cubicBezTo>
                    <a:pt x="11837" y="3941"/>
                    <a:pt x="13004" y="4400"/>
                    <a:pt x="14006" y="5201"/>
                  </a:cubicBezTo>
                  <a:cubicBezTo>
                    <a:pt x="14902" y="2905"/>
                    <a:pt x="16675" y="1343"/>
                    <a:pt x="18716" y="1343"/>
                  </a:cubicBezTo>
                  <a:cubicBezTo>
                    <a:pt x="20174" y="1343"/>
                    <a:pt x="21494" y="2140"/>
                    <a:pt x="22457" y="3431"/>
                  </a:cubicBezTo>
                  <a:cubicBezTo>
                    <a:pt x="23173" y="1479"/>
                    <a:pt x="24653" y="140"/>
                    <a:pt x="26363" y="140"/>
                  </a:cubicBezTo>
                  <a:cubicBezTo>
                    <a:pt x="27778" y="140"/>
                    <a:pt x="29037" y="1058"/>
                    <a:pt x="29834" y="2480"/>
                  </a:cubicBezTo>
                  <a:cubicBezTo>
                    <a:pt x="30725" y="1054"/>
                    <a:pt x="32054" y="149"/>
                    <a:pt x="33539" y="149"/>
                  </a:cubicBezTo>
                  <a:cubicBezTo>
                    <a:pt x="35927" y="149"/>
                    <a:pt x="37913" y="2490"/>
                    <a:pt x="38319" y="5572"/>
                  </a:cubicBezTo>
                  <a:cubicBezTo>
                    <a:pt x="40586" y="6412"/>
                    <a:pt x="42251" y="9236"/>
                    <a:pt x="42251" y="12590"/>
                  </a:cubicBezTo>
                  <a:cubicBezTo>
                    <a:pt x="42251" y="13609"/>
                    <a:pt x="42097" y="14578"/>
                    <a:pt x="41820" y="15458"/>
                  </a:cubicBezTo>
                  <a:cubicBezTo>
                    <a:pt x="42699" y="17013"/>
                    <a:pt x="43222" y="18960"/>
                    <a:pt x="43222" y="21074"/>
                  </a:cubicBezTo>
                  <a:cubicBezTo>
                    <a:pt x="43222" y="25723"/>
                    <a:pt x="40694" y="29568"/>
                    <a:pt x="37409" y="30202"/>
                  </a:cubicBezTo>
                  <a:cubicBezTo>
                    <a:pt x="37384" y="34518"/>
                    <a:pt x="34803" y="38006"/>
                    <a:pt x="31624" y="38006"/>
                  </a:cubicBezTo>
                  <a:cubicBezTo>
                    <a:pt x="30499" y="38006"/>
                    <a:pt x="29448" y="37569"/>
                    <a:pt x="28560" y="36813"/>
                  </a:cubicBezTo>
                  <a:cubicBezTo>
                    <a:pt x="27721" y="40603"/>
                    <a:pt x="25145" y="43358"/>
                    <a:pt x="22098" y="43358"/>
                  </a:cubicBezTo>
                  <a:cubicBezTo>
                    <a:pt x="19758" y="43358"/>
                    <a:pt x="17696" y="41733"/>
                    <a:pt x="16484" y="39265"/>
                  </a:cubicBezTo>
                  <a:cubicBezTo>
                    <a:pt x="15323" y="40222"/>
                    <a:pt x="13962" y="40772"/>
                    <a:pt x="12507" y="40772"/>
                  </a:cubicBezTo>
                  <a:cubicBezTo>
                    <a:pt x="9641" y="40772"/>
                    <a:pt x="7140" y="38639"/>
                    <a:pt x="5808" y="35473"/>
                  </a:cubicBezTo>
                  <a:cubicBezTo>
                    <a:pt x="5642" y="35499"/>
                    <a:pt x="5472" y="35513"/>
                    <a:pt x="5300" y="35513"/>
                  </a:cubicBezTo>
                  <a:cubicBezTo>
                    <a:pt x="2892" y="35513"/>
                    <a:pt x="940" y="32863"/>
                    <a:pt x="940" y="29595"/>
                  </a:cubicBezTo>
                  <a:cubicBezTo>
                    <a:pt x="940" y="28031"/>
                    <a:pt x="1387" y="26609"/>
                    <a:pt x="2117" y="25551"/>
                  </a:cubicBezTo>
                  <a:cubicBezTo>
                    <a:pt x="831" y="24519"/>
                    <a:pt x="-32" y="22608"/>
                    <a:pt x="-32" y="20421"/>
                  </a:cubicBezTo>
                  <a:cubicBezTo>
                    <a:pt x="-32" y="17344"/>
                    <a:pt x="1677" y="14813"/>
                    <a:pt x="3866" y="14507"/>
                  </a:cubicBezTo>
                  <a:close/>
                </a:path>
                <a:path w="43200" h="43200" fill="none">
                  <a:moveTo>
                    <a:pt x="4693" y="26177"/>
                  </a:moveTo>
                  <a:cubicBezTo>
                    <a:pt x="4582" y="26189"/>
                    <a:pt x="4470" y="26195"/>
                    <a:pt x="4356" y="26195"/>
                  </a:cubicBezTo>
                  <a:cubicBezTo>
                    <a:pt x="3555" y="26195"/>
                    <a:pt x="2804" y="25898"/>
                    <a:pt x="2160" y="25381"/>
                  </a:cubicBezTo>
                  <a:moveTo>
                    <a:pt x="6928" y="34899"/>
                  </a:moveTo>
                  <a:cubicBezTo>
                    <a:pt x="6579" y="35090"/>
                    <a:pt x="6207" y="35220"/>
                    <a:pt x="5821" y="35281"/>
                  </a:cubicBezTo>
                  <a:moveTo>
                    <a:pt x="16478" y="39090"/>
                  </a:moveTo>
                  <a:cubicBezTo>
                    <a:pt x="16211" y="38549"/>
                    <a:pt x="15986" y="37967"/>
                    <a:pt x="15809" y="37354"/>
                  </a:cubicBezTo>
                  <a:moveTo>
                    <a:pt x="28827" y="34751"/>
                  </a:moveTo>
                  <a:cubicBezTo>
                    <a:pt x="28787" y="35413"/>
                    <a:pt x="28697" y="36052"/>
                    <a:pt x="28562" y="36663"/>
                  </a:cubicBezTo>
                  <a:moveTo>
                    <a:pt x="34129" y="22954"/>
                  </a:moveTo>
                  <a:cubicBezTo>
                    <a:pt x="36055" y="24231"/>
                    <a:pt x="37381" y="26919"/>
                    <a:pt x="37381" y="30027"/>
                  </a:cubicBezTo>
                  <a:cubicBezTo>
                    <a:pt x="37381" y="30048"/>
                    <a:pt x="37381" y="30069"/>
                    <a:pt x="37381" y="30090"/>
                  </a:cubicBezTo>
                  <a:moveTo>
                    <a:pt x="41798" y="15354"/>
                  </a:moveTo>
                  <a:cubicBezTo>
                    <a:pt x="41472" y="16395"/>
                    <a:pt x="40973" y="17308"/>
                    <a:pt x="40351" y="18030"/>
                  </a:cubicBezTo>
                  <a:moveTo>
                    <a:pt x="38324" y="5426"/>
                  </a:moveTo>
                  <a:cubicBezTo>
                    <a:pt x="38375" y="5804"/>
                    <a:pt x="38401" y="6196"/>
                    <a:pt x="38401" y="6595"/>
                  </a:cubicBezTo>
                  <a:cubicBezTo>
                    <a:pt x="38401" y="6627"/>
                    <a:pt x="38401" y="6658"/>
                    <a:pt x="38401" y="6690"/>
                  </a:cubicBezTo>
                  <a:moveTo>
                    <a:pt x="29078" y="3952"/>
                  </a:moveTo>
                  <a:cubicBezTo>
                    <a:pt x="29268" y="3364"/>
                    <a:pt x="29519" y="2823"/>
                    <a:pt x="29820" y="2341"/>
                  </a:cubicBezTo>
                  <a:moveTo>
                    <a:pt x="22141" y="4720"/>
                  </a:moveTo>
                  <a:cubicBezTo>
                    <a:pt x="22218" y="4229"/>
                    <a:pt x="22340" y="3764"/>
                    <a:pt x="22499" y="3329"/>
                  </a:cubicBezTo>
                  <a:moveTo>
                    <a:pt x="14000" y="5192"/>
                  </a:moveTo>
                  <a:cubicBezTo>
                    <a:pt x="14474" y="5569"/>
                    <a:pt x="14910" y="6023"/>
                    <a:pt x="15300" y="6540"/>
                  </a:cubicBezTo>
                  <a:moveTo>
                    <a:pt x="4127" y="15789"/>
                  </a:moveTo>
                  <a:cubicBezTo>
                    <a:pt x="4024" y="15332"/>
                    <a:pt x="3948" y="14858"/>
                    <a:pt x="3900" y="14375"/>
                  </a:cubicBezTo>
                </a:path>
              </a:pathLst>
            </a:custGeom>
            <a:solidFill>
              <a:srgbClr val="FFFFC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文本框 8"/>
            <p:cNvSpPr txBox="1">
              <a:spLocks noChangeArrowheads="1"/>
            </p:cNvSpPr>
            <p:nvPr/>
          </p:nvSpPr>
          <p:spPr bwMode="auto">
            <a:xfrm>
              <a:off x="1321" y="2356"/>
              <a:ext cx="2734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他们的想法正确吗？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7200" y="1690688"/>
            <a:ext cx="770731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命题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被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所截，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，对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说明理由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267" name="圆角矩形 31"/>
          <p:cNvSpPr>
            <a:spLocks noChangeArrowheads="1"/>
          </p:cNvSpPr>
          <p:nvPr/>
        </p:nvSpPr>
        <p:spPr bwMode="auto">
          <a:xfrm>
            <a:off x="487363" y="1027113"/>
            <a:ext cx="1244600" cy="51117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填一填</a:t>
            </a:r>
          </a:p>
        </p:txBody>
      </p:sp>
      <p:grpSp>
        <p:nvGrpSpPr>
          <p:cNvPr id="14347" name="Group 42"/>
          <p:cNvGrpSpPr/>
          <p:nvPr/>
        </p:nvGrpSpPr>
        <p:grpSpPr bwMode="auto">
          <a:xfrm>
            <a:off x="5454650" y="2659063"/>
            <a:ext cx="3048000" cy="3284537"/>
            <a:chOff x="3168" y="1056"/>
            <a:chExt cx="2352" cy="2119"/>
          </a:xfrm>
        </p:grpSpPr>
        <p:grpSp>
          <p:nvGrpSpPr>
            <p:cNvPr id="11269" name="Group 23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11270" name="Arc 24"/>
              <p:cNvSpPr>
                <a:spLocks noChangeArrowheads="1"/>
              </p:cNvSpPr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271" name="Group 25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11272" name="Line 26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3" name="Line 27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4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5" name="Arc 29"/>
                <p:cNvSpPr>
                  <a:spLocks noChangeArrowheads="1"/>
                </p:cNvSpPr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6" name="Arc 30"/>
                <p:cNvSpPr>
                  <a:spLocks noChangeArrowheads="1"/>
                </p:cNvSpPr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7" name="Arc 31"/>
                <p:cNvSpPr>
                  <a:spLocks noChangeArrowheads="1"/>
                </p:cNvSpPr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4424 w 21600"/>
                    <a:gd name="T1" fmla="*/ 0 h 21142"/>
                    <a:gd name="T2" fmla="*/ 21600 w 21600"/>
                    <a:gd name="T3" fmla="*/ 21142 h 21142"/>
                    <a:gd name="T4" fmla="*/ 4424 w 21600"/>
                    <a:gd name="T5" fmla="*/ 0 h 21142"/>
                    <a:gd name="T6" fmla="*/ 21600 w 21600"/>
                    <a:gd name="T7" fmla="*/ 21142 h 21142"/>
                    <a:gd name="T8" fmla="*/ 0 w 21600"/>
                    <a:gd name="T9" fmla="*/ 21142 h 2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142" fill="none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78" name="Text Box 32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79" name="Text Box 33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80" name="Text Box 34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81" name="Text Box 35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1282" name="Text Box 36"/>
            <p:cNvSpPr txBox="1">
              <a:spLocks noChangeArrowheads="1"/>
            </p:cNvSpPr>
            <p:nvPr/>
          </p:nvSpPr>
          <p:spPr bwMode="auto">
            <a:xfrm>
              <a:off x="4512" y="1056"/>
              <a:ext cx="43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1283" name="Text Box 37"/>
            <p:cNvSpPr txBox="1">
              <a:spLocks noChangeArrowheads="1"/>
            </p:cNvSpPr>
            <p:nvPr/>
          </p:nvSpPr>
          <p:spPr bwMode="auto">
            <a:xfrm>
              <a:off x="3744" y="2880"/>
              <a:ext cx="33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1284" name="Text Box 38"/>
            <p:cNvSpPr txBox="1">
              <a:spLocks noChangeArrowheads="1"/>
            </p:cNvSpPr>
            <p:nvPr/>
          </p:nvSpPr>
          <p:spPr bwMode="auto">
            <a:xfrm>
              <a:off x="4079" y="1776"/>
              <a:ext cx="193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85" name="Text Box 39"/>
            <p:cNvSpPr txBox="1">
              <a:spLocks noChangeArrowheads="1"/>
            </p:cNvSpPr>
            <p:nvPr/>
          </p:nvSpPr>
          <p:spPr bwMode="auto">
            <a:xfrm>
              <a:off x="4128" y="216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286" name="Text Box 40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287" name="Text Box 41"/>
            <p:cNvSpPr txBox="1">
              <a:spLocks noChangeArrowheads="1"/>
            </p:cNvSpPr>
            <p:nvPr/>
          </p:nvSpPr>
          <p:spPr bwMode="auto">
            <a:xfrm>
              <a:off x="4320" y="1824"/>
              <a:ext cx="33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1288" name="文本框 1"/>
          <p:cNvSpPr txBox="1">
            <a:spLocks noChangeArrowheads="1"/>
          </p:cNvSpPr>
          <p:nvPr/>
        </p:nvSpPr>
        <p:spPr bwMode="auto">
          <a:xfrm>
            <a:off x="565150" y="3116263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</p:txBody>
      </p:sp>
      <p:sp>
        <p:nvSpPr>
          <p:cNvPr id="11289" name="文本框 2"/>
          <p:cNvSpPr txBox="1">
            <a:spLocks noChangeArrowheads="1"/>
          </p:cNvSpPr>
          <p:nvPr/>
        </p:nvSpPr>
        <p:spPr bwMode="auto">
          <a:xfrm>
            <a:off x="717550" y="3775075"/>
            <a:ext cx="416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∵∠1=∠2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），</a:t>
            </a:r>
          </a:p>
        </p:txBody>
      </p:sp>
      <p:sp>
        <p:nvSpPr>
          <p:cNvPr id="11290" name="文本框 3"/>
          <p:cNvSpPr txBox="1">
            <a:spLocks noChangeArrowheads="1"/>
          </p:cNvSpPr>
          <p:nvPr/>
        </p:nvSpPr>
        <p:spPr bwMode="auto">
          <a:xfrm>
            <a:off x="717550" y="4370388"/>
            <a:ext cx="416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∠1=∠3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），</a:t>
            </a:r>
          </a:p>
        </p:txBody>
      </p:sp>
      <p:sp>
        <p:nvSpPr>
          <p:cNvPr id="11291" name="文本框 5"/>
          <p:cNvSpPr txBox="1">
            <a:spLocks noChangeArrowheads="1"/>
          </p:cNvSpPr>
          <p:nvPr/>
        </p:nvSpPr>
        <p:spPr bwMode="auto">
          <a:xfrm>
            <a:off x="565150" y="5029200"/>
            <a:ext cx="408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∴ ∠2=∠3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292" name="文本框 6"/>
          <p:cNvSpPr txBox="1">
            <a:spLocks noChangeArrowheads="1"/>
          </p:cNvSpPr>
          <p:nvPr/>
        </p:nvSpPr>
        <p:spPr bwMode="auto">
          <a:xfrm>
            <a:off x="565150" y="5664200"/>
            <a:ext cx="585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∴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                      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4413" name="文本框 7"/>
          <p:cNvSpPr txBox="1">
            <a:spLocks noChangeArrowheads="1"/>
          </p:cNvSpPr>
          <p:nvPr/>
        </p:nvSpPr>
        <p:spPr bwMode="auto">
          <a:xfrm>
            <a:off x="2714625" y="3784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已知</a:t>
            </a:r>
          </a:p>
        </p:txBody>
      </p:sp>
      <p:sp>
        <p:nvSpPr>
          <p:cNvPr id="1424414" name="文本框 8"/>
          <p:cNvSpPr txBox="1">
            <a:spLocks noChangeArrowheads="1"/>
          </p:cNvSpPr>
          <p:nvPr/>
        </p:nvSpPr>
        <p:spPr bwMode="auto">
          <a:xfrm>
            <a:off x="2436813" y="4357688"/>
            <a:ext cx="170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对顶角相等</a:t>
            </a:r>
          </a:p>
        </p:txBody>
      </p:sp>
      <p:sp>
        <p:nvSpPr>
          <p:cNvPr id="1424415" name="文本框 9"/>
          <p:cNvSpPr txBox="1">
            <a:spLocks noChangeArrowheads="1"/>
          </p:cNvSpPr>
          <p:nvPr/>
        </p:nvSpPr>
        <p:spPr bwMode="auto">
          <a:xfrm>
            <a:off x="2474913" y="5029200"/>
            <a:ext cx="140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等量代换</a:t>
            </a:r>
          </a:p>
        </p:txBody>
      </p:sp>
      <p:sp>
        <p:nvSpPr>
          <p:cNvPr id="1424416" name="文本框 10"/>
          <p:cNvSpPr txBox="1">
            <a:spLocks noChangeArrowheads="1"/>
          </p:cNvSpPr>
          <p:nvPr/>
        </p:nvSpPr>
        <p:spPr bwMode="auto">
          <a:xfrm>
            <a:off x="2495550" y="5664200"/>
            <a:ext cx="353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同位角相等，两直线平行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2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413" grpId="0"/>
      <p:bldP spid="1424414" grpId="0"/>
      <p:bldP spid="1424415" grpId="0"/>
      <p:bldP spid="14244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16" descr="``8U@EKBGC6QK)(BFQARW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975" y="3522663"/>
            <a:ext cx="2184400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8"/>
          <p:cNvGrpSpPr/>
          <p:nvPr/>
        </p:nvGrpSpPr>
        <p:grpSpPr bwMode="auto">
          <a:xfrm>
            <a:off x="2259013" y="795338"/>
            <a:ext cx="4389437" cy="1487487"/>
            <a:chOff x="2457" y="1938"/>
            <a:chExt cx="4528" cy="2568"/>
          </a:xfrm>
        </p:grpSpPr>
        <p:sp>
          <p:nvSpPr>
            <p:cNvPr id="13316" name="云形标注 5"/>
            <p:cNvSpPr>
              <a:spLocks noChangeArrowheads="1"/>
            </p:cNvSpPr>
            <p:nvPr/>
          </p:nvSpPr>
          <p:spPr bwMode="auto">
            <a:xfrm>
              <a:off x="2457" y="1938"/>
              <a:ext cx="4528" cy="2568"/>
            </a:xfrm>
            <a:prstGeom prst="cloudCallout">
              <a:avLst>
                <a:gd name="adj1" fmla="val -73806"/>
                <a:gd name="adj2" fmla="val 135523"/>
              </a:avLst>
            </a:prstGeom>
            <a:solidFill>
              <a:srgbClr val="85E0E0"/>
            </a:solidFill>
            <a:ln w="9525">
              <a:solidFill>
                <a:srgbClr val="FBFB0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3317" name="文本框 6"/>
            <p:cNvSpPr txBox="1">
              <a:spLocks noChangeArrowheads="1"/>
            </p:cNvSpPr>
            <p:nvPr/>
          </p:nvSpPr>
          <p:spPr bwMode="auto">
            <a:xfrm>
              <a:off x="3038" y="2195"/>
              <a:ext cx="3801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通过命题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，我们能得到什么结论？</a:t>
              </a:r>
            </a:p>
          </p:txBody>
        </p:sp>
      </p:grpSp>
      <p:pic>
        <p:nvPicPr>
          <p:cNvPr id="13" name="图片 8" descr="8AQY(A4)LP1L{RMTV])[X3J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83400" y="2954338"/>
            <a:ext cx="1939925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 bwMode="auto">
          <a:xfrm>
            <a:off x="2344738" y="2862263"/>
            <a:ext cx="4900612" cy="1839912"/>
            <a:chOff x="-1480" y="5534"/>
            <a:chExt cx="7716" cy="2711"/>
          </a:xfrm>
        </p:grpSpPr>
        <p:sp>
          <p:nvSpPr>
            <p:cNvPr id="13320" name="椭圆形标注 6"/>
            <p:cNvSpPr>
              <a:spLocks noChangeArrowheads="1"/>
            </p:cNvSpPr>
            <p:nvPr/>
          </p:nvSpPr>
          <p:spPr bwMode="auto">
            <a:xfrm>
              <a:off x="-1480" y="5534"/>
              <a:ext cx="7716" cy="2711"/>
            </a:xfrm>
            <a:prstGeom prst="wedgeEllipseCallout">
              <a:avLst>
                <a:gd name="adj1" fmla="val 55403"/>
                <a:gd name="adj2" fmla="val 50606"/>
              </a:avLst>
            </a:prstGeom>
            <a:solidFill>
              <a:srgbClr val="D6F5F5"/>
            </a:solidFill>
            <a:ln w="9525">
              <a:solidFill>
                <a:srgbClr val="06CC6C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3321" name="文本框 8"/>
            <p:cNvSpPr txBox="1">
              <a:spLocks noChangeArrowheads="1"/>
            </p:cNvSpPr>
            <p:nvPr/>
          </p:nvSpPr>
          <p:spPr bwMode="auto">
            <a:xfrm>
              <a:off x="-727" y="5739"/>
              <a:ext cx="5800" cy="2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 eaLnBrk="0" hangingPunct="0">
                <a:lnSpc>
                  <a:spcPct val="125000"/>
                </a:lnSpc>
              </a:pP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两条直线被第三条直线所截，如果内错角相等， 那么这两条直线平行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46075" y="805577"/>
            <a:ext cx="77057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命题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被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所截，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∠4+∠2=180°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说明理由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14347" name="Group 42"/>
          <p:cNvGrpSpPr/>
          <p:nvPr/>
        </p:nvGrpSpPr>
        <p:grpSpPr bwMode="auto">
          <a:xfrm>
            <a:off x="5700713" y="1622425"/>
            <a:ext cx="3048000" cy="3286125"/>
            <a:chOff x="3168" y="1056"/>
            <a:chExt cx="2352" cy="2119"/>
          </a:xfrm>
        </p:grpSpPr>
        <p:grpSp>
          <p:nvGrpSpPr>
            <p:cNvPr id="14340" name="Group 23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14341" name="Arc 24"/>
              <p:cNvSpPr>
                <a:spLocks noChangeArrowheads="1"/>
              </p:cNvSpPr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4342" name="Group 25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14343" name="Line 26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4" name="Line 27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5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6" name="Arc 29"/>
                <p:cNvSpPr>
                  <a:spLocks noChangeArrowheads="1"/>
                </p:cNvSpPr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" name="Arc 30"/>
                <p:cNvSpPr>
                  <a:spLocks noChangeArrowheads="1"/>
                </p:cNvSpPr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8" name="Arc 31"/>
                <p:cNvSpPr>
                  <a:spLocks noChangeArrowheads="1"/>
                </p:cNvSpPr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4424 w 21600"/>
                    <a:gd name="T1" fmla="*/ 0 h 21142"/>
                    <a:gd name="T2" fmla="*/ 21600 w 21600"/>
                    <a:gd name="T3" fmla="*/ 21142 h 21142"/>
                    <a:gd name="T4" fmla="*/ 4424 w 21600"/>
                    <a:gd name="T5" fmla="*/ 0 h 21142"/>
                    <a:gd name="T6" fmla="*/ 21600 w 21600"/>
                    <a:gd name="T7" fmla="*/ 21142 h 21142"/>
                    <a:gd name="T8" fmla="*/ 0 w 21600"/>
                    <a:gd name="T9" fmla="*/ 21142 h 2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142" fill="none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4349" name="Text Box 32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50" name="Text Box 33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51" name="Text Box 34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52" name="Text Box 35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53" name="Text Box 36"/>
            <p:cNvSpPr txBox="1">
              <a:spLocks noChangeArrowheads="1"/>
            </p:cNvSpPr>
            <p:nvPr/>
          </p:nvSpPr>
          <p:spPr bwMode="auto">
            <a:xfrm>
              <a:off x="4512" y="1056"/>
              <a:ext cx="43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4354" name="Text Box 37"/>
            <p:cNvSpPr txBox="1">
              <a:spLocks noChangeArrowheads="1"/>
            </p:cNvSpPr>
            <p:nvPr/>
          </p:nvSpPr>
          <p:spPr bwMode="auto">
            <a:xfrm>
              <a:off x="3744" y="2880"/>
              <a:ext cx="33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4355" name="Text Box 38"/>
            <p:cNvSpPr txBox="1">
              <a:spLocks noChangeArrowheads="1"/>
            </p:cNvSpPr>
            <p:nvPr/>
          </p:nvSpPr>
          <p:spPr bwMode="auto">
            <a:xfrm>
              <a:off x="4079" y="1776"/>
              <a:ext cx="193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56" name="Text Box 39"/>
            <p:cNvSpPr txBox="1">
              <a:spLocks noChangeArrowheads="1"/>
            </p:cNvSpPr>
            <p:nvPr/>
          </p:nvSpPr>
          <p:spPr bwMode="auto">
            <a:xfrm>
              <a:off x="4128" y="2160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357" name="Text Box 40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358" name="Text Box 41"/>
            <p:cNvSpPr txBox="1">
              <a:spLocks noChangeArrowheads="1"/>
            </p:cNvSpPr>
            <p:nvPr/>
          </p:nvSpPr>
          <p:spPr bwMode="auto">
            <a:xfrm>
              <a:off x="4320" y="1824"/>
              <a:ext cx="33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4359" name="文本框 1"/>
          <p:cNvSpPr txBox="1">
            <a:spLocks noChangeArrowheads="1"/>
          </p:cNvSpPr>
          <p:nvPr/>
        </p:nvSpPr>
        <p:spPr bwMode="auto">
          <a:xfrm>
            <a:off x="488950" y="207962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理由：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60" name="文本框 2"/>
          <p:cNvSpPr txBox="1">
            <a:spLocks noChangeArrowheads="1"/>
          </p:cNvSpPr>
          <p:nvPr/>
        </p:nvSpPr>
        <p:spPr bwMode="auto">
          <a:xfrm>
            <a:off x="641350" y="2740025"/>
            <a:ext cx="491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∵∠4+∠2=180°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），</a:t>
            </a:r>
          </a:p>
        </p:txBody>
      </p:sp>
      <p:sp>
        <p:nvSpPr>
          <p:cNvPr id="14361" name="文本框 3"/>
          <p:cNvSpPr txBox="1">
            <a:spLocks noChangeArrowheads="1"/>
          </p:cNvSpPr>
          <p:nvPr/>
        </p:nvSpPr>
        <p:spPr bwMode="auto">
          <a:xfrm>
            <a:off x="641350" y="3335338"/>
            <a:ext cx="491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∠4+∠3=180°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），</a:t>
            </a:r>
          </a:p>
        </p:txBody>
      </p:sp>
      <p:sp>
        <p:nvSpPr>
          <p:cNvPr id="14362" name="文本框 5"/>
          <p:cNvSpPr txBox="1">
            <a:spLocks noChangeArrowheads="1"/>
          </p:cNvSpPr>
          <p:nvPr/>
        </p:nvSpPr>
        <p:spPr bwMode="auto">
          <a:xfrm>
            <a:off x="488950" y="3792538"/>
            <a:ext cx="54657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∴ ∠2=180°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∠3=180°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63" name="文本框 6"/>
          <p:cNvSpPr txBox="1">
            <a:spLocks noChangeArrowheads="1"/>
          </p:cNvSpPr>
          <p:nvPr/>
        </p:nvSpPr>
        <p:spPr bwMode="auto">
          <a:xfrm>
            <a:off x="488950" y="5489575"/>
            <a:ext cx="585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∴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AB∥CD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                      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8508" name="文本框 7"/>
          <p:cNvSpPr txBox="1">
            <a:spLocks noChangeArrowheads="1"/>
          </p:cNvSpPr>
          <p:nvPr/>
        </p:nvSpPr>
        <p:spPr bwMode="auto">
          <a:xfrm>
            <a:off x="3686175" y="26987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已知</a:t>
            </a:r>
          </a:p>
        </p:txBody>
      </p:sp>
      <p:sp>
        <p:nvSpPr>
          <p:cNvPr id="1428509" name="文本框 8"/>
          <p:cNvSpPr txBox="1">
            <a:spLocks noChangeArrowheads="1"/>
          </p:cNvSpPr>
          <p:nvPr/>
        </p:nvSpPr>
        <p:spPr bwMode="auto">
          <a:xfrm>
            <a:off x="3228975" y="333533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平角定义</a:t>
            </a:r>
          </a:p>
        </p:txBody>
      </p:sp>
      <p:sp>
        <p:nvSpPr>
          <p:cNvPr id="1428510" name="文本框 10"/>
          <p:cNvSpPr txBox="1">
            <a:spLocks noChangeArrowheads="1"/>
          </p:cNvSpPr>
          <p:nvPr/>
        </p:nvSpPr>
        <p:spPr bwMode="auto">
          <a:xfrm>
            <a:off x="2419350" y="5489575"/>
            <a:ext cx="353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同位角相等，两直线平行</a:t>
            </a:r>
          </a:p>
        </p:txBody>
      </p:sp>
      <p:sp>
        <p:nvSpPr>
          <p:cNvPr id="1428511" name="文本框 11"/>
          <p:cNvSpPr txBox="1">
            <a:spLocks noChangeArrowheads="1"/>
          </p:cNvSpPr>
          <p:nvPr/>
        </p:nvSpPr>
        <p:spPr bwMode="auto">
          <a:xfrm>
            <a:off x="1017588" y="4451350"/>
            <a:ext cx="170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等式的性质</a:t>
            </a:r>
          </a:p>
        </p:txBody>
      </p:sp>
      <p:sp>
        <p:nvSpPr>
          <p:cNvPr id="14368" name="文本框 12"/>
          <p:cNvSpPr txBox="1">
            <a:spLocks noChangeArrowheads="1"/>
          </p:cNvSpPr>
          <p:nvPr/>
        </p:nvSpPr>
        <p:spPr bwMode="auto">
          <a:xfrm>
            <a:off x="488950" y="4927600"/>
            <a:ext cx="408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∴ ∠2=∠3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      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8513" name="文本框 13"/>
          <p:cNvSpPr txBox="1">
            <a:spLocks noChangeArrowheads="1"/>
          </p:cNvSpPr>
          <p:nvPr/>
        </p:nvSpPr>
        <p:spPr bwMode="auto">
          <a:xfrm>
            <a:off x="2398713" y="4927600"/>
            <a:ext cx="140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2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2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508" grpId="0"/>
      <p:bldP spid="1428509" grpId="0"/>
      <p:bldP spid="1428510" grpId="0"/>
      <p:bldP spid="1428511" grpId="0"/>
      <p:bldP spid="14285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全屏显示(4:3)</PresentationFormat>
  <Paragraphs>210</Paragraphs>
  <Slides>21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方正姚体</vt:lpstr>
      <vt:lpstr>黑体</vt:lpstr>
      <vt:lpstr>华文楷体</vt:lpstr>
      <vt:lpstr>宋体</vt:lpstr>
      <vt:lpstr>微软雅黑</vt:lpstr>
      <vt:lpstr>Arial</vt:lpstr>
      <vt:lpstr>Calibri</vt:lpstr>
      <vt:lpstr>Symbol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2018-11-30T09:11:00Z</dcterms:created>
  <dcterms:modified xsi:type="dcterms:W3CDTF">2023-01-16T21:10:08Z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C1BFC89B4FA34049B314CE9F5AE22091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