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92" r:id="rId6"/>
    <p:sldId id="293" r:id="rId7"/>
    <p:sldId id="294" r:id="rId8"/>
    <p:sldId id="275" r:id="rId9"/>
    <p:sldId id="28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9" r:id="rId18"/>
    <p:sldId id="29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E256A443-56F6-4945-A499-F3986E6E43E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FF04A77-43A1-4070-89FE-96A8AD96D0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5.png"/><Relationship Id="rId5" Type="http://schemas.openxmlformats.org/officeDocument/2006/relationships/tags" Target="../tags/tag35.xml"/><Relationship Id="rId10" Type="http://schemas.openxmlformats.org/officeDocument/2006/relationships/image" Target="../media/image24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/>
          <p:cNvSpPr/>
          <p:nvPr/>
        </p:nvSpPr>
        <p:spPr>
          <a:xfrm>
            <a:off x="3749753" y="4531312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/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平行线的性质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（对边和对角的关系）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grpSp>
        <p:nvGrpSpPr>
          <p:cNvPr id="12" name="Group 5"/>
          <p:cNvGrpSpPr/>
          <p:nvPr/>
        </p:nvGrpSpPr>
        <p:grpSpPr>
          <a:xfrm>
            <a:off x="8061116" y="2815352"/>
            <a:ext cx="2738878" cy="1927692"/>
            <a:chOff x="-28" y="-20"/>
            <a:chExt cx="2160" cy="1546"/>
          </a:xfrm>
        </p:grpSpPr>
        <p:sp>
          <p:nvSpPr>
            <p:cNvPr id="13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8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9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0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94856" y="1718578"/>
            <a:ext cx="679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，求证：∠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与∠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，∠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与∠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之间的关系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矩形 21"/>
          <p:cNvSpPr/>
          <p:nvPr/>
        </p:nvSpPr>
        <p:spPr>
          <a:xfrm>
            <a:off x="1094856" y="2342681"/>
            <a:ext cx="5609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∴AB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B=180°(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两直线平行，同旁内角互补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∠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D=180°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94856" y="4505666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平行四边形相邻的两个角互补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94856" y="5129768"/>
            <a:ext cx="645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你能通过不画辅助线的方法证明平行四边形对角相等吗？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6208760" cy="900090"/>
            <a:chOff x="632516" y="338742"/>
            <a:chExt cx="6208760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4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探索两条平行线之间的距离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sp>
        <p:nvSpPr>
          <p:cNvPr id="9" name="Text Box 42"/>
          <p:cNvSpPr txBox="1"/>
          <p:nvPr/>
        </p:nvSpPr>
        <p:spPr>
          <a:xfrm>
            <a:off x="1413720" y="1871076"/>
            <a:ext cx="80274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eaLnBrk="0" hangingPunct="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// 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，作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AD // GH // 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，分别交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B.</a:t>
            </a:r>
          </a:p>
        </p:txBody>
      </p:sp>
      <p:cxnSp>
        <p:nvCxnSpPr>
          <p:cNvPr id="10" name="直接连接符 85"/>
          <p:cNvCxnSpPr/>
          <p:nvPr/>
        </p:nvCxnSpPr>
        <p:spPr>
          <a:xfrm flipV="1">
            <a:off x="6660301" y="4667863"/>
            <a:ext cx="3498850" cy="1588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88"/>
          <p:cNvSpPr txBox="1"/>
          <p:nvPr/>
        </p:nvSpPr>
        <p:spPr>
          <a:xfrm>
            <a:off x="8327176" y="3075601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</a:p>
        </p:txBody>
      </p:sp>
      <p:sp>
        <p:nvSpPr>
          <p:cNvPr id="12" name="文本框 89"/>
          <p:cNvSpPr txBox="1"/>
          <p:nvPr/>
        </p:nvSpPr>
        <p:spPr>
          <a:xfrm>
            <a:off x="6939701" y="4683738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13" name="文本框 90"/>
          <p:cNvSpPr txBox="1"/>
          <p:nvPr/>
        </p:nvSpPr>
        <p:spPr>
          <a:xfrm>
            <a:off x="8857401" y="4683738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</a:p>
        </p:txBody>
      </p:sp>
      <p:sp>
        <p:nvSpPr>
          <p:cNvPr id="14" name="文本框 91"/>
          <p:cNvSpPr txBox="1"/>
          <p:nvPr/>
        </p:nvSpPr>
        <p:spPr>
          <a:xfrm>
            <a:off x="9314601" y="3078776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</a:p>
        </p:txBody>
      </p:sp>
      <p:sp>
        <p:nvSpPr>
          <p:cNvPr id="15" name="文本框 92"/>
          <p:cNvSpPr txBox="1"/>
          <p:nvPr/>
        </p:nvSpPr>
        <p:spPr>
          <a:xfrm>
            <a:off x="7371501" y="3078776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</a:p>
        </p:txBody>
      </p:sp>
      <p:sp>
        <p:nvSpPr>
          <p:cNvPr id="16" name="文本框 94"/>
          <p:cNvSpPr txBox="1"/>
          <p:nvPr/>
        </p:nvSpPr>
        <p:spPr>
          <a:xfrm>
            <a:off x="7803301" y="4683738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</a:p>
        </p:txBody>
      </p:sp>
      <p:sp>
        <p:nvSpPr>
          <p:cNvPr id="17" name="流程图: 数据 96"/>
          <p:cNvSpPr/>
          <p:nvPr/>
        </p:nvSpPr>
        <p:spPr>
          <a:xfrm>
            <a:off x="7185764" y="3445488"/>
            <a:ext cx="2339975" cy="1223963"/>
          </a:xfrm>
          <a:prstGeom prst="flowChartInputOutput">
            <a:avLst/>
          </a:prstGeom>
          <a:noFill/>
          <a:ln w="28575" cap="flat" cmpd="sng">
            <a:solidFill>
              <a:sysClr val="windowText" lastClr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流程图: 数据 101"/>
          <p:cNvSpPr/>
          <p:nvPr/>
        </p:nvSpPr>
        <p:spPr>
          <a:xfrm>
            <a:off x="8081114" y="3447076"/>
            <a:ext cx="1455737" cy="12239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0552" h="10000">
                <a:moveTo>
                  <a:pt x="0" y="10000"/>
                </a:moveTo>
                <a:lnTo>
                  <a:pt x="3388" y="0"/>
                </a:lnTo>
                <a:lnTo>
                  <a:pt x="10552" y="89"/>
                </a:lnTo>
                <a:lnTo>
                  <a:pt x="7402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ysClr val="windowText" lastClr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9" name="直接连接符 11"/>
          <p:cNvCxnSpPr/>
          <p:nvPr/>
        </p:nvCxnSpPr>
        <p:spPr>
          <a:xfrm flipH="1">
            <a:off x="8074764" y="3459776"/>
            <a:ext cx="468312" cy="1223962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90"/>
          <p:cNvSpPr txBox="1"/>
          <p:nvPr/>
        </p:nvSpPr>
        <p:spPr>
          <a:xfrm>
            <a:off x="10162326" y="3207363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</a:p>
        </p:txBody>
      </p:sp>
      <p:sp>
        <p:nvSpPr>
          <p:cNvPr id="21" name="文本框 91"/>
          <p:cNvSpPr txBox="1"/>
          <p:nvPr/>
        </p:nvSpPr>
        <p:spPr>
          <a:xfrm>
            <a:off x="10121051" y="4499588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cxnSp>
        <p:nvCxnSpPr>
          <p:cNvPr id="22" name="直接连接符 85"/>
          <p:cNvCxnSpPr/>
          <p:nvPr/>
        </p:nvCxnSpPr>
        <p:spPr>
          <a:xfrm flipV="1">
            <a:off x="6599976" y="3438540"/>
            <a:ext cx="3498850" cy="1588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矩形 22"/>
          <p:cNvSpPr/>
          <p:nvPr/>
        </p:nvSpPr>
        <p:spPr>
          <a:xfrm>
            <a:off x="1413720" y="2978298"/>
            <a:ext cx="4572000" cy="14246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// 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AD // GH // BC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▱AGHD, ▱ABCD, ▱HGBC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 = GH = 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4" name="Text Box 45"/>
          <p:cNvSpPr txBox="1"/>
          <p:nvPr/>
        </p:nvSpPr>
        <p:spPr>
          <a:xfrm>
            <a:off x="1413720" y="5543206"/>
            <a:ext cx="50504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eaLnBrk="0" hangingPunct="0"/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两条平行线之间的平行线段相等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  <p:bldP spid="20" grpId="0"/>
      <p:bldP spid="21" grpId="0"/>
      <p:bldP spid="23" grpId="0"/>
      <p:bldP spid="2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5810408" cy="900090"/>
            <a:chOff x="632516" y="338742"/>
            <a:chExt cx="5810408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5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探索两条平行线之间的距离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sp>
        <p:nvSpPr>
          <p:cNvPr id="9" name="文本框 14"/>
          <p:cNvSpPr txBox="1"/>
          <p:nvPr/>
        </p:nvSpPr>
        <p:spPr>
          <a:xfrm>
            <a:off x="7682164" y="4362267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10" name="文本框 15"/>
          <p:cNvSpPr txBox="1"/>
          <p:nvPr/>
        </p:nvSpPr>
        <p:spPr>
          <a:xfrm>
            <a:off x="9282364" y="4325754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</a:p>
        </p:txBody>
      </p:sp>
      <p:sp>
        <p:nvSpPr>
          <p:cNvPr id="11" name="文本框 16"/>
          <p:cNvSpPr txBox="1"/>
          <p:nvPr/>
        </p:nvSpPr>
        <p:spPr>
          <a:xfrm>
            <a:off x="9358564" y="2700154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</a:p>
        </p:txBody>
      </p:sp>
      <p:sp>
        <p:nvSpPr>
          <p:cNvPr id="12" name="文本框 17"/>
          <p:cNvSpPr txBox="1"/>
          <p:nvPr/>
        </p:nvSpPr>
        <p:spPr>
          <a:xfrm>
            <a:off x="7682164" y="2720792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</a:p>
        </p:txBody>
      </p:sp>
      <p:sp>
        <p:nvSpPr>
          <p:cNvPr id="13" name="文本框 18"/>
          <p:cNvSpPr txBox="1"/>
          <p:nvPr/>
        </p:nvSpPr>
        <p:spPr>
          <a:xfrm>
            <a:off x="10466639" y="4222567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14" name="文本框 20"/>
          <p:cNvSpPr txBox="1"/>
          <p:nvPr/>
        </p:nvSpPr>
        <p:spPr>
          <a:xfrm>
            <a:off x="10460289" y="2735079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</a:p>
        </p:txBody>
      </p:sp>
      <p:grpSp>
        <p:nvGrpSpPr>
          <p:cNvPr id="15" name="Group 28"/>
          <p:cNvGrpSpPr/>
          <p:nvPr/>
        </p:nvGrpSpPr>
        <p:grpSpPr>
          <a:xfrm>
            <a:off x="8693401" y="3058929"/>
            <a:ext cx="144463" cy="1225550"/>
            <a:chOff x="0" y="0"/>
            <a:chExt cx="144462" cy="1223962"/>
          </a:xfrm>
        </p:grpSpPr>
        <p:cxnSp>
          <p:nvCxnSpPr>
            <p:cNvPr id="16" name="直接连接符 31"/>
            <p:cNvCxnSpPr/>
            <p:nvPr/>
          </p:nvCxnSpPr>
          <p:spPr>
            <a:xfrm>
              <a:off x="0" y="0"/>
              <a:ext cx="0" cy="1223962"/>
            </a:xfrm>
            <a:prstGeom prst="line">
              <a:avLst/>
            </a:prstGeom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矩形 32"/>
            <p:cNvSpPr/>
            <p:nvPr/>
          </p:nvSpPr>
          <p:spPr>
            <a:xfrm>
              <a:off x="0" y="1081087"/>
              <a:ext cx="144462" cy="142875"/>
            </a:xfrm>
            <a:prstGeom prst="rect">
              <a:avLst/>
            </a:prstGeom>
            <a:noFill/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9549064" y="3058929"/>
            <a:ext cx="144462" cy="1235075"/>
            <a:chOff x="0" y="0"/>
            <a:chExt cx="144469" cy="1235303"/>
          </a:xfrm>
        </p:grpSpPr>
        <p:cxnSp>
          <p:nvCxnSpPr>
            <p:cNvPr id="19" name="直接连接符 28"/>
            <p:cNvCxnSpPr/>
            <p:nvPr/>
          </p:nvCxnSpPr>
          <p:spPr>
            <a:xfrm>
              <a:off x="1848" y="0"/>
              <a:ext cx="0" cy="1223625"/>
            </a:xfrm>
            <a:prstGeom prst="line">
              <a:avLst/>
            </a:prstGeom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矩形 35"/>
            <p:cNvSpPr/>
            <p:nvPr/>
          </p:nvSpPr>
          <p:spPr>
            <a:xfrm>
              <a:off x="0" y="1090840"/>
              <a:ext cx="144469" cy="144463"/>
            </a:xfrm>
            <a:prstGeom prst="rect">
              <a:avLst/>
            </a:prstGeom>
            <a:noFill/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7874251" y="3073217"/>
            <a:ext cx="144463" cy="1223962"/>
            <a:chOff x="0" y="0"/>
            <a:chExt cx="144469" cy="1223625"/>
          </a:xfrm>
        </p:grpSpPr>
        <p:cxnSp>
          <p:nvCxnSpPr>
            <p:cNvPr id="22" name="直接连接符 27"/>
            <p:cNvCxnSpPr/>
            <p:nvPr/>
          </p:nvCxnSpPr>
          <p:spPr>
            <a:xfrm>
              <a:off x="683" y="0"/>
              <a:ext cx="0" cy="1223625"/>
            </a:xfrm>
            <a:prstGeom prst="line">
              <a:avLst/>
            </a:prstGeom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" name="矩形 36"/>
            <p:cNvSpPr/>
            <p:nvPr/>
          </p:nvSpPr>
          <p:spPr>
            <a:xfrm>
              <a:off x="0" y="1079162"/>
              <a:ext cx="144469" cy="144463"/>
            </a:xfrm>
            <a:prstGeom prst="rect">
              <a:avLst/>
            </a:prstGeom>
            <a:noFill/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24" name="直接连接符 38"/>
          <p:cNvCxnSpPr/>
          <p:nvPr/>
        </p:nvCxnSpPr>
        <p:spPr>
          <a:xfrm>
            <a:off x="7026526" y="4294004"/>
            <a:ext cx="3352800" cy="3175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文本框 22"/>
          <p:cNvSpPr txBox="1"/>
          <p:nvPr/>
        </p:nvSpPr>
        <p:spPr>
          <a:xfrm>
            <a:off x="8479089" y="2731904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</a:p>
        </p:txBody>
      </p:sp>
      <p:sp>
        <p:nvSpPr>
          <p:cNvPr id="26" name="文本框 28"/>
          <p:cNvSpPr txBox="1"/>
          <p:nvPr/>
        </p:nvSpPr>
        <p:spPr>
          <a:xfrm>
            <a:off x="8477501" y="4327342"/>
            <a:ext cx="431800" cy="30008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/>
            <a:r>
              <a:rPr lang="en-US" altLang="zh-CN" sz="1350" i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</a:p>
        </p:txBody>
      </p:sp>
      <p:cxnSp>
        <p:nvCxnSpPr>
          <p:cNvPr id="27" name="直接连接符 38"/>
          <p:cNvCxnSpPr/>
          <p:nvPr/>
        </p:nvCxnSpPr>
        <p:spPr>
          <a:xfrm>
            <a:off x="7036051" y="3063692"/>
            <a:ext cx="3352800" cy="3175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椭圆 107"/>
          <p:cNvSpPr/>
          <p:nvPr/>
        </p:nvSpPr>
        <p:spPr>
          <a:xfrm flipV="1">
            <a:off x="7809164" y="2987492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t"/>
          <a:lstStyle/>
          <a:p>
            <a:pPr defTabSz="685800" eaLnBrk="0" hangingPunct="0"/>
            <a:endParaRPr lang="zh-CN" altLang="en-US" sz="135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9" name="Group 42"/>
          <p:cNvGrpSpPr/>
          <p:nvPr/>
        </p:nvGrpSpPr>
        <p:grpSpPr>
          <a:xfrm>
            <a:off x="7871076" y="3062104"/>
            <a:ext cx="144463" cy="1222375"/>
            <a:chOff x="0" y="0"/>
            <a:chExt cx="144469" cy="1223625"/>
          </a:xfrm>
        </p:grpSpPr>
        <p:cxnSp>
          <p:nvCxnSpPr>
            <p:cNvPr id="30" name="直接连接符 27"/>
            <p:cNvCxnSpPr/>
            <p:nvPr/>
          </p:nvCxnSpPr>
          <p:spPr>
            <a:xfrm>
              <a:off x="683" y="0"/>
              <a:ext cx="0" cy="122362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矩形 36"/>
            <p:cNvSpPr/>
            <p:nvPr/>
          </p:nvSpPr>
          <p:spPr>
            <a:xfrm>
              <a:off x="0" y="1079162"/>
              <a:ext cx="144469" cy="14446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685800"/>
              <a:endParaRPr lang="zh-CN" altLang="en-US" sz="135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Text Box 42"/>
          <p:cNvSpPr txBox="1"/>
          <p:nvPr/>
        </p:nvSpPr>
        <p:spPr>
          <a:xfrm>
            <a:off x="1514029" y="1703047"/>
            <a:ext cx="830180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eaLnBrk="0" hangingPunct="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// 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GH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垂直于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C.</a:t>
            </a:r>
          </a:p>
        </p:txBody>
      </p:sp>
      <p:sp>
        <p:nvSpPr>
          <p:cNvPr id="33" name="矩形 32"/>
          <p:cNvSpPr/>
          <p:nvPr/>
        </p:nvSpPr>
        <p:spPr>
          <a:xfrm>
            <a:off x="1514029" y="2371715"/>
            <a:ext cx="4572000" cy="2347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GH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垂直于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 // GH // CB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// b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▱AGHD, ▱ABCD, ▱HGBC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 = GH = 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35" name="矩形 34"/>
          <p:cNvSpPr/>
          <p:nvPr/>
        </p:nvSpPr>
        <p:spPr>
          <a:xfrm>
            <a:off x="1514029" y="5259347"/>
            <a:ext cx="7802136" cy="875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如果两条直线平行，那么一条直线上的所有点到另一条直线的距离都相等，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即两条直线之间的距离相等。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5" grpId="0"/>
      <p:bldP spid="26" grpId="0"/>
      <p:bldP spid="28" grpId="0" bldLvl="0" animBg="1"/>
      <p:bldP spid="28" grpId="1" bldLvl="0" animBg="1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916849" y="3218534"/>
            <a:ext cx="3705320" cy="2160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13720" y="1298661"/>
                <a:ext cx="7264856" cy="134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如图所示</a:t>
                </a:r>
                <a14:m>
                  <m:oMath xmlns:m="http://schemas.openxmlformats.org/officeDocument/2006/math">
                    <m:r>
                      <a:rPr lang="zh-CN" altLang="zh-CN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▱</m:t>
                    </m:r>
                    <m:r>
                      <a:rPr lang="en-US" altLang="zh-CN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EF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分别是边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上的点，且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AE=CF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）求证：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BE=DF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）连结</a:t>
                </a:r>
                <a:r>
                  <a:rPr lang="en-US" altLang="zh-CN" b="1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AF</a:t>
                </a:r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altLang="zh-CN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b="1" i="1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CN" b="1" i="1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altLang="zh-CN" b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zh-CN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，求</a:t>
                </a:r>
                <a14:m>
                  <m:oMath xmlns:m="http://schemas.openxmlformats.org/officeDocument/2006/math">
                    <m:r>
                      <a:rPr lang="zh-CN" altLang="en-US" b="1" i="1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 </m:t>
                    </m:r>
                    <m:r>
                      <a:rPr lang="en-US" altLang="zh-CN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𝑨𝑭𝑩</m:t>
                    </m:r>
                  </m:oMath>
                </a14:m>
                <a:r>
                  <a:rPr lang="zh-CN" altLang="zh-CN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的度数．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20" y="1298661"/>
                <a:ext cx="7264856" cy="1348190"/>
              </a:xfrm>
              <a:prstGeom prst="rect">
                <a:avLst/>
              </a:prstGeom>
              <a:blipFill rotWithShape="1">
                <a:blip r:embed="rId6"/>
                <a:stretch>
                  <a:fillRect l="-3" t="-6" b="-8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13720" y="2986620"/>
                <a:ext cx="4572000" cy="3331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）在平行四边形</a:t>
                </a:r>
                <a:r>
                  <a:rPr lang="en-US" altLang="zh-CN" sz="14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1400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zh-CN" altLang="en-US" sz="1400" i="1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  <m: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∵AE=CF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zh-CN" altLang="en-US" sz="1400" i="1" kern="1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BF</m:t>
                    </m:r>
                    <m:r>
                      <a:rPr lang="en-US" altLang="zh-CN" sz="1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宋体" panose="02010600030101010101" pitchFamily="2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4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BEDF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DF</m:t>
                    </m:r>
                  </m:oMath>
                </a14:m>
                <a:endParaRPr lang="en-US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  <m: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DF</m:t>
                    </m:r>
                    <m: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CN" sz="14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ADF</m:t>
                    </m:r>
                    <m: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zh-CN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FAD=</a:t>
                </a: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AFD=70°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FAD =</a:t>
                </a:r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AFB=70°</a:t>
                </a: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20" y="2986620"/>
                <a:ext cx="4572000" cy="3331233"/>
              </a:xfrm>
              <a:prstGeom prst="rect">
                <a:avLst/>
              </a:prstGeom>
              <a:blipFill rotWithShape="1">
                <a:blip r:embed="rId7"/>
                <a:stretch>
                  <a:fillRect l="-5" t="-6" r="5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sp>
        <p:nvSpPr>
          <p:cNvPr id="13" name="矩形 12"/>
          <p:cNvSpPr/>
          <p:nvPr/>
        </p:nvSpPr>
        <p:spPr>
          <a:xfrm>
            <a:off x="1574487" y="1180600"/>
            <a:ext cx="7722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．已知：如图，在</a:t>
            </a:r>
            <a:r>
              <a:rPr lang="en-US" altLang="zh-CN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CA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延长线上的点，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延长线上的点，且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AE=CF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．求证：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△ABE≌△CDF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BE∥DF</a:t>
            </a:r>
            <a:r>
              <a:rPr lang="zh-CN" altLang="zh-CN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4487" y="307591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解：（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∴AB∥CD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∴∠BAC=∠DCA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∵∠BAC+∠BAE=∠DCA+∠DCF=180°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∴∠BAE=∠DCF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∵AE=CF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∴△ABE≌△CDF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15" name="矩形 14"/>
          <p:cNvSpPr/>
          <p:nvPr/>
        </p:nvSpPr>
        <p:spPr>
          <a:xfrm>
            <a:off x="5820562" y="45532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zh-CN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（</a:t>
            </a: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∵△ABE≌△CDF</a:t>
            </a:r>
            <a:r>
              <a:rPr lang="zh-CN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∴∠E=∠F</a:t>
            </a:r>
            <a:r>
              <a:rPr lang="zh-CN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∴BE∥DF</a:t>
            </a:r>
            <a:r>
              <a:rPr lang="zh-CN" altLang="zh-CN" sz="1600" kern="1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728" y="2159776"/>
            <a:ext cx="3078179" cy="2022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pic>
        <p:nvPicPr>
          <p:cNvPr id="16" name="图片 15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559088" y="3141962"/>
            <a:ext cx="3798076" cy="1586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16466" y="1298661"/>
                <a:ext cx="76959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．如图，在</a:t>
                </a:r>
                <a14:m>
                  <m:oMath xmlns:m="http://schemas.openxmlformats.org/officeDocument/2006/math">
                    <m:r>
                      <a:rPr lang="zh-CN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MS Mincho" panose="02020609040205080304" pitchFamily="49" charset="-128"/>
                      </a:rPr>
                      <m:t>▱</m:t>
                    </m:r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的中点，连结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𝑨𝑬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并延长交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的延长线于点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，求证：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𝑪𝑭</m:t>
                    </m:r>
                  </m:oMath>
                </a14:m>
                <a:r>
                  <a:rPr lang="zh-CN" altLang="zh-CN" sz="1600" b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66" y="1298661"/>
                <a:ext cx="769593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" t="-10" r="-951" b="-10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316466" y="2344737"/>
                <a:ext cx="4572000" cy="38568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∵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∥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∴∠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𝐷𝐶𝐹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∵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△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𝐹𝐶𝐸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∠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=∠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𝐹𝐶𝐸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</m:e>
                          </m:mr>
                          <m:mr>
                            <m:e>
                              <m:r>
                                <a:rPr lang="zh-CN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∠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𝐴𝐸𝐷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=∠</m:t>
                              </m:r>
                              <m:r>
                                <a:rPr lang="en-US" altLang="zh-CN" sz="16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𝐹𝐸𝐶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∴△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𝐴𝐷𝐸</m:t>
                    </m:r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≌△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𝐹𝐶𝐸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66" y="2344737"/>
                <a:ext cx="4572000" cy="3856825"/>
              </a:xfrm>
              <a:prstGeom prst="rect">
                <a:avLst/>
              </a:prstGeom>
              <a:blipFill rotWithShape="1">
                <a:blip r:embed="rId7"/>
                <a:stretch>
                  <a:fillRect l="-2" t="-8" r="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00001" y="1697434"/>
            <a:ext cx="7565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．如图是一个长为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，宽为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的矩形，两个阴影图形都是一对底边长为</a:t>
            </a: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，且底边在矩形对边上的平行四边形．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）用含字母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的代数式表示矩形中空白部分的面积；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）当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b="1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6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时，求矩形中空白部分的面积．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0001" y="3531945"/>
            <a:ext cx="705585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思路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】</a:t>
            </a:r>
            <a:endParaRPr lang="zh-CN" altLang="zh-CN" sz="14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）空白区域面积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矩形面积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两个阴影平行四边形面积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中间重叠平行四边形面积；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）将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a=3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b=2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代入（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）中即可；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）当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</a:t>
            </a:r>
            <a:r>
              <a:rPr lang="en-US" altLang="zh-CN" sz="14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2+1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293699" y="2995945"/>
            <a:ext cx="3068399" cy="2239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09843" y="1385180"/>
            <a:ext cx="3335253" cy="3214209"/>
            <a:chOff x="1917843" y="1816980"/>
            <a:chExt cx="3335253" cy="321420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060" y="1816980"/>
              <a:ext cx="2983294" cy="226586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91" y="3770147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576294" y="4028292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44302" y="1638677"/>
            <a:ext cx="5491106" cy="905248"/>
            <a:chOff x="5023786" y="1289959"/>
            <a:chExt cx="5491106" cy="905248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3572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理解平行四边形的概念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023786" y="1289959"/>
              <a:ext cx="1551521" cy="905248"/>
              <a:chOff x="4839884" y="1602529"/>
              <a:chExt cx="1551521" cy="905248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884" y="1602529"/>
                <a:ext cx="1028364" cy="905248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469930" y="2846337"/>
            <a:ext cx="5620268" cy="860786"/>
            <a:chOff x="5049414" y="1312190"/>
            <a:chExt cx="5620268" cy="860786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理解平行四边形的性质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049414" y="1312190"/>
              <a:ext cx="1525893" cy="860786"/>
              <a:chOff x="4865512" y="1624760"/>
              <a:chExt cx="1525893" cy="860786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5512" y="1624760"/>
                <a:ext cx="977108" cy="860786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444695" y="4009535"/>
            <a:ext cx="5950303" cy="1143174"/>
            <a:chOff x="5024179" y="1289959"/>
            <a:chExt cx="5950303" cy="1143174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利用平行四边形的性质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解决实际问题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24179" y="1289959"/>
              <a:ext cx="1551128" cy="905248"/>
              <a:chOff x="4840277" y="1602529"/>
              <a:chExt cx="1551128" cy="905248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277" y="1602529"/>
                <a:ext cx="1027578" cy="90524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/>
          <p:cNvSpPr/>
          <p:nvPr/>
        </p:nvSpPr>
        <p:spPr>
          <a:xfrm>
            <a:off x="3749753" y="4531312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/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（对边和对角的关系）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0522" y="68786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r>
              <a:rPr lang="zh-CN" altLang="en-US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699580" y="2086709"/>
            <a:ext cx="3905664" cy="2325150"/>
            <a:chOff x="4797531" y="984511"/>
            <a:chExt cx="3905664" cy="2325150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797531" y="984511"/>
              <a:ext cx="1593874" cy="977696"/>
              <a:chOff x="4797531" y="1566305"/>
              <a:chExt cx="1593874" cy="97769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7531" y="1566305"/>
                <a:ext cx="1113070" cy="977696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理解平行四边形的概念。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探索并证明平行四边形对边与对角相等。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859465" y="2178744"/>
            <a:ext cx="3406108" cy="1656901"/>
            <a:chOff x="4822484" y="1006429"/>
            <a:chExt cx="3406108" cy="1656901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822484" y="1006429"/>
              <a:ext cx="1568921" cy="933860"/>
              <a:chOff x="4822484" y="1588223"/>
              <a:chExt cx="1568921" cy="93386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2484" y="1588223"/>
                <a:ext cx="1063164" cy="93386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4" y="2281366"/>
              <a:ext cx="3308558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探索并证明平行四边形对边与对角相等。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859465" y="4054125"/>
            <a:ext cx="3406107" cy="1656901"/>
            <a:chOff x="4822484" y="1006429"/>
            <a:chExt cx="3406107" cy="1656901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822484" y="1006429"/>
              <a:ext cx="1568921" cy="933860"/>
              <a:chOff x="4822484" y="1588223"/>
              <a:chExt cx="1568921" cy="933860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2484" y="1588223"/>
                <a:ext cx="1063164" cy="933860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/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1834" y="2976409"/>
              <a:ext cx="862387" cy="62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42123" y="2851073"/>
              <a:ext cx="1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19" name="图片 18" descr="图片包含 绿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4" y="1813832"/>
            <a:ext cx="3521290" cy="2678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5383" y="169392"/>
            <a:ext cx="5528423" cy="908590"/>
            <a:chOff x="606683" y="334492"/>
            <a:chExt cx="5528423" cy="9085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生活中常见的平行四边形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683" y="334492"/>
              <a:ext cx="1574424" cy="908590"/>
              <a:chOff x="4816981" y="1675762"/>
              <a:chExt cx="1574424" cy="9085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981" y="1675762"/>
                <a:ext cx="1027102" cy="908590"/>
              </a:xfrm>
              <a:prstGeom prst="rect">
                <a:avLst/>
              </a:prstGeom>
            </p:spPr>
          </p:pic>
        </p:grpSp>
      </p:grpSp>
      <p:pic>
        <p:nvPicPr>
          <p:cNvPr id="205" name="图片 2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35" y="1978601"/>
            <a:ext cx="2552077" cy="154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78" y="2075152"/>
            <a:ext cx="1934498" cy="13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图片 20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5" y="1916244"/>
            <a:ext cx="2720453" cy="3745497"/>
          </a:xfrm>
          <a:prstGeom prst="rect">
            <a:avLst/>
          </a:prstGeom>
        </p:spPr>
      </p:pic>
      <p:pic>
        <p:nvPicPr>
          <p:cNvPr id="208" name="图片 20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15" y="3885902"/>
            <a:ext cx="2471185" cy="1737620"/>
          </a:xfrm>
          <a:prstGeom prst="rect">
            <a:avLst/>
          </a:prstGeom>
        </p:spPr>
      </p:pic>
      <p:pic>
        <p:nvPicPr>
          <p:cNvPr id="209" name="图片 20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79" y="3957190"/>
            <a:ext cx="1930210" cy="1666332"/>
          </a:xfrm>
          <a:prstGeom prst="rect">
            <a:avLst/>
          </a:prstGeom>
        </p:spPr>
      </p:pic>
      <p:sp>
        <p:nvSpPr>
          <p:cNvPr id="210" name="文本框 209"/>
          <p:cNvSpPr txBox="1"/>
          <p:nvPr/>
        </p:nvSpPr>
        <p:spPr>
          <a:xfrm>
            <a:off x="2856487" y="3470136"/>
            <a:ext cx="4898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尝试一些生活中常见的平行四边形的例子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5383" y="169392"/>
            <a:ext cx="5528423" cy="908590"/>
            <a:chOff x="606683" y="334492"/>
            <a:chExt cx="5528423" cy="9085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683" y="334492"/>
              <a:ext cx="1574424" cy="908590"/>
              <a:chOff x="4816981" y="1675762"/>
              <a:chExt cx="1574424" cy="9085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981" y="1675762"/>
                <a:ext cx="1027102" cy="908590"/>
              </a:xfrm>
              <a:prstGeom prst="rect">
                <a:avLst/>
              </a:prstGeom>
            </p:spPr>
          </p:pic>
        </p:grp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30321" y="2088842"/>
            <a:ext cx="9326969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两组对边分别平行的四边形叫做平行四边形。平行四边形用符号“</a:t>
            </a:r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”表示，下图记作“</a:t>
            </a:r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</a:p>
        </p:txBody>
      </p:sp>
      <p:grpSp>
        <p:nvGrpSpPr>
          <p:cNvPr id="16" name="Group 5"/>
          <p:cNvGrpSpPr/>
          <p:nvPr/>
        </p:nvGrpSpPr>
        <p:grpSpPr>
          <a:xfrm>
            <a:off x="6896510" y="3141267"/>
            <a:ext cx="3660780" cy="2576550"/>
            <a:chOff x="-28" y="-20"/>
            <a:chExt cx="2160" cy="1546"/>
          </a:xfrm>
        </p:grpSpPr>
        <p:sp>
          <p:nvSpPr>
            <p:cNvPr id="17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9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0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1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230321" y="3562837"/>
            <a:ext cx="4572000" cy="158524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几何描述：</a:t>
            </a:r>
            <a:endParaRPr lang="en-US" altLang="zh-CN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CD,AD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BC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∴四边形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ABCD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是平行四边形</a:t>
            </a:r>
            <a:endParaRPr lang="en-US" altLang="zh-CN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039249" y="1473452"/>
            <a:ext cx="7427639" cy="8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根据平行四边形的定义，尝试画一个平行四边形，通过直尺和量角器测量，你发现它们的边、角有什么关系呢？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39249" y="2316388"/>
            <a:ext cx="478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提示：你能通过三角板画出平行四边形吗？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5383" y="169392"/>
            <a:ext cx="5528423" cy="908590"/>
            <a:chOff x="606683" y="334492"/>
            <a:chExt cx="5528423" cy="9085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683" y="334492"/>
              <a:ext cx="1574424" cy="908590"/>
              <a:chOff x="4816981" y="1675762"/>
              <a:chExt cx="1574424" cy="9085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981" y="1675762"/>
                <a:ext cx="1027102" cy="908590"/>
              </a:xfrm>
              <a:prstGeom prst="rect">
                <a:avLst/>
              </a:prstGeom>
            </p:spPr>
          </p:pic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r="772"/>
          <a:stretch>
            <a:fillRect/>
          </a:stretch>
        </p:blipFill>
        <p:spPr>
          <a:xfrm>
            <a:off x="1929681" y="3271147"/>
            <a:ext cx="1525262" cy="1517226"/>
          </a:xfrm>
          <a:custGeom>
            <a:avLst/>
            <a:gdLst>
              <a:gd name="connsiteX0" fmla="*/ 0 w 2920148"/>
              <a:gd name="connsiteY0" fmla="*/ 0 h 2904762"/>
              <a:gd name="connsiteX1" fmla="*/ 4162 w 2920148"/>
              <a:gd name="connsiteY1" fmla="*/ 0 h 2904762"/>
              <a:gd name="connsiteX2" fmla="*/ 2920148 w 2920148"/>
              <a:gd name="connsiteY2" fmla="*/ 2904762 h 2904762"/>
              <a:gd name="connsiteX3" fmla="*/ 0 w 2920148"/>
              <a:gd name="connsiteY3" fmla="*/ 2904762 h 29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148" h="2904762">
                <a:moveTo>
                  <a:pt x="0" y="0"/>
                </a:moveTo>
                <a:lnTo>
                  <a:pt x="4162" y="0"/>
                </a:lnTo>
                <a:lnTo>
                  <a:pt x="2920148" y="2904762"/>
                </a:lnTo>
                <a:lnTo>
                  <a:pt x="0" y="2904762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6289573" y="5184493"/>
            <a:ext cx="27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对边相等、对角相等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921291" y="3262758"/>
            <a:ext cx="1525262" cy="1534003"/>
            <a:chOff x="2424853" y="2296014"/>
            <a:chExt cx="1525262" cy="153400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rcRect r="772"/>
            <a:stretch>
              <a:fillRect/>
            </a:stretch>
          </p:blipFill>
          <p:spPr>
            <a:xfrm>
              <a:off x="2424853" y="2296014"/>
              <a:ext cx="1525262" cy="1517226"/>
            </a:xfrm>
            <a:custGeom>
              <a:avLst/>
              <a:gdLst>
                <a:gd name="connsiteX0" fmla="*/ 0 w 2920148"/>
                <a:gd name="connsiteY0" fmla="*/ 0 h 2904762"/>
                <a:gd name="connsiteX1" fmla="*/ 4162 w 2920148"/>
                <a:gd name="connsiteY1" fmla="*/ 0 h 2904762"/>
                <a:gd name="connsiteX2" fmla="*/ 2920148 w 2920148"/>
                <a:gd name="connsiteY2" fmla="*/ 2904762 h 2904762"/>
                <a:gd name="connsiteX3" fmla="*/ 0 w 2920148"/>
                <a:gd name="connsiteY3" fmla="*/ 2904762 h 290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148" h="2904762">
                  <a:moveTo>
                    <a:pt x="0" y="0"/>
                  </a:moveTo>
                  <a:lnTo>
                    <a:pt x="4162" y="0"/>
                  </a:lnTo>
                  <a:lnTo>
                    <a:pt x="2920148" y="2904762"/>
                  </a:lnTo>
                  <a:lnTo>
                    <a:pt x="0" y="2904762"/>
                  </a:lnTo>
                  <a:close/>
                </a:path>
              </a:pathLst>
            </a:custGeom>
          </p:spPr>
        </p:pic>
        <p:sp>
          <p:nvSpPr>
            <p:cNvPr id="29" name="椭圆 28"/>
            <p:cNvSpPr/>
            <p:nvPr/>
          </p:nvSpPr>
          <p:spPr>
            <a:xfrm>
              <a:off x="3881537" y="3762906"/>
              <a:ext cx="45719" cy="6711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95880" y="3381734"/>
            <a:ext cx="4238131" cy="1406639"/>
            <a:chOff x="4726748" y="2123302"/>
            <a:chExt cx="4238131" cy="1406639"/>
          </a:xfrm>
        </p:grpSpPr>
        <p:grpSp>
          <p:nvGrpSpPr>
            <p:cNvPr id="31" name="组合 30"/>
            <p:cNvGrpSpPr/>
            <p:nvPr/>
          </p:nvGrpSpPr>
          <p:grpSpPr>
            <a:xfrm>
              <a:off x="4726749" y="2149865"/>
              <a:ext cx="1387385" cy="1380076"/>
              <a:chOff x="4954694" y="2519197"/>
              <a:chExt cx="1525262" cy="1517226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/>
              <a:srcRect r="772"/>
              <a:stretch>
                <a:fillRect/>
              </a:stretch>
            </p:blipFill>
            <p:spPr>
              <a:xfrm>
                <a:off x="4954694" y="2519197"/>
                <a:ext cx="1525262" cy="1517226"/>
              </a:xfrm>
              <a:custGeom>
                <a:avLst/>
                <a:gdLst>
                  <a:gd name="connsiteX0" fmla="*/ 0 w 2920148"/>
                  <a:gd name="connsiteY0" fmla="*/ 0 h 2904762"/>
                  <a:gd name="connsiteX1" fmla="*/ 4162 w 2920148"/>
                  <a:gd name="connsiteY1" fmla="*/ 0 h 2904762"/>
                  <a:gd name="connsiteX2" fmla="*/ 2920148 w 2920148"/>
                  <a:gd name="connsiteY2" fmla="*/ 2904762 h 2904762"/>
                  <a:gd name="connsiteX3" fmla="*/ 0 w 2920148"/>
                  <a:gd name="connsiteY3" fmla="*/ 2904762 h 290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148" h="2904762">
                    <a:moveTo>
                      <a:pt x="0" y="0"/>
                    </a:moveTo>
                    <a:lnTo>
                      <a:pt x="4162" y="0"/>
                    </a:lnTo>
                    <a:lnTo>
                      <a:pt x="2920148" y="2904762"/>
                    </a:lnTo>
                    <a:lnTo>
                      <a:pt x="0" y="2904762"/>
                    </a:lnTo>
                    <a:close/>
                  </a:path>
                </a:pathLst>
              </a:cu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/>
              <a:srcRect r="772"/>
              <a:stretch>
                <a:fillRect/>
              </a:stretch>
            </p:blipFill>
            <p:spPr>
              <a:xfrm rot="10800000">
                <a:off x="4954694" y="2519197"/>
                <a:ext cx="1525262" cy="1517226"/>
              </a:xfrm>
              <a:custGeom>
                <a:avLst/>
                <a:gdLst>
                  <a:gd name="connsiteX0" fmla="*/ 0 w 2920148"/>
                  <a:gd name="connsiteY0" fmla="*/ 0 h 2904762"/>
                  <a:gd name="connsiteX1" fmla="*/ 4162 w 2920148"/>
                  <a:gd name="connsiteY1" fmla="*/ 0 h 2904762"/>
                  <a:gd name="connsiteX2" fmla="*/ 2920148 w 2920148"/>
                  <a:gd name="connsiteY2" fmla="*/ 2904762 h 2904762"/>
                  <a:gd name="connsiteX3" fmla="*/ 0 w 2920148"/>
                  <a:gd name="connsiteY3" fmla="*/ 2904762 h 290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148" h="2904762">
                    <a:moveTo>
                      <a:pt x="0" y="0"/>
                    </a:moveTo>
                    <a:lnTo>
                      <a:pt x="4162" y="0"/>
                    </a:lnTo>
                    <a:lnTo>
                      <a:pt x="2920148" y="2904762"/>
                    </a:lnTo>
                    <a:lnTo>
                      <a:pt x="0" y="2904762"/>
                    </a:lnTo>
                    <a:close/>
                  </a:path>
                </a:pathLst>
              </a:cu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6218230" y="2156858"/>
              <a:ext cx="2746649" cy="1366089"/>
              <a:chOff x="3429430" y="2519197"/>
              <a:chExt cx="3050526" cy="1517226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/>
              <a:srcRect r="772"/>
              <a:stretch>
                <a:fillRect/>
              </a:stretch>
            </p:blipFill>
            <p:spPr>
              <a:xfrm>
                <a:off x="4954694" y="2519197"/>
                <a:ext cx="1525262" cy="1517226"/>
              </a:xfrm>
              <a:custGeom>
                <a:avLst/>
                <a:gdLst>
                  <a:gd name="connsiteX0" fmla="*/ 0 w 2920148"/>
                  <a:gd name="connsiteY0" fmla="*/ 0 h 2904762"/>
                  <a:gd name="connsiteX1" fmla="*/ 4162 w 2920148"/>
                  <a:gd name="connsiteY1" fmla="*/ 0 h 2904762"/>
                  <a:gd name="connsiteX2" fmla="*/ 2920148 w 2920148"/>
                  <a:gd name="connsiteY2" fmla="*/ 2904762 h 2904762"/>
                  <a:gd name="connsiteX3" fmla="*/ 0 w 2920148"/>
                  <a:gd name="connsiteY3" fmla="*/ 2904762 h 290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148" h="2904762">
                    <a:moveTo>
                      <a:pt x="0" y="0"/>
                    </a:moveTo>
                    <a:lnTo>
                      <a:pt x="4162" y="0"/>
                    </a:lnTo>
                    <a:lnTo>
                      <a:pt x="2920148" y="2904762"/>
                    </a:lnTo>
                    <a:lnTo>
                      <a:pt x="0" y="2904762"/>
                    </a:lnTo>
                    <a:close/>
                  </a:path>
                </a:pathLst>
              </a:cu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/>
              <a:srcRect r="772"/>
              <a:stretch>
                <a:fillRect/>
              </a:stretch>
            </p:blipFill>
            <p:spPr>
              <a:xfrm rot="10800000">
                <a:off x="3429430" y="2519197"/>
                <a:ext cx="1525262" cy="1517226"/>
              </a:xfrm>
              <a:custGeom>
                <a:avLst/>
                <a:gdLst>
                  <a:gd name="connsiteX0" fmla="*/ 0 w 2920148"/>
                  <a:gd name="connsiteY0" fmla="*/ 0 h 2904762"/>
                  <a:gd name="connsiteX1" fmla="*/ 4162 w 2920148"/>
                  <a:gd name="connsiteY1" fmla="*/ 0 h 2904762"/>
                  <a:gd name="connsiteX2" fmla="*/ 2920148 w 2920148"/>
                  <a:gd name="connsiteY2" fmla="*/ 2904762 h 2904762"/>
                  <a:gd name="connsiteX3" fmla="*/ 0 w 2920148"/>
                  <a:gd name="connsiteY3" fmla="*/ 2904762 h 290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148" h="2904762">
                    <a:moveTo>
                      <a:pt x="0" y="0"/>
                    </a:moveTo>
                    <a:lnTo>
                      <a:pt x="4162" y="0"/>
                    </a:lnTo>
                    <a:lnTo>
                      <a:pt x="2920148" y="2904762"/>
                    </a:lnTo>
                    <a:lnTo>
                      <a:pt x="0" y="2904762"/>
                    </a:lnTo>
                    <a:close/>
                  </a:path>
                </a:pathLst>
              </a:custGeom>
            </p:spPr>
          </p:pic>
        </p:grpSp>
        <p:sp>
          <p:nvSpPr>
            <p:cNvPr id="33" name="椭圆 32"/>
            <p:cNvSpPr/>
            <p:nvPr/>
          </p:nvSpPr>
          <p:spPr>
            <a:xfrm>
              <a:off x="4726748" y="2123302"/>
              <a:ext cx="45719" cy="6711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206595" y="2133976"/>
              <a:ext cx="45719" cy="6711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673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5383" y="169392"/>
            <a:ext cx="5528423" cy="908590"/>
            <a:chOff x="606683" y="334492"/>
            <a:chExt cx="5528423" cy="9085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683" y="334492"/>
              <a:ext cx="1574424" cy="908590"/>
              <a:chOff x="4816981" y="1675762"/>
              <a:chExt cx="1574424" cy="9085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981" y="1675762"/>
                <a:ext cx="1027102" cy="908590"/>
              </a:xfrm>
              <a:prstGeom prst="rect">
                <a:avLst/>
              </a:prstGeom>
            </p:spPr>
          </p:pic>
        </p:grpSp>
      </p:grpSp>
      <p:grpSp>
        <p:nvGrpSpPr>
          <p:cNvPr id="9" name="Group 5"/>
          <p:cNvGrpSpPr/>
          <p:nvPr/>
        </p:nvGrpSpPr>
        <p:grpSpPr>
          <a:xfrm>
            <a:off x="8704727" y="1614835"/>
            <a:ext cx="2738878" cy="1927692"/>
            <a:chOff x="-28" y="-20"/>
            <a:chExt cx="2160" cy="1546"/>
          </a:xfrm>
        </p:grpSpPr>
        <p:sp>
          <p:nvSpPr>
            <p:cNvPr id="10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14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456004" y="1333438"/>
            <a:ext cx="679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CD,AD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，求证：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AB=CD,AD=BC.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56003" y="1702800"/>
            <a:ext cx="5902179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提示：我们学过如何证明两个三角形全等，如何将四边形转化为两个三角形呢？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9531398" y="1970199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9288997" y="1773289"/>
            <a:ext cx="1702466" cy="1565710"/>
            <a:chOff x="6798479" y="1377742"/>
            <a:chExt cx="1702466" cy="1565710"/>
          </a:xfrm>
        </p:grpSpPr>
        <p:sp>
          <p:nvSpPr>
            <p:cNvPr id="19" name="弧形 18"/>
            <p:cNvSpPr/>
            <p:nvPr/>
          </p:nvSpPr>
          <p:spPr>
            <a:xfrm rot="15480007">
              <a:off x="7722333" y="2462007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7685449">
              <a:off x="6828748" y="1389558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7316599">
              <a:off x="8019501" y="2413566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4924608">
              <a:off x="7037848" y="1347473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73286" y="1880069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93795" y="1609221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48877" y="2265363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12688" y="2065308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92485" y="2745912"/>
            <a:ext cx="5212784" cy="3713517"/>
            <a:chOff x="666206" y="1956952"/>
            <a:chExt cx="5212784" cy="3713517"/>
          </a:xfrm>
        </p:grpSpPr>
        <p:sp>
          <p:nvSpPr>
            <p:cNvPr id="28" name="文本框 27"/>
            <p:cNvSpPr txBox="1"/>
            <p:nvPr/>
          </p:nvSpPr>
          <p:spPr>
            <a:xfrm>
              <a:off x="729724" y="1956952"/>
              <a:ext cx="5149266" cy="3713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证明：连接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AC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∵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AB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CD,AD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BC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 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BAC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ACD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AC=CA       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BAC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DCA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左大括号 28"/>
            <p:cNvSpPr/>
            <p:nvPr/>
          </p:nvSpPr>
          <p:spPr>
            <a:xfrm>
              <a:off x="666206" y="4062549"/>
              <a:ext cx="156754" cy="97971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1743891" y="4532811"/>
              <a:ext cx="640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31" name="矩形 30"/>
          <p:cNvSpPr/>
          <p:nvPr/>
        </p:nvSpPr>
        <p:spPr>
          <a:xfrm>
            <a:off x="4524900" y="2853982"/>
            <a:ext cx="34852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AB=CD,AD=BC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BAD=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+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BCD=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+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 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BAD =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BCD</a:t>
            </a:r>
          </a:p>
          <a:p>
            <a:pPr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954900" y="5574632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平行四边形对边相等、对角相等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19424" y="3672652"/>
            <a:ext cx="190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连接对角线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，尝试证明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/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1834" y="2976409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42124" y="2851073"/>
              <a:ext cx="114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重点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19" name="图片 18" descr="图片包含 绿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4" y="1813832"/>
            <a:ext cx="3521290" cy="2678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16" y="173642"/>
            <a:ext cx="3621984" cy="900090"/>
            <a:chOff x="632516" y="338742"/>
            <a:chExt cx="3621984" cy="900090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32516" y="338742"/>
              <a:ext cx="1548591" cy="900090"/>
              <a:chOff x="4842814" y="1680012"/>
              <a:chExt cx="1548591" cy="90009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814" y="1680012"/>
                <a:ext cx="1022504" cy="900090"/>
              </a:xfrm>
              <a:prstGeom prst="rect">
                <a:avLst/>
              </a:prstGeom>
            </p:spPr>
          </p:pic>
        </p:grpSp>
      </p:grpSp>
      <p:pic>
        <p:nvPicPr>
          <p:cNvPr id="14" name="图片 13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159660"/>
            <a:ext cx="3315552" cy="163274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13720" y="1298661"/>
            <a:ext cx="7427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如图，在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中，点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分别是边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的中点．</a:t>
            </a:r>
            <a:endParaRPr lang="zh-CN" altLang="zh-CN" sz="20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</a:t>
            </a:r>
            <a:r>
              <a:rPr lang="en-US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AN=CM</a:t>
            </a:r>
            <a:r>
              <a:rPr lang="zh-CN" altLang="zh-CN" sz="2000" b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zh-CN" altLang="zh-CN" sz="20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95652" y="2699726"/>
                <a:ext cx="4572000" cy="32181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∴AB=CD</a:t>
                </a:r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AD=BC,</a:t>
                </a:r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D=</a:t>
                </a:r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分别是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的中点，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∴DN=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CD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DN=BM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∆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ADN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≌∆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CBM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∴AN=CM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52" y="2699726"/>
                <a:ext cx="4572000" cy="3218189"/>
              </a:xfrm>
              <a:prstGeom prst="rect">
                <a:avLst/>
              </a:prstGeom>
              <a:blipFill rotWithShape="1">
                <a:blip r:embed="rId6"/>
                <a:stretch>
                  <a:fillRect l="-6" t="-11" r="6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202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MS Mincho</vt:lpstr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54</cp:revision>
  <dcterms:created xsi:type="dcterms:W3CDTF">2020-03-19T09:30:00Z</dcterms:created>
  <dcterms:modified xsi:type="dcterms:W3CDTF">2023-01-16T21:10:23Z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7FE4EE8A239B47EA88C6084870303BFC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