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1" r:id="rId4"/>
    <p:sldId id="330" r:id="rId5"/>
    <p:sldId id="329" r:id="rId6"/>
    <p:sldId id="295" r:id="rId7"/>
    <p:sldId id="331" r:id="rId8"/>
    <p:sldId id="293" r:id="rId9"/>
    <p:sldId id="332" r:id="rId10"/>
    <p:sldId id="334" r:id="rId11"/>
    <p:sldId id="335" r:id="rId12"/>
    <p:sldId id="336" r:id="rId13"/>
    <p:sldId id="288" r:id="rId14"/>
    <p:sldId id="258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楷体" panose="02010609060101010101" pitchFamily="49" charset="-122"/>
      <p:regular r:id="rId22"/>
    </p:embeddedFont>
    <p:embeddedFont>
      <p:font typeface="等线" panose="02010600030101010101" pitchFamily="2" charset="-122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E3A963A-53D4-42D4-A83C-FD47964B16F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C513ADC-69AF-4015-B650-13B7542E5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235" y="154029"/>
            <a:ext cx="1744168" cy="87467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391698"/>
            <a:ext cx="1041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/>
              <a:t>单击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smtClean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>
                  <a:solidFill>
                    <a:schemeClr val="bg2">
                      <a:lumMod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</a:t>
              </a:r>
              <a:endParaRPr lang="en-US" altLang="zh-CN" sz="400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PPT818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718540" y="419042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918473" y="1746186"/>
            <a:ext cx="3949776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平均分</a:t>
              </a:r>
              <a:endParaRPr lang="en-US" altLang="zh-CN" sz="66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33" name="矩形 32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1250950" y="1019176"/>
            <a:ext cx="10058400" cy="6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 哪种分法是平均分？在括号里画“√”。</a:t>
            </a:r>
          </a:p>
        </p:txBody>
      </p:sp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2676" y="2125663"/>
            <a:ext cx="623887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597775" y="2900364"/>
            <a:ext cx="62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1170632" y="1688629"/>
            <a:ext cx="254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我会填。</a:t>
            </a:r>
          </a:p>
        </p:txBody>
      </p:sp>
      <p:pic>
        <p:nvPicPr>
          <p:cNvPr id="1945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463" y="2722562"/>
            <a:ext cx="55689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3"/>
          <p:cNvSpPr txBox="1">
            <a:spLocks noChangeArrowheads="1"/>
          </p:cNvSpPr>
          <p:nvPr/>
        </p:nvSpPr>
        <p:spPr bwMode="auto">
          <a:xfrm>
            <a:off x="1117601" y="5066836"/>
            <a:ext cx="1052829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一共有（      ）个蘑菇，每（      ）个一份，平均分成了（      ）份。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05444" y="5109445"/>
            <a:ext cx="828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864099" y="5125952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703649" y="5108226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4" y="1978021"/>
            <a:ext cx="49117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987426" y="3857622"/>
            <a:ext cx="4498974" cy="17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一共有（    ）个气球，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每（       ）个一份，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平均分成了（    ）份。</a:t>
            </a:r>
          </a:p>
        </p:txBody>
      </p:sp>
      <p:pic>
        <p:nvPicPr>
          <p:cNvPr id="2048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425" y="1978022"/>
            <a:ext cx="52895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本框 2"/>
          <p:cNvSpPr txBox="1">
            <a:spLocks noChangeArrowheads="1"/>
          </p:cNvSpPr>
          <p:nvPr/>
        </p:nvSpPr>
        <p:spPr bwMode="auto">
          <a:xfrm>
            <a:off x="6694488" y="3857622"/>
            <a:ext cx="4498974" cy="17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一共有（       ）个  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每（       ）个一份，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平均分成了（    ）份。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903914" y="903289"/>
            <a:ext cx="47625" cy="77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349500" y="3952424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86993" y="4506566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055465" y="5048896"/>
            <a:ext cx="63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8081963" y="3928000"/>
            <a:ext cx="996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813675" y="4483909"/>
            <a:ext cx="53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839200" y="5039818"/>
            <a:ext cx="53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96032" y="129653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70632" y="1980424"/>
            <a:ext cx="11711386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把一些物品分成几份，每份分得</a:t>
            </a:r>
            <a:r>
              <a:rPr lang="zh-CN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同样多</a:t>
            </a: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，叫</a:t>
            </a:r>
            <a:r>
              <a:rPr lang="zh-CN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平均分</a:t>
            </a: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52" y="2918456"/>
            <a:ext cx="5029015" cy="368110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9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>
                  <a:solidFill>
                    <a:schemeClr val="bg2">
                      <a:lumMod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</a:t>
              </a:r>
              <a:endParaRPr lang="en-US" altLang="zh-CN" sz="400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PPT818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80440" y="417137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39000" y="1746186"/>
            <a:ext cx="4629249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谢谢观看</a:t>
              </a:r>
              <a:endParaRPr lang="en-US" altLang="zh-CN" sz="66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18" name="矩形 17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170632" y="1281113"/>
            <a:ext cx="853757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了解平均分就是每份分得的结果同样多。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能够在具体的情境中，熟练地进行平均分。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52" y="2918456"/>
            <a:ext cx="5029015" cy="368110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35075" y="1174506"/>
            <a:ext cx="1598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86100" y="1174506"/>
            <a:ext cx="635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平均分的含义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089026" y="1744018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76450" y="1651254"/>
            <a:ext cx="8399462" cy="813430"/>
            <a:chOff x="2518" y="2426"/>
            <a:chExt cx="13226" cy="1280"/>
          </a:xfrm>
        </p:grpSpPr>
        <p:sp>
          <p:nvSpPr>
            <p:cNvPr id="8201" name="矩形 48"/>
            <p:cNvSpPr>
              <a:spLocks noChangeArrowheads="1"/>
            </p:cNvSpPr>
            <p:nvPr/>
          </p:nvSpPr>
          <p:spPr bwMode="auto">
            <a:xfrm>
              <a:off x="2518" y="2700"/>
              <a:ext cx="1322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把分成                                                                      </a:t>
              </a:r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3</a:t>
              </a: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份，分一分。</a:t>
              </a:r>
            </a:p>
          </p:txBody>
        </p:sp>
        <p:grpSp>
          <p:nvGrpSpPr>
            <p:cNvPr id="8202" name="组合 7"/>
            <p:cNvGrpSpPr/>
            <p:nvPr/>
          </p:nvGrpSpPr>
          <p:grpSpPr>
            <a:xfrm>
              <a:off x="4003" y="2426"/>
              <a:ext cx="5837" cy="1280"/>
              <a:chOff x="3890" y="2313"/>
              <a:chExt cx="5837" cy="1280"/>
            </a:xfrm>
          </p:grpSpPr>
          <p:pic>
            <p:nvPicPr>
              <p:cNvPr id="8203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90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00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94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48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94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67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59"/>
          <p:cNvGrpSpPr/>
          <p:nvPr/>
        </p:nvGrpSpPr>
        <p:grpSpPr>
          <a:xfrm>
            <a:off x="1414291" y="4950094"/>
            <a:ext cx="4735512" cy="1262063"/>
            <a:chOff x="1247" y="1634"/>
            <a:chExt cx="2631" cy="702"/>
          </a:xfrm>
        </p:grpSpPr>
        <p:sp>
          <p:nvSpPr>
            <p:cNvPr id="17" name="圆角矩形 16"/>
            <p:cNvSpPr/>
            <p:nvPr/>
          </p:nvSpPr>
          <p:spPr>
            <a:xfrm>
              <a:off x="1247" y="1706"/>
              <a:ext cx="2631" cy="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8211" name="Picture 56" descr="未标题-0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9" y="1634"/>
              <a:ext cx="2404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62"/>
          <p:cNvGrpSpPr/>
          <p:nvPr/>
        </p:nvGrpSpPr>
        <p:grpSpPr>
          <a:xfrm>
            <a:off x="1392066" y="3557640"/>
            <a:ext cx="4779963" cy="1228725"/>
            <a:chOff x="1250" y="2357"/>
            <a:chExt cx="2631" cy="676"/>
          </a:xfrm>
        </p:grpSpPr>
        <p:sp>
          <p:nvSpPr>
            <p:cNvPr id="20" name="圆角矩形 19"/>
            <p:cNvSpPr/>
            <p:nvPr/>
          </p:nvSpPr>
          <p:spPr>
            <a:xfrm>
              <a:off x="1250" y="2387"/>
              <a:ext cx="2631" cy="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8214" name="Picture 57" descr="未标题-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" y="2357"/>
              <a:ext cx="2373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63"/>
          <p:cNvGrpSpPr/>
          <p:nvPr/>
        </p:nvGrpSpPr>
        <p:grpSpPr>
          <a:xfrm>
            <a:off x="6397625" y="5007244"/>
            <a:ext cx="4884738" cy="1204913"/>
            <a:chOff x="1365" y="3022"/>
            <a:chExt cx="2631" cy="649"/>
          </a:xfrm>
        </p:grpSpPr>
        <p:pic>
          <p:nvPicPr>
            <p:cNvPr id="8216" name="Picture 58" descr="未标题-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0" y="3022"/>
              <a:ext cx="2353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33"/>
            <p:cNvSpPr/>
            <p:nvPr/>
          </p:nvSpPr>
          <p:spPr>
            <a:xfrm>
              <a:off x="1365" y="3043"/>
              <a:ext cx="2631" cy="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304132" y="2691626"/>
            <a:ext cx="7954962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请大家观察一下，并说一说你最喜欢哪一种分糖果的方法。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92188" y="1673225"/>
          <a:ext cx="10367962" cy="44402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6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713"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分法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每份数量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每份数量是否相同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540"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第一种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175"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第二种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810"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第三种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687639" y="4984752"/>
            <a:ext cx="4346575" cy="1001044"/>
            <a:chOff x="3545" y="6318"/>
            <a:chExt cx="6845" cy="1576"/>
          </a:xfrm>
        </p:grpSpPr>
        <p:pic>
          <p:nvPicPr>
            <p:cNvPr id="10263" name="Picture 33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5" y="633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36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7" y="633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34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37" y="633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35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8" y="6318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37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81" y="6318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38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8" y="633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矩形 42"/>
            <p:cNvSpPr>
              <a:spLocks noChangeArrowheads="1"/>
            </p:cNvSpPr>
            <p:nvPr/>
          </p:nvSpPr>
          <p:spPr bwMode="auto">
            <a:xfrm>
              <a:off x="3628" y="6973"/>
              <a:ext cx="156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块</a:t>
              </a:r>
            </a:p>
          </p:txBody>
        </p:sp>
        <p:sp>
          <p:nvSpPr>
            <p:cNvPr id="10270" name="矩形 43"/>
            <p:cNvSpPr>
              <a:spLocks noChangeArrowheads="1"/>
            </p:cNvSpPr>
            <p:nvPr/>
          </p:nvSpPr>
          <p:spPr bwMode="auto">
            <a:xfrm>
              <a:off x="5891" y="6971"/>
              <a:ext cx="156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块</a:t>
              </a:r>
            </a:p>
          </p:txBody>
        </p:sp>
        <p:sp>
          <p:nvSpPr>
            <p:cNvPr id="10271" name="矩形 44"/>
            <p:cNvSpPr>
              <a:spLocks noChangeArrowheads="1"/>
            </p:cNvSpPr>
            <p:nvPr/>
          </p:nvSpPr>
          <p:spPr bwMode="auto">
            <a:xfrm>
              <a:off x="8174" y="6971"/>
              <a:ext cx="221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块</a:t>
              </a: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762752" y="3493512"/>
            <a:ext cx="4437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每份分得的数量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不相同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6511926" y="5049839"/>
            <a:ext cx="493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每份分得的数量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相同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696529" y="3727450"/>
            <a:ext cx="3919537" cy="1211580"/>
            <a:chOff x="4012" y="4450"/>
            <a:chExt cx="6172" cy="1908"/>
          </a:xfrm>
        </p:grpSpPr>
        <p:grpSp>
          <p:nvGrpSpPr>
            <p:cNvPr id="10275" name="组合 9"/>
            <p:cNvGrpSpPr/>
            <p:nvPr/>
          </p:nvGrpSpPr>
          <p:grpSpPr>
            <a:xfrm>
              <a:off x="4012" y="4497"/>
              <a:ext cx="5731" cy="1861"/>
              <a:chOff x="3658" y="4385"/>
              <a:chExt cx="5732" cy="1862"/>
            </a:xfrm>
          </p:grpSpPr>
          <p:pic>
            <p:nvPicPr>
              <p:cNvPr id="10276" name="Picture 33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18" y="4385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7" name="矩形 32"/>
              <p:cNvSpPr>
                <a:spLocks noChangeArrowheads="1"/>
              </p:cNvSpPr>
              <p:nvPr/>
            </p:nvSpPr>
            <p:spPr bwMode="auto">
              <a:xfrm>
                <a:off x="3658" y="5292"/>
                <a:ext cx="1563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  <p:sp>
            <p:nvSpPr>
              <p:cNvPr id="10278" name="矩形 33"/>
              <p:cNvSpPr>
                <a:spLocks noChangeArrowheads="1"/>
              </p:cNvSpPr>
              <p:nvPr/>
            </p:nvSpPr>
            <p:spPr bwMode="auto">
              <a:xfrm>
                <a:off x="5527" y="5309"/>
                <a:ext cx="1563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  <p:sp>
            <p:nvSpPr>
              <p:cNvPr id="10279" name="矩形 34"/>
              <p:cNvSpPr>
                <a:spLocks noChangeArrowheads="1"/>
              </p:cNvSpPr>
              <p:nvPr/>
            </p:nvSpPr>
            <p:spPr bwMode="auto">
              <a:xfrm>
                <a:off x="7827" y="5326"/>
                <a:ext cx="1563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</p:grpSp>
        <p:pic>
          <p:nvPicPr>
            <p:cNvPr id="10280" name="Picture 36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1" y="4542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Picture 35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02" y="4523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2" name="Picture 36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76" y="4516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Picture 35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7" y="449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4" name="Picture 35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58" y="4450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2918779" y="2549524"/>
            <a:ext cx="3705860" cy="1114836"/>
            <a:chOff x="4362" y="2595"/>
            <a:chExt cx="5835" cy="1757"/>
          </a:xfrm>
        </p:grpSpPr>
        <p:grpSp>
          <p:nvGrpSpPr>
            <p:cNvPr id="10286" name="组合 2"/>
            <p:cNvGrpSpPr/>
            <p:nvPr/>
          </p:nvGrpSpPr>
          <p:grpSpPr>
            <a:xfrm>
              <a:off x="4362" y="2597"/>
              <a:ext cx="5373" cy="1755"/>
              <a:chOff x="3910" y="2484"/>
              <a:chExt cx="5375" cy="1757"/>
            </a:xfrm>
          </p:grpSpPr>
          <p:pic>
            <p:nvPicPr>
              <p:cNvPr id="10287" name="Picture 33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43" y="2516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8" name="Picture 36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56" y="2484"/>
                <a:ext cx="1123" cy="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89" name="矩形 5"/>
              <p:cNvSpPr>
                <a:spLocks noChangeArrowheads="1"/>
              </p:cNvSpPr>
              <p:nvPr/>
            </p:nvSpPr>
            <p:spPr bwMode="auto">
              <a:xfrm>
                <a:off x="3910" y="3318"/>
                <a:ext cx="1563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  <p:sp>
            <p:nvSpPr>
              <p:cNvPr id="10290" name="矩形 23"/>
              <p:cNvSpPr>
                <a:spLocks noChangeArrowheads="1"/>
              </p:cNvSpPr>
              <p:nvPr/>
            </p:nvSpPr>
            <p:spPr bwMode="auto">
              <a:xfrm>
                <a:off x="5590" y="3318"/>
                <a:ext cx="1563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  <p:sp>
            <p:nvSpPr>
              <p:cNvPr id="10291" name="矩形 24"/>
              <p:cNvSpPr>
                <a:spLocks noChangeArrowheads="1"/>
              </p:cNvSpPr>
              <p:nvPr/>
            </p:nvSpPr>
            <p:spPr bwMode="auto">
              <a:xfrm>
                <a:off x="7722" y="3318"/>
                <a:ext cx="1563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</p:grpSp>
        <p:grpSp>
          <p:nvGrpSpPr>
            <p:cNvPr id="10292" name="组合 14"/>
            <p:cNvGrpSpPr/>
            <p:nvPr/>
          </p:nvGrpSpPr>
          <p:grpSpPr>
            <a:xfrm>
              <a:off x="7072" y="2595"/>
              <a:ext cx="3125" cy="1060"/>
              <a:chOff x="7072" y="2595"/>
              <a:chExt cx="3125" cy="1060"/>
            </a:xfrm>
          </p:grpSpPr>
          <p:pic>
            <p:nvPicPr>
              <p:cNvPr id="10293" name="Picture 36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72" y="2682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4" name="Picture 35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759" y="2663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5" name="Picture 35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54" y="2615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6" name="Picture 35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71" y="2595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4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63"/>
          <p:cNvGrpSpPr/>
          <p:nvPr/>
        </p:nvGrpSpPr>
        <p:grpSpPr>
          <a:xfrm>
            <a:off x="3799532" y="1916021"/>
            <a:ext cx="4884737" cy="1204912"/>
            <a:chOff x="1365" y="3022"/>
            <a:chExt cx="2631" cy="649"/>
          </a:xfrm>
        </p:grpSpPr>
        <p:pic>
          <p:nvPicPr>
            <p:cNvPr id="11266" name="Picture 58" descr="未标题-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0" y="3022"/>
              <a:ext cx="2353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33"/>
            <p:cNvSpPr/>
            <p:nvPr/>
          </p:nvSpPr>
          <p:spPr>
            <a:xfrm>
              <a:off x="1365" y="3043"/>
              <a:ext cx="2631" cy="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0245" name="Oval 30"/>
          <p:cNvSpPr>
            <a:spLocks noChangeArrowheads="1"/>
          </p:cNvSpPr>
          <p:nvPr/>
        </p:nvSpPr>
        <p:spPr bwMode="auto">
          <a:xfrm>
            <a:off x="3875732" y="1781083"/>
            <a:ext cx="1311275" cy="1479550"/>
          </a:xfrm>
          <a:prstGeom prst="ellipse">
            <a:avLst/>
          </a:prstGeom>
          <a:noFill/>
          <a:ln w="38100">
            <a:solidFill>
              <a:srgbClr val="33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246" name="Oval 31"/>
          <p:cNvSpPr>
            <a:spLocks noChangeArrowheads="1"/>
          </p:cNvSpPr>
          <p:nvPr/>
        </p:nvSpPr>
        <p:spPr bwMode="auto">
          <a:xfrm>
            <a:off x="5642619" y="1776321"/>
            <a:ext cx="1312863" cy="1479550"/>
          </a:xfrm>
          <a:prstGeom prst="ellipse">
            <a:avLst/>
          </a:prstGeom>
          <a:noFill/>
          <a:ln w="38100">
            <a:solidFill>
              <a:srgbClr val="33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247" name="Oval 32"/>
          <p:cNvSpPr>
            <a:spLocks noChangeArrowheads="1"/>
          </p:cNvSpPr>
          <p:nvPr/>
        </p:nvSpPr>
        <p:spPr bwMode="auto">
          <a:xfrm>
            <a:off x="7407919" y="1776321"/>
            <a:ext cx="1311275" cy="1479550"/>
          </a:xfrm>
          <a:prstGeom prst="ellipse">
            <a:avLst/>
          </a:prstGeom>
          <a:noFill/>
          <a:ln w="38100">
            <a:solidFill>
              <a:srgbClr val="33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435" name="AutoShape 27"/>
          <p:cNvSpPr/>
          <p:nvPr/>
        </p:nvSpPr>
        <p:spPr>
          <a:xfrm>
            <a:off x="1902469" y="4220525"/>
            <a:ext cx="8702675" cy="1290212"/>
          </a:xfrm>
          <a:prstGeom prst="wedgeRoundRectCallout">
            <a:avLst>
              <a:gd name="adj1" fmla="val -5404"/>
              <a:gd name="adj2" fmla="val -9893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像这种分糖果方法，每份分得</a:t>
            </a:r>
            <a:r>
              <a:rPr lang="zh-CN" altLang="en-US" sz="2800" b="1" noProof="1">
                <a:solidFill>
                  <a:srgbClr val="2D2D89">
                    <a:lumMod val="60000"/>
                    <a:lumOff val="4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同样多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，叫</a:t>
            </a:r>
            <a:r>
              <a:rPr lang="zh-CN" altLang="en-US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平均分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。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每份分得</a:t>
            </a:r>
            <a:r>
              <a:rPr lang="zh-CN" altLang="en-US" sz="2800" b="1" noProof="1">
                <a:solidFill>
                  <a:srgbClr val="2D2D89">
                    <a:lumMod val="60000"/>
                    <a:lumOff val="4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不一样多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，就</a:t>
            </a:r>
            <a:r>
              <a:rPr lang="zh-CN" altLang="en-US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不是平均分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8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1062038" y="1246189"/>
            <a:ext cx="6026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P8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b="47058"/>
          <a:stretch>
            <a:fillRect/>
          </a:stretch>
        </p:blipFill>
        <p:spPr bwMode="auto">
          <a:xfrm>
            <a:off x="1912939" y="2778125"/>
            <a:ext cx="91011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1"/>
          <p:cNvSpPr txBox="1">
            <a:spLocks noChangeArrowheads="1"/>
          </p:cNvSpPr>
          <p:nvPr/>
        </p:nvSpPr>
        <p:spPr bwMode="auto">
          <a:xfrm>
            <a:off x="1329531" y="1840210"/>
            <a:ext cx="953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哪些分法是平均分？在括号里画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“√”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648075" y="3816350"/>
            <a:ext cx="628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137525" y="5381625"/>
            <a:ext cx="628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小试牛刀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54227" b="15137"/>
          <a:stretch>
            <a:fillRect/>
          </a:stretch>
        </p:blipFill>
        <p:spPr bwMode="auto">
          <a:xfrm>
            <a:off x="2057400" y="1922463"/>
            <a:ext cx="90439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768928" y="4228646"/>
            <a:ext cx="1063567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一共有（          ）片枫叶，每（            ）片一份，平均分成了（         ）份。  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362076" y="2073730"/>
            <a:ext cx="465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057400" y="4288328"/>
            <a:ext cx="981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16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9210573" y="4299627"/>
            <a:ext cx="41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156199" y="4288328"/>
            <a:ext cx="466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064" y="2199622"/>
            <a:ext cx="83978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4"/>
          <p:cNvGrpSpPr/>
          <p:nvPr/>
        </p:nvGrpSpPr>
        <p:grpSpPr>
          <a:xfrm>
            <a:off x="896939" y="1192215"/>
            <a:ext cx="10889297" cy="606222"/>
            <a:chOff x="1178" y="1878"/>
            <a:chExt cx="17149" cy="954"/>
          </a:xfrm>
        </p:grpSpPr>
        <p:sp>
          <p:nvSpPr>
            <p:cNvPr id="15364" name="文本框 1"/>
            <p:cNvSpPr txBox="1">
              <a:spLocks noChangeArrowheads="1"/>
            </p:cNvSpPr>
            <p:nvPr/>
          </p:nvSpPr>
          <p:spPr bwMode="auto">
            <a:xfrm>
              <a:off x="1178" y="1878"/>
              <a:ext cx="17149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1.(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选自教材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P11 T1)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把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8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根          平均分给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个小朋友。</a:t>
              </a:r>
            </a:p>
          </p:txBody>
        </p:sp>
        <p:pic>
          <p:nvPicPr>
            <p:cNvPr id="15365" name="图片 2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4" t="8566" r="72328" b="57611"/>
            <a:stretch>
              <a:fillRect/>
            </a:stretch>
          </p:blipFill>
          <p:spPr bwMode="auto">
            <a:xfrm>
              <a:off x="7965" y="1995"/>
              <a:ext cx="79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矩形 18"/>
          <p:cNvSpPr>
            <a:spLocks noChangeArrowheads="1"/>
          </p:cNvSpPr>
          <p:nvPr/>
        </p:nvSpPr>
        <p:spPr bwMode="auto">
          <a:xfrm>
            <a:off x="2193925" y="4857100"/>
            <a:ext cx="187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）</a:t>
            </a:r>
          </a:p>
        </p:txBody>
      </p:sp>
      <p:sp>
        <p:nvSpPr>
          <p:cNvPr id="15367" name="矩形 5"/>
          <p:cNvSpPr>
            <a:spLocks noChangeArrowheads="1"/>
          </p:cNvSpPr>
          <p:nvPr/>
        </p:nvSpPr>
        <p:spPr bwMode="auto">
          <a:xfrm>
            <a:off x="5037139" y="4857100"/>
            <a:ext cx="1881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）</a:t>
            </a:r>
          </a:p>
        </p:txBody>
      </p:sp>
      <p:sp>
        <p:nvSpPr>
          <p:cNvPr id="15368" name="矩形 7"/>
          <p:cNvSpPr>
            <a:spLocks noChangeArrowheads="1"/>
          </p:cNvSpPr>
          <p:nvPr/>
        </p:nvSpPr>
        <p:spPr bwMode="auto">
          <a:xfrm>
            <a:off x="7983539" y="4857100"/>
            <a:ext cx="1881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）</a:t>
            </a:r>
          </a:p>
        </p:txBody>
      </p:sp>
      <p:sp>
        <p:nvSpPr>
          <p:cNvPr id="15369" name="矩形 13"/>
          <p:cNvSpPr>
            <a:spLocks noChangeArrowheads="1"/>
          </p:cNvSpPr>
          <p:nvPr/>
        </p:nvSpPr>
        <p:spPr bwMode="auto">
          <a:xfrm>
            <a:off x="1747838" y="5696887"/>
            <a:ext cx="8696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哪种分法对？对的在括号里画“√”。</a:t>
            </a:r>
            <a:endParaRPr lang="en-US" altLang="zh-CN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663407" y="4857100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1170632" y="1168401"/>
            <a:ext cx="9704388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个面包分给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个小朋友，可以怎样分？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979189" y="1920876"/>
            <a:ext cx="9290050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（1）如果一个小朋友分 1 个，另一个小朋友分（       ）个。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（2）如果一个小朋友分 2 个，另一个小朋友分（       ）个。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18550" y="1920876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718550" y="2556952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979189" y="4392800"/>
            <a:ext cx="9796463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（3）如果一个小朋友分 3 个，另一个小朋友分（        ）个。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（4）上面的几种分法中，第（        ）种分法是平均分。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842375" y="4452656"/>
            <a:ext cx="50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22826" y="5035733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宽屏</PresentationFormat>
  <Paragraphs>111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思源黑体 CN Light</vt:lpstr>
      <vt:lpstr>Calibri</vt:lpstr>
      <vt:lpstr>楷体</vt:lpstr>
      <vt:lpstr>思源黑体 CN Bold</vt:lpstr>
      <vt:lpstr>Arial</vt:lpstr>
      <vt:lpstr>宋体</vt:lpstr>
      <vt:lpstr>等线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2020-07-28T09:03:00Z</cp:lastPrinted>
  <dcterms:created xsi:type="dcterms:W3CDTF">2020-07-28T09:03:00Z</dcterms:created>
  <dcterms:modified xsi:type="dcterms:W3CDTF">2023-01-16T21:11:00Z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A70D16ABD8C0447CB81109946F725DFB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