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27"/>
  </p:notesMasterIdLst>
  <p:sldIdLst>
    <p:sldId id="261" r:id="rId3"/>
    <p:sldId id="262" r:id="rId4"/>
    <p:sldId id="516" r:id="rId5"/>
    <p:sldId id="515" r:id="rId6"/>
    <p:sldId id="499" r:id="rId7"/>
    <p:sldId id="500" r:id="rId8"/>
    <p:sldId id="501" r:id="rId9"/>
    <p:sldId id="502" r:id="rId10"/>
    <p:sldId id="517" r:id="rId11"/>
    <p:sldId id="503" r:id="rId12"/>
    <p:sldId id="504" r:id="rId13"/>
    <p:sldId id="509" r:id="rId14"/>
    <p:sldId id="510" r:id="rId15"/>
    <p:sldId id="511" r:id="rId16"/>
    <p:sldId id="518" r:id="rId17"/>
    <p:sldId id="490" r:id="rId18"/>
    <p:sldId id="521" r:id="rId19"/>
    <p:sldId id="495" r:id="rId20"/>
    <p:sldId id="496" r:id="rId21"/>
    <p:sldId id="497" r:id="rId22"/>
    <p:sldId id="470" r:id="rId23"/>
    <p:sldId id="471" r:id="rId24"/>
    <p:sldId id="472" r:id="rId25"/>
    <p:sldId id="519" r:id="rId26"/>
  </p:sldIdLst>
  <p:sldSz cx="11522075" cy="6480175"/>
  <p:notesSz cx="6858000" cy="9144000"/>
  <p:custDataLst>
    <p:tags r:id="rId2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3D4"/>
    <a:srgbClr val="F7C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7" autoAdjust="0"/>
    <p:restoredTop sz="94660"/>
  </p:normalViewPr>
  <p:slideViewPr>
    <p:cSldViewPr>
      <p:cViewPr varScale="1">
        <p:scale>
          <a:sx n="57" d="100"/>
          <a:sy n="57" d="100"/>
        </p:scale>
        <p:origin x="96" y="714"/>
      </p:cViewPr>
      <p:guideLst>
        <p:guide orient="horz" pos="2041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D9BEF-1FE8-46BB-B63C-2C75936202C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53DFB-62E0-4822-97EE-88EA80CBFE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53DFB-62E0-4822-97EE-88EA80CBFE7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74970" y="1469520"/>
            <a:ext cx="4945530" cy="435413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1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001459" y="1469520"/>
            <a:ext cx="4939976" cy="435413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1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9672419" y="864023"/>
            <a:ext cx="986634" cy="4752128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645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64156" y="864023"/>
            <a:ext cx="8665372" cy="4752128"/>
          </a:xfrm>
        </p:spPr>
        <p:txBody>
          <a:bodyPr vert="eaVert" lIns="46800" tIns="46800" rIns="46800" bIns="46800"/>
          <a:lstStyle>
            <a:lvl1pPr marL="215900" indent="-215900">
              <a:spcAft>
                <a:spcPts val="1000"/>
              </a:spcAft>
              <a:defRPr spc="300"/>
            </a:lvl1pPr>
            <a:lvl2pPr marL="648335" indent="-215900">
              <a:defRPr spc="300"/>
            </a:lvl2pPr>
            <a:lvl3pPr marL="1080135" indent="-215900">
              <a:defRPr spc="300"/>
            </a:lvl3pPr>
            <a:lvl4pPr marL="1511935" indent="-215900">
              <a:defRPr spc="300"/>
            </a:lvl4pPr>
            <a:lvl5pPr marL="1944370" indent="-2159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74970" y="731358"/>
            <a:ext cx="10369868" cy="51807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32928" y="2347150"/>
            <a:ext cx="9260754" cy="962672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67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32928" y="3364248"/>
            <a:ext cx="9260754" cy="44561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27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7C6C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576461" y="143743"/>
            <a:ext cx="10369152" cy="1081087"/>
          </a:xfrm>
        </p:spPr>
        <p:txBody>
          <a:bodyPr/>
          <a:lstStyle>
            <a:lvl1pPr algn="ctr">
              <a:defRPr sz="6000" b="0" spc="600">
                <a:latin typeface="禹卫书法隶书简体" panose="02000603000000000000" pitchFamily="2" charset="-122"/>
                <a:ea typeface="禹卫书法隶书简体" panose="02000603000000000000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317" y="0"/>
            <a:ext cx="11522074" cy="7325603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552945" y="1535825"/>
            <a:ext cx="10369550" cy="10810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79B350-BE9F-42F2-A449-B82880BD544D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CFAD-B83B-4ACC-A417-4D5704CC76C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4970" y="574882"/>
            <a:ext cx="10366465" cy="66672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74970" y="1408290"/>
            <a:ext cx="10366465" cy="449700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1410" y="3636382"/>
            <a:ext cx="7341921" cy="724555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16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881410" y="4360937"/>
            <a:ext cx="7341921" cy="819802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180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4970" y="574882"/>
            <a:ext cx="10366465" cy="66672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74970" y="1418495"/>
            <a:ext cx="4892346" cy="4486798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59296" y="1418495"/>
            <a:ext cx="4892346" cy="4486798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4970" y="574882"/>
            <a:ext cx="10366465" cy="66672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74970" y="1350462"/>
            <a:ext cx="5048846" cy="360577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9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74970" y="1751858"/>
            <a:ext cx="5048846" cy="4153435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5893109" y="1343402"/>
            <a:ext cx="5048846" cy="360577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9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5893109" y="1751858"/>
            <a:ext cx="5048846" cy="4153435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4970" y="574882"/>
            <a:ext cx="10366465" cy="66672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ags" Target="../tags/tag2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6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576263" y="258763"/>
            <a:ext cx="103695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76263" y="1511300"/>
            <a:ext cx="103695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263" y="6005513"/>
            <a:ext cx="2687637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479B350-BE9F-42F2-A449-B82880BD544D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7000" y="6005513"/>
            <a:ext cx="3648075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B3CCFAD-B83B-4ACC-A417-4D5704CC76CF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74970" y="574882"/>
            <a:ext cx="10366465" cy="666727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74970" y="1408290"/>
            <a:ext cx="10366465" cy="4497003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578372" y="5966523"/>
            <a:ext cx="2551641" cy="29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4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889834" y="5966523"/>
            <a:ext cx="3742406" cy="29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4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389794" y="5966523"/>
            <a:ext cx="2551641" cy="29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4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</p:sldLayoutIdLst>
  <p:txStyles>
    <p:titleStyle>
      <a:lvl1pPr algn="l" defTabSz="864235" rtl="0" eaLnBrk="1" fontAlgn="auto" latinLnBrk="0" hangingPunct="1">
        <a:lnSpc>
          <a:spcPct val="100000"/>
        </a:lnSpc>
        <a:spcBef>
          <a:spcPct val="0"/>
        </a:spcBef>
        <a:buNone/>
        <a:defRPr sz="34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15900" indent="-215900" algn="l" defTabSz="8642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7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483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520825" algn="l"/>
          <a:tab pos="1520825" algn="l"/>
          <a:tab pos="1520825" algn="l"/>
          <a:tab pos="1520825" algn="l"/>
        </a:tabLst>
        <a:defRPr sz="15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0801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5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5119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944370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29641" y="-10733"/>
            <a:ext cx="4447034" cy="41527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3184" y="1465028"/>
            <a:ext cx="3096344" cy="1081087"/>
          </a:xfrm>
        </p:spPr>
        <p:txBody>
          <a:bodyPr/>
          <a:lstStyle/>
          <a:p>
            <a:r>
              <a:rPr lang="zh-CN" alt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" panose="02000603000000000000" pitchFamily="2" charset="-122"/>
                <a:ea typeface="李旭科书法" panose="02000603000000000000" pitchFamily="2" charset="-122"/>
              </a:rPr>
              <a:t>诗两</a:t>
            </a:r>
            <a:r>
              <a:rPr lang="zh-CN" alt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" panose="02000603000000000000" pitchFamily="2" charset="-122"/>
                <a:ea typeface="李旭科书法" panose="02000603000000000000" pitchFamily="2" charset="-122"/>
              </a:rPr>
              <a:t>首</a:t>
            </a:r>
            <a:endParaRPr lang="zh-CN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680917" y="2447999"/>
            <a:ext cx="1512168" cy="1682292"/>
            <a:chOff x="4248869" y="2447999"/>
            <a:chExt cx="1512168" cy="168229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4248869" y="2447999"/>
              <a:ext cx="1512168" cy="168011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4680917" y="2546115"/>
              <a:ext cx="738664" cy="158417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李旭科书法" panose="02000603000000000000" pitchFamily="2" charset="-122"/>
                  <a:ea typeface="李旭科书法" panose="02000603000000000000" pitchFamily="2" charset="-122"/>
                </a:rPr>
                <a:t>李商隐</a:t>
              </a:r>
            </a:p>
          </p:txBody>
        </p:sp>
      </p:grpSp>
      <p:sp>
        <p:nvSpPr>
          <p:cNvPr id="11" name="文本框 16"/>
          <p:cNvSpPr txBox="1">
            <a:spLocks noChangeArrowheads="1"/>
          </p:cNvSpPr>
          <p:nvPr/>
        </p:nvSpPr>
        <p:spPr bwMode="auto">
          <a:xfrm>
            <a:off x="1312998" y="4293618"/>
            <a:ext cx="28803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smtClean="0">
                <a:latin typeface="+mj-ea"/>
                <a:ea typeface="+mj-ea"/>
                <a:sym typeface="Arial" panose="020B0604020202020204" pitchFamily="34" charset="0"/>
              </a:rPr>
              <a:t>汇报人：</a:t>
            </a:r>
            <a:r>
              <a:rPr lang="en-US" altLang="zh-CN" sz="1800" smtClean="0">
                <a:latin typeface="+mj-ea"/>
                <a:ea typeface="+mj-ea"/>
                <a:sym typeface="Arial" panose="020B0604020202020204" pitchFamily="34" charset="0"/>
              </a:rPr>
              <a:t>PPT818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smtClean="0">
                <a:latin typeface="+mj-ea"/>
                <a:ea typeface="+mj-ea"/>
                <a:sym typeface="Arial" panose="020B0604020202020204" pitchFamily="34" charset="0"/>
              </a:rPr>
              <a:t>时间：</a:t>
            </a:r>
            <a:r>
              <a:rPr lang="en-US" altLang="zh-CN" sz="1800" smtClean="0">
                <a:latin typeface="+mj-ea"/>
                <a:ea typeface="+mj-ea"/>
                <a:sym typeface="Arial" panose="020B0604020202020204" pitchFamily="34" charset="0"/>
              </a:rPr>
              <a:t>20XX</a:t>
            </a:r>
            <a:r>
              <a:rPr lang="zh-CN" altLang="en-US" sz="1800" smtClean="0">
                <a:latin typeface="+mj-ea"/>
                <a:ea typeface="+mj-ea"/>
                <a:sym typeface="Arial" panose="020B0604020202020204" pitchFamily="34" charset="0"/>
              </a:rPr>
              <a:t>年</a:t>
            </a:r>
            <a:r>
              <a:rPr lang="en-US" altLang="zh-CN" sz="1800" smtClean="0">
                <a:latin typeface="+mj-ea"/>
                <a:ea typeface="+mj-ea"/>
                <a:sym typeface="Arial" panose="020B0604020202020204" pitchFamily="34" charset="0"/>
              </a:rPr>
              <a:t>X</a:t>
            </a:r>
            <a:r>
              <a:rPr lang="zh-CN" altLang="en-US" sz="1800" smtClean="0">
                <a:latin typeface="+mj-ea"/>
                <a:ea typeface="+mj-ea"/>
                <a:sym typeface="Arial" panose="020B0604020202020204" pitchFamily="34" charset="0"/>
              </a:rPr>
              <a:t>月</a:t>
            </a:r>
            <a:r>
              <a:rPr lang="en-US" altLang="zh-CN" sz="1800" smtClean="0">
                <a:latin typeface="+mj-ea"/>
                <a:ea typeface="+mj-ea"/>
                <a:sym typeface="Arial" panose="020B0604020202020204" pitchFamily="34" charset="0"/>
              </a:rPr>
              <a:t>X</a:t>
            </a:r>
            <a:r>
              <a:rPr lang="zh-CN" altLang="en-US" sz="1800" smtClean="0">
                <a:latin typeface="+mj-ea"/>
                <a:ea typeface="+mj-ea"/>
                <a:sym typeface="Arial" panose="020B0604020202020204" pitchFamily="34" charset="0"/>
              </a:rPr>
              <a:t>日</a:t>
            </a:r>
            <a:endParaRPr lang="zh-CN" altLang="en-US" sz="1800" dirty="0">
              <a:latin typeface="+mj-ea"/>
              <a:ea typeface="+mj-ea"/>
              <a:sym typeface="Arial" panose="020B0604020202020204" pitchFamily="34" charset="0"/>
            </a:endParaRPr>
          </a:p>
        </p:txBody>
      </p:sp>
      <p:pic>
        <p:nvPicPr>
          <p:cNvPr id="7" name="群星 - Endless horiz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5773" y="2157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读准字</a:t>
            </a:r>
            <a:r>
              <a:rPr lang="zh-CN" altLang="en-US" dirty="0" smtClean="0"/>
              <a:t>音</a:t>
            </a:r>
            <a:endParaRPr lang="zh-CN" altLang="en-US" dirty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955925" y="2471738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16806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锦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21606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瑟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507331" y="159861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724819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886744" y="1476375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494756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2647156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8415535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琴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8718748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弦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8804473" y="159861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9023548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9185473" y="1476375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9793485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9945885" y="14763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4817842" y="470807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沧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4903567" y="483030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5122642" y="470807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海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5427442" y="470807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5578254" y="4708072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6195792" y="470807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6348192" y="470807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116806" y="206533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惘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1202531" y="218916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1421606" y="206533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然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1724819" y="206533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1886744" y="2065337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2494756" y="2065337"/>
            <a:ext cx="6175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8415535" y="206533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8718748" y="206533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旅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8804473" y="218916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9023548" y="206533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9185473" y="2065337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9793485" y="2065337"/>
            <a:ext cx="6175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4817842" y="529703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宵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5122642" y="529703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柝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5208367" y="542085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7"/>
          <p:cNvSpPr>
            <a:spLocks noChangeArrowheads="1"/>
          </p:cNvSpPr>
          <p:nvPr/>
        </p:nvSpPr>
        <p:spPr bwMode="auto">
          <a:xfrm>
            <a:off x="5427442" y="529703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5578254" y="5297034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9"/>
          <p:cNvSpPr>
            <a:spLocks noChangeArrowheads="1"/>
          </p:cNvSpPr>
          <p:nvPr/>
        </p:nvSpPr>
        <p:spPr bwMode="auto">
          <a:xfrm>
            <a:off x="6195792" y="529703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6348192" y="529703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1116806" y="2654300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晓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1421606" y="2654300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筹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1507331" y="277812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1724819" y="2654300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1886744" y="2654300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2494756" y="2654300"/>
            <a:ext cx="6175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  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8415535" y="2654300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马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8718748" y="2654300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嵬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8804473" y="277812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9023548" y="2654300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9185473" y="2654300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9793485" y="2654300"/>
            <a:ext cx="6175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4817842" y="588599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杜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4" name="Rectangle 64"/>
          <p:cNvSpPr>
            <a:spLocks noChangeArrowheads="1"/>
          </p:cNvSpPr>
          <p:nvPr/>
        </p:nvSpPr>
        <p:spPr bwMode="auto">
          <a:xfrm>
            <a:off x="5122642" y="588599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鹃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5" name="Rectangle 65"/>
          <p:cNvSpPr>
            <a:spLocks noChangeArrowheads="1"/>
          </p:cNvSpPr>
          <p:nvPr/>
        </p:nvSpPr>
        <p:spPr bwMode="auto">
          <a:xfrm>
            <a:off x="5208367" y="6009822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66"/>
          <p:cNvSpPr>
            <a:spLocks noChangeArrowheads="1"/>
          </p:cNvSpPr>
          <p:nvPr/>
        </p:nvSpPr>
        <p:spPr bwMode="auto">
          <a:xfrm>
            <a:off x="5427442" y="588599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8" name="Rectangle 67"/>
          <p:cNvSpPr>
            <a:spLocks noChangeArrowheads="1"/>
          </p:cNvSpPr>
          <p:nvPr/>
        </p:nvSpPr>
        <p:spPr bwMode="auto">
          <a:xfrm>
            <a:off x="5578254" y="5885997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9" name="Rectangle 68"/>
          <p:cNvSpPr>
            <a:spLocks noChangeArrowheads="1"/>
          </p:cNvSpPr>
          <p:nvPr/>
        </p:nvSpPr>
        <p:spPr bwMode="auto">
          <a:xfrm>
            <a:off x="6195792" y="588599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0" name="Rectangle 69"/>
          <p:cNvSpPr>
            <a:spLocks noChangeArrowheads="1"/>
          </p:cNvSpPr>
          <p:nvPr/>
        </p:nvSpPr>
        <p:spPr bwMode="auto">
          <a:xfrm>
            <a:off x="6348192" y="588599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511" name="图片 21510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99096" y="975090"/>
            <a:ext cx="3346711" cy="3486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一词多义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78377" y="87074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143227" y="1907382"/>
            <a:ext cx="285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295627" y="191690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600427" y="191690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端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03640" y="2324894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î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903640" y="2162969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ï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903640" y="1869282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í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903640" y="1602582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ï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903640" y="1421607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ì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056040" y="1440657"/>
            <a:ext cx="12160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锦瑟无端五十弦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194402" y="1440657"/>
            <a:ext cx="1387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194402" y="1754982"/>
            <a:ext cx="2443162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2065565" y="1897857"/>
            <a:ext cx="12160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东坡右手执卷端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4203927" y="1897857"/>
            <a:ext cx="1387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203927" y="2212182"/>
            <a:ext cx="2443162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2075090" y="2353469"/>
            <a:ext cx="2736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虽人有百手，手有百指，不能指其一端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7274152" y="2353469"/>
            <a:ext cx="1387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7274152" y="2667794"/>
            <a:ext cx="2433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9688740" y="1916907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144020" y="5070375"/>
            <a:ext cx="285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1296420" y="5079900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601220" y="5079900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及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904433" y="5489475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î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904433" y="5327550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ï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1904433" y="5032275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í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1904433" y="4765575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ï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904433" y="4586187"/>
            <a:ext cx="333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ì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2056833" y="4605237"/>
            <a:ext cx="12160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不及卢家有莫愁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4195195" y="4605237"/>
            <a:ext cx="1387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4195195" y="4919562"/>
            <a:ext cx="2443162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2066358" y="5060850"/>
            <a:ext cx="13684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微夫人之力不及此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4509520" y="5060850"/>
            <a:ext cx="6175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5430270" y="5060850"/>
            <a:ext cx="9223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4509520" y="5375175"/>
            <a:ext cx="244157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2066358" y="5518050"/>
            <a:ext cx="1825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初七及下九，嬉戏莫相忘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5430270" y="5518050"/>
            <a:ext cx="1387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5430270" y="5832375"/>
            <a:ext cx="2433637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7854383" y="5079900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5127057" y="2762559"/>
            <a:ext cx="5664257" cy="3717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2" y="1367879"/>
            <a:ext cx="10479087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一词多义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156264" y="2159967"/>
            <a:ext cx="4365811" cy="2643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古今异义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489229" y="1301046"/>
            <a:ext cx="2579777" cy="367213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5925" y="1196975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32263" y="1416224"/>
            <a:ext cx="285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84663" y="142574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89463" y="1425749"/>
            <a:ext cx="9128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一弦一柱思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19813" y="1425749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华年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03951" y="154957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408751" y="154957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627826" y="142574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032263" y="1940099"/>
            <a:ext cx="6080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古义：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54601" y="1940099"/>
            <a:ext cx="2614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________________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407288" y="194009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032263" y="2452861"/>
            <a:ext cx="13684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今义：青少年时代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475426" y="2452861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32263" y="2956099"/>
            <a:ext cx="285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184663" y="296562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89463" y="2965624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望帝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107001" y="2965624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春心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192726" y="308944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495938" y="308944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715013" y="2965624"/>
            <a:ext cx="6080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托杜鹃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627826" y="296562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032263" y="3479974"/>
            <a:ext cx="6080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古义：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954601" y="3479974"/>
            <a:ext cx="2614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________________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407288" y="3479974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032263" y="3992736"/>
            <a:ext cx="1825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今义：指爱慕异性的心情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397763" y="3992736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032263" y="4497561"/>
            <a:ext cx="285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184663" y="4507086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489463" y="4507086"/>
            <a:ext cx="9128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只是当时已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019813" y="4507086"/>
            <a:ext cx="4556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惘然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103951" y="4630911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408751" y="4630911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627826" y="4507086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032263" y="5019849"/>
            <a:ext cx="6080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古义：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954601" y="5019849"/>
            <a:ext cx="89249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_________________________________________________________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689026" y="501984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032263" y="553419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今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337063" y="5534199"/>
            <a:ext cx="34972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义：失意的样子，心里好像失掉了什么东西的样子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8056951" y="5534199"/>
            <a:ext cx="30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名句积累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521493" y="1079847"/>
            <a:ext cx="10479087" cy="4727575"/>
            <a:chOff x="323" y="826"/>
            <a:chExt cx="6601" cy="297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3" y="826"/>
              <a:ext cx="6601" cy="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862" y="850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706" y="1209"/>
              <a:ext cx="180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802" y="1221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．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94" y="1221"/>
              <a:ext cx="184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__________________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736" y="1221"/>
              <a:ext cx="95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，望帝春心托杜鹃。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466" y="1221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706" y="1586"/>
              <a:ext cx="180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802" y="1598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．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994" y="1598"/>
              <a:ext cx="86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沧海月明珠有泪，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532" y="1598"/>
              <a:ext cx="184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__________________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4275" y="1598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466" y="1598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706" y="1957"/>
              <a:ext cx="180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802" y="1969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．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994" y="1969"/>
              <a:ext cx="184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__________________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736" y="1969"/>
              <a:ext cx="95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？只是当时已惘然。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4466" y="1969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706" y="2327"/>
              <a:ext cx="180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802" y="2339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．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994" y="2339"/>
              <a:ext cx="86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此日六军同驻马，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2532" y="2339"/>
              <a:ext cx="184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__________________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4275" y="2339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4466" y="2339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706" y="2698"/>
              <a:ext cx="180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5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802" y="2710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．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994" y="2710"/>
              <a:ext cx="86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身无彩凤双飞翼，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2532" y="2710"/>
              <a:ext cx="184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__________________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4275" y="2710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4466" y="2710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(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4562" y="2710"/>
              <a:ext cx="575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《无题二首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5526" y="2710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(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5622" y="2710"/>
              <a:ext cx="287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其一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6005" y="2710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)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6101" y="2710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》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6292" y="2710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)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6388" y="2710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706" y="3075"/>
              <a:ext cx="180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6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802" y="3087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．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994" y="3087"/>
              <a:ext cx="287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桐花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1383" y="3087"/>
              <a:ext cx="6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万里丹山路，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2532" y="3087"/>
              <a:ext cx="184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__________________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4275" y="3087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4466" y="3087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706" y="3458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(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802" y="3458"/>
              <a:ext cx="153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《韩冬郎即席为诗相送因成二绝》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3688" y="3458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)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3784" y="3458"/>
              <a:ext cx="1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3619" y="0"/>
            <a:ext cx="5688632" cy="531216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7" y="1932005"/>
            <a:ext cx="5246040" cy="1166993"/>
          </a:xfrm>
        </p:spPr>
        <p:txBody>
          <a:bodyPr/>
          <a:lstStyle/>
          <a:p>
            <a:r>
              <a:rPr lang="zh-CN" alt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隶书简体" panose="02000603000000000000" pitchFamily="2" charset="-122"/>
                <a:ea typeface="禹卫书法隶书简体" panose="02000603000000000000" pitchFamily="2" charset="-122"/>
              </a:rPr>
              <a:t>课文探究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510008" y="2555803"/>
            <a:ext cx="3012067" cy="39544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主旨提炼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5925" y="1090613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354059" y="2010841"/>
            <a:ext cx="4556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《锦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962071" y="2010841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274809" y="2010841"/>
            <a:ext cx="4556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瑟》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884409" y="2010841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80521" y="2399778"/>
            <a:ext cx="50180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《锦瑟》是诗人极富盛名的代表作之一。全篇笼罩着凄迷朦胧的氛围，反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72509" y="2988741"/>
            <a:ext cx="53228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映了诗人对自己生命历程中不堪回首的往事的伤痛之情，也映射了一个没落朝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72509" y="3587228"/>
            <a:ext cx="53228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代的知识分子的典型心理，含蓄委婉地从多个角度书写了诗人坎坷的际遇和痛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72509" y="4176191"/>
            <a:ext cx="28892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惜年华流逝、抱负成空的哀怨伤感之情。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076371" y="4176191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主旨提炼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050815" y="2481584"/>
            <a:ext cx="6080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《马嵬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5973152" y="2481584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125552" y="2481584"/>
            <a:ext cx="4556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其二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6733565" y="2481584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885965" y="2481584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7189177" y="2481584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1182077" y="2880047"/>
            <a:ext cx="6080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《马嵬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2113940" y="2880047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2266340" y="2880047"/>
            <a:ext cx="4556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其二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2883877" y="2880047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3045802" y="2880047"/>
            <a:ext cx="228123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》是一首有名的咏史诗。诗人借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7360627" y="2880047"/>
            <a:ext cx="197643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马嵬兵变的历史事件，批判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574065" y="3469009"/>
            <a:ext cx="44100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了唐玄宗的荒淫误国，对唐玄宗身为皇帝却弄得众叛亲离，连自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9222765" y="3469009"/>
            <a:ext cx="10652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己的宠妃也保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574065" y="4057972"/>
            <a:ext cx="30416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不住的可悲结局进行了辛辣的讽刺和嘲弄。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6381140" y="4057972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77898" y="1260878"/>
            <a:ext cx="4513264" cy="278222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5973152" y="3008171"/>
            <a:ext cx="4513264" cy="2782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281317" y="3240087"/>
            <a:ext cx="3382698" cy="4032176"/>
          </a:xfrm>
          <a:prstGeom prst="rect">
            <a:avLst/>
          </a:prstGeom>
        </p:spPr>
      </p:pic>
      <p:pic>
        <p:nvPicPr>
          <p:cNvPr id="23554" name="Object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7537" y="2447999"/>
            <a:ext cx="102774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11163" y="1651047"/>
            <a:ext cx="10690225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612775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ea typeface="黑体" panose="02010609060101010101" pitchFamily="49" charset="-122"/>
              </a:rPr>
              <a:t>请</a:t>
            </a:r>
            <a:r>
              <a:rPr lang="zh-CN" altLang="en-US" sz="2400" b="1" dirty="0">
                <a:latin typeface="宋体" panose="02010600030101010101" pitchFamily="2" charset="-122"/>
                <a:ea typeface="黑体" panose="02010609060101010101" pitchFamily="49" charset="-122"/>
              </a:rPr>
              <a:t>你找出</a:t>
            </a:r>
            <a:r>
              <a:rPr lang="zh-CN" altLang="en-US" sz="2400" b="1" dirty="0" smtClean="0">
                <a:latin typeface="宋体" panose="02010600030101010101" pitchFamily="2" charset="-122"/>
                <a:ea typeface="黑体" panose="02010609060101010101" pitchFamily="49" charset="-122"/>
              </a:rPr>
              <a:t>来</a:t>
            </a:r>
            <a:r>
              <a:rPr lang="en-US" altLang="zh-CN" sz="2400" b="1" dirty="0">
                <a:latin typeface="宋体" panose="02010600030101010101" pitchFamily="2" charset="-122"/>
                <a:ea typeface="黑体" panose="02010609060101010101" pitchFamily="49" charset="-122"/>
              </a:rPr>
              <a:t>《</a:t>
            </a:r>
            <a:r>
              <a:rPr lang="zh-CN" altLang="en-US" sz="2400" b="1" dirty="0">
                <a:latin typeface="宋体" panose="02010600030101010101" pitchFamily="2" charset="-122"/>
                <a:ea typeface="黑体" panose="02010609060101010101" pitchFamily="49" charset="-122"/>
              </a:rPr>
              <a:t>锦瑟</a:t>
            </a:r>
            <a:r>
              <a:rPr lang="en-US" altLang="zh-CN" sz="2400" b="1" dirty="0" smtClean="0">
                <a:latin typeface="宋体" panose="02010600030101010101" pitchFamily="2" charset="-122"/>
                <a:ea typeface="黑体" panose="02010609060101010101" pitchFamily="49" charset="-122"/>
              </a:rPr>
              <a:t>》</a:t>
            </a:r>
            <a:r>
              <a:rPr lang="zh-CN" altLang="en-US" sz="2400" b="1" dirty="0" smtClean="0">
                <a:latin typeface="宋体" panose="02010600030101010101" pitchFamily="2" charset="-122"/>
                <a:ea typeface="黑体" panose="02010609060101010101" pitchFamily="49" charset="-122"/>
              </a:rPr>
              <a:t>中的用</a:t>
            </a:r>
            <a:r>
              <a:rPr lang="zh-CN" altLang="en-US" sz="2400" b="1" dirty="0">
                <a:latin typeface="宋体" panose="02010600030101010101" pitchFamily="2" charset="-122"/>
                <a:ea typeface="黑体" panose="02010609060101010101" pitchFamily="49" charset="-122"/>
              </a:rPr>
              <a:t>典并分析这些典故的运用对表现人物感情有何作</a:t>
            </a:r>
            <a:r>
              <a:rPr lang="zh-CN" altLang="en-US" sz="2400" b="1" dirty="0" smtClean="0">
                <a:latin typeface="宋体" panose="02010600030101010101" pitchFamily="2" charset="-122"/>
                <a:ea typeface="黑体" panose="02010609060101010101" pitchFamily="49" charset="-122"/>
              </a:rPr>
              <a:t>用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师生探</a:t>
            </a:r>
            <a:r>
              <a:rPr lang="zh-CN" altLang="en-US" dirty="0" smtClean="0"/>
              <a:t>究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9895049">
            <a:off x="-716169" y="3122599"/>
            <a:ext cx="3466084" cy="2708167"/>
          </a:xfrm>
          <a:prstGeom prst="rect">
            <a:avLst/>
          </a:prstGeom>
        </p:spPr>
      </p:pic>
      <p:pic>
        <p:nvPicPr>
          <p:cNvPr id="36866" name="Object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2763" y="1454150"/>
            <a:ext cx="104790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20688" y="4525963"/>
            <a:ext cx="10690225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612775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400" b="1" dirty="0"/>
              <a:t>作者把四个看似并不相关的典故用一种奇特的方式组合在一起，笔触轻灵，以虚驭实，不露斧凿之痕，浑然天成。</a:t>
            </a:r>
            <a:endParaRPr lang="zh-CN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师生探究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12775" y="143743"/>
            <a:ext cx="10369550" cy="1081087"/>
          </a:xfrm>
        </p:spPr>
        <p:txBody>
          <a:bodyPr/>
          <a:lstStyle/>
          <a:p>
            <a:r>
              <a:rPr lang="zh-CN" altLang="en-US" sz="6000" b="0" dirty="0"/>
              <a:t>前言</a:t>
            </a: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612775" y="2160588"/>
            <a:ext cx="10452100" cy="3375025"/>
            <a:chOff x="386" y="1361"/>
            <a:chExt cx="6584" cy="2126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6" y="1361"/>
              <a:ext cx="6584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513" y="1379"/>
              <a:ext cx="19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“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711" y="1379"/>
              <a:ext cx="1535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_GB2312" charset="-122"/>
                </a:rPr>
                <a:t>身无彩凤双飞翼，心有灵犀一点通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637" y="1379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”“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5026" y="1379"/>
              <a:ext cx="1055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_GB2312" charset="-122"/>
                  <a:ea typeface="楷体_GB2312" charset="-122"/>
                </a:rPr>
                <a:t>春蚕到死丝方尽，蜡炬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303" y="1750"/>
              <a:ext cx="57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_GB2312" charset="-122"/>
                  <a:ea typeface="楷体_GB2312" charset="-122"/>
                </a:rPr>
                <a:t>成灰泪始干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2286" y="1750"/>
              <a:ext cx="19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”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478" y="1750"/>
              <a:ext cx="230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_GB2312" charset="-122"/>
                  <a:ea typeface="楷体_GB2312" charset="-122"/>
                </a:rPr>
                <a:t>，一说起这些诗句，我们就会不由得想起李商隐，华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303" y="2128"/>
              <a:ext cx="287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_GB2312" charset="-122"/>
                  <a:ea typeface="楷体_GB2312" charset="-122"/>
                </a:rPr>
                <a:t>丽的辞采，哀婉的情调，朦胧瑰丽，含蓄蕴藉。这位著名的晚唐诗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386" y="2499"/>
              <a:ext cx="335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_GB2312" charset="-122"/>
                  <a:ea typeface="楷体_GB2312" charset="-122"/>
                </a:rPr>
                <a:t>人，凭着对朦胧境界的痴心追求，抒写着内在的心境与感受。诗艳而不靡，幽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386" y="2871"/>
              <a:ext cx="201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_GB2312" charset="-122"/>
                  <a:ea typeface="楷体_GB2312" charset="-122"/>
                </a:rPr>
                <a:t>婉而细美。今天，我们就来学习其中的两首。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4241" y="2871"/>
              <a:ext cx="19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433171" y="2189163"/>
            <a:ext cx="2582719" cy="1980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415924" y="1836060"/>
            <a:ext cx="106902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612775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91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eaLnBrk="1" hangingPunct="1">
              <a:lnSpc>
                <a:spcPct val="150000"/>
              </a:lnSpc>
            </a:pPr>
            <a:r>
              <a:rPr lang="en-US" altLang="zh-CN" sz="2400" b="1" dirty="0" smtClean="0"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《</a:t>
            </a:r>
            <a:r>
              <a:rPr lang="zh-CN" altLang="en-US" sz="2400" b="1" dirty="0"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马嵬</a:t>
            </a:r>
            <a:r>
              <a:rPr lang="en-US" altLang="zh-CN" sz="2400" b="1" dirty="0">
                <a:ea typeface="黑体" panose="02010609060101010101" pitchFamily="49" charset="-122"/>
                <a:cs typeface="宋体" panose="02010600030101010101" pitchFamily="2" charset="-122"/>
              </a:rPr>
              <a:t>(</a:t>
            </a:r>
            <a:r>
              <a:rPr lang="zh-CN" altLang="en-US" sz="2400" b="1" dirty="0"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其二</a:t>
            </a:r>
            <a:r>
              <a:rPr lang="en-US" altLang="zh-CN" sz="2400" b="1" dirty="0">
                <a:ea typeface="黑体" panose="02010609060101010101" pitchFamily="49" charset="-122"/>
                <a:cs typeface="宋体" panose="02010600030101010101" pitchFamily="2" charset="-122"/>
              </a:rPr>
              <a:t>)</a:t>
            </a:r>
            <a:r>
              <a:rPr lang="en-US" altLang="zh-CN" sz="2400" b="1" dirty="0"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》</a:t>
            </a:r>
            <a:r>
              <a:rPr lang="zh-CN" altLang="en-US" sz="2400" b="1" dirty="0"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一</a:t>
            </a:r>
            <a:r>
              <a:rPr lang="zh-CN" altLang="en-US" sz="2400" b="1" dirty="0" smtClean="0">
                <a:latin typeface="宋体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诗中的</a:t>
            </a:r>
            <a:r>
              <a:rPr lang="zh-CN" altLang="en-US" sz="2400" b="1" dirty="0" smtClean="0">
                <a:latin typeface="宋体" panose="02010600030101010101" pitchFamily="2" charset="-122"/>
              </a:rPr>
              <a:t>“</a:t>
            </a:r>
            <a:r>
              <a:rPr lang="zh-CN" altLang="en-US" sz="2400" b="1" dirty="0">
                <a:latin typeface="宋体" panose="02010600030101010101" pitchFamily="2" charset="-122"/>
                <a:ea typeface="黑体" panose="02010609060101010101" pitchFamily="49" charset="-122"/>
              </a:rPr>
              <a:t>诗眼</a:t>
            </a:r>
            <a:r>
              <a:rPr lang="zh-CN" altLang="en-US" sz="2400" b="1" dirty="0">
                <a:latin typeface="宋体" panose="02010600030101010101" pitchFamily="2" charset="-122"/>
              </a:rPr>
              <a:t>”</a:t>
            </a:r>
            <a:r>
              <a:rPr lang="zh-CN" altLang="en-US" sz="2400" b="1" dirty="0">
                <a:latin typeface="宋体" panose="02010600030101010101" pitchFamily="2" charset="-122"/>
                <a:ea typeface="黑体" panose="02010609060101010101" pitchFamily="49" charset="-122"/>
              </a:rPr>
              <a:t>是哪两句，运用了什么表现手法，有何作用。</a:t>
            </a:r>
            <a:endParaRPr lang="zh-CN" altLang="en-US" sz="700" dirty="0"/>
          </a:p>
          <a:p>
            <a:pPr indent="0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黑体" panose="02010609060101010101" pitchFamily="49" charset="-122"/>
              </a:rPr>
              <a:t>参考答案：</a:t>
            </a:r>
            <a:r>
              <a:rPr lang="zh-CN" altLang="en-US" sz="2400" b="1" dirty="0"/>
              <a:t>　①</a:t>
            </a:r>
            <a:r>
              <a:rPr lang="zh-CN" altLang="en-US" sz="2400" b="1" dirty="0">
                <a:latin typeface="宋体" panose="02010600030101010101" pitchFamily="2" charset="-122"/>
              </a:rPr>
              <a:t>“</a:t>
            </a:r>
            <a:r>
              <a:rPr lang="zh-CN" altLang="en-US" sz="2400" b="1" dirty="0"/>
              <a:t>诗眼</a:t>
            </a:r>
            <a:r>
              <a:rPr lang="zh-CN" altLang="en-US" sz="2400" b="1" dirty="0">
                <a:latin typeface="宋体" panose="02010600030101010101" pitchFamily="2" charset="-122"/>
              </a:rPr>
              <a:t>”</a:t>
            </a:r>
            <a:r>
              <a:rPr lang="zh-CN" altLang="en-US" sz="2400" b="1" dirty="0"/>
              <a:t>是尾联</a:t>
            </a:r>
            <a:r>
              <a:rPr lang="zh-CN" altLang="en-US" sz="2400" b="1" dirty="0">
                <a:latin typeface="宋体" panose="02010600030101010101" pitchFamily="2" charset="-122"/>
              </a:rPr>
              <a:t>“</a:t>
            </a:r>
            <a:r>
              <a:rPr lang="zh-CN" altLang="en-US" sz="2400" b="1" dirty="0"/>
              <a:t>如何四纪为</a:t>
            </a:r>
            <a:r>
              <a:rPr lang="zh-CN" altLang="en-US" sz="2400" b="1" dirty="0" smtClean="0"/>
              <a:t>天子</a:t>
            </a:r>
            <a:r>
              <a:rPr lang="zh-CN" altLang="en-US" sz="2400" b="1" dirty="0"/>
              <a:t>，不及卢家有莫愁</a:t>
            </a:r>
            <a:r>
              <a:rPr lang="zh-CN" altLang="en-US" sz="2400" b="1" dirty="0">
                <a:latin typeface="宋体" panose="02010600030101010101" pitchFamily="2" charset="-122"/>
              </a:rPr>
              <a:t>”</a:t>
            </a:r>
            <a:r>
              <a:rPr lang="zh-CN" altLang="en-US" sz="2400" b="1" dirty="0" smtClean="0"/>
              <a:t>。</a:t>
            </a:r>
            <a:endParaRPr lang="en-US" altLang="zh-CN" sz="2400" b="1" dirty="0" smtClean="0"/>
          </a:p>
          <a:p>
            <a:pPr indent="0">
              <a:lnSpc>
                <a:spcPct val="150000"/>
              </a:lnSpc>
            </a:pPr>
            <a:r>
              <a:rPr lang="zh-CN" altLang="en-US" sz="2400" b="1" dirty="0" smtClean="0"/>
              <a:t>②</a:t>
            </a:r>
            <a:r>
              <a:rPr lang="zh-CN" altLang="en-US" sz="2400" b="1" dirty="0"/>
              <a:t>它运用了对比的手法，诗歌前面三联对李、杨二人以前事迹的描述以本联作结，对比强烈，讽刺辛辣而深刻。</a:t>
            </a:r>
            <a:r>
              <a:rPr lang="zh-CN" altLang="en-US" sz="2400" b="1" dirty="0">
                <a:latin typeface="宋体" panose="02010600030101010101" pitchFamily="2" charset="-122"/>
              </a:rPr>
              <a:t>“</a:t>
            </a:r>
            <a:r>
              <a:rPr lang="zh-CN" altLang="en-US" sz="2400" b="1" dirty="0"/>
              <a:t>如何</a:t>
            </a:r>
            <a:r>
              <a:rPr lang="zh-CN" altLang="en-US" sz="2400" b="1" dirty="0">
                <a:latin typeface="宋体" panose="02010600030101010101" pitchFamily="2" charset="-122"/>
              </a:rPr>
              <a:t>”</a:t>
            </a:r>
            <a:r>
              <a:rPr lang="zh-CN" altLang="en-US" sz="2400" b="1" dirty="0"/>
              <a:t>二字开启了读者的心灵，引导读者深思李、杨悲剧的根源，使人联想到李隆基晚年的荒淫好色、怠于政事、任用奸臣、远离忠贤，以至于酿成自己的爱情悲剧。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师生探究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22112" y="1765580"/>
            <a:ext cx="2877800" cy="47363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写法借鉴</a:t>
            </a:r>
            <a:endParaRPr lang="zh-CN" alt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5925" y="1546225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11763" y="1508125"/>
            <a:ext cx="4619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锦</a:t>
            </a:r>
            <a:endParaRPr kumimoji="0" lang="zh-CN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902325" y="2144713"/>
            <a:ext cx="2095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819775" y="1508125"/>
            <a:ext cx="4619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瑟</a:t>
            </a:r>
            <a:endParaRPr kumimoji="0" lang="zh-CN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30299" y="2398522"/>
            <a:ext cx="2857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282699" y="2408047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587499" y="2408047"/>
            <a:ext cx="15208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托物比兴，委婉含蓄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333874" y="2408047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130299" y="2997010"/>
            <a:ext cx="10652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诗歌通过吟咏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984499" y="2997010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297237" y="2997010"/>
            <a:ext cx="4556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锦瑟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914774" y="2997010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4219574" y="2997010"/>
            <a:ext cx="34972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这一物象的今昔之变，暗示了世事沧桑，委婉地倾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522287" y="3585972"/>
            <a:ext cx="532288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诉了作者对年华流逝的伤痛之感，对自身遭遇的悲哀之意，以及对美好事物的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522287" y="4184460"/>
            <a:ext cx="258603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追怀、对理想境界的向往。古瑟多弦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5370512" y="4184460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5530849" y="4184460"/>
            <a:ext cx="4556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五十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6140449" y="4184460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291262" y="4184460"/>
            <a:ext cx="13684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，也暗示作者此时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8715374" y="4184460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8867774" y="4184460"/>
            <a:ext cx="4556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晚年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9475787" y="4184460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9637712" y="4184460"/>
            <a:ext cx="9128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思绪纷乱、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522287" y="4773422"/>
            <a:ext cx="48672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感情复杂。诗作寄寓很深，意蕴也很丰富，极富艺术表现力和感染力。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9988549" y="4773422"/>
            <a:ext cx="30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83" y="814691"/>
            <a:ext cx="6584678" cy="5769144"/>
          </a:xfrm>
          <a:prstGeom prst="rect">
            <a:avLst/>
          </a:prstGeom>
        </p:spPr>
      </p:pic>
      <p:pic>
        <p:nvPicPr>
          <p:cNvPr id="52226" name="Object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461" y="2231975"/>
            <a:ext cx="104790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写法借鉴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413" y="237207"/>
            <a:ext cx="11814430" cy="6912223"/>
          </a:xfrm>
          <a:prstGeom prst="rect">
            <a:avLst/>
          </a:prstGeom>
        </p:spPr>
      </p:pic>
      <p:pic>
        <p:nvPicPr>
          <p:cNvPr id="53250" name="Object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763" y="1311275"/>
            <a:ext cx="10479087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写法借鉴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29641" y="-10733"/>
            <a:ext cx="4447034" cy="41527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426" y="1465028"/>
            <a:ext cx="4003491" cy="1081087"/>
          </a:xfrm>
        </p:spPr>
        <p:txBody>
          <a:bodyPr/>
          <a:lstStyle/>
          <a:p>
            <a:r>
              <a:rPr lang="zh-CN" alt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李旭科书法" panose="02000603000000000000" pitchFamily="2" charset="-122"/>
                <a:ea typeface="李旭科书法" panose="02000603000000000000" pitchFamily="2" charset="-122"/>
              </a:rPr>
              <a:t>谢谢观看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3619" y="0"/>
            <a:ext cx="5688632" cy="531216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7" y="1932005"/>
            <a:ext cx="5246040" cy="1166993"/>
          </a:xfrm>
        </p:spPr>
        <p:txBody>
          <a:bodyPr/>
          <a:lstStyle/>
          <a:p>
            <a:r>
              <a:rPr lang="zh-CN" alt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隶书简体" panose="02000603000000000000" pitchFamily="2" charset="-122"/>
                <a:ea typeface="禹卫书法隶书简体" panose="02000603000000000000" pitchFamily="2" charset="-122"/>
              </a:rPr>
              <a:t>课前预习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000" b="0" dirty="0"/>
              <a:t>学海金指</a:t>
            </a:r>
            <a:r>
              <a:rPr lang="zh-CN" altLang="en-US" sz="6000" b="0" dirty="0" smtClean="0"/>
              <a:t>针</a:t>
            </a:r>
            <a:endParaRPr lang="zh-CN" altLang="en-US" sz="6000" b="0" dirty="0"/>
          </a:p>
        </p:txBody>
      </p:sp>
      <p:grpSp>
        <p:nvGrpSpPr>
          <p:cNvPr id="40" name="组合 39"/>
          <p:cNvGrpSpPr/>
          <p:nvPr/>
        </p:nvGrpSpPr>
        <p:grpSpPr>
          <a:xfrm>
            <a:off x="360437" y="1204274"/>
            <a:ext cx="5991971" cy="1670367"/>
            <a:chOff x="167529" y="1329781"/>
            <a:chExt cx="5991971" cy="1670367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273175" y="169862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955925" y="1698625"/>
              <a:ext cx="30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120775" y="2278063"/>
              <a:ext cx="285750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273175" y="2287588"/>
              <a:ext cx="30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．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577975" y="2287588"/>
              <a:ext cx="2128837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品味诗歌意境，领会诗歌美质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549900" y="2287588"/>
              <a:ext cx="30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854700" y="2287588"/>
              <a:ext cx="30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67529" y="1329781"/>
              <a:ext cx="1906492" cy="1670367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360437" y="4107148"/>
            <a:ext cx="8130333" cy="1670367"/>
            <a:chOff x="167529" y="2581344"/>
            <a:chExt cx="8130333" cy="1670367"/>
          </a:xfrm>
        </p:grpSpPr>
        <p:grpSp>
          <p:nvGrpSpPr>
            <p:cNvPr id="41" name="组合 40"/>
            <p:cNvGrpSpPr/>
            <p:nvPr/>
          </p:nvGrpSpPr>
          <p:grpSpPr>
            <a:xfrm>
              <a:off x="1120775" y="3465513"/>
              <a:ext cx="7177087" cy="409575"/>
              <a:chOff x="1120775" y="3465513"/>
              <a:chExt cx="7177087" cy="409575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1120775" y="3465513"/>
                <a:ext cx="285750" cy="40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2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3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273175" y="3475038"/>
                <a:ext cx="304800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2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．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577975" y="3475038"/>
                <a:ext cx="3346450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2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通过涵咏诗文，加深对李商隐诗歌特点的理解。</a:t>
                </a:r>
                <a:endParaRPr kumimoji="0" lang="zh-CN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7993062" y="3475038"/>
                <a:ext cx="304800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2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67529" y="2581344"/>
              <a:ext cx="1906492" cy="1670367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4477197" y="2755719"/>
            <a:ext cx="7242175" cy="1670367"/>
            <a:chOff x="142875" y="1927207"/>
            <a:chExt cx="7242175" cy="1670367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120775" y="2876550"/>
              <a:ext cx="285750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273175" y="2886075"/>
              <a:ext cx="30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．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577975" y="2886075"/>
              <a:ext cx="28892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学习艺术表现手法，培养诗歌鉴赏能力。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7080250" y="2886075"/>
              <a:ext cx="30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142875" y="1927207"/>
              <a:ext cx="1906492" cy="167036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作者档案</a:t>
            </a:r>
            <a:r>
              <a:rPr lang="zh-CN" altLang="en-US" dirty="0" smtClean="0"/>
              <a:t>馆</a:t>
            </a:r>
            <a:endParaRPr lang="zh-CN" altLang="en-US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731565" y="1367879"/>
            <a:ext cx="10217151" cy="4386262"/>
            <a:chOff x="459" y="931"/>
            <a:chExt cx="6436" cy="2763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749" y="931"/>
              <a:ext cx="199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833" y="1292"/>
              <a:ext cx="1833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李商隐，字义山，号玉溪生、樊南生，唐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253" y="1292"/>
              <a:ext cx="87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代著名诗人，祖籍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59" y="1659"/>
              <a:ext cx="292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河内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833" y="1659"/>
              <a:ext cx="199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(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932" y="1659"/>
              <a:ext cx="77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今河南省焦作市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245" y="1659"/>
              <a:ext cx="199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)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339" y="1659"/>
              <a:ext cx="1932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沁阳，出生于郑州荥阳。他擅长诗歌写作，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59" y="2021"/>
              <a:ext cx="289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骈文文学价值也很高，是晚唐最出色的诗人之一，和杜牧合称“小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59" y="2382"/>
              <a:ext cx="164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李杜”，与温庭筠合称为“温李”。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273" y="2382"/>
              <a:ext cx="199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833" y="2744"/>
              <a:ext cx="3182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其诗构思新奇，风格秾丽，尤其是一些爱情诗和无题诗写得缠绵悱恻，优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59" y="3111"/>
              <a:ext cx="3374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美动人，广为传诵。但部分诗歌过于隐晦迷离，难于索解，至有“诗家总爱西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59" y="3472"/>
              <a:ext cx="2703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昆好，独恨无人作郑笺”之说。作品收录为《李义山诗集》。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5433" y="3472"/>
              <a:ext cx="199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3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3095" name="Picture 2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841" y="1251"/>
              <a:ext cx="1054" cy="1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背景回放厅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21493" y="1367879"/>
            <a:ext cx="10479087" cy="4141787"/>
            <a:chOff x="323" y="1007"/>
            <a:chExt cx="6601" cy="2609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3" y="1007"/>
              <a:ext cx="6601" cy="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862" y="1025"/>
              <a:ext cx="19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06" y="1396"/>
              <a:ext cx="172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《锦瑟》这首诗作于唐宣宗大中十二年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981" y="1396"/>
              <a:ext cx="19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(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083" y="1390"/>
              <a:ext cx="37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858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364" y="1396"/>
              <a:ext cx="19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)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460" y="1396"/>
              <a:ext cx="575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。这年诗人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508" y="1390"/>
              <a:ext cx="27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46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771" y="1396"/>
              <a:ext cx="671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岁，罢盐铁推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23" y="1773"/>
              <a:ext cx="172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官后回郑州闲居，不久病故。诗的内容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628" y="1773"/>
              <a:ext cx="28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是回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017" y="1773"/>
              <a:ext cx="153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忆往事，情调低沉，给人迷惘的感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23" y="2144"/>
              <a:ext cx="3449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觉，诵读时要放慢速度。本诗虽题为“锦瑟”，但并非“咏物诗”，只是以开头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23" y="2516"/>
              <a:ext cx="335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二字为题。李商隐的诗语言清丽，感情哀怨，境界朦胧，解读极为不易。古来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23" y="2887"/>
              <a:ext cx="335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解此诗者有几十家，而众说纷纭，莫衷一是。诗人一生经历，有难言之痛，至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23" y="3264"/>
              <a:ext cx="14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苦之情，郁结中怀，发为诗句。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017" y="3264"/>
              <a:ext cx="19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ject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2763" y="1982788"/>
            <a:ext cx="1047908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背景回放厅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65093" y="2952055"/>
            <a:ext cx="4032448" cy="4032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资料文件</a:t>
            </a:r>
            <a:r>
              <a:rPr lang="zh-CN" altLang="en-US" dirty="0" smtClean="0"/>
              <a:t>夹</a:t>
            </a:r>
            <a:endParaRPr lang="zh-CN" altLang="en-US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21493" y="935831"/>
            <a:ext cx="10479087" cy="5202237"/>
            <a:chOff x="323" y="699"/>
            <a:chExt cx="6601" cy="3277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3" y="699"/>
              <a:ext cx="6601" cy="3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862" y="716"/>
              <a:ext cx="19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276" y="861"/>
              <a:ext cx="77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咏史诗</a:t>
              </a:r>
              <a:endParaRPr kumimoji="0" lang="zh-CN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101" y="1016"/>
              <a:ext cx="19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706" y="1315"/>
              <a:ext cx="316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咏史诗是指对历史人物、历史事件进行叙述、评价、凭吊或借国家兴亡寄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23" y="1608"/>
              <a:ext cx="335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托个人怀抱的诗歌。诗歌史上第一首真正意义上的咏史诗是东汉时班固的《咏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3" y="1907"/>
              <a:ext cx="3449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史》。到了唐代，怀古咏史诗的创作蔚然成风，出现了刘禹锡、杜牧、李商隐等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23" y="2206"/>
              <a:ext cx="1054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卓有成就的咏史大家。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245" y="2206"/>
              <a:ext cx="19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06" y="2505"/>
              <a:ext cx="316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怀古咏史诗首先是诗中有历史，或历史人物，或历史事件，或历史遗迹。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23" y="2804"/>
              <a:ext cx="1724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因为是诗歌，是文学作品，所以诗中的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628" y="2804"/>
              <a:ext cx="19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“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826" y="2804"/>
              <a:ext cx="28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历史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215" y="2804"/>
              <a:ext cx="19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”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406" y="2804"/>
              <a:ext cx="76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不必如史书中的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5771" y="2804"/>
              <a:ext cx="19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“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963" y="2804"/>
              <a:ext cx="28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历史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6352" y="2804"/>
              <a:ext cx="19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”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6544" y="2804"/>
              <a:ext cx="28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那么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23" y="3097"/>
              <a:ext cx="153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确切。这当然不是说怀古咏史诗可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239" y="3097"/>
              <a:ext cx="191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以歪曲历史篡改历史，作为一种艺术创作，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23" y="3396"/>
              <a:ext cx="958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诗人要在有限的篇幅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077" y="3396"/>
              <a:ext cx="249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中叙述历史，表情达意，就需要创造出更集中、更典型的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323" y="3696"/>
              <a:ext cx="316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环境、形象。李商隐的咏史诗之所以有很高的艺术价值，原因就在于此。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6484" y="3696"/>
              <a:ext cx="19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43619" y="0"/>
            <a:ext cx="5688632" cy="531216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7" y="1932005"/>
            <a:ext cx="5246040" cy="1166993"/>
          </a:xfrm>
        </p:spPr>
        <p:txBody>
          <a:bodyPr/>
          <a:lstStyle/>
          <a:p>
            <a:r>
              <a:rPr lang="zh-CN" alt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隶书简体" panose="02000603000000000000" pitchFamily="2" charset="-122"/>
                <a:ea typeface="禹卫书法隶书简体" panose="02000603000000000000" pitchFamily="2" charset="-122"/>
              </a:rPr>
              <a:t>基础知识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李商隐诗两首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ww.2ppt.com">
  <a:themeElements>
    <a:clrScheme name="自定义 3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F59DAA"/>
      </a:accent2>
      <a:accent3>
        <a:srgbClr val="4F81BD"/>
      </a:accent3>
      <a:accent4>
        <a:srgbClr val="DEE32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1328</Words>
  <Application>Microsoft Office PowerPoint</Application>
  <PresentationFormat>自定义</PresentationFormat>
  <Paragraphs>365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等线</vt:lpstr>
      <vt:lpstr>黑体</vt:lpstr>
      <vt:lpstr>华文新魏</vt:lpstr>
      <vt:lpstr>楷体_GB2312</vt:lpstr>
      <vt:lpstr>李旭科书法</vt:lpstr>
      <vt:lpstr>宋体</vt:lpstr>
      <vt:lpstr>微软雅黑</vt:lpstr>
      <vt:lpstr>禹卫书法隶书简体</vt:lpstr>
      <vt:lpstr>Arial</vt:lpstr>
      <vt:lpstr>Calibri</vt:lpstr>
      <vt:lpstr>Symbol</vt:lpstr>
      <vt:lpstr>Times New Roman</vt:lpstr>
      <vt:lpstr>Wingdings</vt:lpstr>
      <vt:lpstr>www.2ppt.com</vt:lpstr>
      <vt:lpstr>自定义设计方案</vt:lpstr>
      <vt:lpstr>诗两首</vt:lpstr>
      <vt:lpstr>前言</vt:lpstr>
      <vt:lpstr>课前预习</vt:lpstr>
      <vt:lpstr>学海金指针</vt:lpstr>
      <vt:lpstr>作者档案馆</vt:lpstr>
      <vt:lpstr>背景回放厅</vt:lpstr>
      <vt:lpstr>背景回放厅</vt:lpstr>
      <vt:lpstr>资料文件夹</vt:lpstr>
      <vt:lpstr>基础知识</vt:lpstr>
      <vt:lpstr>读准字音</vt:lpstr>
      <vt:lpstr>一词多义</vt:lpstr>
      <vt:lpstr>一词多义</vt:lpstr>
      <vt:lpstr>古今异义</vt:lpstr>
      <vt:lpstr>名句积累</vt:lpstr>
      <vt:lpstr>课文探究</vt:lpstr>
      <vt:lpstr>主旨提炼</vt:lpstr>
      <vt:lpstr>主旨提炼</vt:lpstr>
      <vt:lpstr>师生探究</vt:lpstr>
      <vt:lpstr>师生探究</vt:lpstr>
      <vt:lpstr>师生探究</vt:lpstr>
      <vt:lpstr>写法借鉴</vt:lpstr>
      <vt:lpstr>写法借鉴</vt:lpstr>
      <vt:lpstr>写法借鉴</vt:lpstr>
      <vt:lpstr>谢谢观看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2021-07-12T00:51:20Z</dcterms:created>
  <dcterms:modified xsi:type="dcterms:W3CDTF">2023-01-10T11:50:02Z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000800340b0000000000010250500207f7000400038000</vt:lpwstr>
  </property>
  <property fmtid="{D5CDD505-2E9C-101B-9397-08002B2CF9AE}" pid="3" name="ICV">
    <vt:lpwstr>20B73245D74D4C0CA52E2181E64DE5A4</vt:lpwstr>
  </property>
  <property fmtid="{D5CDD505-2E9C-101B-9397-08002B2CF9AE}" pid="4" name="KSOProductBuildVer">
    <vt:lpwstr>2052-11.1.0.10495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