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1" r:id="rId2"/>
    <p:sldId id="258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262" r:id="rId11"/>
    <p:sldId id="350" r:id="rId12"/>
    <p:sldId id="352" r:id="rId13"/>
    <p:sldId id="351" r:id="rId14"/>
    <p:sldId id="384" r:id="rId15"/>
    <p:sldId id="354" r:id="rId16"/>
    <p:sldId id="288" r:id="rId17"/>
    <p:sldId id="355" r:id="rId18"/>
    <p:sldId id="264" r:id="rId19"/>
    <p:sldId id="282" r:id="rId20"/>
    <p:sldId id="265" r:id="rId21"/>
    <p:sldId id="263" r:id="rId22"/>
    <p:sldId id="382" r:id="rId23"/>
    <p:sldId id="385" r:id="rId24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2">
          <p15:clr>
            <a:srgbClr val="A4A3A4"/>
          </p15:clr>
        </p15:guide>
        <p15:guide id="2" pos="29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52F9"/>
    <a:srgbClr val="EB2F5B"/>
    <a:srgbClr val="FFFF99"/>
    <a:srgbClr val="783935"/>
    <a:srgbClr val="EF5B7E"/>
    <a:srgbClr val="B97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79" autoAdjust="0"/>
    <p:restoredTop sz="94660" autoAdjust="0"/>
  </p:normalViewPr>
  <p:slideViewPr>
    <p:cSldViewPr snapToGrid="0">
      <p:cViewPr>
        <p:scale>
          <a:sx n="90" d="100"/>
          <a:sy n="90" d="100"/>
        </p:scale>
        <p:origin x="-2742" y="-1140"/>
      </p:cViewPr>
      <p:guideLst>
        <p:guide orient="horz" pos="1562"/>
        <p:guide pos="2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07FD-1754-492B-8454-C28D930F403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A03A3-B313-4460-94EE-4F768F0730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C70D2-EAE3-4E74-A362-C8709EEE36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3411-6854-4BD8-8ED5-204A136E57F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823DB-65F2-46E1-ABFB-D78A99BACA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07FD-1754-492B-8454-C28D930F403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A03A3-B313-4460-94EE-4F768F0730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6FA29-92F7-4044-AB66-1E1B9A67CD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8BBA4-EED8-4154-9961-58E3D65E33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FC351-345D-4C6D-B8DE-358EBA9954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B60FC-E874-48B4-BAAF-E0C755D5C7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4DC54-FBEB-421F-A8FF-BD02479C68B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CED98-B933-4029-BE2E-6E787E06BF8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26CA2-3301-4344-9BDB-594ADFB0C4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7F207FD-1754-492B-8454-C28D930F403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33725" y="4733609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4139B4C6-6A79-487B-BA0B-C5A74475D3B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\\192.168.253.1\&#21335;&#23425;47&#20013;&#23398;&#25991;&#20214;&#20849;&#20139;&#24179;&#21488;\13%20&#33521;&#35821;\&#21021;&#19968;&#36164;&#26009;\&#19971;&#19979;&#35838;&#20214;%20&#23398;&#33521;&#35821;\Module%203\&#25945;&#23398;&#36741;&#21161;&#35838;&#20214;\Unit%201\M3-U1-3.mp3" TargetMode="External"/><Relationship Id="rId1" Type="http://schemas.microsoft.com/office/2007/relationships/media" Target="file:///\\192.168.253.1\&#21335;&#23425;47&#20013;&#23398;&#25991;&#20214;&#20849;&#20139;&#24179;&#21488;\13%20&#33521;&#35821;\&#21021;&#19968;&#36164;&#26009;\&#19971;&#19979;&#35838;&#20214;%20&#23398;&#33521;&#35821;\Module%203\&#25945;&#23398;&#36741;&#21161;&#35838;&#20214;\Unit%201\M3-U1-3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14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5750719" y="2650331"/>
            <a:ext cx="3402806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68663" y="366692"/>
            <a:ext cx="6196489" cy="700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lIns="68580" tIns="34290" rIns="68580" bIns="34290">
            <a:spAutoFit/>
          </a:bodyPr>
          <a:lstStyle/>
          <a:p>
            <a:pPr fontAlgn="auto">
              <a:defRPr/>
            </a:pPr>
            <a:r>
              <a:rPr lang="en-US" sz="4100" b="1" noProof="1">
                <a:gradFill flip="none" rotWithShape="1">
                  <a:gsLst>
                    <a:gs pos="0">
                      <a:srgbClr val="EB2F5B"/>
                    </a:gs>
                    <a:gs pos="50000">
                      <a:srgbClr val="EF5B7E"/>
                    </a:gs>
                    <a:gs pos="100000">
                      <a:srgbClr val="FF0000"/>
                    </a:gs>
                  </a:gsLst>
                  <a:lin ang="5400000" scaled="0"/>
                  <a:tileRect/>
                </a:gradFill>
                <a:latin typeface="Comic Sans MS" panose="030F0702030302020204" pitchFamily="66" charset="0"/>
                <a:ea typeface="微软雅黑" panose="020B0503020204020204" pitchFamily="34" charset="-122"/>
              </a:rPr>
              <a:t>Module 3  Making Plans</a:t>
            </a:r>
          </a:p>
        </p:txBody>
      </p:sp>
      <p:sp>
        <p:nvSpPr>
          <p:cNvPr id="13315" name="文本框 2"/>
          <p:cNvSpPr txBox="1">
            <a:spLocks noChangeArrowheads="1"/>
          </p:cNvSpPr>
          <p:nvPr/>
        </p:nvSpPr>
        <p:spPr bwMode="auto">
          <a:xfrm>
            <a:off x="368661" y="1836985"/>
            <a:ext cx="8650416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>
                <a:latin typeface="Times New Roman" panose="02020603050405020304" pitchFamily="18" charset="0"/>
              </a:rPr>
              <a:t>Unit1  What ____  you  __________   at weekend ?  </a:t>
            </a:r>
            <a:r>
              <a:rPr lang="en-US" altLang="zh-CN" sz="30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078" name="文本框 3"/>
          <p:cNvSpPr txBox="1">
            <a:spLocks noChangeArrowheads="1"/>
          </p:cNvSpPr>
          <p:nvPr/>
        </p:nvSpPr>
        <p:spPr bwMode="auto">
          <a:xfrm>
            <a:off x="2565364" y="1746498"/>
            <a:ext cx="74204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300" b="1" dirty="0">
                <a:solidFill>
                  <a:srgbClr val="EB2F5B"/>
                </a:solidFill>
                <a:latin typeface="Times New Roman" panose="02020603050405020304" pitchFamily="18" charset="0"/>
              </a:rPr>
              <a:t>are  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203457" y="1690537"/>
            <a:ext cx="220219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300" b="1" dirty="0">
                <a:solidFill>
                  <a:srgbClr val="EB2F5B"/>
                </a:solidFill>
                <a:latin typeface="Times New Roman" panose="02020603050405020304" pitchFamily="18" charset="0"/>
              </a:rPr>
              <a:t>going to do</a:t>
            </a:r>
          </a:p>
        </p:txBody>
      </p:sp>
      <p:pic>
        <p:nvPicPr>
          <p:cNvPr id="13318" name="图片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899172"/>
            <a:ext cx="1640682" cy="224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180750" y="4085329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 1"/>
          <p:cNvSpPr/>
          <p:nvPr/>
        </p:nvSpPr>
        <p:spPr>
          <a:xfrm>
            <a:off x="164308" y="146448"/>
            <a:ext cx="271463" cy="292894"/>
          </a:xfrm>
          <a:prstGeom prst="chevron">
            <a:avLst/>
          </a:prstGeom>
          <a:solidFill>
            <a:srgbClr val="EB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solidFill>
                <a:schemeClr val="tx1"/>
              </a:solidFill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328614" y="146448"/>
            <a:ext cx="271463" cy="292894"/>
          </a:xfrm>
          <a:prstGeom prst="chevron">
            <a:avLst/>
          </a:prstGeom>
          <a:solidFill>
            <a:srgbClr val="EF5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5092" y="80962"/>
            <a:ext cx="6603206" cy="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/>
          <a:p>
            <a:r>
              <a:rPr lang="en-US" altLang="zh-CN" sz="2700" b="1">
                <a:solidFill>
                  <a:srgbClr val="2E75B6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Match the expressions with the pictures.</a:t>
            </a:r>
          </a:p>
          <a:p>
            <a:endParaRPr lang="en-US" altLang="zh-CN" sz="2700" b="1">
              <a:solidFill>
                <a:srgbClr val="FF0000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22532" name="图片 99444" descr="3"/>
          <p:cNvPicPr>
            <a:picLocks noChangeAspect="1" noChangeArrowheads="1"/>
          </p:cNvPicPr>
          <p:nvPr/>
        </p:nvPicPr>
        <p:blipFill>
          <a:blip r:embed="rId2" cstate="email"/>
          <a:srcRect r="8086" b="23077"/>
          <a:stretch>
            <a:fillRect/>
          </a:stretch>
        </p:blipFill>
        <p:spPr bwMode="auto">
          <a:xfrm>
            <a:off x="164306" y="695326"/>
            <a:ext cx="2578894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99445" descr="3"/>
          <p:cNvPicPr>
            <a:picLocks noChangeAspect="1" noChangeArrowheads="1"/>
          </p:cNvPicPr>
          <p:nvPr/>
        </p:nvPicPr>
        <p:blipFill>
          <a:blip r:embed="rId3" cstate="email"/>
          <a:srcRect l="6750" r="18988" b="16884"/>
          <a:stretch>
            <a:fillRect/>
          </a:stretch>
        </p:blipFill>
        <p:spPr bwMode="auto">
          <a:xfrm>
            <a:off x="3124200" y="751286"/>
            <a:ext cx="2444354" cy="204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99446" descr="3"/>
          <p:cNvPicPr>
            <a:picLocks noChangeAspect="1" noChangeArrowheads="1"/>
          </p:cNvPicPr>
          <p:nvPr/>
        </p:nvPicPr>
        <p:blipFill>
          <a:blip r:embed="rId4" cstate="email"/>
          <a:srcRect r="13792" b="22580"/>
          <a:stretch>
            <a:fillRect/>
          </a:stretch>
        </p:blipFill>
        <p:spPr bwMode="auto">
          <a:xfrm>
            <a:off x="6132912" y="751286"/>
            <a:ext cx="2555081" cy="195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图片 99447" descr="3"/>
          <p:cNvPicPr>
            <a:picLocks noChangeAspect="1" noChangeArrowheads="1"/>
          </p:cNvPicPr>
          <p:nvPr/>
        </p:nvPicPr>
        <p:blipFill>
          <a:blip r:embed="rId5" cstate="email"/>
          <a:srcRect r="10313" b="24051"/>
          <a:stretch>
            <a:fillRect/>
          </a:stretch>
        </p:blipFill>
        <p:spPr bwMode="auto">
          <a:xfrm>
            <a:off x="335756" y="2959895"/>
            <a:ext cx="2235994" cy="161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图片 99448" descr="3"/>
          <p:cNvPicPr>
            <a:picLocks noChangeAspect="1" noChangeArrowheads="1"/>
          </p:cNvPicPr>
          <p:nvPr/>
        </p:nvPicPr>
        <p:blipFill>
          <a:blip r:embed="rId6" cstate="email"/>
          <a:srcRect r="15790" b="19496"/>
          <a:stretch>
            <a:fillRect/>
          </a:stretch>
        </p:blipFill>
        <p:spPr bwMode="auto">
          <a:xfrm>
            <a:off x="3224213" y="2959894"/>
            <a:ext cx="2445544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图片 99443" descr="3"/>
          <p:cNvPicPr>
            <a:picLocks noChangeAspect="1" noChangeArrowheads="1"/>
          </p:cNvPicPr>
          <p:nvPr/>
        </p:nvPicPr>
        <p:blipFill>
          <a:blip r:embed="rId7" cstate="email"/>
          <a:srcRect r="10730" b="19496"/>
          <a:stretch>
            <a:fillRect/>
          </a:stretch>
        </p:blipFill>
        <p:spPr bwMode="auto">
          <a:xfrm>
            <a:off x="6373418" y="2868216"/>
            <a:ext cx="2314575" cy="17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文本框 5"/>
          <p:cNvSpPr txBox="1">
            <a:spLocks noChangeArrowheads="1"/>
          </p:cNvSpPr>
          <p:nvPr/>
        </p:nvSpPr>
        <p:spPr bwMode="auto">
          <a:xfrm>
            <a:off x="435771" y="2469356"/>
            <a:ext cx="230255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____________ </a:t>
            </a:r>
            <a:endParaRPr lang="zh-CN" altLang="en-US"/>
          </a:p>
        </p:txBody>
      </p:sp>
      <p:sp>
        <p:nvSpPr>
          <p:cNvPr id="22539" name="文本框 7"/>
          <p:cNvSpPr txBox="1">
            <a:spLocks noChangeArrowheads="1"/>
          </p:cNvSpPr>
          <p:nvPr/>
        </p:nvSpPr>
        <p:spPr bwMode="auto">
          <a:xfrm>
            <a:off x="3389712" y="2480072"/>
            <a:ext cx="230255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____________ </a:t>
            </a:r>
            <a:endParaRPr lang="zh-CN" altLang="en-US"/>
          </a:p>
        </p:txBody>
      </p:sp>
      <p:sp>
        <p:nvSpPr>
          <p:cNvPr id="22540" name="文本框 8"/>
          <p:cNvSpPr txBox="1">
            <a:spLocks noChangeArrowheads="1"/>
          </p:cNvSpPr>
          <p:nvPr/>
        </p:nvSpPr>
        <p:spPr bwMode="auto">
          <a:xfrm>
            <a:off x="6517484" y="2480072"/>
            <a:ext cx="230255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____________ </a:t>
            </a:r>
            <a:endParaRPr lang="zh-CN" altLang="en-US"/>
          </a:p>
        </p:txBody>
      </p:sp>
      <p:sp>
        <p:nvSpPr>
          <p:cNvPr id="22541" name="文本框 9"/>
          <p:cNvSpPr txBox="1">
            <a:spLocks noChangeArrowheads="1"/>
          </p:cNvSpPr>
          <p:nvPr/>
        </p:nvSpPr>
        <p:spPr bwMode="auto">
          <a:xfrm>
            <a:off x="314328" y="4493419"/>
            <a:ext cx="230255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____________ </a:t>
            </a:r>
            <a:endParaRPr lang="zh-CN" altLang="en-US"/>
          </a:p>
        </p:txBody>
      </p:sp>
      <p:sp>
        <p:nvSpPr>
          <p:cNvPr id="22542" name="文本框 10"/>
          <p:cNvSpPr txBox="1">
            <a:spLocks noChangeArrowheads="1"/>
          </p:cNvSpPr>
          <p:nvPr/>
        </p:nvSpPr>
        <p:spPr bwMode="auto">
          <a:xfrm>
            <a:off x="3389712" y="4493419"/>
            <a:ext cx="230255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____________ </a:t>
            </a:r>
            <a:endParaRPr lang="zh-CN" altLang="en-US"/>
          </a:p>
        </p:txBody>
      </p:sp>
      <p:sp>
        <p:nvSpPr>
          <p:cNvPr id="22543" name="文本框 11"/>
          <p:cNvSpPr txBox="1">
            <a:spLocks noChangeArrowheads="1"/>
          </p:cNvSpPr>
          <p:nvPr/>
        </p:nvSpPr>
        <p:spPr bwMode="auto">
          <a:xfrm>
            <a:off x="6517484" y="4493419"/>
            <a:ext cx="230255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____________ </a:t>
            </a:r>
            <a:endParaRPr lang="zh-CN" altLang="en-US"/>
          </a:p>
        </p:txBody>
      </p:sp>
      <p:sp>
        <p:nvSpPr>
          <p:cNvPr id="4" name="文本框 12"/>
          <p:cNvSpPr txBox="1">
            <a:spLocks noChangeArrowheads="1"/>
          </p:cNvSpPr>
          <p:nvPr/>
        </p:nvSpPr>
        <p:spPr bwMode="auto">
          <a:xfrm>
            <a:off x="600078" y="2480073"/>
            <a:ext cx="272653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</a:rPr>
              <a:t>go over lessons</a:t>
            </a:r>
          </a:p>
        </p:txBody>
      </p:sp>
      <p:sp>
        <p:nvSpPr>
          <p:cNvPr id="13329" name="文本框 13"/>
          <p:cNvSpPr txBox="1">
            <a:spLocks noChangeArrowheads="1"/>
          </p:cNvSpPr>
          <p:nvPr/>
        </p:nvSpPr>
        <p:spPr bwMode="auto">
          <a:xfrm>
            <a:off x="3124202" y="2515791"/>
            <a:ext cx="364331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</a:rPr>
              <a:t>help with the housework</a:t>
            </a:r>
          </a:p>
        </p:txBody>
      </p:sp>
      <p:sp>
        <p:nvSpPr>
          <p:cNvPr id="13330" name="文本框 14"/>
          <p:cNvSpPr txBox="1">
            <a:spLocks noChangeArrowheads="1"/>
          </p:cNvSpPr>
          <p:nvPr/>
        </p:nvSpPr>
        <p:spPr bwMode="auto">
          <a:xfrm>
            <a:off x="6978256" y="2502694"/>
            <a:ext cx="188356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</a:rPr>
              <a:t>see a movie</a:t>
            </a:r>
          </a:p>
        </p:txBody>
      </p:sp>
      <p:sp>
        <p:nvSpPr>
          <p:cNvPr id="13331" name="文本框 15"/>
          <p:cNvSpPr txBox="1">
            <a:spLocks noChangeArrowheads="1"/>
          </p:cNvSpPr>
          <p:nvPr/>
        </p:nvSpPr>
        <p:spPr bwMode="auto">
          <a:xfrm>
            <a:off x="507207" y="4493419"/>
            <a:ext cx="27170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</a:rPr>
              <a:t>check my email</a:t>
            </a:r>
          </a:p>
        </p:txBody>
      </p:sp>
      <p:sp>
        <p:nvSpPr>
          <p:cNvPr id="13332" name="文本框 16"/>
          <p:cNvSpPr txBox="1">
            <a:spLocks noChangeArrowheads="1"/>
          </p:cNvSpPr>
          <p:nvPr/>
        </p:nvSpPr>
        <p:spPr bwMode="auto">
          <a:xfrm>
            <a:off x="3449242" y="4517231"/>
            <a:ext cx="306824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</a:rPr>
              <a:t>have a piano lesson</a:t>
            </a:r>
          </a:p>
        </p:txBody>
      </p:sp>
      <p:sp>
        <p:nvSpPr>
          <p:cNvPr id="13333" name="文本框 17"/>
          <p:cNvSpPr txBox="1">
            <a:spLocks noChangeArrowheads="1"/>
          </p:cNvSpPr>
          <p:nvPr/>
        </p:nvSpPr>
        <p:spPr bwMode="auto">
          <a:xfrm>
            <a:off x="6947297" y="4517231"/>
            <a:ext cx="194667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</a:rPr>
              <a:t>have a picnic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3329" grpId="0"/>
      <p:bldP spid="13330" grpId="0"/>
      <p:bldP spid="13331" grpId="0"/>
      <p:bldP spid="13332" grpId="0"/>
      <p:bldP spid="133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41232" y="2868216"/>
            <a:ext cx="3084910" cy="227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0213" name="矩形 350212"/>
          <p:cNvSpPr>
            <a:spLocks noChangeArrowheads="1"/>
          </p:cNvSpPr>
          <p:nvPr/>
        </p:nvSpPr>
        <p:spPr bwMode="auto">
          <a:xfrm>
            <a:off x="209550" y="585788"/>
            <a:ext cx="8724900" cy="133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4100" b="1">
                <a:latin typeface="Times New Roman" panose="02020603050405020304" pitchFamily="18" charset="0"/>
              </a:rPr>
              <a:t>What </a:t>
            </a:r>
            <a:r>
              <a:rPr lang="en-US" altLang="zh-CN" sz="4100" b="1">
                <a:solidFill>
                  <a:srgbClr val="EB2F5B"/>
                </a:solidFill>
                <a:latin typeface="Times New Roman" panose="02020603050405020304" pitchFamily="18" charset="0"/>
              </a:rPr>
              <a:t>are</a:t>
            </a:r>
            <a:r>
              <a:rPr lang="en-US" altLang="zh-CN" sz="41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100" b="1">
                <a:latin typeface="Times New Roman" panose="02020603050405020304" pitchFamily="18" charset="0"/>
              </a:rPr>
              <a:t>you </a:t>
            </a:r>
            <a:r>
              <a:rPr lang="en-US" altLang="zh-CN" sz="4100" b="1">
                <a:solidFill>
                  <a:srgbClr val="EB2F5B"/>
                </a:solidFill>
                <a:latin typeface="Times New Roman" panose="02020603050405020304" pitchFamily="18" charset="0"/>
              </a:rPr>
              <a:t>going to do</a:t>
            </a:r>
            <a:r>
              <a:rPr lang="en-US" altLang="zh-CN" sz="4100" b="1">
                <a:latin typeface="Times New Roman" panose="02020603050405020304" pitchFamily="18" charset="0"/>
              </a:rPr>
              <a:t> this weekend?</a:t>
            </a:r>
            <a:r>
              <a:rPr lang="en-US" altLang="zh-CN" sz="4100">
                <a:latin typeface="Times New Roman" panose="02020603050405020304" pitchFamily="18" charset="0"/>
              </a:rPr>
              <a:t> </a:t>
            </a:r>
            <a:endParaRPr lang="en-US" altLang="zh-CN" sz="4100" b="1">
              <a:latin typeface="Times New Roman" panose="02020603050405020304" pitchFamily="18" charset="0"/>
            </a:endParaRPr>
          </a:p>
        </p:txBody>
      </p:sp>
      <p:sp>
        <p:nvSpPr>
          <p:cNvPr id="350216" name="矩形 350215"/>
          <p:cNvSpPr>
            <a:spLocks noChangeArrowheads="1"/>
          </p:cNvSpPr>
          <p:nvPr/>
        </p:nvSpPr>
        <p:spPr bwMode="auto">
          <a:xfrm>
            <a:off x="278606" y="1485900"/>
            <a:ext cx="6419850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4100" b="1">
                <a:latin typeface="Times New Roman" panose="02020603050405020304" pitchFamily="18" charset="0"/>
              </a:rPr>
              <a:t>I</a:t>
            </a:r>
            <a:r>
              <a:rPr lang="en-US" altLang="zh-CN" sz="4100" b="1">
                <a:solidFill>
                  <a:srgbClr val="EB2F5B"/>
                </a:solidFill>
                <a:latin typeface="Times New Roman" panose="02020603050405020304" pitchFamily="18" charset="0"/>
              </a:rPr>
              <a:t>’m going to</a:t>
            </a:r>
            <a:r>
              <a:rPr lang="en-US" altLang="zh-CN" sz="4100" b="1">
                <a:latin typeface="Times New Roman" panose="02020603050405020304" pitchFamily="18" charset="0"/>
              </a:rPr>
              <a:t>__________.</a:t>
            </a:r>
          </a:p>
        </p:txBody>
      </p:sp>
      <p:pic>
        <p:nvPicPr>
          <p:cNvPr id="23556" name="图片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4" y="3811192"/>
            <a:ext cx="894159" cy="133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51412" y="2565799"/>
            <a:ext cx="4087415" cy="223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0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3" grpId="0"/>
      <p:bldP spid="3502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3412" y="3076576"/>
            <a:ext cx="2802731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图片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4" y="3811192"/>
            <a:ext cx="894159" cy="133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1"/>
          <p:cNvSpPr txBox="1">
            <a:spLocks noChangeArrowheads="1"/>
          </p:cNvSpPr>
          <p:nvPr/>
        </p:nvSpPr>
        <p:spPr bwMode="auto">
          <a:xfrm>
            <a:off x="203598" y="133350"/>
            <a:ext cx="3233578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3600" b="1">
                <a:solidFill>
                  <a:srgbClr val="EB2F5B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Listen and read</a:t>
            </a:r>
          </a:p>
        </p:txBody>
      </p:sp>
      <p:pic>
        <p:nvPicPr>
          <p:cNvPr id="24580" name="图片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67377" y="750095"/>
            <a:ext cx="2767013" cy="187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流程图: 顺序访问存储器 3"/>
          <p:cNvSpPr/>
          <p:nvPr/>
        </p:nvSpPr>
        <p:spPr>
          <a:xfrm>
            <a:off x="396480" y="1346597"/>
            <a:ext cx="4204097" cy="2818209"/>
          </a:xfrm>
          <a:prstGeom prst="flowChartMagneticTap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24582" name="文本框 4"/>
          <p:cNvSpPr txBox="1">
            <a:spLocks noChangeArrowheads="1"/>
          </p:cNvSpPr>
          <p:nvPr/>
        </p:nvSpPr>
        <p:spPr bwMode="auto">
          <a:xfrm>
            <a:off x="584599" y="1985964"/>
            <a:ext cx="3827859" cy="13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700">
                <a:solidFill>
                  <a:srgbClr val="EB2F5B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What about Betty’s, Daming’s and Tony’s plans for the weekend ?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3412" y="3076576"/>
            <a:ext cx="2802731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图片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4" y="3811192"/>
            <a:ext cx="894159" cy="133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7"/>
          <p:cNvSpPr txBox="1">
            <a:spLocks noChangeArrowheads="1"/>
          </p:cNvSpPr>
          <p:nvPr/>
        </p:nvSpPr>
        <p:spPr bwMode="auto">
          <a:xfrm>
            <a:off x="204788" y="90489"/>
            <a:ext cx="5085366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3000" b="1" dirty="0">
                <a:solidFill>
                  <a:srgbClr val="2E75B6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Listen and complete the tasks.</a:t>
            </a:r>
          </a:p>
        </p:txBody>
      </p:sp>
      <p:sp>
        <p:nvSpPr>
          <p:cNvPr id="9" name="波形 8"/>
          <p:cNvSpPr/>
          <p:nvPr/>
        </p:nvSpPr>
        <p:spPr>
          <a:xfrm>
            <a:off x="6774658" y="154781"/>
            <a:ext cx="2020491" cy="752475"/>
          </a:xfrm>
          <a:prstGeom prst="wav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25605" name="文本框 9"/>
          <p:cNvSpPr txBox="1">
            <a:spLocks noChangeArrowheads="1"/>
          </p:cNvSpPr>
          <p:nvPr/>
        </p:nvSpPr>
        <p:spPr bwMode="auto">
          <a:xfrm rot="660000">
            <a:off x="7155656" y="329589"/>
            <a:ext cx="137636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EB2F5B"/>
                </a:solidFill>
                <a:latin typeface="Comic Sans MS" panose="030F0702030302020204" pitchFamily="66" charset="0"/>
              </a:rPr>
              <a:t>Task 1</a:t>
            </a:r>
          </a:p>
        </p:txBody>
      </p:sp>
      <p:sp>
        <p:nvSpPr>
          <p:cNvPr id="25606" name="文本框 10"/>
          <p:cNvSpPr txBox="1">
            <a:spLocks noChangeArrowheads="1"/>
          </p:cNvSpPr>
          <p:nvPr/>
        </p:nvSpPr>
        <p:spPr bwMode="auto">
          <a:xfrm>
            <a:off x="204788" y="717948"/>
            <a:ext cx="50863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EB2F5B"/>
                </a:solidFill>
                <a:latin typeface="Times New Roman" panose="02020603050405020304" pitchFamily="18" charset="0"/>
              </a:rPr>
              <a:t>Answer the following questions.</a:t>
            </a:r>
          </a:p>
        </p:txBody>
      </p:sp>
      <p:sp>
        <p:nvSpPr>
          <p:cNvPr id="25607" name="文本框 11"/>
          <p:cNvSpPr txBox="1">
            <a:spLocks noChangeArrowheads="1"/>
          </p:cNvSpPr>
          <p:nvPr/>
        </p:nvSpPr>
        <p:spPr bwMode="auto">
          <a:xfrm>
            <a:off x="180976" y="1385888"/>
            <a:ext cx="716927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1. Is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Daming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going to help with the housework?</a:t>
            </a:r>
            <a:endParaRPr lang="zh-CN" altLang="en-US" dirty="0"/>
          </a:p>
        </p:txBody>
      </p:sp>
      <p:sp>
        <p:nvSpPr>
          <p:cNvPr id="25608" name="文本框 12"/>
          <p:cNvSpPr txBox="1">
            <a:spLocks noChangeArrowheads="1"/>
          </p:cNvSpPr>
          <p:nvPr/>
        </p:nvSpPr>
        <p:spPr bwMode="auto">
          <a:xfrm>
            <a:off x="180975" y="2596753"/>
            <a:ext cx="587417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2. Who is going to have a piano lesson?</a:t>
            </a:r>
            <a:endParaRPr lang="zh-CN" altLang="en-US" dirty="0"/>
          </a:p>
        </p:txBody>
      </p:sp>
      <p:sp>
        <p:nvSpPr>
          <p:cNvPr id="25609" name="文本框 13"/>
          <p:cNvSpPr txBox="1">
            <a:spLocks noChangeArrowheads="1"/>
          </p:cNvSpPr>
          <p:nvPr/>
        </p:nvSpPr>
        <p:spPr bwMode="auto">
          <a:xfrm>
            <a:off x="126207" y="3644503"/>
            <a:ext cx="765017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3. Is Betty going to stay at home alone at weekend?</a:t>
            </a:r>
            <a:endParaRPr lang="zh-CN" altLang="en-US" dirty="0"/>
          </a:p>
        </p:txBody>
      </p:sp>
      <p:sp>
        <p:nvSpPr>
          <p:cNvPr id="16" name="文本框 369669"/>
          <p:cNvSpPr txBox="1">
            <a:spLocks noChangeArrowheads="1"/>
          </p:cNvSpPr>
          <p:nvPr/>
        </p:nvSpPr>
        <p:spPr bwMode="auto">
          <a:xfrm>
            <a:off x="1513285" y="2045495"/>
            <a:ext cx="417195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Yes, he is.</a:t>
            </a:r>
          </a:p>
        </p:txBody>
      </p:sp>
      <p:sp>
        <p:nvSpPr>
          <p:cNvPr id="17" name="文本框 369670"/>
          <p:cNvSpPr txBox="1">
            <a:spLocks noChangeArrowheads="1"/>
          </p:cNvSpPr>
          <p:nvPr/>
        </p:nvSpPr>
        <p:spPr bwMode="auto">
          <a:xfrm>
            <a:off x="1513285" y="3076576"/>
            <a:ext cx="537210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Lingling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8" name="文本框 369672"/>
          <p:cNvSpPr txBox="1">
            <a:spLocks noChangeArrowheads="1"/>
          </p:cNvSpPr>
          <p:nvPr/>
        </p:nvSpPr>
        <p:spPr bwMode="auto">
          <a:xfrm>
            <a:off x="1513285" y="4238626"/>
            <a:ext cx="537210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No, she isn’t.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66437" y="3900488"/>
            <a:ext cx="1700213" cy="125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波形 8"/>
          <p:cNvSpPr/>
          <p:nvPr/>
        </p:nvSpPr>
        <p:spPr>
          <a:xfrm>
            <a:off x="7806929" y="2381"/>
            <a:ext cx="1044178" cy="752475"/>
          </a:xfrm>
          <a:prstGeom prst="wav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26627" name="文本框 9"/>
          <p:cNvSpPr txBox="1">
            <a:spLocks noChangeArrowheads="1"/>
          </p:cNvSpPr>
          <p:nvPr/>
        </p:nvSpPr>
        <p:spPr bwMode="auto">
          <a:xfrm rot="660000">
            <a:off x="7698582" y="175998"/>
            <a:ext cx="13835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EB2F5B"/>
                </a:solidFill>
                <a:latin typeface="Comic Sans MS" panose="030F0702030302020204" pitchFamily="66" charset="0"/>
              </a:rPr>
              <a:t>Task 2</a:t>
            </a:r>
          </a:p>
        </p:txBody>
      </p:sp>
      <p:sp>
        <p:nvSpPr>
          <p:cNvPr id="26628" name="矩形 3"/>
          <p:cNvSpPr>
            <a:spLocks noChangeArrowheads="1"/>
          </p:cNvSpPr>
          <p:nvPr/>
        </p:nvSpPr>
        <p:spPr bwMode="auto">
          <a:xfrm>
            <a:off x="1214438" y="35720"/>
            <a:ext cx="68199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 b="1">
                <a:solidFill>
                  <a:srgbClr val="0033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Check(√) the plans about Betty and Daming. 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295278" y="475060"/>
          <a:ext cx="7422357" cy="2226609"/>
        </p:xfrm>
        <a:graphic>
          <a:graphicData uri="http://schemas.openxmlformats.org/drawingml/2006/table">
            <a:tbl>
              <a:tblPr/>
              <a:tblGrid>
                <a:gridCol w="1583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0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6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65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0F15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Time         Plans for the weekend </a:t>
                      </a:r>
                    </a:p>
                  </a:txBody>
                  <a:tcPr marL="68576" marR="68576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0F15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Betty  </a:t>
                      </a:r>
                    </a:p>
                  </a:txBody>
                  <a:tcPr marL="68576" marR="68576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F0F15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Daming</a:t>
                      </a:r>
                      <a:endParaRPr kumimoji="0" lang="en-US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0F15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6" marR="68576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0F15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Saturday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0F15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morning</a:t>
                      </a:r>
                    </a:p>
                  </a:txBody>
                  <a:tcPr marL="68576" marR="68576" marT="34292" marB="34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0F15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check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0F15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the email 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0F15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6" marR="68576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F0F15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6" marR="68576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0F15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6" marR="68576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50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0F15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do one’s homework</a:t>
                      </a:r>
                    </a:p>
                  </a:txBody>
                  <a:tcPr marL="68576" marR="68576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F0F15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6" marR="68576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0F15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6" marR="68576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37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0F15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help with the housework </a:t>
                      </a:r>
                    </a:p>
                  </a:txBody>
                  <a:tcPr marL="68576" marR="68576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F0F15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6" marR="68576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0F15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</a:t>
                      </a:r>
                    </a:p>
                  </a:txBody>
                  <a:tcPr marL="68576" marR="68576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47"/>
          <p:cNvSpPr>
            <a:spLocks noChangeArrowheads="1"/>
          </p:cNvSpPr>
          <p:nvPr/>
        </p:nvSpPr>
        <p:spPr bwMode="auto">
          <a:xfrm>
            <a:off x="5806678" y="2352675"/>
            <a:ext cx="13856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295276" y="2180035"/>
          <a:ext cx="7422356" cy="2386558"/>
        </p:xfrm>
        <a:graphic>
          <a:graphicData uri="http://schemas.openxmlformats.org/drawingml/2006/table">
            <a:tbl>
              <a:tblPr/>
              <a:tblGrid>
                <a:gridCol w="1583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0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3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0F15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Saturday afternoon</a:t>
                      </a:r>
                    </a:p>
                  </a:txBody>
                  <a:tcPr marL="68576" marR="68576" marT="34283" marB="3428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0F15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see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0F15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 movie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0F15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6" marR="68576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76" marR="68576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76" marR="68576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77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0F15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have a piano lesson</a:t>
                      </a:r>
                    </a:p>
                  </a:txBody>
                  <a:tcPr marL="68576" marR="68576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76" marR="68576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76" marR="68576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40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0F15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Sunday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0F15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afternoon</a:t>
                      </a:r>
                    </a:p>
                  </a:txBody>
                  <a:tcPr marL="68576" marR="68576" marT="34283" marB="3428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0F15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have a picnic</a:t>
                      </a:r>
                    </a:p>
                  </a:txBody>
                  <a:tcPr marL="68576" marR="68576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76" marR="68576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76" marR="68576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Text Box 42"/>
          <p:cNvSpPr txBox="1">
            <a:spLocks noChangeArrowheads="1"/>
          </p:cNvSpPr>
          <p:nvPr/>
        </p:nvSpPr>
        <p:spPr bwMode="auto">
          <a:xfrm>
            <a:off x="6892531" y="859631"/>
            <a:ext cx="59293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 √</a:t>
            </a:r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6844906" y="1243012"/>
            <a:ext cx="59293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 √</a:t>
            </a:r>
          </a:p>
        </p:txBody>
      </p: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6844906" y="1677591"/>
            <a:ext cx="59293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 √</a:t>
            </a:r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5731671" y="2180035"/>
            <a:ext cx="30681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√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6988971" y="2180035"/>
            <a:ext cx="30681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√</a:t>
            </a:r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5857878" y="3273029"/>
            <a:ext cx="30718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√</a:t>
            </a: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7035406" y="3269456"/>
            <a:ext cx="30681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√</a:t>
            </a:r>
          </a:p>
        </p:txBody>
      </p:sp>
      <p:pic>
        <p:nvPicPr>
          <p:cNvPr id="29" name="M3-U1-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930" y="1112045"/>
            <a:ext cx="565547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369672"/>
          <p:cNvSpPr txBox="1">
            <a:spLocks noChangeArrowheads="1"/>
          </p:cNvSpPr>
          <p:nvPr/>
        </p:nvSpPr>
        <p:spPr bwMode="auto">
          <a:xfrm>
            <a:off x="183358" y="4002882"/>
            <a:ext cx="76247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A:Is /Are...going to ________on Saturday morning?</a:t>
            </a:r>
          </a:p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700" b="1">
                <a:solidFill>
                  <a:srgbClr val="FF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Yes,___________./No,____________.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307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2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72" name="图片 2242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9" y="635795"/>
            <a:ext cx="9142810" cy="449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文本框 224304"/>
          <p:cNvSpPr txBox="1">
            <a:spLocks noChangeArrowheads="1"/>
          </p:cNvSpPr>
          <p:nvPr/>
        </p:nvSpPr>
        <p:spPr bwMode="auto">
          <a:xfrm>
            <a:off x="852488" y="64295"/>
            <a:ext cx="7136606" cy="484748"/>
          </a:xfrm>
          <a:prstGeom prst="rect">
            <a:avLst/>
          </a:prstGeom>
          <a:solidFill>
            <a:srgbClr val="BDD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</a:rPr>
              <a:t>Underline the sentences with </a:t>
            </a:r>
            <a:r>
              <a:rPr lang="en-US" altLang="zh-CN" sz="2700" b="1">
                <a:solidFill>
                  <a:srgbClr val="EB2F5B"/>
                </a:solidFill>
                <a:latin typeface="Times New Roman" panose="02020603050405020304" pitchFamily="18" charset="0"/>
              </a:rPr>
              <a:t>be going to do sth.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871665" y="1019176"/>
            <a:ext cx="1937147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3631407" y="1313259"/>
            <a:ext cx="1912144" cy="130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6244830" y="1591867"/>
            <a:ext cx="1937147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1957390" y="1585914"/>
            <a:ext cx="1594247" cy="214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1378746" y="1854994"/>
            <a:ext cx="1475185" cy="3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2793206" y="2149080"/>
            <a:ext cx="1428750" cy="214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050381" y="2406255"/>
            <a:ext cx="1649016" cy="309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844403" y="3240883"/>
            <a:ext cx="1946672" cy="214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474496" y="2786062"/>
            <a:ext cx="1850231" cy="14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050383" y="3594497"/>
            <a:ext cx="1677591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294335" y="4382692"/>
            <a:ext cx="1451372" cy="11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050383" y="4649393"/>
            <a:ext cx="1677591" cy="107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443037" y="4933951"/>
            <a:ext cx="1301354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785813" y="2438401"/>
            <a:ext cx="7524750" cy="900246"/>
          </a:xfrm>
          <a:prstGeom prst="rect">
            <a:avLst/>
          </a:prstGeom>
          <a:solidFill>
            <a:srgbClr val="FFFF99"/>
          </a:solidFill>
          <a:ln w="38100">
            <a:solidFill>
              <a:srgbClr val="BBE0E3"/>
            </a:solidFill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700" b="1">
                <a:latin typeface="Times New Roman" panose="02020603050405020304" pitchFamily="18" charset="0"/>
              </a:rPr>
              <a:t>      “</a:t>
            </a:r>
            <a:r>
              <a:rPr lang="en-US" altLang="en-US" sz="2700" b="1">
                <a:solidFill>
                  <a:srgbClr val="EB2F5B"/>
                </a:solidFill>
                <a:latin typeface="Times New Roman" panose="02020603050405020304" pitchFamily="18" charset="0"/>
              </a:rPr>
              <a:t>be (am, is, are) + going to + 动词原形</a:t>
            </a:r>
            <a:r>
              <a:rPr lang="en-US" altLang="zh-CN" sz="2700" b="1">
                <a:latin typeface="Times New Roman" panose="02020603050405020304" pitchFamily="18" charset="0"/>
              </a:rPr>
              <a:t>”</a:t>
            </a:r>
            <a:r>
              <a:rPr lang="zh-CN" altLang="en-US" sz="2700" b="1">
                <a:latin typeface="Times New Roman" panose="02020603050405020304" pitchFamily="18" charset="0"/>
              </a:rPr>
              <a:t>表示</a:t>
            </a:r>
          </a:p>
          <a:p>
            <a:r>
              <a:rPr lang="zh-CN" altLang="en-US" sz="2700" b="1">
                <a:solidFill>
                  <a:srgbClr val="FF00FF"/>
                </a:solidFill>
                <a:latin typeface="Times New Roman" panose="02020603050405020304" pitchFamily="18" charset="0"/>
              </a:rPr>
              <a:t>                            计划</a:t>
            </a:r>
            <a:r>
              <a:rPr lang="en-US" altLang="zh-CN" sz="2700" b="1">
                <a:solidFill>
                  <a:srgbClr val="FF00FF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700" b="1">
                <a:solidFill>
                  <a:srgbClr val="FF00FF"/>
                </a:solidFill>
                <a:latin typeface="Times New Roman" panose="02020603050405020304" pitchFamily="18" charset="0"/>
              </a:rPr>
              <a:t>打算做某事</a:t>
            </a:r>
            <a:endParaRPr lang="en-US" altLang="zh-CN" sz="2700" b="1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1" grpId="0" animBg="1"/>
      <p:bldP spid="2050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 1"/>
          <p:cNvSpPr/>
          <p:nvPr/>
        </p:nvSpPr>
        <p:spPr>
          <a:xfrm>
            <a:off x="164308" y="146448"/>
            <a:ext cx="271463" cy="292894"/>
          </a:xfrm>
          <a:prstGeom prst="chevron">
            <a:avLst/>
          </a:prstGeom>
          <a:solidFill>
            <a:srgbClr val="EB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solidFill>
                <a:schemeClr val="tx1"/>
              </a:solidFill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328614" y="146448"/>
            <a:ext cx="271463" cy="292894"/>
          </a:xfrm>
          <a:prstGeom prst="chevron">
            <a:avLst/>
          </a:prstGeom>
          <a:solidFill>
            <a:srgbClr val="EF5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solidFill>
                <a:schemeClr val="tx1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00075" y="507206"/>
            <a:ext cx="8030766" cy="0"/>
          </a:xfrm>
          <a:prstGeom prst="line">
            <a:avLst/>
          </a:prstGeom>
          <a:ln>
            <a:solidFill>
              <a:srgbClr val="EF5B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94"/>
          <p:cNvGrpSpPr/>
          <p:nvPr/>
        </p:nvGrpSpPr>
        <p:grpSpPr>
          <a:xfrm>
            <a:off x="763634" y="146459"/>
            <a:ext cx="2438064" cy="299052"/>
            <a:chOff x="2767014" y="1284875"/>
            <a:chExt cx="3250749" cy="398736"/>
          </a:xfrm>
          <a:solidFill>
            <a:srgbClr val="EB2F5B"/>
          </a:solidFill>
        </p:grpSpPr>
        <p:sp>
          <p:nvSpPr>
            <p:cNvPr id="112" name="Shape 3747"/>
            <p:cNvSpPr/>
            <p:nvPr/>
          </p:nvSpPr>
          <p:spPr>
            <a:xfrm>
              <a:off x="5241420" y="1353181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13" name="Shape 3748"/>
            <p:cNvSpPr/>
            <p:nvPr/>
          </p:nvSpPr>
          <p:spPr>
            <a:xfrm>
              <a:off x="5290089" y="1284875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14" name="Shape 3749"/>
            <p:cNvSpPr/>
            <p:nvPr/>
          </p:nvSpPr>
          <p:spPr>
            <a:xfrm>
              <a:off x="5447289" y="1353181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15" name="Shape 3750"/>
            <p:cNvSpPr/>
            <p:nvPr/>
          </p:nvSpPr>
          <p:spPr>
            <a:xfrm>
              <a:off x="5495957" y="1284875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16" name="Shape 3751"/>
            <p:cNvSpPr/>
            <p:nvPr/>
          </p:nvSpPr>
          <p:spPr>
            <a:xfrm>
              <a:off x="5653936" y="1353181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17" name="Shape 3752"/>
            <p:cNvSpPr/>
            <p:nvPr/>
          </p:nvSpPr>
          <p:spPr>
            <a:xfrm>
              <a:off x="5702604" y="1284875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18" name="Shape 3753"/>
            <p:cNvSpPr/>
            <p:nvPr/>
          </p:nvSpPr>
          <p:spPr>
            <a:xfrm>
              <a:off x="5859805" y="1353181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19" name="Shape 3754"/>
            <p:cNvSpPr/>
            <p:nvPr/>
          </p:nvSpPr>
          <p:spPr>
            <a:xfrm>
              <a:off x="5908473" y="1284875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20" name="Shape 3763"/>
            <p:cNvSpPr/>
            <p:nvPr/>
          </p:nvSpPr>
          <p:spPr>
            <a:xfrm>
              <a:off x="3592783" y="1353181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21" name="Shape 3764"/>
            <p:cNvSpPr/>
            <p:nvPr/>
          </p:nvSpPr>
          <p:spPr>
            <a:xfrm>
              <a:off x="3641451" y="1284875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22" name="Shape 3765"/>
            <p:cNvSpPr/>
            <p:nvPr/>
          </p:nvSpPr>
          <p:spPr>
            <a:xfrm>
              <a:off x="3798651" y="1353181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23" name="Shape 3766"/>
            <p:cNvSpPr/>
            <p:nvPr/>
          </p:nvSpPr>
          <p:spPr>
            <a:xfrm>
              <a:off x="3847319" y="1284875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24" name="Shape 3767"/>
            <p:cNvSpPr/>
            <p:nvPr/>
          </p:nvSpPr>
          <p:spPr>
            <a:xfrm>
              <a:off x="4005334" y="1353181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25" name="Shape 3768"/>
            <p:cNvSpPr/>
            <p:nvPr/>
          </p:nvSpPr>
          <p:spPr>
            <a:xfrm>
              <a:off x="4053966" y="1284875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26" name="Shape 3769"/>
            <p:cNvSpPr/>
            <p:nvPr/>
          </p:nvSpPr>
          <p:spPr>
            <a:xfrm>
              <a:off x="4211167" y="1353181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27" name="Shape 3770"/>
            <p:cNvSpPr/>
            <p:nvPr/>
          </p:nvSpPr>
          <p:spPr>
            <a:xfrm>
              <a:off x="4259835" y="1284875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28" name="Shape 3771"/>
            <p:cNvSpPr/>
            <p:nvPr/>
          </p:nvSpPr>
          <p:spPr>
            <a:xfrm>
              <a:off x="4417606" y="1353181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29" name="Shape 3772"/>
            <p:cNvSpPr/>
            <p:nvPr/>
          </p:nvSpPr>
          <p:spPr>
            <a:xfrm>
              <a:off x="4466274" y="1284875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30" name="Shape 3773"/>
            <p:cNvSpPr/>
            <p:nvPr/>
          </p:nvSpPr>
          <p:spPr>
            <a:xfrm>
              <a:off x="4623475" y="1353181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31" name="Shape 3774"/>
            <p:cNvSpPr/>
            <p:nvPr/>
          </p:nvSpPr>
          <p:spPr>
            <a:xfrm>
              <a:off x="4672143" y="1284875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32" name="Shape 3775"/>
            <p:cNvSpPr/>
            <p:nvPr/>
          </p:nvSpPr>
          <p:spPr>
            <a:xfrm>
              <a:off x="4830121" y="1353181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33" name="Shape 3776"/>
            <p:cNvSpPr/>
            <p:nvPr/>
          </p:nvSpPr>
          <p:spPr>
            <a:xfrm>
              <a:off x="4878789" y="1284875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34" name="Shape 3777"/>
            <p:cNvSpPr/>
            <p:nvPr/>
          </p:nvSpPr>
          <p:spPr>
            <a:xfrm>
              <a:off x="5035990" y="1353181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35" name="Shape 3778"/>
            <p:cNvSpPr/>
            <p:nvPr/>
          </p:nvSpPr>
          <p:spPr>
            <a:xfrm>
              <a:off x="5084658" y="1284875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36" name="Shape 3779"/>
            <p:cNvSpPr/>
            <p:nvPr/>
          </p:nvSpPr>
          <p:spPr>
            <a:xfrm>
              <a:off x="2767014" y="1353181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37" name="Shape 3780"/>
            <p:cNvSpPr/>
            <p:nvPr/>
          </p:nvSpPr>
          <p:spPr>
            <a:xfrm>
              <a:off x="2815682" y="1284875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38" name="Shape 3781"/>
            <p:cNvSpPr/>
            <p:nvPr/>
          </p:nvSpPr>
          <p:spPr>
            <a:xfrm>
              <a:off x="2972883" y="1353181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39" name="Shape 3782"/>
            <p:cNvSpPr/>
            <p:nvPr/>
          </p:nvSpPr>
          <p:spPr>
            <a:xfrm>
              <a:off x="3021550" y="1284875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40" name="Shape 3783"/>
            <p:cNvSpPr/>
            <p:nvPr/>
          </p:nvSpPr>
          <p:spPr>
            <a:xfrm>
              <a:off x="3179529" y="1353181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41" name="Shape 3784"/>
            <p:cNvSpPr/>
            <p:nvPr/>
          </p:nvSpPr>
          <p:spPr>
            <a:xfrm>
              <a:off x="3228198" y="1284875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42" name="Shape 3785"/>
            <p:cNvSpPr/>
            <p:nvPr/>
          </p:nvSpPr>
          <p:spPr>
            <a:xfrm>
              <a:off x="3385398" y="1353181"/>
              <a:ext cx="157958" cy="33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43" name="Shape 3786"/>
            <p:cNvSpPr/>
            <p:nvPr/>
          </p:nvSpPr>
          <p:spPr>
            <a:xfrm>
              <a:off x="3434066" y="1284875"/>
              <a:ext cx="63184" cy="6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/>
                <a:ea typeface="微软雅黑 Light" panose="020B0502040204020203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28677" name="Group 199"/>
          <p:cNvGrpSpPr/>
          <p:nvPr/>
        </p:nvGrpSpPr>
        <p:grpSpPr bwMode="auto">
          <a:xfrm>
            <a:off x="17860" y="833438"/>
            <a:ext cx="1813322" cy="1829991"/>
            <a:chOff x="0" y="0"/>
            <a:chExt cx="2514466" cy="2514466"/>
          </a:xfrm>
        </p:grpSpPr>
        <p:sp>
          <p:nvSpPr>
            <p:cNvPr id="28678" name="Shape 197"/>
            <p:cNvSpPr>
              <a:spLocks noChangeArrowheads="1"/>
            </p:cNvSpPr>
            <p:nvPr/>
          </p:nvSpPr>
          <p:spPr bwMode="auto">
            <a:xfrm>
              <a:off x="0" y="0"/>
              <a:ext cx="2514466" cy="2514466"/>
            </a:xfrm>
            <a:custGeom>
              <a:avLst/>
              <a:gdLst>
                <a:gd name="T0" fmla="*/ 16796 w 19679"/>
                <a:gd name="T1" fmla="*/ 2882 h 19679"/>
                <a:gd name="T2" fmla="*/ 16796 w 19679"/>
                <a:gd name="T3" fmla="*/ 16796 h 19679"/>
                <a:gd name="T4" fmla="*/ 2882 w 19679"/>
                <a:gd name="T5" fmla="*/ 16796 h 19679"/>
                <a:gd name="T6" fmla="*/ 2882 w 19679"/>
                <a:gd name="T7" fmla="*/ 2882 h 19679"/>
                <a:gd name="T8" fmla="*/ 16796 w 19679"/>
                <a:gd name="T9" fmla="*/ 2882 h 1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>
              <a:solidFill>
                <a:srgbClr val="EF5B7E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9" name="Shape 198"/>
            <p:cNvSpPr>
              <a:spLocks noChangeArrowheads="1"/>
            </p:cNvSpPr>
            <p:nvPr/>
          </p:nvSpPr>
          <p:spPr bwMode="auto">
            <a:xfrm>
              <a:off x="148590" y="142329"/>
              <a:ext cx="2223891" cy="2223265"/>
            </a:xfrm>
            <a:custGeom>
              <a:avLst/>
              <a:gdLst>
                <a:gd name="T0" fmla="*/ 16796 w 19679"/>
                <a:gd name="T1" fmla="*/ 2882 h 19679"/>
                <a:gd name="T2" fmla="*/ 16796 w 19679"/>
                <a:gd name="T3" fmla="*/ 16796 h 19679"/>
                <a:gd name="T4" fmla="*/ 2882 w 19679"/>
                <a:gd name="T5" fmla="*/ 16796 h 19679"/>
                <a:gd name="T6" fmla="*/ 2882 w 19679"/>
                <a:gd name="T7" fmla="*/ 2882 h 19679"/>
                <a:gd name="T8" fmla="*/ 16796 w 19679"/>
                <a:gd name="T9" fmla="*/ 2882 h 1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5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680" name="Group 199"/>
          <p:cNvGrpSpPr/>
          <p:nvPr/>
        </p:nvGrpSpPr>
        <p:grpSpPr bwMode="auto">
          <a:xfrm>
            <a:off x="17860" y="2559845"/>
            <a:ext cx="1813322" cy="1829991"/>
            <a:chOff x="0" y="0"/>
            <a:chExt cx="2514466" cy="2514466"/>
          </a:xfrm>
        </p:grpSpPr>
        <p:sp>
          <p:nvSpPr>
            <p:cNvPr id="28681" name="Shape 197"/>
            <p:cNvSpPr>
              <a:spLocks noChangeArrowheads="1"/>
            </p:cNvSpPr>
            <p:nvPr/>
          </p:nvSpPr>
          <p:spPr bwMode="auto">
            <a:xfrm>
              <a:off x="0" y="0"/>
              <a:ext cx="2514466" cy="2514466"/>
            </a:xfrm>
            <a:custGeom>
              <a:avLst/>
              <a:gdLst>
                <a:gd name="T0" fmla="*/ 16796 w 19679"/>
                <a:gd name="T1" fmla="*/ 2882 h 19679"/>
                <a:gd name="T2" fmla="*/ 16796 w 19679"/>
                <a:gd name="T3" fmla="*/ 16796 h 19679"/>
                <a:gd name="T4" fmla="*/ 2882 w 19679"/>
                <a:gd name="T5" fmla="*/ 16796 h 19679"/>
                <a:gd name="T6" fmla="*/ 2882 w 19679"/>
                <a:gd name="T7" fmla="*/ 2882 h 19679"/>
                <a:gd name="T8" fmla="*/ 16796 w 19679"/>
                <a:gd name="T9" fmla="*/ 2882 h 1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>
              <a:solidFill>
                <a:srgbClr val="EF5B7E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2" name="Shape 198"/>
            <p:cNvSpPr>
              <a:spLocks noChangeArrowheads="1"/>
            </p:cNvSpPr>
            <p:nvPr/>
          </p:nvSpPr>
          <p:spPr bwMode="auto">
            <a:xfrm>
              <a:off x="148590" y="142329"/>
              <a:ext cx="2223891" cy="2223265"/>
            </a:xfrm>
            <a:custGeom>
              <a:avLst/>
              <a:gdLst>
                <a:gd name="T0" fmla="*/ 16796 w 19679"/>
                <a:gd name="T1" fmla="*/ 2882 h 19679"/>
                <a:gd name="T2" fmla="*/ 16796 w 19679"/>
                <a:gd name="T3" fmla="*/ 16796 h 19679"/>
                <a:gd name="T4" fmla="*/ 2882 w 19679"/>
                <a:gd name="T5" fmla="*/ 16796 h 19679"/>
                <a:gd name="T6" fmla="*/ 2882 w 19679"/>
                <a:gd name="T7" fmla="*/ 2882 h 19679"/>
                <a:gd name="T8" fmla="*/ 16796 w 19679"/>
                <a:gd name="T9" fmla="*/ 2882 h 1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F5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83" name="文本框 8"/>
          <p:cNvSpPr txBox="1">
            <a:spLocks noChangeArrowheads="1"/>
          </p:cNvSpPr>
          <p:nvPr/>
        </p:nvSpPr>
        <p:spPr bwMode="auto">
          <a:xfrm>
            <a:off x="280990" y="1371601"/>
            <a:ext cx="288607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4500" dirty="0">
                <a:solidFill>
                  <a:schemeClr val="bg1"/>
                </a:solidFill>
                <a:latin typeface="Times New Roman" panose="02020603050405020304" pitchFamily="18" charset="0"/>
              </a:rPr>
              <a:t>Role  </a:t>
            </a:r>
          </a:p>
        </p:txBody>
      </p:sp>
      <p:sp>
        <p:nvSpPr>
          <p:cNvPr id="28684" name="文本框 10"/>
          <p:cNvSpPr txBox="1">
            <a:spLocks noChangeArrowheads="1"/>
          </p:cNvSpPr>
          <p:nvPr/>
        </p:nvSpPr>
        <p:spPr bwMode="auto">
          <a:xfrm>
            <a:off x="280990" y="2890839"/>
            <a:ext cx="155138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4500">
                <a:solidFill>
                  <a:schemeClr val="bg1"/>
                </a:solidFill>
                <a:latin typeface="Times New Roman" panose="02020603050405020304" pitchFamily="18" charset="0"/>
              </a:rPr>
              <a:t>play</a:t>
            </a: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2193131" y="1747839"/>
            <a:ext cx="6506766" cy="191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3000" b="1" dirty="0">
                <a:latin typeface="Times New Roman" panose="02020603050405020304" pitchFamily="18" charset="0"/>
              </a:rPr>
              <a:t>1. Role play the conversation</a:t>
            </a:r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r>
              <a:rPr lang="en-US" altLang="zh-CN" sz="3000" b="1" dirty="0">
                <a:latin typeface="Times New Roman" panose="02020603050405020304" pitchFamily="18" charset="0"/>
              </a:rPr>
              <a:t>in groups.</a:t>
            </a:r>
            <a:endParaRPr lang="zh-CN" altLang="en-US" sz="3000" b="1" dirty="0">
              <a:latin typeface="Times New Roman" panose="02020603050405020304" pitchFamily="18" charset="0"/>
            </a:endParaRPr>
          </a:p>
          <a:p>
            <a:endParaRPr lang="en-US" altLang="zh-CN" sz="3000" b="1" dirty="0">
              <a:latin typeface="Times New Roman" panose="02020603050405020304" pitchFamily="18" charset="0"/>
            </a:endParaRPr>
          </a:p>
          <a:p>
            <a:r>
              <a:rPr lang="en-US" altLang="zh-CN" sz="3000" b="1" dirty="0">
                <a:latin typeface="Times New Roman" panose="02020603050405020304" pitchFamily="18" charset="0"/>
              </a:rPr>
              <a:t>2. Role play the conversation</a:t>
            </a:r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r>
              <a:rPr lang="en-US" altLang="zh-CN" sz="3000" b="1" dirty="0">
                <a:latin typeface="Times New Roman" panose="02020603050405020304" pitchFamily="18" charset="0"/>
              </a:rPr>
              <a:t>in front of the class.</a:t>
            </a:r>
          </a:p>
        </p:txBody>
      </p:sp>
      <p:pic>
        <p:nvPicPr>
          <p:cNvPr id="28686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38889" y="3098008"/>
            <a:ext cx="2802731" cy="206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15301" y="4356497"/>
            <a:ext cx="1070372" cy="78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图片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3" y="4355306"/>
            <a:ext cx="52982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文本框 7"/>
          <p:cNvSpPr txBox="1">
            <a:spLocks noChangeArrowheads="1"/>
          </p:cNvSpPr>
          <p:nvPr/>
        </p:nvSpPr>
        <p:spPr bwMode="auto">
          <a:xfrm>
            <a:off x="1126332" y="144068"/>
            <a:ext cx="6285310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ts val="2355"/>
              </a:lnSpc>
            </a:pPr>
            <a:r>
              <a:rPr lang="en-US" altLang="zh-CN" sz="2400" b="1">
                <a:solidFill>
                  <a:srgbClr val="2E75B6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Complete the conversation with the correct </a:t>
            </a:r>
          </a:p>
          <a:p>
            <a:pPr>
              <a:lnSpc>
                <a:spcPts val="2355"/>
              </a:lnSpc>
            </a:pPr>
            <a:r>
              <a:rPr lang="en-US" altLang="zh-CN" sz="2400" b="1">
                <a:solidFill>
                  <a:srgbClr val="2E75B6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form of the words from the box.</a:t>
            </a:r>
          </a:p>
        </p:txBody>
      </p:sp>
      <p:sp>
        <p:nvSpPr>
          <p:cNvPr id="9" name="波形 8"/>
          <p:cNvSpPr/>
          <p:nvPr/>
        </p:nvSpPr>
        <p:spPr>
          <a:xfrm>
            <a:off x="7369969" y="98822"/>
            <a:ext cx="1709738" cy="752475"/>
          </a:xfrm>
          <a:prstGeom prst="wav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29701" name="文本框 9"/>
          <p:cNvSpPr txBox="1">
            <a:spLocks noChangeArrowheads="1"/>
          </p:cNvSpPr>
          <p:nvPr/>
        </p:nvSpPr>
        <p:spPr bwMode="auto">
          <a:xfrm rot="660000">
            <a:off x="7670006" y="295060"/>
            <a:ext cx="137755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EB2F5B"/>
                </a:solidFill>
                <a:latin typeface="Comic Sans MS" panose="030F0702030302020204" pitchFamily="66" charset="0"/>
              </a:rPr>
              <a:t>Task 4</a:t>
            </a:r>
          </a:p>
        </p:txBody>
      </p:sp>
      <p:sp>
        <p:nvSpPr>
          <p:cNvPr id="200728" name="椭圆 200727"/>
          <p:cNvSpPr/>
          <p:nvPr/>
        </p:nvSpPr>
        <p:spPr>
          <a:xfrm>
            <a:off x="72631" y="98824"/>
            <a:ext cx="825103" cy="61079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 algn="ctr">
              <a:defRPr/>
            </a:pPr>
            <a:r>
              <a:rPr lang="en-US" altLang="zh-CN" sz="2700" b="1" noProof="1">
                <a:solidFill>
                  <a:srgbClr val="EB2F5B"/>
                </a:solidFill>
                <a:latin typeface="Times New Roman" panose="02020603050405020304" pitchFamily="18" charset="0"/>
              </a:rPr>
              <a:t>P15</a:t>
            </a:r>
          </a:p>
        </p:txBody>
      </p:sp>
      <p:sp>
        <p:nvSpPr>
          <p:cNvPr id="206856" name="文本框 206855"/>
          <p:cNvSpPr txBox="1"/>
          <p:nvPr/>
        </p:nvSpPr>
        <p:spPr>
          <a:xfrm>
            <a:off x="601266" y="873919"/>
            <a:ext cx="7037784" cy="4385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b="1" noProof="1">
                <a:latin typeface="Times New Roman" panose="02020603050405020304" pitchFamily="18" charset="0"/>
              </a:rPr>
              <a:t>alone        else         fantastic       nothing         silly</a:t>
            </a:r>
          </a:p>
        </p:txBody>
      </p:sp>
      <p:sp>
        <p:nvSpPr>
          <p:cNvPr id="206852" name="文本框 206851"/>
          <p:cNvSpPr txBox="1">
            <a:spLocks noChangeArrowheads="1"/>
          </p:cNvSpPr>
          <p:nvPr/>
        </p:nvSpPr>
        <p:spPr bwMode="auto">
          <a:xfrm>
            <a:off x="223840" y="1472805"/>
            <a:ext cx="8961835" cy="3393237"/>
          </a:xfrm>
          <a:prstGeom prst="rect">
            <a:avLst/>
          </a:prstGeom>
          <a:solidFill>
            <a:srgbClr val="FFFFFF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 noProof="1">
                <a:latin typeface="Times New Roman" panose="02020603050405020304" pitchFamily="18" charset="0"/>
              </a:rPr>
              <a:t>Betty:      What are your plans for next weekend,  Lingling?</a:t>
            </a:r>
          </a:p>
          <a:p>
            <a:r>
              <a:rPr lang="en-US" altLang="zh-CN" sz="2400" b="1" noProof="1">
                <a:latin typeface="Times New Roman" panose="02020603050405020304" pitchFamily="18" charset="0"/>
              </a:rPr>
              <a:t>Lingling: (1)________. I don’t have any plans.</a:t>
            </a:r>
          </a:p>
          <a:p>
            <a:r>
              <a:rPr lang="en-US" altLang="zh-CN" sz="2400" b="1" noProof="1">
                <a:latin typeface="Times New Roman" panose="02020603050405020304" pitchFamily="18" charset="0"/>
              </a:rPr>
              <a:t>Betty:      </a:t>
            </a:r>
            <a:r>
              <a:rPr lang="en-US" altLang="zh-CN" sz="2400" b="1" noProof="1">
                <a:solidFill>
                  <a:srgbClr val="EB2F5B"/>
                </a:solidFill>
                <a:latin typeface="Times New Roman" panose="02020603050405020304" pitchFamily="18" charset="0"/>
              </a:rPr>
              <a:t>Are</a:t>
            </a:r>
            <a:r>
              <a:rPr lang="en-US" altLang="zh-CN" sz="2400" b="1" noProof="1">
                <a:latin typeface="Times New Roman" panose="02020603050405020304" pitchFamily="18" charset="0"/>
              </a:rPr>
              <a:t> you </a:t>
            </a:r>
            <a:r>
              <a:rPr lang="en-US" altLang="zh-CN" sz="2400" b="1" noProof="1">
                <a:solidFill>
                  <a:srgbClr val="EB2F5B"/>
                </a:solidFill>
                <a:latin typeface="Times New Roman" panose="02020603050405020304" pitchFamily="18" charset="0"/>
              </a:rPr>
              <a:t>going to spend </a:t>
            </a:r>
            <a:r>
              <a:rPr lang="en-US" altLang="zh-CN" sz="2400" b="1" noProof="1">
                <a:latin typeface="Times New Roman" panose="02020603050405020304" pitchFamily="18" charset="0"/>
              </a:rPr>
              <a:t>it (2) ______ at home?</a:t>
            </a:r>
          </a:p>
          <a:p>
            <a:r>
              <a:rPr lang="en-US" altLang="zh-CN" sz="2400" b="1" noProof="1">
                <a:latin typeface="Times New Roman" panose="02020603050405020304" pitchFamily="18" charset="0"/>
              </a:rPr>
              <a:t>Lingling: Well, … what </a:t>
            </a:r>
            <a:r>
              <a:rPr lang="en-US" altLang="zh-CN" sz="2400" b="1" noProof="1">
                <a:solidFill>
                  <a:srgbClr val="EB2F5B"/>
                </a:solidFill>
                <a:latin typeface="Times New Roman" panose="02020603050405020304" pitchFamily="18" charset="0"/>
              </a:rPr>
              <a:t>are</a:t>
            </a:r>
            <a:r>
              <a:rPr lang="en-US" altLang="zh-CN" sz="2400" b="1" noProof="1">
                <a:latin typeface="Times New Roman" panose="02020603050405020304" pitchFamily="18" charset="0"/>
              </a:rPr>
              <a:t> you </a:t>
            </a:r>
            <a:r>
              <a:rPr lang="en-US" altLang="zh-CN" sz="2400" b="1" noProof="1">
                <a:solidFill>
                  <a:srgbClr val="EB2F5B"/>
                </a:solidFill>
                <a:latin typeface="Times New Roman" panose="02020603050405020304" pitchFamily="18" charset="0"/>
              </a:rPr>
              <a:t>going to do</a:t>
            </a:r>
            <a:r>
              <a:rPr lang="en-US" altLang="zh-CN" sz="2400" b="1" noProof="1">
                <a:latin typeface="Times New Roman" panose="02020603050405020304" pitchFamily="18" charset="0"/>
              </a:rPr>
              <a:t>?</a:t>
            </a:r>
          </a:p>
          <a:p>
            <a:r>
              <a:rPr lang="en-US" altLang="zh-CN" sz="2400" b="1" noProof="1">
                <a:latin typeface="Times New Roman" panose="02020603050405020304" pitchFamily="18" charset="0"/>
              </a:rPr>
              <a:t>Betty:      Tony and I </a:t>
            </a:r>
            <a:r>
              <a:rPr lang="en-US" altLang="zh-CN" sz="2400" b="1" noProof="1">
                <a:solidFill>
                  <a:srgbClr val="EB2F5B"/>
                </a:solidFill>
                <a:latin typeface="Times New Roman" panose="02020603050405020304" pitchFamily="18" charset="0"/>
              </a:rPr>
              <a:t>are going to have</a:t>
            </a:r>
            <a:r>
              <a:rPr lang="en-US" altLang="zh-CN" sz="2400" b="1" noProof="1">
                <a:latin typeface="Times New Roman" panose="02020603050405020304" pitchFamily="18" charset="0"/>
              </a:rPr>
              <a:t> a picnic in the park.</a:t>
            </a:r>
          </a:p>
          <a:p>
            <a:r>
              <a:rPr lang="en-US" altLang="zh-CN" sz="2400" b="1" noProof="1">
                <a:latin typeface="Times New Roman" panose="02020603050405020304" pitchFamily="18" charset="0"/>
              </a:rPr>
              <a:t>                We</a:t>
            </a:r>
            <a:r>
              <a:rPr lang="en-US" altLang="zh-CN" sz="2400" b="1" noProof="1">
                <a:solidFill>
                  <a:srgbClr val="EB2F5B"/>
                </a:solidFill>
                <a:latin typeface="Times New Roman" panose="02020603050405020304" pitchFamily="18" charset="0"/>
              </a:rPr>
              <a:t>’re going to have</a:t>
            </a:r>
            <a:r>
              <a:rPr lang="en-US" altLang="zh-CN" sz="2400" b="1" noProof="1">
                <a:latin typeface="Times New Roman" panose="02020603050405020304" pitchFamily="18" charset="0"/>
              </a:rPr>
              <a:t> a  (3)________ time. </a:t>
            </a:r>
            <a:r>
              <a:rPr lang="en-US" altLang="zh-CN" sz="2400" b="1" noProof="1">
                <a:solidFill>
                  <a:srgbClr val="EB2F5B"/>
                </a:solidFill>
                <a:latin typeface="Times New Roman" panose="02020603050405020304" pitchFamily="18" charset="0"/>
              </a:rPr>
              <a:t>Are</a:t>
            </a:r>
            <a:r>
              <a:rPr lang="en-US" altLang="zh-CN" sz="2400" b="1" noProof="1">
                <a:latin typeface="Times New Roman" panose="02020603050405020304" pitchFamily="18" charset="0"/>
              </a:rPr>
              <a:t> you  </a:t>
            </a:r>
            <a:r>
              <a:rPr lang="en-US" altLang="zh-CN" sz="2400" b="1" noProof="1">
                <a:solidFill>
                  <a:srgbClr val="EB2F5B"/>
                </a:solidFill>
                <a:latin typeface="Times New Roman" panose="02020603050405020304" pitchFamily="18" charset="0"/>
                <a:sym typeface="+mn-ea"/>
              </a:rPr>
              <a:t>going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endParaRPr lang="en-US" altLang="zh-CN" sz="2400" b="1" noProof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 b="1" noProof="1">
                <a:latin typeface="Times New Roman" panose="02020603050405020304" pitchFamily="18" charset="0"/>
              </a:rPr>
              <a:t>                </a:t>
            </a:r>
            <a:r>
              <a:rPr lang="en-US" altLang="zh-CN" sz="2400" b="1" noProof="1">
                <a:solidFill>
                  <a:srgbClr val="EB2F5B"/>
                </a:solidFill>
                <a:latin typeface="Times New Roman" panose="02020603050405020304" pitchFamily="18" charset="0"/>
              </a:rPr>
              <a:t>to come</a:t>
            </a:r>
            <a:r>
              <a:rPr lang="en-US" altLang="zh-CN" sz="2400" b="1" noProof="1">
                <a:latin typeface="Times New Roman" panose="02020603050405020304" pitchFamily="18" charset="0"/>
              </a:rPr>
              <a:t>?</a:t>
            </a:r>
            <a:endParaRPr lang="en-US" altLang="zh-CN" sz="2400" noProof="1">
              <a:solidFill>
                <a:srgbClr val="385723"/>
              </a:solidFill>
            </a:endParaRPr>
          </a:p>
          <a:p>
            <a:r>
              <a:rPr lang="en-US" altLang="zh-CN" sz="2400" b="1" noProof="1">
                <a:latin typeface="Times New Roman" panose="02020603050405020304" pitchFamily="18" charset="0"/>
              </a:rPr>
              <a:t>Lingling: I’m not sure.</a:t>
            </a:r>
          </a:p>
          <a:p>
            <a:r>
              <a:rPr lang="en-US" altLang="zh-CN" sz="2400" b="1" noProof="1">
                <a:latin typeface="Times New Roman" panose="02020603050405020304" pitchFamily="18" charset="0"/>
              </a:rPr>
              <a:t>Betty:      Don’t be (4)______! What (5)_____</a:t>
            </a:r>
            <a:r>
              <a:rPr lang="en-US" altLang="zh-CN" sz="2400" b="1" noProof="1">
                <a:solidFill>
                  <a:srgbClr val="EB2F5B"/>
                </a:solidFill>
                <a:latin typeface="Times New Roman" panose="02020603050405020304" pitchFamily="18" charset="0"/>
              </a:rPr>
              <a:t>are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noProof="1">
                <a:latin typeface="Times New Roman" panose="02020603050405020304" pitchFamily="18" charset="0"/>
              </a:rPr>
              <a:t>you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noProof="1">
                <a:solidFill>
                  <a:srgbClr val="EB2F5B"/>
                </a:solidFill>
                <a:latin typeface="Times New Roman" panose="02020603050405020304" pitchFamily="18" charset="0"/>
              </a:rPr>
              <a:t>going to do</a:t>
            </a:r>
            <a:r>
              <a:rPr lang="en-US" altLang="zh-CN" sz="2400" b="1" noProof="1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945481" y="1801416"/>
            <a:ext cx="17907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2E75B6"/>
                </a:solidFill>
                <a:latin typeface="Times New Roman" panose="02020603050405020304" pitchFamily="18" charset="0"/>
              </a:rPr>
              <a:t>Nothing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05427" y="2152651"/>
            <a:ext cx="1239441" cy="43858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b="1" noProof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+mn-ea"/>
              </a:rPr>
              <a:t>alone</a:t>
            </a:r>
            <a:endParaRPr lang="en-US" altLang="zh-CN" sz="2400" noProof="1">
              <a:solidFill>
                <a:schemeClr val="accent6">
                  <a:lumMod val="50000"/>
                </a:schemeClr>
              </a:solidFill>
              <a:cs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10127" y="3255169"/>
            <a:ext cx="1643063" cy="43858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b="1" noProof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+mn-ea"/>
              </a:rPr>
              <a:t>fantastic</a:t>
            </a:r>
            <a:endParaRPr lang="en-US" altLang="zh-CN" sz="2400" noProof="1">
              <a:solidFill>
                <a:schemeClr val="accent6">
                  <a:lumMod val="50000"/>
                </a:schemeClr>
              </a:solidFill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50408" y="4355306"/>
            <a:ext cx="834629" cy="43858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b="1" noProof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+mn-ea"/>
              </a:rPr>
              <a:t>silly</a:t>
            </a:r>
            <a:endParaRPr lang="en-US" altLang="zh-CN" sz="2400" noProof="1">
              <a:solidFill>
                <a:schemeClr val="accent6">
                  <a:lumMod val="50000"/>
                </a:schemeClr>
              </a:solidFill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53063" y="4355306"/>
            <a:ext cx="945356" cy="43858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b="1" noProof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+mn-ea"/>
              </a:rPr>
              <a:t>else</a:t>
            </a:r>
            <a:endParaRPr lang="en-US" altLang="zh-CN" sz="2400" noProof="1">
              <a:solidFill>
                <a:schemeClr val="accent6">
                  <a:lumMod val="50000"/>
                </a:schemeClr>
              </a:solidFill>
              <a:cs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6" grpId="0" bldLvl="0" animBg="1"/>
      <p:bldP spid="206852" grpId="0" bldLvl="0" animBg="1"/>
      <p:bldP spid="4" grpId="0"/>
      <p:bldP spid="5" grpId="0"/>
      <p:bldP spid="7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 1"/>
          <p:cNvSpPr/>
          <p:nvPr/>
        </p:nvSpPr>
        <p:spPr>
          <a:xfrm>
            <a:off x="164308" y="146448"/>
            <a:ext cx="271463" cy="292894"/>
          </a:xfrm>
          <a:prstGeom prst="chevron">
            <a:avLst/>
          </a:prstGeom>
          <a:solidFill>
            <a:srgbClr val="EB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solidFill>
                <a:schemeClr val="tx1"/>
              </a:solidFill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328614" y="146448"/>
            <a:ext cx="271463" cy="292894"/>
          </a:xfrm>
          <a:prstGeom prst="chevron">
            <a:avLst/>
          </a:prstGeom>
          <a:solidFill>
            <a:srgbClr val="EF5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solidFill>
                <a:schemeClr val="tx1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17922" y="785814"/>
            <a:ext cx="2822972" cy="26194"/>
          </a:xfrm>
          <a:prstGeom prst="line">
            <a:avLst/>
          </a:prstGeom>
          <a:ln>
            <a:solidFill>
              <a:srgbClr val="EF5B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4" name="文本框 20"/>
          <p:cNvSpPr txBox="1">
            <a:spLocks noChangeArrowheads="1"/>
          </p:cNvSpPr>
          <p:nvPr/>
        </p:nvSpPr>
        <p:spPr bwMode="auto">
          <a:xfrm>
            <a:off x="690563" y="30958"/>
            <a:ext cx="2650331" cy="7617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4500" b="1">
                <a:solidFill>
                  <a:srgbClr val="2E75B6"/>
                </a:solidFill>
                <a:latin typeface="Times New Roman" panose="02020603050405020304" pitchFamily="18" charset="0"/>
              </a:rPr>
              <a:t>Pair work</a:t>
            </a:r>
          </a:p>
        </p:txBody>
      </p:sp>
      <p:pic>
        <p:nvPicPr>
          <p:cNvPr id="30725" name="图片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3839" y="759620"/>
            <a:ext cx="2168129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图片 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5778" y="782241"/>
            <a:ext cx="204192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图片 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44618" y="807244"/>
            <a:ext cx="2418159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图片 2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03271" y="817960"/>
            <a:ext cx="2040731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98" name="Text Box 14"/>
          <p:cNvSpPr txBox="1"/>
          <p:nvPr/>
        </p:nvSpPr>
        <p:spPr>
          <a:xfrm>
            <a:off x="517925" y="3739755"/>
            <a:ext cx="7992665" cy="1315745"/>
          </a:xfrm>
          <a:prstGeom prst="rect">
            <a:avLst/>
          </a:prstGeom>
          <a:noFill/>
          <a:ln w="9525" cap="flat" cmpd="sng">
            <a:solidFill>
              <a:schemeClr val="accent6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700" b="1" noProof="1">
                <a:latin typeface="Times New Roman" panose="02020603050405020304" pitchFamily="18" charset="0"/>
              </a:rPr>
              <a:t>A:What</a:t>
            </a:r>
            <a:r>
              <a:rPr lang="en-US" altLang="zh-CN" sz="2700" b="1" noProof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700" b="1" noProof="1">
                <a:solidFill>
                  <a:srgbClr val="EB2F5B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700" b="1" noProof="1">
                <a:solidFill>
                  <a:srgbClr val="1F4E79"/>
                </a:solidFill>
                <a:latin typeface="Times New Roman" panose="02020603050405020304" pitchFamily="18" charset="0"/>
              </a:rPr>
              <a:t>(is /</a:t>
            </a:r>
            <a:r>
              <a:rPr lang="en-US" altLang="zh-CN" sz="2700" b="1" noProof="1">
                <a:solidFill>
                  <a:srgbClr val="1F4E79"/>
                </a:solidFill>
                <a:latin typeface="Times New Roman" panose="02020603050405020304" pitchFamily="18" charset="0"/>
                <a:sym typeface="+mn-ea"/>
              </a:rPr>
              <a:t>are</a:t>
            </a:r>
            <a:r>
              <a:rPr lang="en-US" altLang="zh-CN" sz="2700" b="1" noProof="1">
                <a:solidFill>
                  <a:srgbClr val="1F4E79"/>
                </a:solidFill>
                <a:latin typeface="Times New Roman" panose="02020603050405020304" pitchFamily="18" charset="0"/>
              </a:rPr>
              <a:t>)  (he/she/</a:t>
            </a:r>
            <a:r>
              <a:rPr lang="en-US" altLang="zh-CN" sz="2700" b="1" noProof="1">
                <a:solidFill>
                  <a:srgbClr val="1F4E79"/>
                </a:solidFill>
                <a:latin typeface="Times New Roman" panose="02020603050405020304" pitchFamily="18" charset="0"/>
                <a:sym typeface="+mn-ea"/>
              </a:rPr>
              <a:t>you/</a:t>
            </a:r>
            <a:r>
              <a:rPr lang="en-US" altLang="zh-CN" sz="2700" b="1" noProof="1">
                <a:solidFill>
                  <a:srgbClr val="1F4E79"/>
                </a:solidFill>
                <a:latin typeface="Times New Roman" panose="02020603050405020304" pitchFamily="18" charset="0"/>
              </a:rPr>
              <a:t>they)</a:t>
            </a:r>
            <a:r>
              <a:rPr lang="en-US" altLang="zh-CN" sz="2700" b="1" noProof="1">
                <a:solidFill>
                  <a:srgbClr val="EB2F5B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700" b="1" u="sng" noProof="1">
                <a:solidFill>
                  <a:srgbClr val="EB2F5B"/>
                </a:solidFill>
                <a:latin typeface="Times New Roman" panose="02020603050405020304" pitchFamily="18" charset="0"/>
              </a:rPr>
              <a:t>going to do </a:t>
            </a:r>
            <a:r>
              <a:rPr lang="en-US" altLang="zh-CN" sz="2700" b="1" noProof="1">
                <a:latin typeface="Times New Roman" panose="02020603050405020304" pitchFamily="18" charset="0"/>
              </a:rPr>
              <a:t>this weekend?</a:t>
            </a:r>
          </a:p>
          <a:p>
            <a:pPr>
              <a:defRPr/>
            </a:pPr>
            <a:r>
              <a:rPr lang="en-US" altLang="zh-CN" sz="2700" b="1" noProof="1">
                <a:latin typeface="Times New Roman" panose="02020603050405020304" pitchFamily="18" charset="0"/>
              </a:rPr>
              <a:t>B:</a:t>
            </a:r>
            <a:r>
              <a:rPr lang="en-US" altLang="zh-CN" sz="2700" b="1" noProof="1">
                <a:solidFill>
                  <a:srgbClr val="1F4E79"/>
                </a:solidFill>
                <a:latin typeface="Times New Roman" panose="02020603050405020304" pitchFamily="18" charset="0"/>
              </a:rPr>
              <a:t>I (He/She/They/We)</a:t>
            </a:r>
            <a:r>
              <a:rPr lang="en-US" altLang="zh-CN" sz="2700" b="1" noProof="1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700" b="1" noProof="1">
                <a:solidFill>
                  <a:srgbClr val="EB2F5B"/>
                </a:solidFill>
                <a:latin typeface="Times New Roman" panose="02020603050405020304" pitchFamily="18" charset="0"/>
              </a:rPr>
              <a:t>am (is/are) going to …</a:t>
            </a:r>
          </a:p>
        </p:txBody>
      </p:sp>
      <p:sp>
        <p:nvSpPr>
          <p:cNvPr id="306195" name="Text Box 11"/>
          <p:cNvSpPr txBox="1">
            <a:spLocks noChangeArrowheads="1"/>
          </p:cNvSpPr>
          <p:nvPr/>
        </p:nvSpPr>
        <p:spPr bwMode="auto">
          <a:xfrm>
            <a:off x="221457" y="3119439"/>
            <a:ext cx="1880964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play basketball</a:t>
            </a:r>
            <a:endParaRPr lang="en-US" altLang="zh-CN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511030" y="3067050"/>
            <a:ext cx="3327797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help with the</a:t>
            </a:r>
          </a:p>
          <a:p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 housework</a:t>
            </a:r>
            <a:endParaRPr lang="en-US" altLang="zh-CN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4348164" y="3084910"/>
            <a:ext cx="2614613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go over lessons</a:t>
            </a:r>
            <a:endParaRPr lang="en-US" altLang="zh-CN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7" name="文本框 26"/>
          <p:cNvSpPr txBox="1">
            <a:spLocks noChangeArrowheads="1"/>
          </p:cNvSpPr>
          <p:nvPr/>
        </p:nvSpPr>
        <p:spPr bwMode="auto">
          <a:xfrm>
            <a:off x="7252100" y="3082530"/>
            <a:ext cx="173593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see a movie</a:t>
            </a:r>
            <a:endParaRPr lang="en-US" altLang="zh-CN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95" grpId="0"/>
      <p:bldP spid="9224" grpId="0"/>
      <p:bldP spid="26" grpId="0"/>
      <p:bldP spid="215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 1"/>
          <p:cNvSpPr/>
          <p:nvPr/>
        </p:nvSpPr>
        <p:spPr>
          <a:xfrm>
            <a:off x="164308" y="146448"/>
            <a:ext cx="271463" cy="292894"/>
          </a:xfrm>
          <a:prstGeom prst="chevron">
            <a:avLst/>
          </a:prstGeom>
          <a:solidFill>
            <a:srgbClr val="EB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solidFill>
                <a:schemeClr val="tx1"/>
              </a:solidFill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328614" y="146448"/>
            <a:ext cx="271463" cy="292894"/>
          </a:xfrm>
          <a:prstGeom prst="chevron">
            <a:avLst/>
          </a:prstGeom>
          <a:solidFill>
            <a:srgbClr val="EF5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>
              <a:solidFill>
                <a:schemeClr val="tx1"/>
              </a:solidFill>
            </a:endParaRPr>
          </a:p>
        </p:txBody>
      </p:sp>
      <p:sp>
        <p:nvSpPr>
          <p:cNvPr id="31747" name="文本框 6"/>
          <p:cNvSpPr txBox="1">
            <a:spLocks noChangeArrowheads="1"/>
          </p:cNvSpPr>
          <p:nvPr/>
        </p:nvSpPr>
        <p:spPr bwMode="auto">
          <a:xfrm>
            <a:off x="656037" y="13099"/>
            <a:ext cx="7496175" cy="167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en-US" altLang="zh-CN" sz="2100" b="1">
                <a:latin typeface="Times New Roman" panose="02020603050405020304" pitchFamily="18" charset="0"/>
                <a:sym typeface="宋体" panose="02010600030101010101" pitchFamily="2" charset="-122"/>
              </a:rPr>
              <a:t>sk and answer questions about your plans at the weekend and</a:t>
            </a:r>
          </a:p>
          <a:p>
            <a:pPr>
              <a:lnSpc>
                <a:spcPct val="120000"/>
              </a:lnSpc>
            </a:pPr>
            <a:r>
              <a:rPr lang="en-US" altLang="zh-CN" sz="2100" b="1">
                <a:latin typeface="Times New Roman" panose="02020603050405020304" pitchFamily="18" charset="0"/>
                <a:sym typeface="宋体" panose="02010600030101010101" pitchFamily="2" charset="-122"/>
              </a:rPr>
              <a:t>complete the diary .</a:t>
            </a:r>
            <a:endParaRPr lang="en-US" altLang="zh-CN" sz="21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100" b="1" i="1">
                <a:solidFill>
                  <a:srgbClr val="EB2F5B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A: What are you going to do on  Saturday morning?</a:t>
            </a:r>
          </a:p>
          <a:p>
            <a:pPr>
              <a:lnSpc>
                <a:spcPct val="120000"/>
              </a:lnSpc>
            </a:pPr>
            <a:r>
              <a:rPr lang="en-US" altLang="zh-CN" sz="2100" b="1" i="1">
                <a:solidFill>
                  <a:srgbClr val="EB2F5B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B: I’m going to check my email and do my homework.</a:t>
            </a:r>
          </a:p>
        </p:txBody>
      </p:sp>
      <p:graphicFrame>
        <p:nvGraphicFramePr>
          <p:cNvPr id="360488" name="表格 360487"/>
          <p:cNvGraphicFramePr/>
          <p:nvPr/>
        </p:nvGraphicFramePr>
        <p:xfrm>
          <a:off x="435769" y="1671638"/>
          <a:ext cx="8247460" cy="3404908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1868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3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8665"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34292" marB="34292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You</a:t>
                      </a:r>
                    </a:p>
                  </a:txBody>
                  <a:tcPr marL="68582" marR="68582" marT="34292" marB="342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Your partner</a:t>
                      </a:r>
                    </a:p>
                  </a:txBody>
                  <a:tcPr marL="68582" marR="68582" marT="34292" marB="342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617">
                <a:tc rowSpan="3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Saturday</a:t>
                      </a:r>
                    </a:p>
                  </a:txBody>
                  <a:tcPr marL="68582" marR="68582" marT="34292" marB="34292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morning</a:t>
                      </a:r>
                    </a:p>
                  </a:txBody>
                  <a:tcPr marL="68582" marR="68582" marT="34292" marB="342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check email   </a:t>
                      </a:r>
                      <a:endParaRPr lang="en-US" altLang="zh-CN" sz="2100" b="1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 homework</a:t>
                      </a:r>
                    </a:p>
                  </a:txBody>
                  <a:tcPr marL="68582" marR="68582" marT="34292" marB="342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34292" marB="342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31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afternoon</a:t>
                      </a:r>
                    </a:p>
                  </a:txBody>
                  <a:tcPr marL="68582" marR="68582" marT="34292" marB="342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34292" marB="342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34292" marB="342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8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evening</a:t>
                      </a:r>
                    </a:p>
                  </a:txBody>
                  <a:tcPr marL="68582" marR="68582" marT="34292" marB="342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34292" marB="342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34292" marB="342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316">
                <a:tc rowSpan="3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Sunday</a:t>
                      </a:r>
                    </a:p>
                  </a:txBody>
                  <a:tcPr marL="68582" marR="68582" marT="34292" marB="34292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morning</a:t>
                      </a:r>
                    </a:p>
                  </a:txBody>
                  <a:tcPr marL="68582" marR="68582" marT="34292" marB="342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34292" marB="342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34292" marB="342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8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afternoon</a:t>
                      </a:r>
                    </a:p>
                  </a:txBody>
                  <a:tcPr marL="68582" marR="68582" marT="34292" marB="342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34292" marB="342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34292" marB="342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31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evening</a:t>
                      </a:r>
                    </a:p>
                  </a:txBody>
                  <a:tcPr marL="68582" marR="68582" marT="34292" marB="342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34292" marB="342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34292" marB="342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4" y="3574"/>
            <a:ext cx="1117997" cy="82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图片 4" descr="]VRKL~TNQF``V[$G6KO$T8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7581" y="2121694"/>
            <a:ext cx="5478066" cy="292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2741" name="文本框 372740"/>
          <p:cNvSpPr txBox="1">
            <a:spLocks noChangeArrowheads="1"/>
          </p:cNvSpPr>
          <p:nvPr/>
        </p:nvSpPr>
        <p:spPr bwMode="auto">
          <a:xfrm>
            <a:off x="363141" y="2486025"/>
            <a:ext cx="337185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300" b="1" dirty="0">
                <a:solidFill>
                  <a:srgbClr val="EB2F5B"/>
                </a:solidFill>
                <a:latin typeface="Times New Roman" panose="02020603050405020304" pitchFamily="18" charset="0"/>
              </a:rPr>
              <a:t>go over lessons   </a:t>
            </a:r>
          </a:p>
          <a:p>
            <a:pPr>
              <a:spcBef>
                <a:spcPct val="50000"/>
              </a:spcBef>
            </a:pPr>
            <a:r>
              <a:rPr lang="zh-CN" altLang="en-US" sz="3300" dirty="0">
                <a:solidFill>
                  <a:srgbClr val="EB2F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复习功课</a:t>
            </a:r>
            <a:r>
              <a:rPr lang="zh-CN" altLang="en-US" sz="2100" b="1" dirty="0">
                <a:solidFill>
                  <a:srgbClr val="EB2F5B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72742" name="文本框 372741"/>
          <p:cNvSpPr txBox="1">
            <a:spLocks noChangeArrowheads="1"/>
          </p:cNvSpPr>
          <p:nvPr/>
        </p:nvSpPr>
        <p:spPr bwMode="auto">
          <a:xfrm>
            <a:off x="511969" y="828676"/>
            <a:ext cx="774620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 dirty="0">
                <a:latin typeface="Times New Roman" panose="02020603050405020304" pitchFamily="18" charset="0"/>
              </a:rPr>
              <a:t>A:What </a:t>
            </a:r>
            <a:r>
              <a:rPr lang="en-US" altLang="zh-CN" sz="2700" b="1" dirty="0">
                <a:solidFill>
                  <a:srgbClr val="EB2F5B"/>
                </a:solidFill>
                <a:latin typeface="Times New Roman" panose="02020603050405020304" pitchFamily="18" charset="0"/>
              </a:rPr>
              <a:t>are </a:t>
            </a:r>
            <a:r>
              <a:rPr lang="en-US" altLang="zh-CN" sz="2700" b="1" dirty="0">
                <a:latin typeface="Times New Roman" panose="02020603050405020304" pitchFamily="18" charset="0"/>
              </a:rPr>
              <a:t>they </a:t>
            </a:r>
            <a:r>
              <a:rPr lang="en-US" altLang="zh-CN" sz="2700" b="1" dirty="0">
                <a:solidFill>
                  <a:srgbClr val="EB2F5B"/>
                </a:solidFill>
                <a:latin typeface="Times New Roman" panose="02020603050405020304" pitchFamily="18" charset="0"/>
              </a:rPr>
              <a:t>going to</a:t>
            </a:r>
            <a:r>
              <a:rPr lang="en-US" altLang="zh-CN" sz="2700" b="1" dirty="0">
                <a:latin typeface="Times New Roman" panose="02020603050405020304" pitchFamily="18" charset="0"/>
              </a:rPr>
              <a:t> do at the weekend?</a:t>
            </a:r>
          </a:p>
          <a:p>
            <a:pPr>
              <a:spcBef>
                <a:spcPct val="50000"/>
              </a:spcBef>
            </a:pPr>
            <a:r>
              <a:rPr lang="en-US" altLang="zh-CN" sz="2700" b="1" dirty="0">
                <a:latin typeface="Times New Roman" panose="02020603050405020304" pitchFamily="18" charset="0"/>
              </a:rPr>
              <a:t>B:They</a:t>
            </a:r>
            <a:r>
              <a:rPr lang="en-US" altLang="zh-CN" sz="2700" b="1" dirty="0">
                <a:solidFill>
                  <a:srgbClr val="EB2F5B"/>
                </a:solidFill>
                <a:latin typeface="Times New Roman" panose="02020603050405020304" pitchFamily="18" charset="0"/>
              </a:rPr>
              <a:t>'re going to</a:t>
            </a:r>
            <a:r>
              <a:rPr lang="en-US" altLang="zh-CN" sz="2700" b="1" dirty="0">
                <a:latin typeface="Times New Roman" panose="02020603050405020304" pitchFamily="18" charset="0"/>
              </a:rPr>
              <a:t> ___________ at the weekend.</a:t>
            </a:r>
            <a:endParaRPr lang="en-US" altLang="zh-CN" sz="2100" b="1" dirty="0">
              <a:latin typeface="Times New Roman" panose="02020603050405020304" pitchFamily="18" charset="0"/>
            </a:endParaRPr>
          </a:p>
        </p:txBody>
      </p:sp>
      <p:pic>
        <p:nvPicPr>
          <p:cNvPr id="14342" name="图片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4" y="3811192"/>
            <a:ext cx="894159" cy="133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文本框 1"/>
          <p:cNvSpPr txBox="1">
            <a:spLocks noChangeArrowheads="1"/>
          </p:cNvSpPr>
          <p:nvPr/>
        </p:nvSpPr>
        <p:spPr bwMode="auto">
          <a:xfrm>
            <a:off x="1225153" y="111919"/>
            <a:ext cx="3737372" cy="48474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700" dirty="0">
                <a:latin typeface="Times New Roman" panose="02020603050405020304" pitchFamily="18" charset="0"/>
              </a:rPr>
              <a:t>Let's learn the </a:t>
            </a:r>
            <a:r>
              <a:rPr lang="en-US" altLang="zh-CN" sz="2700" dirty="0" err="1">
                <a:latin typeface="Times New Roman" panose="02020603050405020304" pitchFamily="18" charset="0"/>
              </a:rPr>
              <a:t>vacabulary</a:t>
            </a:r>
            <a:r>
              <a:rPr lang="en-US" altLang="zh-CN" sz="2700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1" grpId="0"/>
      <p:bldP spid="3727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73" y="-20240"/>
            <a:ext cx="2531270" cy="186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图片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69819" y="42864"/>
            <a:ext cx="2864644" cy="180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文本框 5"/>
          <p:cNvSpPr txBox="1">
            <a:spLocks noChangeArrowheads="1"/>
          </p:cNvSpPr>
          <p:nvPr/>
        </p:nvSpPr>
        <p:spPr bwMode="auto">
          <a:xfrm>
            <a:off x="1915716" y="767954"/>
            <a:ext cx="372089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3600" b="1">
                <a:solidFill>
                  <a:srgbClr val="2E75B6"/>
                </a:solidFill>
                <a:latin typeface="Times New Roman" panose="02020603050405020304" pitchFamily="18" charset="0"/>
              </a:rPr>
              <a:t>Report your plans</a:t>
            </a:r>
          </a:p>
        </p:txBody>
      </p:sp>
      <p:sp>
        <p:nvSpPr>
          <p:cNvPr id="363523" name="文本占位符 363522"/>
          <p:cNvSpPr>
            <a:spLocks noGrp="1"/>
          </p:cNvSpPr>
          <p:nvPr/>
        </p:nvSpPr>
        <p:spPr>
          <a:xfrm>
            <a:off x="1196578" y="2212182"/>
            <a:ext cx="7642622" cy="36242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9pPr>
          </a:lstStyle>
          <a:p>
            <a:pPr marL="0" indent="0">
              <a:buNone/>
              <a:defRPr/>
            </a:pPr>
            <a:r>
              <a:rPr lang="en-US" altLang="zh-CN" sz="3300" noProof="1">
                <a:latin typeface="Times New Roman" panose="02020603050405020304" pitchFamily="18" charset="0"/>
              </a:rPr>
              <a:t>       </a:t>
            </a:r>
            <a:r>
              <a:rPr lang="en-US" altLang="zh-CN" sz="3300" b="1" noProof="1">
                <a:latin typeface="Times New Roman" panose="02020603050405020304" pitchFamily="18" charset="0"/>
              </a:rPr>
              <a:t>I</a:t>
            </a:r>
            <a:r>
              <a:rPr lang="en-US" altLang="zh-CN" sz="3300" b="1" noProof="1">
                <a:solidFill>
                  <a:srgbClr val="EB2F5B"/>
                </a:solidFill>
                <a:latin typeface="Times New Roman" panose="02020603050405020304" pitchFamily="18" charset="0"/>
              </a:rPr>
              <a:t>’m going to</a:t>
            </a:r>
            <a:r>
              <a:rPr lang="en-US" altLang="zh-CN" sz="3300" b="1" noProof="1">
                <a:latin typeface="Times New Roman" panose="02020603050405020304" pitchFamily="18" charset="0"/>
              </a:rPr>
              <a:t> ____________ this Saturday morning . And my friend XX  </a:t>
            </a:r>
            <a:r>
              <a:rPr lang="en-US" altLang="zh-CN" sz="3300" b="1" noProof="1">
                <a:solidFill>
                  <a:srgbClr val="EB2F5B"/>
                </a:solidFill>
                <a:latin typeface="Times New Roman" panose="02020603050405020304" pitchFamily="18" charset="0"/>
              </a:rPr>
              <a:t>is going to</a:t>
            </a:r>
            <a:r>
              <a:rPr lang="en-US" altLang="zh-CN" sz="33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300" b="1" noProof="1">
                <a:latin typeface="Times New Roman" panose="02020603050405020304" pitchFamily="18" charset="0"/>
              </a:rPr>
              <a:t> ___________ this Saturday morning.</a:t>
            </a:r>
          </a:p>
          <a:p>
            <a:pPr marL="0" indent="0">
              <a:buNone/>
              <a:defRPr/>
            </a:pPr>
            <a:r>
              <a:rPr lang="en-US" altLang="zh-CN" sz="3300" noProof="1">
                <a:latin typeface="Times New Roman" panose="02020603050405020304" pitchFamily="18" charset="0"/>
              </a:rPr>
              <a:t>......    </a:t>
            </a:r>
          </a:p>
          <a:p>
            <a:pPr>
              <a:defRPr/>
            </a:pPr>
            <a:endParaRPr lang="en-US" altLang="zh-CN" sz="3300" noProof="1">
              <a:latin typeface="Times New Roman" panose="02020603050405020304" pitchFamily="18" charset="0"/>
            </a:endParaRPr>
          </a:p>
        </p:txBody>
      </p:sp>
      <p:pic>
        <p:nvPicPr>
          <p:cNvPr id="32773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0716" y="3826670"/>
            <a:ext cx="895351" cy="13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2401493" y="778670"/>
            <a:ext cx="6128147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zh-CN" sz="3000" b="1" dirty="0">
                <a:latin typeface="Times New Roman" panose="02020603050405020304" pitchFamily="18" charset="0"/>
              </a:rPr>
              <a:t>1. check one’s email             </a:t>
            </a:r>
          </a:p>
          <a:p>
            <a:pPr>
              <a:lnSpc>
                <a:spcPct val="85000"/>
              </a:lnSpc>
            </a:pPr>
            <a:r>
              <a:rPr lang="en-US" altLang="zh-CN" sz="3000" b="1" dirty="0">
                <a:latin typeface="Times New Roman" panose="02020603050405020304" pitchFamily="18" charset="0"/>
              </a:rPr>
              <a:t>2. go over lessons          </a:t>
            </a:r>
          </a:p>
          <a:p>
            <a:pPr>
              <a:lnSpc>
                <a:spcPct val="85000"/>
              </a:lnSpc>
            </a:pPr>
            <a:r>
              <a:rPr lang="en-US" altLang="zh-CN" sz="3000" b="1" dirty="0">
                <a:latin typeface="Times New Roman" panose="02020603050405020304" pitchFamily="18" charset="0"/>
              </a:rPr>
              <a:t>3. have a piano lesson          </a:t>
            </a:r>
          </a:p>
          <a:p>
            <a:pPr>
              <a:lnSpc>
                <a:spcPct val="85000"/>
              </a:lnSpc>
            </a:pPr>
            <a:r>
              <a:rPr lang="en-US" altLang="zh-CN" sz="3000" b="1" dirty="0">
                <a:latin typeface="Times New Roman" panose="02020603050405020304" pitchFamily="18" charset="0"/>
              </a:rPr>
              <a:t>4. see a movie </a:t>
            </a:r>
          </a:p>
          <a:p>
            <a:pPr>
              <a:lnSpc>
                <a:spcPct val="85000"/>
              </a:lnSpc>
            </a:pPr>
            <a:r>
              <a:rPr lang="en-US" altLang="zh-CN" sz="3000" b="1" dirty="0">
                <a:latin typeface="Times New Roman" panose="02020603050405020304" pitchFamily="18" charset="0"/>
              </a:rPr>
              <a:t>5. have a picnic           </a:t>
            </a:r>
          </a:p>
          <a:p>
            <a:pPr>
              <a:lnSpc>
                <a:spcPct val="85000"/>
              </a:lnSpc>
            </a:pPr>
            <a:r>
              <a:rPr lang="en-US" altLang="zh-CN" sz="3000" b="1" dirty="0">
                <a:latin typeface="Times New Roman" panose="02020603050405020304" pitchFamily="18" charset="0"/>
              </a:rPr>
              <a:t>6. do one’s homework </a:t>
            </a:r>
          </a:p>
          <a:p>
            <a:pPr>
              <a:lnSpc>
                <a:spcPct val="85000"/>
              </a:lnSpc>
            </a:pPr>
            <a:r>
              <a:rPr lang="en-US" altLang="zh-CN" sz="3000" b="1" dirty="0">
                <a:latin typeface="Times New Roman" panose="02020603050405020304" pitchFamily="18" charset="0"/>
              </a:rPr>
              <a:t>7. help with the housework</a:t>
            </a:r>
            <a:r>
              <a:rPr lang="en-US" altLang="zh-CN" sz="3000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en-US" altLang="zh-CN" sz="3000" b="1" dirty="0">
                <a:latin typeface="Times New Roman" panose="02020603050405020304" pitchFamily="18" charset="0"/>
              </a:rPr>
              <a:t>8. What </a:t>
            </a:r>
            <a:r>
              <a:rPr lang="en-US" altLang="zh-CN" sz="3000" b="1" dirty="0">
                <a:solidFill>
                  <a:srgbClr val="EB2F5B"/>
                </a:solidFill>
                <a:latin typeface="Times New Roman" panose="02020603050405020304" pitchFamily="18" charset="0"/>
              </a:rPr>
              <a:t>are</a:t>
            </a:r>
            <a:r>
              <a:rPr lang="en-US" altLang="zh-CN" sz="3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000" b="1" dirty="0">
                <a:latin typeface="Times New Roman" panose="02020603050405020304" pitchFamily="18" charset="0"/>
              </a:rPr>
              <a:t>you </a:t>
            </a:r>
            <a:r>
              <a:rPr lang="en-US" altLang="zh-CN" sz="3000" b="1" dirty="0">
                <a:solidFill>
                  <a:srgbClr val="EB2F5B"/>
                </a:solidFill>
                <a:latin typeface="Times New Roman" panose="02020603050405020304" pitchFamily="18" charset="0"/>
              </a:rPr>
              <a:t>going to do</a:t>
            </a:r>
            <a:r>
              <a:rPr lang="en-US" altLang="zh-CN" sz="3000" b="1" dirty="0">
                <a:latin typeface="Times New Roman" panose="02020603050405020304" pitchFamily="18" charset="0"/>
              </a:rPr>
              <a:t> …?</a:t>
            </a:r>
          </a:p>
          <a:p>
            <a:pPr>
              <a:lnSpc>
                <a:spcPct val="85000"/>
              </a:lnSpc>
            </a:pPr>
            <a:r>
              <a:rPr lang="en-US" altLang="zh-CN" sz="3000" b="1" dirty="0">
                <a:latin typeface="Times New Roman" panose="02020603050405020304" pitchFamily="18" charset="0"/>
              </a:rPr>
              <a:t>9. I</a:t>
            </a:r>
            <a:r>
              <a:rPr lang="en-US" altLang="zh-CN" sz="3000" b="1" dirty="0">
                <a:solidFill>
                  <a:srgbClr val="EB2F5B"/>
                </a:solidFill>
                <a:latin typeface="Times New Roman" panose="02020603050405020304" pitchFamily="18" charset="0"/>
              </a:rPr>
              <a:t>’m going to do</a:t>
            </a:r>
            <a:r>
              <a:rPr lang="en-US" altLang="zh-CN" sz="3000" b="1" dirty="0">
                <a:latin typeface="Times New Roman" panose="02020603050405020304" pitchFamily="18" charset="0"/>
              </a:rPr>
              <a:t> …</a:t>
            </a:r>
          </a:p>
          <a:p>
            <a:pPr>
              <a:lnSpc>
                <a:spcPct val="85000"/>
              </a:lnSpc>
            </a:pPr>
            <a:r>
              <a:rPr lang="en-US" altLang="zh-CN" sz="3000" b="1" dirty="0">
                <a:latin typeface="Times New Roman" panose="02020603050405020304" pitchFamily="18" charset="0"/>
              </a:rPr>
              <a:t>10. --</a:t>
            </a:r>
            <a:r>
              <a:rPr lang="en-US" altLang="zh-CN" sz="3000" b="1" dirty="0">
                <a:solidFill>
                  <a:srgbClr val="EB2F5B"/>
                </a:solidFill>
                <a:latin typeface="Times New Roman" panose="02020603050405020304" pitchFamily="18" charset="0"/>
              </a:rPr>
              <a:t>Are</a:t>
            </a:r>
            <a:r>
              <a:rPr lang="en-US" altLang="zh-CN" sz="3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000" b="1" dirty="0">
                <a:latin typeface="Times New Roman" panose="02020603050405020304" pitchFamily="18" charset="0"/>
              </a:rPr>
              <a:t>you </a:t>
            </a:r>
            <a:r>
              <a:rPr lang="en-US" altLang="zh-CN" sz="3000" b="1" dirty="0">
                <a:solidFill>
                  <a:srgbClr val="EB2F5B"/>
                </a:solidFill>
                <a:latin typeface="Times New Roman" panose="02020603050405020304" pitchFamily="18" charset="0"/>
              </a:rPr>
              <a:t>going to do</a:t>
            </a:r>
            <a:r>
              <a:rPr lang="en-US" altLang="zh-CN" sz="3000" b="1" dirty="0">
                <a:latin typeface="Times New Roman" panose="02020603050405020304" pitchFamily="18" charset="0"/>
              </a:rPr>
              <a:t> …?</a:t>
            </a:r>
          </a:p>
          <a:p>
            <a:pPr>
              <a:lnSpc>
                <a:spcPct val="85000"/>
              </a:lnSpc>
            </a:pPr>
            <a:r>
              <a:rPr lang="en-US" altLang="zh-CN" sz="3000" b="1" dirty="0">
                <a:latin typeface="Times New Roman" panose="02020603050405020304" pitchFamily="18" charset="0"/>
              </a:rPr>
              <a:t>      --</a:t>
            </a:r>
            <a:r>
              <a:rPr lang="en-US" altLang="zh-CN" sz="3000" b="1" dirty="0">
                <a:solidFill>
                  <a:srgbClr val="EB2F5B"/>
                </a:solidFill>
                <a:latin typeface="Times New Roman" panose="02020603050405020304" pitchFamily="18" charset="0"/>
              </a:rPr>
              <a:t>Yes, we are. / No, we aren’t.</a:t>
            </a:r>
          </a:p>
        </p:txBody>
      </p:sp>
      <p:sp>
        <p:nvSpPr>
          <p:cNvPr id="33794" name="文本框 19"/>
          <p:cNvSpPr txBox="1">
            <a:spLocks noChangeArrowheads="1"/>
          </p:cNvSpPr>
          <p:nvPr/>
        </p:nvSpPr>
        <p:spPr bwMode="auto">
          <a:xfrm>
            <a:off x="2857500" y="201217"/>
            <a:ext cx="3053954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3000" dirty="0">
                <a:solidFill>
                  <a:srgbClr val="EB2F5B"/>
                </a:solidFill>
                <a:latin typeface="Times New Roman" panose="02020603050405020304" pitchFamily="18" charset="0"/>
              </a:rPr>
              <a:t>Important patterns</a:t>
            </a:r>
          </a:p>
        </p:txBody>
      </p:sp>
      <p:pic>
        <p:nvPicPr>
          <p:cNvPr id="33795" name="图片 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716" y="3157539"/>
            <a:ext cx="1270397" cy="200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文本框 26"/>
          <p:cNvSpPr txBox="1">
            <a:spLocks noChangeArrowheads="1"/>
          </p:cNvSpPr>
          <p:nvPr/>
        </p:nvSpPr>
        <p:spPr bwMode="auto">
          <a:xfrm>
            <a:off x="-10716" y="66675"/>
            <a:ext cx="2162176" cy="6232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700" dirty="0">
                <a:solidFill>
                  <a:schemeClr val="bg1"/>
                </a:solidFill>
              </a:rPr>
              <a:t> </a:t>
            </a:r>
            <a:r>
              <a:rPr lang="en-US" altLang="zh-CN" sz="3600" b="1" dirty="0">
                <a:solidFill>
                  <a:srgbClr val="2E75B6"/>
                </a:solidFill>
                <a:latin typeface="Times New Roman" panose="02020603050405020304" pitchFamily="18" charset="0"/>
              </a:rPr>
              <a:t>Summary</a:t>
            </a:r>
            <a:endParaRPr lang="en-US" altLang="zh-CN" sz="2700" dirty="0">
              <a:solidFill>
                <a:srgbClr val="F752F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19752" y="2569370"/>
            <a:ext cx="3514725" cy="259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 bwMode="auto">
          <a:xfrm>
            <a:off x="-10716" y="115493"/>
            <a:ext cx="4096941" cy="1344215"/>
            <a:chOff x="260212" y="2332721"/>
            <a:chExt cx="5463701" cy="1329245"/>
          </a:xfrm>
        </p:grpSpPr>
        <p:grpSp>
          <p:nvGrpSpPr>
            <p:cNvPr id="34819" name="组合 4"/>
            <p:cNvGrpSpPr/>
            <p:nvPr/>
          </p:nvGrpSpPr>
          <p:grpSpPr bwMode="auto">
            <a:xfrm>
              <a:off x="260212" y="2332721"/>
              <a:ext cx="5356823" cy="214819"/>
              <a:chOff x="6246813" y="2068062"/>
              <a:chExt cx="5038725" cy="202063"/>
            </a:xfrm>
          </p:grpSpPr>
          <p:pic>
            <p:nvPicPr>
              <p:cNvPr id="34820" name="Picture 57"/>
              <p:cNvPicPr>
                <a:picLocks noChangeAspect="1" noChangeArrowheads="1"/>
              </p:cNvPicPr>
              <p:nvPr/>
            </p:nvPicPr>
            <p:blipFill>
              <a:blip r:embed="rId3" cstate="email">
                <a:lum bright="24000"/>
              </a:blip>
              <a:srcRect r="-420"/>
              <a:stretch>
                <a:fillRect/>
              </a:stretch>
            </p:blipFill>
            <p:spPr bwMode="auto">
              <a:xfrm>
                <a:off x="6246813" y="2146300"/>
                <a:ext cx="5038725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21" name="Picture 57"/>
              <p:cNvPicPr>
                <a:picLocks noChangeAspect="1" noChangeArrowheads="1"/>
              </p:cNvPicPr>
              <p:nvPr/>
            </p:nvPicPr>
            <p:blipFill>
              <a:blip r:embed="rId3" cstate="email">
                <a:lum bright="24000"/>
              </a:blip>
              <a:srcRect r="-420"/>
              <a:stretch>
                <a:fillRect/>
              </a:stretch>
            </p:blipFill>
            <p:spPr bwMode="auto">
              <a:xfrm>
                <a:off x="6246813" y="2068062"/>
                <a:ext cx="5038725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822" name="Rectangle 3"/>
            <p:cNvSpPr>
              <a:spLocks noChangeArrowheads="1"/>
            </p:cNvSpPr>
            <p:nvPr/>
          </p:nvSpPr>
          <p:spPr bwMode="auto">
            <a:xfrm>
              <a:off x="967600" y="2464459"/>
              <a:ext cx="3913158" cy="1073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4500" b="1" dirty="0">
                  <a:solidFill>
                    <a:srgbClr val="EB2F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Homework</a:t>
              </a:r>
            </a:p>
          </p:txBody>
        </p:sp>
        <p:grpSp>
          <p:nvGrpSpPr>
            <p:cNvPr id="34823" name="组合 6"/>
            <p:cNvGrpSpPr/>
            <p:nvPr/>
          </p:nvGrpSpPr>
          <p:grpSpPr bwMode="auto">
            <a:xfrm>
              <a:off x="260212" y="3487600"/>
              <a:ext cx="5463701" cy="174366"/>
              <a:chOff x="6246813" y="2146300"/>
              <a:chExt cx="5038725" cy="123825"/>
            </a:xfrm>
          </p:grpSpPr>
          <p:pic>
            <p:nvPicPr>
              <p:cNvPr id="34824" name="Picture 57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bright="24000"/>
              </a:blip>
              <a:srcRect r="-420"/>
              <a:stretch>
                <a:fillRect/>
              </a:stretch>
            </p:blipFill>
            <p:spPr bwMode="auto">
              <a:xfrm>
                <a:off x="6246813" y="2146300"/>
                <a:ext cx="5038725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25" name="Picture 57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bright="24000"/>
              </a:blip>
              <a:srcRect r="-420"/>
              <a:stretch>
                <a:fillRect/>
              </a:stretch>
            </p:blipFill>
            <p:spPr bwMode="auto">
              <a:xfrm>
                <a:off x="6246813" y="2146300"/>
                <a:ext cx="5038725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4826" name="文本框 1"/>
          <p:cNvSpPr txBox="1">
            <a:spLocks noChangeArrowheads="1"/>
          </p:cNvSpPr>
          <p:nvPr/>
        </p:nvSpPr>
        <p:spPr bwMode="auto">
          <a:xfrm>
            <a:off x="519115" y="1770460"/>
            <a:ext cx="8021241" cy="56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Make up a dialogue: talk about your plans.</a:t>
            </a:r>
            <a:endParaRPr lang="zh-CN" altLang="en-US" dirty="0"/>
          </a:p>
        </p:txBody>
      </p:sp>
      <p:pic>
        <p:nvPicPr>
          <p:cNvPr id="34827" name="图片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0716" y="3826670"/>
            <a:ext cx="895351" cy="13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4101704" cy="302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文本框 4"/>
          <p:cNvSpPr txBox="1">
            <a:spLocks noChangeArrowheads="1"/>
          </p:cNvSpPr>
          <p:nvPr/>
        </p:nvSpPr>
        <p:spPr bwMode="auto">
          <a:xfrm>
            <a:off x="2508647" y="2176464"/>
            <a:ext cx="5813822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7200">
                <a:solidFill>
                  <a:srgbClr val="EB2F5B"/>
                </a:solidFill>
                <a:latin typeface="Times New Roman" panose="02020603050405020304" pitchFamily="18" charset="0"/>
              </a:rPr>
              <a:t>Thank you !</a:t>
            </a:r>
          </a:p>
        </p:txBody>
      </p:sp>
      <p:pic>
        <p:nvPicPr>
          <p:cNvPr id="35843" name="图片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775474"/>
            <a:ext cx="895350" cy="133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4" y="3574"/>
            <a:ext cx="1117997" cy="82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图片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4" y="3811192"/>
            <a:ext cx="894159" cy="133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图片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45719" y="1694260"/>
            <a:ext cx="514231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763" name="矩形 373762"/>
          <p:cNvSpPr>
            <a:spLocks noChangeArrowheads="1"/>
          </p:cNvSpPr>
          <p:nvPr/>
        </p:nvSpPr>
        <p:spPr bwMode="auto">
          <a:xfrm>
            <a:off x="150019" y="2070386"/>
            <a:ext cx="3695700" cy="150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r>
              <a:rPr lang="en-US" altLang="zh-CN" sz="3300" b="1" dirty="0">
                <a:solidFill>
                  <a:srgbClr val="EB2F5B"/>
                </a:solidFill>
                <a:latin typeface="Times New Roman" panose="02020603050405020304" pitchFamily="18" charset="0"/>
              </a:rPr>
              <a:t>do one’s homework </a:t>
            </a:r>
          </a:p>
          <a:p>
            <a:endParaRPr lang="zh-CN" altLang="en-US" sz="3000" b="1" dirty="0">
              <a:solidFill>
                <a:srgbClr val="EB2F5B"/>
              </a:solidFill>
              <a:latin typeface="Times New Roman" panose="02020603050405020304" pitchFamily="18" charset="0"/>
            </a:endParaRPr>
          </a:p>
          <a:p>
            <a:r>
              <a:rPr lang="zh-CN" altLang="en-US" sz="3000" b="1" dirty="0">
                <a:solidFill>
                  <a:srgbClr val="EB2F5B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3000" dirty="0">
                <a:solidFill>
                  <a:srgbClr val="EB2F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做家庭作业</a:t>
            </a:r>
          </a:p>
        </p:txBody>
      </p:sp>
      <p:sp>
        <p:nvSpPr>
          <p:cNvPr id="373764" name="文本框 373763"/>
          <p:cNvSpPr txBox="1">
            <a:spLocks noChangeArrowheads="1"/>
          </p:cNvSpPr>
          <p:nvPr/>
        </p:nvSpPr>
        <p:spPr bwMode="auto">
          <a:xfrm>
            <a:off x="1309688" y="173833"/>
            <a:ext cx="63627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 dirty="0">
                <a:latin typeface="Times New Roman" panose="02020603050405020304" pitchFamily="18" charset="0"/>
              </a:rPr>
              <a:t>A:What is he going to do this evening?</a:t>
            </a:r>
          </a:p>
          <a:p>
            <a:pPr>
              <a:spcBef>
                <a:spcPct val="50000"/>
              </a:spcBef>
            </a:pPr>
            <a:r>
              <a:rPr lang="en-US" altLang="zh-CN" sz="2700" b="1" dirty="0">
                <a:latin typeface="Times New Roman" panose="02020603050405020304" pitchFamily="18" charset="0"/>
              </a:rPr>
              <a:t>B:He </a:t>
            </a:r>
            <a:r>
              <a:rPr lang="en-US" altLang="zh-CN" sz="2700" b="1" u="sng" dirty="0">
                <a:solidFill>
                  <a:srgbClr val="EB2F5B"/>
                </a:solidFill>
                <a:latin typeface="Times New Roman" panose="02020603050405020304" pitchFamily="18" charset="0"/>
              </a:rPr>
              <a:t>is going to</a:t>
            </a:r>
            <a:r>
              <a:rPr lang="en-US" altLang="zh-CN" sz="2700" b="1" dirty="0">
                <a:latin typeface="Times New Roman" panose="02020603050405020304" pitchFamily="18" charset="0"/>
              </a:rPr>
              <a:t> __________ this evening.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3" grpId="0"/>
      <p:bldP spid="3737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4" y="3574"/>
            <a:ext cx="1117997" cy="82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图片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4" y="3793331"/>
            <a:ext cx="894159" cy="13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2" y="95251"/>
            <a:ext cx="4249341" cy="312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4788" name="矩形 374787"/>
          <p:cNvSpPr>
            <a:spLocks noChangeArrowheads="1"/>
          </p:cNvSpPr>
          <p:nvPr/>
        </p:nvSpPr>
        <p:spPr bwMode="auto">
          <a:xfrm>
            <a:off x="675087" y="1228614"/>
            <a:ext cx="3632597" cy="150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r>
              <a:rPr lang="en-US" altLang="zh-CN" sz="3300" b="1" dirty="0">
                <a:solidFill>
                  <a:srgbClr val="EB2F5B"/>
                </a:solidFill>
                <a:latin typeface="Times New Roman" panose="02020603050405020304" pitchFamily="18" charset="0"/>
              </a:rPr>
              <a:t>have a piano lesson</a:t>
            </a:r>
          </a:p>
          <a:p>
            <a:endParaRPr lang="en-US" altLang="zh-CN" sz="2700" b="1" dirty="0">
              <a:solidFill>
                <a:srgbClr val="EB2F5B"/>
              </a:solidFill>
              <a:latin typeface="Times New Roman" panose="02020603050405020304" pitchFamily="18" charset="0"/>
            </a:endParaRPr>
          </a:p>
          <a:p>
            <a:r>
              <a:rPr lang="zh-CN" altLang="en-US" sz="2700" dirty="0">
                <a:solidFill>
                  <a:srgbClr val="EB2F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300" dirty="0">
                <a:solidFill>
                  <a:srgbClr val="EB2F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上钢琴课 </a:t>
            </a:r>
          </a:p>
        </p:txBody>
      </p:sp>
      <p:sp>
        <p:nvSpPr>
          <p:cNvPr id="374790" name="文本框 374789"/>
          <p:cNvSpPr txBox="1">
            <a:spLocks noChangeArrowheads="1"/>
          </p:cNvSpPr>
          <p:nvPr/>
        </p:nvSpPr>
        <p:spPr bwMode="auto">
          <a:xfrm>
            <a:off x="1121571" y="3593307"/>
            <a:ext cx="819388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 dirty="0">
                <a:latin typeface="Times New Roman" panose="02020603050405020304" pitchFamily="18" charset="0"/>
              </a:rPr>
              <a:t>A:What </a:t>
            </a:r>
            <a:r>
              <a:rPr lang="en-US" altLang="zh-CN" sz="2700" b="1" dirty="0">
                <a:solidFill>
                  <a:srgbClr val="EB2F5B"/>
                </a:solidFill>
                <a:latin typeface="Times New Roman" panose="02020603050405020304" pitchFamily="18" charset="0"/>
              </a:rPr>
              <a:t>is </a:t>
            </a:r>
            <a:r>
              <a:rPr lang="en-US" altLang="zh-CN" sz="2700" b="1" dirty="0">
                <a:latin typeface="Times New Roman" panose="02020603050405020304" pitchFamily="18" charset="0"/>
              </a:rPr>
              <a:t>Lily </a:t>
            </a:r>
            <a:r>
              <a:rPr lang="en-US" altLang="zh-CN" sz="2700" b="1" dirty="0">
                <a:solidFill>
                  <a:srgbClr val="EB2F5B"/>
                </a:solidFill>
                <a:latin typeface="Times New Roman" panose="02020603050405020304" pitchFamily="18" charset="0"/>
              </a:rPr>
              <a:t>going to</a:t>
            </a:r>
            <a:r>
              <a:rPr lang="en-US" altLang="zh-CN" sz="2700" b="1" dirty="0">
                <a:latin typeface="Times New Roman" panose="02020603050405020304" pitchFamily="18" charset="0"/>
              </a:rPr>
              <a:t> do this Sunday morning?</a:t>
            </a:r>
          </a:p>
          <a:p>
            <a:pPr>
              <a:spcBef>
                <a:spcPct val="50000"/>
              </a:spcBef>
            </a:pPr>
            <a:r>
              <a:rPr lang="en-US" altLang="zh-CN" sz="2700" b="1" dirty="0">
                <a:latin typeface="Times New Roman" panose="02020603050405020304" pitchFamily="18" charset="0"/>
              </a:rPr>
              <a:t>B:Lily </a:t>
            </a:r>
            <a:r>
              <a:rPr lang="en-US" altLang="zh-CN" sz="2700" b="1" u="sng" dirty="0">
                <a:solidFill>
                  <a:srgbClr val="EB2F5B"/>
                </a:solidFill>
                <a:latin typeface="Times New Roman" panose="02020603050405020304" pitchFamily="18" charset="0"/>
              </a:rPr>
              <a:t>is going to</a:t>
            </a:r>
            <a:r>
              <a:rPr lang="en-US" altLang="zh-CN" sz="2700" b="1" dirty="0">
                <a:latin typeface="Times New Roman" panose="02020603050405020304" pitchFamily="18" charset="0"/>
              </a:rPr>
              <a:t> _______ this Sunday morning.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7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8" grpId="0"/>
      <p:bldP spid="3747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6660" y="1928814"/>
            <a:ext cx="3402806" cy="307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图片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4" y="3574"/>
            <a:ext cx="1117997" cy="82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4" y="3793331"/>
            <a:ext cx="894159" cy="13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图片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6662" y="1928814"/>
            <a:ext cx="1610915" cy="150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5813" name="文本框 375812"/>
          <p:cNvSpPr txBox="1">
            <a:spLocks noChangeArrowheads="1"/>
          </p:cNvSpPr>
          <p:nvPr/>
        </p:nvSpPr>
        <p:spPr bwMode="auto">
          <a:xfrm>
            <a:off x="1010841" y="236935"/>
            <a:ext cx="7566422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</a:rPr>
              <a:t>A:What </a:t>
            </a:r>
            <a:r>
              <a:rPr lang="en-US" altLang="zh-CN" sz="2700" b="1">
                <a:solidFill>
                  <a:srgbClr val="EB2F5B"/>
                </a:solidFill>
                <a:latin typeface="Times New Roman" panose="02020603050405020304" pitchFamily="18" charset="0"/>
              </a:rPr>
              <a:t>is</a:t>
            </a:r>
            <a:r>
              <a:rPr lang="en-US" altLang="zh-CN" sz="2700" b="1">
                <a:latin typeface="Times New Roman" panose="02020603050405020304" pitchFamily="18" charset="0"/>
              </a:rPr>
              <a:t> your mother </a:t>
            </a:r>
            <a:r>
              <a:rPr lang="en-US" altLang="zh-CN" sz="2700" b="1">
                <a:solidFill>
                  <a:srgbClr val="EB2F5B"/>
                </a:solidFill>
                <a:latin typeface="Times New Roman" panose="02020603050405020304" pitchFamily="18" charset="0"/>
              </a:rPr>
              <a:t>going to</a:t>
            </a:r>
            <a:r>
              <a:rPr lang="en-US" altLang="zh-CN" sz="2700" b="1">
                <a:latin typeface="Times New Roman" panose="02020603050405020304" pitchFamily="18" charset="0"/>
              </a:rPr>
              <a:t> do at the weekend?</a:t>
            </a:r>
          </a:p>
          <a:p>
            <a:pPr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</a:rPr>
              <a:t>B:My mother </a:t>
            </a:r>
            <a:r>
              <a:rPr lang="en-US" altLang="zh-CN" sz="2700" b="1" u="sng">
                <a:solidFill>
                  <a:srgbClr val="EB2F5B"/>
                </a:solidFill>
                <a:latin typeface="Times New Roman" panose="02020603050405020304" pitchFamily="18" charset="0"/>
              </a:rPr>
              <a:t>is going to</a:t>
            </a:r>
            <a:r>
              <a:rPr lang="en-US" altLang="zh-CN" sz="2700" b="1">
                <a:latin typeface="Times New Roman" panose="02020603050405020304" pitchFamily="18" charset="0"/>
              </a:rPr>
              <a:t> ______________at the weekend.</a:t>
            </a:r>
            <a:r>
              <a:rPr lang="en-US" altLang="zh-CN" sz="21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75812" name="文本框 375811"/>
          <p:cNvSpPr txBox="1">
            <a:spLocks noChangeArrowheads="1"/>
          </p:cNvSpPr>
          <p:nvPr/>
        </p:nvSpPr>
        <p:spPr bwMode="auto">
          <a:xfrm>
            <a:off x="1010844" y="2740820"/>
            <a:ext cx="4288631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EB2F5B"/>
                </a:solidFill>
                <a:latin typeface="Times New Roman" panose="02020603050405020304" pitchFamily="18" charset="0"/>
              </a:rPr>
              <a:t>check one’s email  </a:t>
            </a:r>
          </a:p>
          <a:p>
            <a:pPr>
              <a:spcBef>
                <a:spcPct val="50000"/>
              </a:spcBef>
            </a:pPr>
            <a:r>
              <a:rPr lang="zh-CN" altLang="en-US" sz="2700">
                <a:solidFill>
                  <a:srgbClr val="EB2F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查收某人的电子邮件</a:t>
            </a:r>
            <a:r>
              <a:rPr lang="zh-CN" altLang="en-US" sz="2100">
                <a:solidFill>
                  <a:srgbClr val="EB2F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3" grpId="0"/>
      <p:bldP spid="3758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4" y="3574"/>
            <a:ext cx="1117997" cy="82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4" y="3793331"/>
            <a:ext cx="894159" cy="13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图片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81452" y="177404"/>
            <a:ext cx="4835129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6837" name="文本框 376836"/>
          <p:cNvSpPr txBox="1">
            <a:spLocks noChangeArrowheads="1"/>
          </p:cNvSpPr>
          <p:nvPr/>
        </p:nvSpPr>
        <p:spPr bwMode="auto">
          <a:xfrm>
            <a:off x="781050" y="1042988"/>
            <a:ext cx="3105150" cy="153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100" b="1">
                <a:solidFill>
                  <a:srgbClr val="EB2F5B"/>
                </a:solidFill>
                <a:latin typeface="Times New Roman" panose="02020603050405020304" pitchFamily="18" charset="0"/>
              </a:rPr>
              <a:t>see a movie   </a:t>
            </a:r>
          </a:p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EB2F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看电影 </a:t>
            </a:r>
          </a:p>
        </p:txBody>
      </p:sp>
      <p:sp>
        <p:nvSpPr>
          <p:cNvPr id="376838" name="文本框 376837"/>
          <p:cNvSpPr txBox="1">
            <a:spLocks noChangeArrowheads="1"/>
          </p:cNvSpPr>
          <p:nvPr/>
        </p:nvSpPr>
        <p:spPr bwMode="auto">
          <a:xfrm>
            <a:off x="1295402" y="3598069"/>
            <a:ext cx="759856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</a:rPr>
              <a:t>A:What </a:t>
            </a:r>
            <a:r>
              <a:rPr lang="en-US" altLang="zh-CN" sz="2700" b="1">
                <a:solidFill>
                  <a:srgbClr val="EB2F5B"/>
                </a:solidFill>
                <a:latin typeface="Times New Roman" panose="02020603050405020304" pitchFamily="18" charset="0"/>
              </a:rPr>
              <a:t>are</a:t>
            </a:r>
            <a:r>
              <a:rPr lang="en-US" altLang="zh-CN" sz="2700" b="1">
                <a:latin typeface="Times New Roman" panose="02020603050405020304" pitchFamily="18" charset="0"/>
              </a:rPr>
              <a:t> they </a:t>
            </a:r>
            <a:r>
              <a:rPr lang="en-US" altLang="zh-CN" sz="2700" b="1">
                <a:solidFill>
                  <a:srgbClr val="EB2F5B"/>
                </a:solidFill>
                <a:latin typeface="Times New Roman" panose="02020603050405020304" pitchFamily="18" charset="0"/>
              </a:rPr>
              <a:t>going to</a:t>
            </a:r>
            <a:r>
              <a:rPr lang="en-US" altLang="zh-CN" sz="2700" b="1">
                <a:latin typeface="Times New Roman" panose="02020603050405020304" pitchFamily="18" charset="0"/>
              </a:rPr>
              <a:t> do at the weekend?</a:t>
            </a:r>
          </a:p>
          <a:p>
            <a:pPr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</a:rPr>
              <a:t>B:They </a:t>
            </a:r>
            <a:r>
              <a:rPr lang="en-US" altLang="zh-CN" sz="2700" b="1" u="sng">
                <a:solidFill>
                  <a:srgbClr val="EB2F5B"/>
                </a:solidFill>
                <a:latin typeface="Times New Roman" panose="02020603050405020304" pitchFamily="18" charset="0"/>
              </a:rPr>
              <a:t>are going to</a:t>
            </a:r>
            <a:r>
              <a:rPr lang="en-US" altLang="zh-CN" sz="2700" b="1">
                <a:latin typeface="Times New Roman" panose="02020603050405020304" pitchFamily="18" charset="0"/>
              </a:rPr>
              <a:t> ____________ at the weekend.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7" grpId="0"/>
      <p:bldP spid="3768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4" y="3574"/>
            <a:ext cx="1117997" cy="82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图片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4" y="3793331"/>
            <a:ext cx="894159" cy="13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7633" y="1825229"/>
            <a:ext cx="5163741" cy="323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860" name="文本框 377859"/>
          <p:cNvSpPr txBox="1">
            <a:spLocks noChangeArrowheads="1"/>
          </p:cNvSpPr>
          <p:nvPr/>
        </p:nvSpPr>
        <p:spPr bwMode="auto">
          <a:xfrm>
            <a:off x="514350" y="2547938"/>
            <a:ext cx="3043238" cy="153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100" b="1">
                <a:solidFill>
                  <a:srgbClr val="EB2F5B"/>
                </a:solidFill>
                <a:latin typeface="Times New Roman" panose="02020603050405020304" pitchFamily="18" charset="0"/>
              </a:rPr>
              <a:t>have a picnic</a:t>
            </a:r>
            <a:r>
              <a:rPr lang="en-US" altLang="zh-CN" sz="3600" b="1">
                <a:solidFill>
                  <a:srgbClr val="EB2F5B"/>
                </a:solidFill>
                <a:latin typeface="Times New Roman" panose="02020603050405020304" pitchFamily="18" charset="0"/>
              </a:rPr>
              <a:t>   </a:t>
            </a:r>
          </a:p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EB2F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野炊</a:t>
            </a:r>
            <a:r>
              <a:rPr lang="zh-CN" altLang="en-US" sz="3600" b="1">
                <a:solidFill>
                  <a:srgbClr val="EB2F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77861" name="文本框 377860"/>
          <p:cNvSpPr txBox="1">
            <a:spLocks noChangeArrowheads="1"/>
          </p:cNvSpPr>
          <p:nvPr/>
        </p:nvSpPr>
        <p:spPr bwMode="auto">
          <a:xfrm>
            <a:off x="1028702" y="210742"/>
            <a:ext cx="7902179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>
                <a:latin typeface="Times New Roman" panose="02020603050405020304" pitchFamily="18" charset="0"/>
              </a:rPr>
              <a:t>A:What are they going to do at the weekend?</a:t>
            </a:r>
          </a:p>
          <a:p>
            <a:pPr>
              <a:spcBef>
                <a:spcPct val="50000"/>
              </a:spcBef>
            </a:pPr>
            <a:r>
              <a:rPr lang="en-US" altLang="zh-CN" sz="3000" b="1">
                <a:latin typeface="Times New Roman" panose="02020603050405020304" pitchFamily="18" charset="0"/>
              </a:rPr>
              <a:t>B:They </a:t>
            </a:r>
            <a:r>
              <a:rPr lang="en-US" altLang="zh-CN" sz="3000" b="1">
                <a:solidFill>
                  <a:srgbClr val="EB2F5B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000" b="1" u="sng">
                <a:solidFill>
                  <a:srgbClr val="EB2F5B"/>
                </a:solidFill>
                <a:latin typeface="Times New Roman" panose="02020603050405020304" pitchFamily="18" charset="0"/>
              </a:rPr>
              <a:t>are going to </a:t>
            </a:r>
            <a:r>
              <a:rPr lang="en-US" altLang="zh-CN" sz="3000" b="1">
                <a:latin typeface="Times New Roman" panose="02020603050405020304" pitchFamily="18" charset="0"/>
              </a:rPr>
              <a:t> ____________.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0" grpId="0"/>
      <p:bldP spid="3778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4" y="3574"/>
            <a:ext cx="1117997" cy="82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图片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4" y="3793331"/>
            <a:ext cx="894159" cy="13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文本占位符 378883" descr="0FB3776A98F182E74EEB64B08F97AE8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50644" y="1435895"/>
            <a:ext cx="3489722" cy="369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2" name="标题 378881"/>
          <p:cNvSpPr>
            <a:spLocks noGrp="1" noChangeArrowheads="1"/>
          </p:cNvSpPr>
          <p:nvPr/>
        </p:nvSpPr>
        <p:spPr bwMode="auto">
          <a:xfrm>
            <a:off x="-285750" y="2478881"/>
            <a:ext cx="567451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en-US" altLang="zh-CN" sz="3300" b="1">
                <a:solidFill>
                  <a:srgbClr val="EB2F5B"/>
                </a:solidFill>
                <a:latin typeface="Times New Roman" panose="02020603050405020304" pitchFamily="18" charset="0"/>
              </a:rPr>
              <a:t>help with the housework</a:t>
            </a:r>
          </a:p>
          <a:p>
            <a:pPr algn="ctr"/>
            <a:r>
              <a:rPr lang="en-US" altLang="zh-CN" sz="3300" b="1">
                <a:solidFill>
                  <a:srgbClr val="EB2F5B"/>
                </a:solidFill>
                <a:latin typeface="Times New Roman" panose="02020603050405020304" pitchFamily="18" charset="0"/>
              </a:rPr>
              <a:t/>
            </a:r>
            <a:br>
              <a:rPr lang="en-US" altLang="zh-CN" sz="3300" b="1">
                <a:solidFill>
                  <a:srgbClr val="EB2F5B"/>
                </a:solidFill>
                <a:latin typeface="Times New Roman" panose="02020603050405020304" pitchFamily="18" charset="0"/>
              </a:rPr>
            </a:br>
            <a:r>
              <a:rPr lang="zh-CN" altLang="en-US" sz="3000">
                <a:solidFill>
                  <a:srgbClr val="EB2F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帮忙做家务</a:t>
            </a:r>
          </a:p>
        </p:txBody>
      </p:sp>
      <p:sp>
        <p:nvSpPr>
          <p:cNvPr id="378886" name="矩形 378885"/>
          <p:cNvSpPr>
            <a:spLocks noChangeArrowheads="1"/>
          </p:cNvSpPr>
          <p:nvPr/>
        </p:nvSpPr>
        <p:spPr bwMode="auto">
          <a:xfrm>
            <a:off x="1066800" y="228602"/>
            <a:ext cx="7265450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3000" b="1">
                <a:latin typeface="Times New Roman" panose="02020603050405020304" pitchFamily="18" charset="0"/>
              </a:rPr>
              <a:t>A:What </a:t>
            </a:r>
            <a:r>
              <a:rPr lang="en-US" altLang="zh-CN" sz="3000" b="1">
                <a:solidFill>
                  <a:srgbClr val="EB2F5B"/>
                </a:solidFill>
                <a:latin typeface="Times New Roman" panose="02020603050405020304" pitchFamily="18" charset="0"/>
              </a:rPr>
              <a:t>is</a:t>
            </a:r>
            <a:r>
              <a:rPr lang="en-US" altLang="zh-CN" sz="3000" b="1">
                <a:latin typeface="Times New Roman" panose="02020603050405020304" pitchFamily="18" charset="0"/>
              </a:rPr>
              <a:t> she </a:t>
            </a:r>
            <a:r>
              <a:rPr lang="en-US" altLang="zh-CN" sz="3000" b="1">
                <a:solidFill>
                  <a:srgbClr val="EB2F5B"/>
                </a:solidFill>
                <a:latin typeface="Times New Roman" panose="02020603050405020304" pitchFamily="18" charset="0"/>
              </a:rPr>
              <a:t>going to</a:t>
            </a:r>
            <a:r>
              <a:rPr lang="en-US" altLang="zh-CN" sz="3000" b="1">
                <a:latin typeface="Times New Roman" panose="02020603050405020304" pitchFamily="18" charset="0"/>
              </a:rPr>
              <a:t> do at the weekend?</a:t>
            </a:r>
          </a:p>
          <a:p>
            <a:r>
              <a:rPr lang="en-US" altLang="zh-CN" sz="3000" b="1">
                <a:latin typeface="Times New Roman" panose="02020603050405020304" pitchFamily="18" charset="0"/>
              </a:rPr>
              <a:t>B:She </a:t>
            </a:r>
            <a:r>
              <a:rPr lang="en-US" altLang="zh-CN" sz="3000" b="1">
                <a:solidFill>
                  <a:srgbClr val="EB2F5B"/>
                </a:solidFill>
                <a:latin typeface="Times New Roman" panose="02020603050405020304" pitchFamily="18" charset="0"/>
              </a:rPr>
              <a:t>is going to</a:t>
            </a:r>
            <a:r>
              <a:rPr lang="en-US" altLang="zh-CN" sz="3000" b="1">
                <a:latin typeface="Times New Roman" panose="02020603050405020304" pitchFamily="18" charset="0"/>
              </a:rPr>
              <a:t>_________ at the weekend.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2" grpId="0"/>
      <p:bldP spid="3788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4916" y="3521870"/>
            <a:ext cx="2199084" cy="162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文本框 200707"/>
          <p:cNvSpPr txBox="1">
            <a:spLocks noChangeArrowheads="1"/>
          </p:cNvSpPr>
          <p:nvPr/>
        </p:nvSpPr>
        <p:spPr bwMode="auto">
          <a:xfrm>
            <a:off x="1257300" y="98822"/>
            <a:ext cx="7492604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2E75B6"/>
                </a:solidFill>
                <a:latin typeface="Times New Roman" panose="02020603050405020304" pitchFamily="18" charset="0"/>
              </a:rPr>
              <a:t>Match the words and expression from Box A with the  word and expressions from Box B.</a:t>
            </a:r>
          </a:p>
        </p:txBody>
      </p:sp>
      <p:sp>
        <p:nvSpPr>
          <p:cNvPr id="200728" name="椭圆 200727"/>
          <p:cNvSpPr/>
          <p:nvPr/>
        </p:nvSpPr>
        <p:spPr>
          <a:xfrm>
            <a:off x="72631" y="98824"/>
            <a:ext cx="954881" cy="61079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 algn="ctr">
              <a:defRPr/>
            </a:pPr>
            <a:r>
              <a:rPr lang="en-US" altLang="zh-CN" sz="2700" b="1" noProof="1">
                <a:solidFill>
                  <a:srgbClr val="EB2F5B"/>
                </a:solidFill>
                <a:latin typeface="Times New Roman" panose="02020603050405020304" pitchFamily="18" charset="0"/>
              </a:rPr>
              <a:t>P14</a:t>
            </a:r>
          </a:p>
        </p:txBody>
      </p:sp>
      <p:sp>
        <p:nvSpPr>
          <p:cNvPr id="21508" name="文本框 200713"/>
          <p:cNvSpPr txBox="1">
            <a:spLocks noChangeArrowheads="1"/>
          </p:cNvSpPr>
          <p:nvPr/>
        </p:nvSpPr>
        <p:spPr bwMode="auto">
          <a:xfrm>
            <a:off x="407194" y="1453753"/>
            <a:ext cx="810815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</a:rPr>
              <a:t>check      go over       have       see       help         have</a:t>
            </a:r>
          </a:p>
        </p:txBody>
      </p:sp>
      <p:sp>
        <p:nvSpPr>
          <p:cNvPr id="21509" name="文本框 200714"/>
          <p:cNvSpPr txBox="1">
            <a:spLocks noChangeArrowheads="1"/>
          </p:cNvSpPr>
          <p:nvPr/>
        </p:nvSpPr>
        <p:spPr bwMode="auto">
          <a:xfrm>
            <a:off x="225029" y="2907507"/>
            <a:ext cx="1558528" cy="484748"/>
          </a:xfrm>
          <a:prstGeom prst="rect">
            <a:avLst/>
          </a:prstGeom>
          <a:solidFill>
            <a:srgbClr val="BDD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</a:rPr>
              <a:t>a movie</a:t>
            </a:r>
          </a:p>
        </p:txBody>
      </p:sp>
      <p:sp>
        <p:nvSpPr>
          <p:cNvPr id="21510" name="文本框 200715"/>
          <p:cNvSpPr txBox="1">
            <a:spLocks noChangeArrowheads="1"/>
          </p:cNvSpPr>
          <p:nvPr/>
        </p:nvSpPr>
        <p:spPr bwMode="auto">
          <a:xfrm>
            <a:off x="225029" y="3720703"/>
            <a:ext cx="2636044" cy="484748"/>
          </a:xfrm>
          <a:prstGeom prst="rect">
            <a:avLst/>
          </a:prstGeom>
          <a:solidFill>
            <a:srgbClr val="BDD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</a:rPr>
              <a:t>a piano lesson</a:t>
            </a:r>
          </a:p>
        </p:txBody>
      </p:sp>
      <p:sp>
        <p:nvSpPr>
          <p:cNvPr id="21511" name="文本框 200716"/>
          <p:cNvSpPr txBox="1">
            <a:spLocks noChangeArrowheads="1"/>
          </p:cNvSpPr>
          <p:nvPr/>
        </p:nvSpPr>
        <p:spPr bwMode="auto">
          <a:xfrm>
            <a:off x="3403999" y="2907507"/>
            <a:ext cx="1624013" cy="484748"/>
          </a:xfrm>
          <a:prstGeom prst="rect">
            <a:avLst/>
          </a:prstGeom>
          <a:solidFill>
            <a:srgbClr val="BDD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</a:rPr>
              <a:t>a picnic</a:t>
            </a:r>
          </a:p>
        </p:txBody>
      </p:sp>
      <p:sp>
        <p:nvSpPr>
          <p:cNvPr id="21512" name="文本框 200717"/>
          <p:cNvSpPr txBox="1">
            <a:spLocks noChangeArrowheads="1"/>
          </p:cNvSpPr>
          <p:nvPr/>
        </p:nvSpPr>
        <p:spPr bwMode="auto">
          <a:xfrm>
            <a:off x="3264696" y="3956447"/>
            <a:ext cx="1329929" cy="484748"/>
          </a:xfrm>
          <a:prstGeom prst="rect">
            <a:avLst/>
          </a:prstGeom>
          <a:solidFill>
            <a:srgbClr val="BDD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>
                <a:latin typeface="Arial Narrow" panose="020B0606020202030204" pitchFamily="34" charset="0"/>
              </a:rPr>
              <a:t> </a:t>
            </a:r>
            <a:r>
              <a:rPr lang="en-US" altLang="zh-CN" sz="2700" b="1">
                <a:latin typeface="Times New Roman" panose="02020603050405020304" pitchFamily="18" charset="0"/>
              </a:rPr>
              <a:t>lessons</a:t>
            </a:r>
          </a:p>
        </p:txBody>
      </p:sp>
      <p:sp>
        <p:nvSpPr>
          <p:cNvPr id="21513" name="文本框 200718"/>
          <p:cNvSpPr txBox="1">
            <a:spLocks noChangeArrowheads="1"/>
          </p:cNvSpPr>
          <p:nvPr/>
        </p:nvSpPr>
        <p:spPr bwMode="auto">
          <a:xfrm>
            <a:off x="6757990" y="2537222"/>
            <a:ext cx="1983581" cy="484748"/>
          </a:xfrm>
          <a:prstGeom prst="rect">
            <a:avLst/>
          </a:prstGeom>
          <a:solidFill>
            <a:srgbClr val="BDD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</a:rPr>
              <a:t>my email</a:t>
            </a:r>
          </a:p>
        </p:txBody>
      </p:sp>
      <p:sp>
        <p:nvSpPr>
          <p:cNvPr id="21514" name="文本框 200719"/>
          <p:cNvSpPr txBox="1">
            <a:spLocks noChangeArrowheads="1"/>
          </p:cNvSpPr>
          <p:nvPr/>
        </p:nvSpPr>
        <p:spPr bwMode="auto">
          <a:xfrm>
            <a:off x="5305426" y="3387328"/>
            <a:ext cx="3508772" cy="484748"/>
          </a:xfrm>
          <a:prstGeom prst="rect">
            <a:avLst/>
          </a:prstGeom>
          <a:solidFill>
            <a:srgbClr val="BDD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</a:rPr>
              <a:t>with the house-work</a:t>
            </a:r>
          </a:p>
        </p:txBody>
      </p:sp>
      <p:cxnSp>
        <p:nvCxnSpPr>
          <p:cNvPr id="6" name="直接箭头连接符 5"/>
          <p:cNvCxnSpPr/>
          <p:nvPr/>
        </p:nvCxnSpPr>
        <p:spPr>
          <a:xfrm>
            <a:off x="1193008" y="1869282"/>
            <a:ext cx="5205413" cy="853679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2313387" y="1859756"/>
            <a:ext cx="982265" cy="1991916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3717131" y="1887142"/>
            <a:ext cx="239316" cy="1110853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1238250" y="1951435"/>
            <a:ext cx="3663554" cy="808434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1257302" y="1969295"/>
            <a:ext cx="6234113" cy="1597819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5884069" y="1969294"/>
            <a:ext cx="183356" cy="1157288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91680" y="976313"/>
            <a:ext cx="652463" cy="4774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21522" name="文本框 16"/>
          <p:cNvSpPr txBox="1">
            <a:spLocks noChangeArrowheads="1"/>
          </p:cNvSpPr>
          <p:nvPr/>
        </p:nvSpPr>
        <p:spPr bwMode="auto">
          <a:xfrm>
            <a:off x="190502" y="997744"/>
            <a:ext cx="45481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EB2F5B"/>
                </a:solidFill>
                <a:latin typeface="Times New Roman" panose="02020603050405020304" pitchFamily="18" charset="0"/>
              </a:rPr>
              <a:t> A</a:t>
            </a:r>
          </a:p>
        </p:txBody>
      </p:sp>
      <p:sp>
        <p:nvSpPr>
          <p:cNvPr id="18" name="椭圆 17"/>
          <p:cNvSpPr/>
          <p:nvPr/>
        </p:nvSpPr>
        <p:spPr>
          <a:xfrm>
            <a:off x="91680" y="2333625"/>
            <a:ext cx="652463" cy="4762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algn="ctr"/>
            <a:r>
              <a:rPr lang="en-US" altLang="en-US" sz="2700" b="1" noProof="1">
                <a:solidFill>
                  <a:srgbClr val="EB2F5B"/>
                </a:solidFill>
                <a:latin typeface="Times New Roman" panose="02020603050405020304" pitchFamily="18" charset="0"/>
              </a:rPr>
              <a:t>B</a:t>
            </a:r>
            <a:endParaRPr lang="en-US" altLang="en-US" sz="2700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1d9d6df0-f34d-43b9-bf4c-e1deb1a0113b}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836</Words>
  <Application>Microsoft Office PowerPoint</Application>
  <PresentationFormat>全屏显示(16:9)</PresentationFormat>
  <Paragraphs>169</Paragraphs>
  <Slides>23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华文仿宋</vt:lpstr>
      <vt:lpstr>宋体</vt:lpstr>
      <vt:lpstr>微软雅黑</vt:lpstr>
      <vt:lpstr>微软雅黑 Light</vt:lpstr>
      <vt:lpstr>Arial</vt:lpstr>
      <vt:lpstr>Arial Narrow</vt:lpstr>
      <vt:lpstr>Calibri</vt:lpstr>
      <vt:lpstr>Calibri Light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76</cp:revision>
  <dcterms:created xsi:type="dcterms:W3CDTF">2015-05-05T08:02:00Z</dcterms:created>
  <dcterms:modified xsi:type="dcterms:W3CDTF">2023-01-16T21:11:37Z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6A3D54B19AE6454EA03F3B284ABA3830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