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38"/>
  </p:notesMasterIdLst>
  <p:handoutMasterIdLst>
    <p:handoutMasterId r:id="rId39"/>
  </p:handoutMasterIdLst>
  <p:sldIdLst>
    <p:sldId id="257" r:id="rId3"/>
    <p:sldId id="259" r:id="rId4"/>
    <p:sldId id="260" r:id="rId5"/>
    <p:sldId id="262" r:id="rId6"/>
    <p:sldId id="289" r:id="rId7"/>
    <p:sldId id="291" r:id="rId8"/>
    <p:sldId id="290" r:id="rId9"/>
    <p:sldId id="265" r:id="rId10"/>
    <p:sldId id="264" r:id="rId11"/>
    <p:sldId id="266" r:id="rId12"/>
    <p:sldId id="293" r:id="rId13"/>
    <p:sldId id="267" r:id="rId14"/>
    <p:sldId id="292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9" r:id="rId24"/>
    <p:sldId id="295" r:id="rId25"/>
    <p:sldId id="271" r:id="rId26"/>
    <p:sldId id="272" r:id="rId27"/>
    <p:sldId id="268" r:id="rId28"/>
    <p:sldId id="294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68F9F6"/>
    <a:srgbClr val="E6E6E6"/>
    <a:srgbClr val="061116"/>
    <a:srgbClr val="6EF8F8"/>
    <a:srgbClr val="020732"/>
    <a:srgbClr val="081E24"/>
    <a:srgbClr val="09242B"/>
    <a:srgbClr val="17B1B9"/>
    <a:srgbClr val="107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1696" autoAdjust="0"/>
  </p:normalViewPr>
  <p:slideViewPr>
    <p:cSldViewPr snapToGrid="0">
      <p:cViewPr>
        <p:scale>
          <a:sx n="75" d="100"/>
          <a:sy n="75" d="100"/>
        </p:scale>
        <p:origin x="-1836" y="-732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1D511-DFE5-4CA2-8AE6-DC35352D8486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B72CF-2068-4FB5-B981-3BA37ED77D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72CF-2068-4FB5-B981-3BA37ED77D0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bg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bg_07_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310804" y="685800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www.2ppt.com/hangye/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_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bg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bg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bg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bg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bg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bg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93931" y="2523400"/>
            <a:ext cx="7398179" cy="1236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科技互联网</a:t>
            </a:r>
            <a:r>
              <a:rPr lang="en-US" altLang="zh-CN" sz="6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PPT</a:t>
            </a:r>
            <a:r>
              <a:rPr lang="zh-CN" altLang="en-US" sz="66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模板</a:t>
            </a:r>
            <a:endParaRPr lang="en-US" sz="66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48686" y="3679730"/>
            <a:ext cx="3587841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INTERNET TECHNOLOGY</a:t>
            </a:r>
            <a:endParaRPr lang="en-US" sz="28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1841327" y="1829073"/>
            <a:ext cx="6438377" cy="2957263"/>
          </a:xfrm>
          <a:custGeom>
            <a:avLst/>
            <a:gdLst>
              <a:gd name="connsiteX0" fmla="*/ 0 w 9318171"/>
              <a:gd name="connsiteY0" fmla="*/ 0 h 2989943"/>
              <a:gd name="connsiteX1" fmla="*/ 4455886 w 9318171"/>
              <a:gd name="connsiteY1" fmla="*/ 2989943 h 2989943"/>
              <a:gd name="connsiteX2" fmla="*/ 4455886 w 9318171"/>
              <a:gd name="connsiteY2" fmla="*/ 2989943 h 2989943"/>
              <a:gd name="connsiteX3" fmla="*/ 9318171 w 9318171"/>
              <a:gd name="connsiteY3" fmla="*/ 2989943 h 2989943"/>
              <a:gd name="connsiteX0-1" fmla="*/ 0 w 8084457"/>
              <a:gd name="connsiteY0-2" fmla="*/ 0 h 2540000"/>
              <a:gd name="connsiteX1-3" fmla="*/ 3222172 w 8084457"/>
              <a:gd name="connsiteY1-4" fmla="*/ 2540000 h 2540000"/>
              <a:gd name="connsiteX2-5" fmla="*/ 3222172 w 8084457"/>
              <a:gd name="connsiteY2-6" fmla="*/ 2540000 h 2540000"/>
              <a:gd name="connsiteX3-7" fmla="*/ 8084457 w 8084457"/>
              <a:gd name="connsiteY3-8" fmla="*/ 2540000 h 2540000"/>
              <a:gd name="connsiteX0-9" fmla="*/ 0 w 8157028"/>
              <a:gd name="connsiteY0-10" fmla="*/ 0 h 2510972"/>
              <a:gd name="connsiteX1-11" fmla="*/ 3294743 w 8157028"/>
              <a:gd name="connsiteY1-12" fmla="*/ 2510972 h 2510972"/>
              <a:gd name="connsiteX2-13" fmla="*/ 3294743 w 8157028"/>
              <a:gd name="connsiteY2-14" fmla="*/ 2510972 h 2510972"/>
              <a:gd name="connsiteX3-15" fmla="*/ 8157028 w 8157028"/>
              <a:gd name="connsiteY3-16" fmla="*/ 2510972 h 2510972"/>
              <a:gd name="connsiteX0-17" fmla="*/ 0 w 8316685"/>
              <a:gd name="connsiteY0-18" fmla="*/ 0 h 2075543"/>
              <a:gd name="connsiteX1-19" fmla="*/ 3454400 w 8316685"/>
              <a:gd name="connsiteY1-20" fmla="*/ 2075543 h 2075543"/>
              <a:gd name="connsiteX2-21" fmla="*/ 3454400 w 8316685"/>
              <a:gd name="connsiteY2-22" fmla="*/ 2075543 h 2075543"/>
              <a:gd name="connsiteX3-23" fmla="*/ 8316685 w 8316685"/>
              <a:gd name="connsiteY3-24" fmla="*/ 2075543 h 2075543"/>
              <a:gd name="connsiteX0-25" fmla="*/ 0 w 7953828"/>
              <a:gd name="connsiteY0-26" fmla="*/ 0 h 1988458"/>
              <a:gd name="connsiteX1-27" fmla="*/ 3091543 w 7953828"/>
              <a:gd name="connsiteY1-28" fmla="*/ 1988458 h 1988458"/>
              <a:gd name="connsiteX2-29" fmla="*/ 3091543 w 7953828"/>
              <a:gd name="connsiteY2-30" fmla="*/ 1988458 h 1988458"/>
              <a:gd name="connsiteX3-31" fmla="*/ 7953828 w 7953828"/>
              <a:gd name="connsiteY3-32" fmla="*/ 1988458 h 1988458"/>
              <a:gd name="connsiteX0-33" fmla="*/ 0 w 7953828"/>
              <a:gd name="connsiteY0-34" fmla="*/ 0 h 2007508"/>
              <a:gd name="connsiteX1-35" fmla="*/ 3091543 w 7953828"/>
              <a:gd name="connsiteY1-36" fmla="*/ 2007508 h 2007508"/>
              <a:gd name="connsiteX2-37" fmla="*/ 3091543 w 7953828"/>
              <a:gd name="connsiteY2-38" fmla="*/ 2007508 h 2007508"/>
              <a:gd name="connsiteX3-39" fmla="*/ 7953828 w 7953828"/>
              <a:gd name="connsiteY3-40" fmla="*/ 2007508 h 2007508"/>
              <a:gd name="connsiteX0-41" fmla="*/ 0 w 5840382"/>
              <a:gd name="connsiteY0-42" fmla="*/ 0 h 1982319"/>
              <a:gd name="connsiteX1-43" fmla="*/ 978097 w 5840382"/>
              <a:gd name="connsiteY1-44" fmla="*/ 1982319 h 1982319"/>
              <a:gd name="connsiteX2-45" fmla="*/ 978097 w 5840382"/>
              <a:gd name="connsiteY2-46" fmla="*/ 1982319 h 1982319"/>
              <a:gd name="connsiteX3-47" fmla="*/ 5840382 w 5840382"/>
              <a:gd name="connsiteY3-48" fmla="*/ 1982319 h 19823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840382" h="1982319">
                <a:moveTo>
                  <a:pt x="0" y="0"/>
                </a:moveTo>
                <a:lnTo>
                  <a:pt x="978097" y="1982319"/>
                </a:lnTo>
                <a:lnTo>
                  <a:pt x="978097" y="1982319"/>
                </a:lnTo>
                <a:lnTo>
                  <a:pt x="5840382" y="1982319"/>
                </a:lnTo>
              </a:path>
            </a:pathLst>
          </a:custGeom>
          <a:noFill/>
          <a:ln w="12700">
            <a:solidFill>
              <a:srgbClr val="00B0F0"/>
            </a:solidFill>
            <a:headEnd type="oval" w="lg" len="lg"/>
            <a:tailEnd type="oval" w="lg" len="lg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647321" y="1609970"/>
            <a:ext cx="363053" cy="363051"/>
          </a:xfrm>
          <a:prstGeom prst="ellipse">
            <a:avLst/>
          </a:prstGeom>
          <a:noFill/>
          <a:ln w="19050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39866" y="1502514"/>
            <a:ext cx="577963" cy="577963"/>
            <a:chOff x="7010870" y="1260613"/>
            <a:chExt cx="729590" cy="72959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6" name="空心弧 15"/>
            <p:cNvSpPr/>
            <p:nvPr/>
          </p:nvSpPr>
          <p:spPr>
            <a:xfrm>
              <a:off x="7010870" y="1260613"/>
              <a:ext cx="729590" cy="729590"/>
            </a:xfrm>
            <a:prstGeom prst="blockArc">
              <a:avLst>
                <a:gd name="adj1" fmla="val 12386624"/>
                <a:gd name="adj2" fmla="val 17714173"/>
                <a:gd name="adj3" fmla="val 827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空心弧 16"/>
            <p:cNvSpPr/>
            <p:nvPr/>
          </p:nvSpPr>
          <p:spPr>
            <a:xfrm rot="14400000">
              <a:off x="7010870" y="1260613"/>
              <a:ext cx="729590" cy="729590"/>
            </a:xfrm>
            <a:prstGeom prst="blockArc">
              <a:avLst>
                <a:gd name="adj1" fmla="val 12386624"/>
                <a:gd name="adj2" fmla="val 17714173"/>
                <a:gd name="adj3" fmla="val 827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空心弧 17"/>
            <p:cNvSpPr/>
            <p:nvPr/>
          </p:nvSpPr>
          <p:spPr>
            <a:xfrm rot="7200000">
              <a:off x="7010870" y="1260613"/>
              <a:ext cx="729590" cy="729590"/>
            </a:xfrm>
            <a:prstGeom prst="blockArc">
              <a:avLst>
                <a:gd name="adj1" fmla="val 12386624"/>
                <a:gd name="adj2" fmla="val 17714173"/>
                <a:gd name="adj3" fmla="val 827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12" dur="3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" fill="hold"/>
                                        <p:tgtEl>
                                          <p:spTgt spid="14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7600" y="1176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12" grpId="0" animBg="1"/>
      <p:bldP spid="14" grpId="0" animBg="1"/>
      <p:bldP spid="14" grpId="1" animBg="1"/>
      <p:bldP spid="14" grpId="2" animBg="1"/>
      <p:bldP spid="14" grpId="3" animBg="1"/>
      <p:bldP spid="14" grpId="4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1265" y="405765"/>
            <a:ext cx="2749471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8060" y="4798247"/>
            <a:ext cx="1017016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ARPA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网和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NSF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网最初都是为科研服务的，其主要目的为用户提供共享大型主机的宝贵资源。随着接入主机数量的增加，越来越多的人把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作为通信和交流的工具。一些公司还陆续在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上开展了商业活动。随着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的商业化，其在通信、信息检索、客户服务等方面的巨大潜力被挖掘出来，使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有了质的飞跃，并最终走向全球。</a:t>
            </a:r>
            <a:endParaRPr lang="en-US" sz="16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0" y="2858321"/>
            <a:ext cx="12192000" cy="1651909"/>
          </a:xfrm>
          <a:custGeom>
            <a:avLst/>
            <a:gdLst>
              <a:gd name="connsiteX0" fmla="*/ 6096000 w 12192000"/>
              <a:gd name="connsiteY0" fmla="*/ 0 h 4253678"/>
              <a:gd name="connsiteX1" fmla="*/ 11855292 w 12192000"/>
              <a:gd name="connsiteY1" fmla="*/ 1458306 h 4253678"/>
              <a:gd name="connsiteX2" fmla="*/ 12192000 w 12192000"/>
              <a:gd name="connsiteY2" fmla="*/ 1651909 h 4253678"/>
              <a:gd name="connsiteX3" fmla="*/ 12192000 w 12192000"/>
              <a:gd name="connsiteY3" fmla="*/ 4253678 h 4253678"/>
              <a:gd name="connsiteX4" fmla="*/ 0 w 12192000"/>
              <a:gd name="connsiteY4" fmla="*/ 4253678 h 4253678"/>
              <a:gd name="connsiteX5" fmla="*/ 0 w 12192000"/>
              <a:gd name="connsiteY5" fmla="*/ 1651909 h 4253678"/>
              <a:gd name="connsiteX6" fmla="*/ 336708 w 12192000"/>
              <a:gd name="connsiteY6" fmla="*/ 1458306 h 4253678"/>
              <a:gd name="connsiteX7" fmla="*/ 6096000 w 12192000"/>
              <a:gd name="connsiteY7" fmla="*/ 0 h 4253678"/>
              <a:gd name="connsiteX0-1" fmla="*/ 0 w 12192000"/>
              <a:gd name="connsiteY0-2" fmla="*/ 4253678 h 4345118"/>
              <a:gd name="connsiteX1-3" fmla="*/ 0 w 12192000"/>
              <a:gd name="connsiteY1-4" fmla="*/ 1651909 h 4345118"/>
              <a:gd name="connsiteX2-5" fmla="*/ 336708 w 12192000"/>
              <a:gd name="connsiteY2-6" fmla="*/ 1458306 h 4345118"/>
              <a:gd name="connsiteX3-7" fmla="*/ 6096000 w 12192000"/>
              <a:gd name="connsiteY3-8" fmla="*/ 0 h 4345118"/>
              <a:gd name="connsiteX4-9" fmla="*/ 11855292 w 12192000"/>
              <a:gd name="connsiteY4-10" fmla="*/ 1458306 h 4345118"/>
              <a:gd name="connsiteX5-11" fmla="*/ 12192000 w 12192000"/>
              <a:gd name="connsiteY5-12" fmla="*/ 1651909 h 4345118"/>
              <a:gd name="connsiteX6-13" fmla="*/ 12192000 w 12192000"/>
              <a:gd name="connsiteY6-14" fmla="*/ 4253678 h 4345118"/>
              <a:gd name="connsiteX7-15" fmla="*/ 91440 w 12192000"/>
              <a:gd name="connsiteY7-16" fmla="*/ 4345118 h 4345118"/>
              <a:gd name="connsiteX0-17" fmla="*/ 0 w 12192000"/>
              <a:gd name="connsiteY0-18" fmla="*/ 4253678 h 4253678"/>
              <a:gd name="connsiteX1-19" fmla="*/ 0 w 12192000"/>
              <a:gd name="connsiteY1-20" fmla="*/ 1651909 h 4253678"/>
              <a:gd name="connsiteX2-21" fmla="*/ 336708 w 12192000"/>
              <a:gd name="connsiteY2-22" fmla="*/ 1458306 h 4253678"/>
              <a:gd name="connsiteX3-23" fmla="*/ 6096000 w 12192000"/>
              <a:gd name="connsiteY3-24" fmla="*/ 0 h 4253678"/>
              <a:gd name="connsiteX4-25" fmla="*/ 11855292 w 12192000"/>
              <a:gd name="connsiteY4-26" fmla="*/ 1458306 h 4253678"/>
              <a:gd name="connsiteX5-27" fmla="*/ 12192000 w 12192000"/>
              <a:gd name="connsiteY5-28" fmla="*/ 1651909 h 4253678"/>
              <a:gd name="connsiteX6-29" fmla="*/ 12192000 w 12192000"/>
              <a:gd name="connsiteY6-30" fmla="*/ 4253678 h 4253678"/>
              <a:gd name="connsiteX0-31" fmla="*/ 0 w 12192000"/>
              <a:gd name="connsiteY0-32" fmla="*/ 1651909 h 4253678"/>
              <a:gd name="connsiteX1-33" fmla="*/ 336708 w 12192000"/>
              <a:gd name="connsiteY1-34" fmla="*/ 1458306 h 4253678"/>
              <a:gd name="connsiteX2-35" fmla="*/ 6096000 w 12192000"/>
              <a:gd name="connsiteY2-36" fmla="*/ 0 h 4253678"/>
              <a:gd name="connsiteX3-37" fmla="*/ 11855292 w 12192000"/>
              <a:gd name="connsiteY3-38" fmla="*/ 1458306 h 4253678"/>
              <a:gd name="connsiteX4-39" fmla="*/ 12192000 w 12192000"/>
              <a:gd name="connsiteY4-40" fmla="*/ 1651909 h 4253678"/>
              <a:gd name="connsiteX5-41" fmla="*/ 12192000 w 12192000"/>
              <a:gd name="connsiteY5-42" fmla="*/ 4253678 h 4253678"/>
              <a:gd name="connsiteX0-43" fmla="*/ 0 w 12192000"/>
              <a:gd name="connsiteY0-44" fmla="*/ 1651909 h 1651909"/>
              <a:gd name="connsiteX1-45" fmla="*/ 336708 w 12192000"/>
              <a:gd name="connsiteY1-46" fmla="*/ 1458306 h 1651909"/>
              <a:gd name="connsiteX2-47" fmla="*/ 6096000 w 12192000"/>
              <a:gd name="connsiteY2-48" fmla="*/ 0 h 1651909"/>
              <a:gd name="connsiteX3-49" fmla="*/ 11855292 w 12192000"/>
              <a:gd name="connsiteY3-50" fmla="*/ 1458306 h 1651909"/>
              <a:gd name="connsiteX4-51" fmla="*/ 12192000 w 12192000"/>
              <a:gd name="connsiteY4-52" fmla="*/ 1651909 h 16519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1651909">
                <a:moveTo>
                  <a:pt x="0" y="1651909"/>
                </a:moveTo>
                <a:lnTo>
                  <a:pt x="336708" y="1458306"/>
                </a:lnTo>
                <a:cubicBezTo>
                  <a:pt x="2048733" y="528278"/>
                  <a:pt x="4010674" y="0"/>
                  <a:pt x="6096000" y="0"/>
                </a:cubicBezTo>
                <a:cubicBezTo>
                  <a:pt x="8181326" y="0"/>
                  <a:pt x="10143267" y="528278"/>
                  <a:pt x="11855292" y="1458306"/>
                </a:cubicBezTo>
                <a:lnTo>
                  <a:pt x="12192000" y="1651909"/>
                </a:lnTo>
              </a:path>
            </a:pathLst>
          </a:cu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348514" y="2146844"/>
            <a:ext cx="1494972" cy="1494972"/>
          </a:xfrm>
          <a:prstGeom prst="ellipse">
            <a:avLst/>
          </a:prstGeom>
          <a:solidFill>
            <a:srgbClr val="00B0F0"/>
          </a:solidFill>
          <a:ln w="1905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>
                <a:cs typeface="+mn-ea"/>
                <a:sym typeface="+mn-lt"/>
              </a:rPr>
              <a:t>半结</a:t>
            </a:r>
            <a:endParaRPr lang="en-US" altLang="zh-CN" sz="2800">
              <a:cs typeface="+mn-ea"/>
              <a:sym typeface="+mn-lt"/>
            </a:endParaRPr>
          </a:p>
          <a:p>
            <a:pPr algn="ctr"/>
            <a:r>
              <a:rPr lang="zh-CN" altLang="en-US" sz="2800">
                <a:cs typeface="+mn-ea"/>
                <a:sym typeface="+mn-lt"/>
              </a:rPr>
              <a:t>构化</a:t>
            </a:r>
            <a:endParaRPr lang="en-US" sz="280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926771" y="2581184"/>
            <a:ext cx="1494972" cy="1494972"/>
          </a:xfrm>
          <a:prstGeom prst="ellipse">
            <a:avLst/>
          </a:prstGeom>
          <a:solidFill>
            <a:srgbClr val="00B0F0"/>
          </a:solidFill>
          <a:ln w="1905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>
                <a:cs typeface="+mn-ea"/>
                <a:sym typeface="+mn-lt"/>
              </a:rPr>
              <a:t>结构化</a:t>
            </a:r>
            <a:endParaRPr lang="en-US" sz="280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770257" y="2581184"/>
            <a:ext cx="1494972" cy="1494972"/>
          </a:xfrm>
          <a:prstGeom prst="ellipse">
            <a:avLst/>
          </a:prstGeom>
          <a:solidFill>
            <a:srgbClr val="00B0F0"/>
          </a:solidFill>
          <a:ln w="1905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>
                <a:cs typeface="+mn-ea"/>
                <a:sym typeface="+mn-lt"/>
              </a:rPr>
              <a:t>非结</a:t>
            </a:r>
            <a:endParaRPr lang="en-US" altLang="zh-CN" sz="2800">
              <a:cs typeface="+mn-ea"/>
              <a:sym typeface="+mn-lt"/>
            </a:endParaRPr>
          </a:p>
          <a:p>
            <a:pPr algn="ctr"/>
            <a:r>
              <a:rPr lang="zh-CN" altLang="en-US" sz="2800">
                <a:cs typeface="+mn-ea"/>
                <a:sym typeface="+mn-lt"/>
              </a:rPr>
              <a:t>构化</a:t>
            </a:r>
            <a:endParaRPr lang="en-US" sz="280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3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-861914" y="167264"/>
            <a:ext cx="9755394" cy="735207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032336" y="928279"/>
            <a:ext cx="2749471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2" name="矩形: 圆角 41"/>
          <p:cNvSpPr/>
          <p:nvPr/>
        </p:nvSpPr>
        <p:spPr>
          <a:xfrm>
            <a:off x="7575745" y="1920359"/>
            <a:ext cx="3888726" cy="49796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互联网始于</a:t>
            </a:r>
            <a:r>
              <a:rPr lang="en-US" altLang="zh-CN" dirty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1969</a:t>
            </a:r>
            <a:r>
              <a:rPr lang="zh-CN" altLang="en-US" dirty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年美国的阿帕网</a:t>
            </a:r>
          </a:p>
        </p:txBody>
      </p:sp>
      <p:sp>
        <p:nvSpPr>
          <p:cNvPr id="43" name="椭圆 42"/>
          <p:cNvSpPr/>
          <p:nvPr/>
        </p:nvSpPr>
        <p:spPr>
          <a:xfrm>
            <a:off x="7250327" y="1860827"/>
            <a:ext cx="617032" cy="617032"/>
          </a:xfrm>
          <a:prstGeom prst="ellipse">
            <a:avLst/>
          </a:prstGeom>
          <a:solidFill>
            <a:srgbClr val="00B0F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1</a:t>
            </a:r>
            <a:endParaRPr lang="en-US" sz="3200">
              <a:cs typeface="+mn-ea"/>
              <a:sym typeface="+mn-lt"/>
            </a:endParaRPr>
          </a:p>
        </p:txBody>
      </p:sp>
      <p:sp>
        <p:nvSpPr>
          <p:cNvPr id="47" name="矩形: 圆角 46"/>
          <p:cNvSpPr/>
          <p:nvPr/>
        </p:nvSpPr>
        <p:spPr>
          <a:xfrm>
            <a:off x="7575745" y="2697483"/>
            <a:ext cx="3888726" cy="49796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信息分类模式</a:t>
            </a:r>
          </a:p>
        </p:txBody>
      </p:sp>
      <p:sp>
        <p:nvSpPr>
          <p:cNvPr id="48" name="椭圆 47"/>
          <p:cNvSpPr/>
          <p:nvPr/>
        </p:nvSpPr>
        <p:spPr>
          <a:xfrm>
            <a:off x="7250327" y="2637951"/>
            <a:ext cx="617032" cy="617032"/>
          </a:xfrm>
          <a:prstGeom prst="ellipse">
            <a:avLst/>
          </a:prstGeom>
          <a:solidFill>
            <a:srgbClr val="00B0F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2</a:t>
            </a:r>
            <a:endParaRPr lang="en-US" sz="3200">
              <a:cs typeface="+mn-ea"/>
              <a:sym typeface="+mn-lt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7575745" y="3474607"/>
            <a:ext cx="3888726" cy="49796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隐私泄露问题</a:t>
            </a:r>
          </a:p>
        </p:txBody>
      </p:sp>
      <p:sp>
        <p:nvSpPr>
          <p:cNvPr id="54" name="椭圆 53"/>
          <p:cNvSpPr/>
          <p:nvPr/>
        </p:nvSpPr>
        <p:spPr>
          <a:xfrm>
            <a:off x="7250327" y="3415075"/>
            <a:ext cx="617032" cy="617032"/>
          </a:xfrm>
          <a:prstGeom prst="ellipse">
            <a:avLst/>
          </a:prstGeom>
          <a:solidFill>
            <a:srgbClr val="00B0F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3</a:t>
            </a:r>
            <a:endParaRPr lang="en-US" sz="3200">
              <a:cs typeface="+mn-ea"/>
              <a:sym typeface="+mn-lt"/>
            </a:endParaRPr>
          </a:p>
        </p:txBody>
      </p:sp>
      <p:sp>
        <p:nvSpPr>
          <p:cNvPr id="58" name="矩形: 圆角 57"/>
          <p:cNvSpPr/>
          <p:nvPr/>
        </p:nvSpPr>
        <p:spPr>
          <a:xfrm>
            <a:off x="7575745" y="4251731"/>
            <a:ext cx="3888726" cy="49796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针对大数据的高级持续性攻击</a:t>
            </a:r>
          </a:p>
        </p:txBody>
      </p:sp>
      <p:sp>
        <p:nvSpPr>
          <p:cNvPr id="60" name="椭圆 59"/>
          <p:cNvSpPr/>
          <p:nvPr/>
        </p:nvSpPr>
        <p:spPr>
          <a:xfrm>
            <a:off x="7250327" y="4192199"/>
            <a:ext cx="617032" cy="617032"/>
          </a:xfrm>
          <a:prstGeom prst="ellipse">
            <a:avLst/>
          </a:prstGeom>
          <a:solidFill>
            <a:srgbClr val="00B0F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4</a:t>
            </a:r>
            <a:endParaRPr lang="en-US" sz="3200">
              <a:cs typeface="+mn-ea"/>
              <a:sym typeface="+mn-lt"/>
            </a:endParaRPr>
          </a:p>
        </p:txBody>
      </p:sp>
      <p:sp>
        <p:nvSpPr>
          <p:cNvPr id="71" name="矩形: 圆角 70"/>
          <p:cNvSpPr/>
          <p:nvPr/>
        </p:nvSpPr>
        <p:spPr>
          <a:xfrm>
            <a:off x="7575745" y="5028855"/>
            <a:ext cx="3888726" cy="49796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数据访问安全威胁</a:t>
            </a:r>
          </a:p>
        </p:txBody>
      </p:sp>
      <p:sp>
        <p:nvSpPr>
          <p:cNvPr id="72" name="椭圆 71"/>
          <p:cNvSpPr/>
          <p:nvPr/>
        </p:nvSpPr>
        <p:spPr>
          <a:xfrm>
            <a:off x="7250327" y="4969323"/>
            <a:ext cx="617032" cy="617032"/>
          </a:xfrm>
          <a:prstGeom prst="ellipse">
            <a:avLst/>
          </a:prstGeom>
          <a:solidFill>
            <a:srgbClr val="00B0F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5</a:t>
            </a:r>
            <a:endParaRPr lang="en-US" sz="3200">
              <a:cs typeface="+mn-ea"/>
              <a:sym typeface="+mn-lt"/>
            </a:endParaRPr>
          </a:p>
        </p:txBody>
      </p:sp>
      <p:sp>
        <p:nvSpPr>
          <p:cNvPr id="74" name="矩形: 圆角 73"/>
          <p:cNvSpPr/>
          <p:nvPr/>
        </p:nvSpPr>
        <p:spPr>
          <a:xfrm>
            <a:off x="7575745" y="5805981"/>
            <a:ext cx="3888726" cy="49796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其他安全威胁</a:t>
            </a:r>
          </a:p>
        </p:txBody>
      </p:sp>
      <p:sp>
        <p:nvSpPr>
          <p:cNvPr id="75" name="椭圆 74"/>
          <p:cNvSpPr/>
          <p:nvPr/>
        </p:nvSpPr>
        <p:spPr>
          <a:xfrm>
            <a:off x="7250327" y="5746449"/>
            <a:ext cx="617032" cy="617032"/>
          </a:xfrm>
          <a:prstGeom prst="ellipse">
            <a:avLst/>
          </a:prstGeom>
          <a:solidFill>
            <a:srgbClr val="00B0F0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>
                <a:cs typeface="+mn-ea"/>
                <a:sym typeface="+mn-lt"/>
              </a:rPr>
              <a:t>6</a:t>
            </a:r>
            <a:endParaRPr lang="en-US" sz="32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70" grpId="0" animBg="1"/>
      <p:bldP spid="42" grpId="0" animBg="1"/>
      <p:bldP spid="43" grpId="0" animBg="1"/>
      <p:bldP spid="47" grpId="0" animBg="1"/>
      <p:bldP spid="48" grpId="0" animBg="1"/>
      <p:bldP spid="52" grpId="0" animBg="1"/>
      <p:bldP spid="54" grpId="0" animBg="1"/>
      <p:bldP spid="58" grpId="0" animBg="1"/>
      <p:bldP spid="60" grpId="0" animBg="1"/>
      <p:bldP spid="71" grpId="0" animBg="1"/>
      <p:bldP spid="72" grpId="0" animBg="1"/>
      <p:bldP spid="74" grpId="0" animBg="1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1265" y="405765"/>
            <a:ext cx="2749471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17212" y="3383053"/>
            <a:ext cx="1315176" cy="1315176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 w="1905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168922" y="2307862"/>
            <a:ext cx="688068" cy="688068"/>
          </a:xfrm>
          <a:prstGeom prst="ellipse">
            <a:avLst/>
          </a:prstGeom>
          <a:solidFill>
            <a:srgbClr val="00B0F0"/>
          </a:solidFill>
          <a:ln w="1270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1</a:t>
            </a:r>
            <a:endParaRPr lang="en-US" sz="28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168922" y="3696607"/>
            <a:ext cx="688068" cy="688068"/>
          </a:xfrm>
          <a:prstGeom prst="ellipse">
            <a:avLst/>
          </a:prstGeom>
          <a:solidFill>
            <a:srgbClr val="00B0F0"/>
          </a:solidFill>
          <a:ln w="1270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2</a:t>
            </a:r>
            <a:endParaRPr lang="en-US" sz="28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168922" y="5085352"/>
            <a:ext cx="688068" cy="688068"/>
          </a:xfrm>
          <a:prstGeom prst="ellipse">
            <a:avLst/>
          </a:prstGeom>
          <a:solidFill>
            <a:srgbClr val="00B0F0"/>
          </a:solidFill>
          <a:ln w="1270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3</a:t>
            </a:r>
            <a:endParaRPr lang="en-US" sz="2800">
              <a:cs typeface="+mn-ea"/>
              <a:sym typeface="+mn-lt"/>
            </a:endParaRPr>
          </a:p>
        </p:txBody>
      </p:sp>
      <p:cxnSp>
        <p:nvCxnSpPr>
          <p:cNvPr id="10" name="直接箭头连接符 9"/>
          <p:cNvCxnSpPr>
            <a:stCxn id="5" idx="6"/>
          </p:cNvCxnSpPr>
          <p:nvPr/>
        </p:nvCxnSpPr>
        <p:spPr>
          <a:xfrm flipV="1">
            <a:off x="3856990" y="2633980"/>
            <a:ext cx="5932170" cy="17916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6" idx="6"/>
          </p:cNvCxnSpPr>
          <p:nvPr/>
        </p:nvCxnSpPr>
        <p:spPr>
          <a:xfrm>
            <a:off x="3856990" y="4040641"/>
            <a:ext cx="5955030" cy="10659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7" idx="6"/>
          </p:cNvCxnSpPr>
          <p:nvPr/>
        </p:nvCxnSpPr>
        <p:spPr>
          <a:xfrm>
            <a:off x="3856990" y="5429386"/>
            <a:ext cx="5955030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4" idx="6"/>
            <a:endCxn id="6" idx="2"/>
          </p:cNvCxnSpPr>
          <p:nvPr/>
        </p:nvCxnSpPr>
        <p:spPr>
          <a:xfrm>
            <a:off x="2232388" y="4040641"/>
            <a:ext cx="936534" cy="0"/>
          </a:xfrm>
          <a:prstGeom prst="line">
            <a:avLst/>
          </a:prstGeom>
          <a:ln w="19050">
            <a:solidFill>
              <a:srgbClr val="00B0F0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4" idx="7"/>
            <a:endCxn id="5" idx="2"/>
          </p:cNvCxnSpPr>
          <p:nvPr/>
        </p:nvCxnSpPr>
        <p:spPr>
          <a:xfrm flipV="1">
            <a:off x="2039785" y="2651896"/>
            <a:ext cx="1129137" cy="923760"/>
          </a:xfrm>
          <a:prstGeom prst="line">
            <a:avLst/>
          </a:prstGeom>
          <a:ln w="19050">
            <a:solidFill>
              <a:srgbClr val="00B0F0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4" idx="5"/>
            <a:endCxn id="7" idx="2"/>
          </p:cNvCxnSpPr>
          <p:nvPr/>
        </p:nvCxnSpPr>
        <p:spPr>
          <a:xfrm>
            <a:off x="2039785" y="4505626"/>
            <a:ext cx="1129137" cy="923760"/>
          </a:xfrm>
          <a:prstGeom prst="line">
            <a:avLst/>
          </a:prstGeom>
          <a:ln w="19050">
            <a:solidFill>
              <a:srgbClr val="00B0F0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9954079" y="2189662"/>
            <a:ext cx="1095236" cy="861222"/>
            <a:chOff x="10189029" y="1989365"/>
            <a:chExt cx="1095236" cy="861222"/>
          </a:xfrm>
        </p:grpSpPr>
        <p:sp>
          <p:nvSpPr>
            <p:cNvPr id="36" name="文本框 35"/>
            <p:cNvSpPr txBox="1"/>
            <p:nvPr/>
          </p:nvSpPr>
          <p:spPr>
            <a:xfrm>
              <a:off x="10189029" y="1989365"/>
              <a:ext cx="954107" cy="59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理论</a:t>
              </a:r>
              <a:endParaRPr lang="en-US" sz="300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189029" y="2454004"/>
              <a:ext cx="1095236" cy="396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THEORY</a:t>
              </a:r>
              <a:endParaRPr lang="en-US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954079" y="3597547"/>
            <a:ext cx="1759841" cy="861222"/>
            <a:chOff x="10189029" y="1989365"/>
            <a:chExt cx="1759841" cy="861222"/>
          </a:xfrm>
        </p:grpSpPr>
        <p:sp>
          <p:nvSpPr>
            <p:cNvPr id="41" name="文本框 40"/>
            <p:cNvSpPr txBox="1"/>
            <p:nvPr/>
          </p:nvSpPr>
          <p:spPr>
            <a:xfrm>
              <a:off x="10189029" y="1989365"/>
              <a:ext cx="954107" cy="59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技术</a:t>
              </a:r>
              <a:endParaRPr lang="en-US" sz="300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189029" y="2454004"/>
              <a:ext cx="1759841" cy="396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TECHNOLOGY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954079" y="4998176"/>
            <a:ext cx="1606274" cy="861222"/>
            <a:chOff x="10189029" y="1989365"/>
            <a:chExt cx="1606274" cy="861222"/>
          </a:xfrm>
        </p:grpSpPr>
        <p:sp>
          <p:nvSpPr>
            <p:cNvPr id="44" name="文本框 43"/>
            <p:cNvSpPr txBox="1"/>
            <p:nvPr/>
          </p:nvSpPr>
          <p:spPr>
            <a:xfrm>
              <a:off x="10189029" y="1989365"/>
              <a:ext cx="954107" cy="59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实践</a:t>
              </a:r>
              <a:endParaRPr lang="en-US" sz="300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189029" y="2454004"/>
              <a:ext cx="1606274" cy="396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UTILIZATION</a:t>
              </a:r>
              <a:endParaRPr lang="en-US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582396" y="1805214"/>
            <a:ext cx="646331" cy="950686"/>
            <a:chOff x="4582396" y="1805214"/>
            <a:chExt cx="646331" cy="950686"/>
          </a:xfrm>
        </p:grpSpPr>
        <p:sp>
          <p:nvSpPr>
            <p:cNvPr id="23" name="椭圆 22"/>
            <p:cNvSpPr/>
            <p:nvPr/>
          </p:nvSpPr>
          <p:spPr>
            <a:xfrm>
              <a:off x="4826318" y="2552700"/>
              <a:ext cx="203200" cy="203200"/>
            </a:xfrm>
            <a:prstGeom prst="ellipse">
              <a:avLst/>
            </a:prstGeom>
            <a:solidFill>
              <a:srgbClr val="09242B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582396" y="1805214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特征</a:t>
              </a:r>
              <a:endParaRPr lang="en-US" altLang="zh-CN">
                <a:solidFill>
                  <a:srgbClr val="00B0F0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定义</a:t>
              </a:r>
              <a:endParaRPr 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787081" y="1805214"/>
            <a:ext cx="646331" cy="950686"/>
            <a:chOff x="5787081" y="1805214"/>
            <a:chExt cx="646331" cy="950686"/>
          </a:xfrm>
        </p:grpSpPr>
        <p:sp>
          <p:nvSpPr>
            <p:cNvPr id="24" name="椭圆 23"/>
            <p:cNvSpPr/>
            <p:nvPr/>
          </p:nvSpPr>
          <p:spPr>
            <a:xfrm>
              <a:off x="5998846" y="2552700"/>
              <a:ext cx="203200" cy="203200"/>
            </a:xfrm>
            <a:prstGeom prst="ellipse">
              <a:avLst/>
            </a:prstGeom>
            <a:solidFill>
              <a:srgbClr val="09242B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787081" y="1805214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价值</a:t>
              </a:r>
              <a:endParaRPr lang="en-US" altLang="zh-CN">
                <a:solidFill>
                  <a:srgbClr val="00B0F0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探讨</a:t>
              </a:r>
              <a:endParaRPr 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818294" y="1805214"/>
            <a:ext cx="877163" cy="950686"/>
            <a:chOff x="6818294" y="1805214"/>
            <a:chExt cx="877163" cy="950686"/>
          </a:xfrm>
        </p:grpSpPr>
        <p:sp>
          <p:nvSpPr>
            <p:cNvPr id="25" name="椭圆 24"/>
            <p:cNvSpPr/>
            <p:nvPr/>
          </p:nvSpPr>
          <p:spPr>
            <a:xfrm>
              <a:off x="7171374" y="2552700"/>
              <a:ext cx="203200" cy="203200"/>
            </a:xfrm>
            <a:prstGeom prst="ellipse">
              <a:avLst/>
            </a:prstGeom>
            <a:solidFill>
              <a:srgbClr val="09242B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818294" y="1805214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现在</a:t>
              </a:r>
              <a:endParaRPr lang="en-US" altLang="zh-CN">
                <a:solidFill>
                  <a:srgbClr val="00B0F0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和未来</a:t>
              </a:r>
              <a:endParaRPr 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008467" y="1805214"/>
            <a:ext cx="877163" cy="950686"/>
            <a:chOff x="8008467" y="1805214"/>
            <a:chExt cx="877163" cy="950686"/>
          </a:xfrm>
        </p:grpSpPr>
        <p:sp>
          <p:nvSpPr>
            <p:cNvPr id="26" name="椭圆 25"/>
            <p:cNvSpPr/>
            <p:nvPr/>
          </p:nvSpPr>
          <p:spPr>
            <a:xfrm>
              <a:off x="8343900" y="2552700"/>
              <a:ext cx="203200" cy="203200"/>
            </a:xfrm>
            <a:prstGeom prst="ellipse">
              <a:avLst/>
            </a:prstGeom>
            <a:solidFill>
              <a:srgbClr val="09242B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008467" y="1805214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大数据</a:t>
              </a:r>
              <a:endParaRPr lang="en-US" altLang="zh-CN">
                <a:solidFill>
                  <a:srgbClr val="00B0F0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隐私</a:t>
              </a:r>
              <a:endParaRPr 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466981" y="3943350"/>
            <a:ext cx="877163" cy="597024"/>
            <a:chOff x="4466981" y="3943350"/>
            <a:chExt cx="877163" cy="597024"/>
          </a:xfrm>
        </p:grpSpPr>
        <p:sp>
          <p:nvSpPr>
            <p:cNvPr id="27" name="椭圆 26"/>
            <p:cNvSpPr/>
            <p:nvPr/>
          </p:nvSpPr>
          <p:spPr>
            <a:xfrm>
              <a:off x="4826318" y="3943350"/>
              <a:ext cx="203200" cy="203200"/>
            </a:xfrm>
            <a:prstGeom prst="ellipse">
              <a:avLst/>
            </a:prstGeom>
            <a:solidFill>
              <a:srgbClr val="09242B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466981" y="417104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云计算</a:t>
              </a:r>
              <a:endParaRPr 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210000" y="3561442"/>
            <a:ext cx="1800494" cy="585108"/>
            <a:chOff x="5210000" y="3561442"/>
            <a:chExt cx="1800494" cy="585108"/>
          </a:xfrm>
        </p:grpSpPr>
        <p:sp>
          <p:nvSpPr>
            <p:cNvPr id="28" name="椭圆 27"/>
            <p:cNvSpPr/>
            <p:nvPr/>
          </p:nvSpPr>
          <p:spPr>
            <a:xfrm>
              <a:off x="5998846" y="3943350"/>
              <a:ext cx="203200" cy="203200"/>
            </a:xfrm>
            <a:prstGeom prst="ellipse">
              <a:avLst/>
            </a:prstGeom>
            <a:solidFill>
              <a:srgbClr val="09242B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210000" y="3561442"/>
              <a:ext cx="1800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分布式处理平台</a:t>
              </a:r>
              <a:endParaRPr 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702878" y="3943350"/>
            <a:ext cx="1107996" cy="597024"/>
            <a:chOff x="6702878" y="3943350"/>
            <a:chExt cx="1107996" cy="597024"/>
          </a:xfrm>
        </p:grpSpPr>
        <p:sp>
          <p:nvSpPr>
            <p:cNvPr id="29" name="椭圆 28"/>
            <p:cNvSpPr/>
            <p:nvPr/>
          </p:nvSpPr>
          <p:spPr>
            <a:xfrm>
              <a:off x="7171374" y="3943350"/>
              <a:ext cx="203200" cy="203200"/>
            </a:xfrm>
            <a:prstGeom prst="ellipse">
              <a:avLst/>
            </a:prstGeom>
            <a:solidFill>
              <a:srgbClr val="09242B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6702878" y="417104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存储技术</a:t>
              </a:r>
              <a:endParaRPr 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893051" y="3561442"/>
            <a:ext cx="1107996" cy="585108"/>
            <a:chOff x="7893051" y="3561442"/>
            <a:chExt cx="1107996" cy="585108"/>
          </a:xfrm>
        </p:grpSpPr>
        <p:sp>
          <p:nvSpPr>
            <p:cNvPr id="30" name="椭圆 29"/>
            <p:cNvSpPr/>
            <p:nvPr/>
          </p:nvSpPr>
          <p:spPr>
            <a:xfrm>
              <a:off x="8343900" y="3943350"/>
              <a:ext cx="203200" cy="203200"/>
            </a:xfrm>
            <a:prstGeom prst="ellipse">
              <a:avLst/>
            </a:prstGeom>
            <a:solidFill>
              <a:srgbClr val="09242B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893051" y="356144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感知技术</a:t>
              </a:r>
              <a:endParaRPr 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351565" y="5343525"/>
            <a:ext cx="1107996" cy="896248"/>
            <a:chOff x="4351565" y="5343525"/>
            <a:chExt cx="1107996" cy="896248"/>
          </a:xfrm>
        </p:grpSpPr>
        <p:sp>
          <p:nvSpPr>
            <p:cNvPr id="31" name="椭圆 30"/>
            <p:cNvSpPr/>
            <p:nvPr/>
          </p:nvSpPr>
          <p:spPr>
            <a:xfrm>
              <a:off x="4826318" y="5343525"/>
              <a:ext cx="203200" cy="203200"/>
            </a:xfrm>
            <a:prstGeom prst="ellipse">
              <a:avLst/>
            </a:prstGeom>
            <a:solidFill>
              <a:srgbClr val="09242B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351565" y="5593442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互联网的</a:t>
              </a:r>
              <a:endParaRPr lang="en-US" altLang="zh-CN">
                <a:solidFill>
                  <a:srgbClr val="00B0F0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大数据</a:t>
              </a:r>
              <a:endParaRPr 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671666" y="5343525"/>
            <a:ext cx="877163" cy="896248"/>
            <a:chOff x="5671666" y="5343525"/>
            <a:chExt cx="877163" cy="896248"/>
          </a:xfrm>
        </p:grpSpPr>
        <p:sp>
          <p:nvSpPr>
            <p:cNvPr id="32" name="椭圆 31"/>
            <p:cNvSpPr/>
            <p:nvPr/>
          </p:nvSpPr>
          <p:spPr>
            <a:xfrm>
              <a:off x="5998846" y="5343525"/>
              <a:ext cx="203200" cy="203200"/>
            </a:xfrm>
            <a:prstGeom prst="ellipse">
              <a:avLst/>
            </a:prstGeom>
            <a:solidFill>
              <a:srgbClr val="09242B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671666" y="5593442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政府的</a:t>
              </a:r>
              <a:endParaRPr lang="en-US" altLang="zh-CN">
                <a:solidFill>
                  <a:srgbClr val="00B0F0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大数据</a:t>
              </a:r>
              <a:endParaRPr 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818295" y="5343525"/>
            <a:ext cx="877163" cy="896248"/>
            <a:chOff x="6818295" y="5343525"/>
            <a:chExt cx="877163" cy="896248"/>
          </a:xfrm>
        </p:grpSpPr>
        <p:sp>
          <p:nvSpPr>
            <p:cNvPr id="33" name="椭圆 32"/>
            <p:cNvSpPr/>
            <p:nvPr/>
          </p:nvSpPr>
          <p:spPr>
            <a:xfrm>
              <a:off x="7171374" y="5343525"/>
              <a:ext cx="203200" cy="203200"/>
            </a:xfrm>
            <a:prstGeom prst="ellipse">
              <a:avLst/>
            </a:prstGeom>
            <a:solidFill>
              <a:srgbClr val="09242B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818295" y="5593442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企业的</a:t>
              </a:r>
              <a:endParaRPr lang="en-US" altLang="zh-CN">
                <a:solidFill>
                  <a:srgbClr val="00B0F0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大数据</a:t>
              </a:r>
              <a:endParaRPr 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008468" y="5343525"/>
            <a:ext cx="877163" cy="896248"/>
            <a:chOff x="8008468" y="5343525"/>
            <a:chExt cx="877163" cy="896248"/>
          </a:xfrm>
        </p:grpSpPr>
        <p:sp>
          <p:nvSpPr>
            <p:cNvPr id="34" name="椭圆 33"/>
            <p:cNvSpPr/>
            <p:nvPr/>
          </p:nvSpPr>
          <p:spPr>
            <a:xfrm>
              <a:off x="8343900" y="5343525"/>
              <a:ext cx="203200" cy="203200"/>
            </a:xfrm>
            <a:prstGeom prst="ellipse">
              <a:avLst/>
            </a:prstGeom>
            <a:solidFill>
              <a:srgbClr val="09242B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008468" y="5593442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个人的</a:t>
              </a:r>
              <a:endParaRPr lang="en-US" altLang="zh-CN">
                <a:solidFill>
                  <a:srgbClr val="00B0F0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>
                  <a:solidFill>
                    <a:srgbClr val="00B0F0"/>
                  </a:solidFill>
                  <a:cs typeface="+mn-ea"/>
                  <a:sym typeface="+mn-lt"/>
                </a:rPr>
                <a:t>大数据</a:t>
              </a:r>
              <a:endParaRPr lang="en-US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4" grpId="0" animBg="1"/>
      <p:bldP spid="5" grpId="0" animBg="1"/>
      <p:bldP spid="6" grpId="0" animBg="1"/>
      <p:bldP spid="7" grpId="0" animBg="1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5092" y="971415"/>
            <a:ext cx="8173633" cy="503885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94011" y="837565"/>
            <a:ext cx="2749471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781050" y="2128836"/>
            <a:ext cx="1308100" cy="5715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270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>
                <a:cs typeface="+mn-ea"/>
                <a:sym typeface="+mn-lt"/>
              </a:rPr>
              <a:t>优化</a:t>
            </a:r>
            <a:endParaRPr lang="en-US" sz="3000">
              <a:cs typeface="+mn-ea"/>
              <a:sym typeface="+mn-lt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2600325" y="1981199"/>
            <a:ext cx="2905126" cy="86677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rgbClr val="68F9F6"/>
                </a:solidFill>
                <a:cs typeface="+mn-ea"/>
                <a:sym typeface="+mn-lt"/>
              </a:rPr>
              <a:t>ARPA</a:t>
            </a:r>
            <a:r>
              <a:rPr lang="zh-CN" altLang="en-US" sz="1400" dirty="0">
                <a:solidFill>
                  <a:srgbClr val="68F9F6"/>
                </a:solidFill>
                <a:cs typeface="+mn-ea"/>
                <a:sym typeface="+mn-lt"/>
              </a:rPr>
              <a:t>网和</a:t>
            </a:r>
            <a:r>
              <a:rPr lang="en-US" altLang="zh-CN" sz="1400" dirty="0">
                <a:solidFill>
                  <a:srgbClr val="68F9F6"/>
                </a:solidFill>
                <a:cs typeface="+mn-ea"/>
                <a:sym typeface="+mn-lt"/>
              </a:rPr>
              <a:t>NSF</a:t>
            </a:r>
            <a:r>
              <a:rPr lang="zh-CN" altLang="en-US" sz="1400" dirty="0">
                <a:solidFill>
                  <a:srgbClr val="68F9F6"/>
                </a:solidFill>
                <a:cs typeface="+mn-ea"/>
                <a:sym typeface="+mn-lt"/>
              </a:rPr>
              <a:t>网最初都是为科研服务的，其主要目的为用户提供共享大型主机的宝贵资源</a:t>
            </a:r>
            <a:r>
              <a:rPr lang="zh-CN" altLang="en-US" sz="1400" dirty="0" smtClean="0">
                <a:solidFill>
                  <a:srgbClr val="68F9F6"/>
                </a:solidFill>
                <a:cs typeface="+mn-ea"/>
                <a:sym typeface="+mn-lt"/>
              </a:rPr>
              <a:t>。</a:t>
            </a:r>
            <a:endParaRPr lang="zh-CN" altLang="en-US" sz="1400" dirty="0">
              <a:solidFill>
                <a:srgbClr val="68F9F6"/>
              </a:solidFill>
              <a:cs typeface="+mn-ea"/>
              <a:sym typeface="+mn-lt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2089150" y="2414586"/>
            <a:ext cx="511175" cy="1"/>
          </a:xfrm>
          <a:prstGeom prst="straightConnector1">
            <a:avLst/>
          </a:prstGeom>
          <a:ln w="15875">
            <a:solidFill>
              <a:srgbClr val="00B0F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: 圆角 32"/>
          <p:cNvSpPr/>
          <p:nvPr/>
        </p:nvSpPr>
        <p:spPr>
          <a:xfrm>
            <a:off x="781050" y="3182936"/>
            <a:ext cx="1308100" cy="5715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270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>
                <a:cs typeface="+mn-ea"/>
                <a:sym typeface="+mn-lt"/>
              </a:rPr>
              <a:t>革命</a:t>
            </a:r>
          </a:p>
        </p:txBody>
      </p:sp>
      <p:sp>
        <p:nvSpPr>
          <p:cNvPr id="34" name="矩形: 圆角 33"/>
          <p:cNvSpPr/>
          <p:nvPr/>
        </p:nvSpPr>
        <p:spPr>
          <a:xfrm>
            <a:off x="2600325" y="3035299"/>
            <a:ext cx="2905126" cy="86677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rgbClr val="68F9F6"/>
                </a:solidFill>
                <a:cs typeface="+mn-ea"/>
                <a:sym typeface="+mn-lt"/>
              </a:rPr>
              <a:t>ARPA</a:t>
            </a:r>
            <a:r>
              <a:rPr lang="zh-CN" altLang="en-US" sz="1400" dirty="0">
                <a:solidFill>
                  <a:srgbClr val="68F9F6"/>
                </a:solidFill>
                <a:cs typeface="+mn-ea"/>
                <a:sym typeface="+mn-lt"/>
              </a:rPr>
              <a:t>网和</a:t>
            </a:r>
            <a:r>
              <a:rPr lang="en-US" altLang="zh-CN" sz="1400" dirty="0">
                <a:solidFill>
                  <a:srgbClr val="68F9F6"/>
                </a:solidFill>
                <a:cs typeface="+mn-ea"/>
                <a:sym typeface="+mn-lt"/>
              </a:rPr>
              <a:t>NSF</a:t>
            </a:r>
            <a:r>
              <a:rPr lang="zh-CN" altLang="en-US" sz="1400" dirty="0">
                <a:solidFill>
                  <a:srgbClr val="68F9F6"/>
                </a:solidFill>
                <a:cs typeface="+mn-ea"/>
                <a:sym typeface="+mn-lt"/>
              </a:rPr>
              <a:t>网最初都是为科研服务的，其主要目的为用户提供共享大型主机的宝贵资源。</a:t>
            </a: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2089150" y="3468686"/>
            <a:ext cx="511175" cy="1"/>
          </a:xfrm>
          <a:prstGeom prst="straightConnector1">
            <a:avLst/>
          </a:prstGeom>
          <a:ln w="15875">
            <a:solidFill>
              <a:srgbClr val="00B0F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: 圆角 36"/>
          <p:cNvSpPr/>
          <p:nvPr/>
        </p:nvSpPr>
        <p:spPr>
          <a:xfrm>
            <a:off x="781050" y="4237036"/>
            <a:ext cx="1308100" cy="5715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270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>
                <a:cs typeface="+mn-ea"/>
                <a:sym typeface="+mn-lt"/>
              </a:rPr>
              <a:t>颠覆</a:t>
            </a:r>
          </a:p>
        </p:txBody>
      </p:sp>
      <p:sp>
        <p:nvSpPr>
          <p:cNvPr id="38" name="矩形: 圆角 37"/>
          <p:cNvSpPr/>
          <p:nvPr/>
        </p:nvSpPr>
        <p:spPr>
          <a:xfrm>
            <a:off x="2600325" y="4089399"/>
            <a:ext cx="2905126" cy="86677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rgbClr val="68F9F6"/>
                </a:solidFill>
                <a:cs typeface="+mn-ea"/>
                <a:sym typeface="+mn-lt"/>
              </a:rPr>
              <a:t>ARPA</a:t>
            </a:r>
            <a:r>
              <a:rPr lang="zh-CN" altLang="en-US" sz="1400" dirty="0">
                <a:solidFill>
                  <a:srgbClr val="68F9F6"/>
                </a:solidFill>
                <a:cs typeface="+mn-ea"/>
                <a:sym typeface="+mn-lt"/>
              </a:rPr>
              <a:t>网和</a:t>
            </a:r>
            <a:r>
              <a:rPr lang="en-US" altLang="zh-CN" sz="1400" dirty="0">
                <a:solidFill>
                  <a:srgbClr val="68F9F6"/>
                </a:solidFill>
                <a:cs typeface="+mn-ea"/>
                <a:sym typeface="+mn-lt"/>
              </a:rPr>
              <a:t>NSF</a:t>
            </a:r>
            <a:r>
              <a:rPr lang="zh-CN" altLang="en-US" sz="1400" dirty="0">
                <a:solidFill>
                  <a:srgbClr val="68F9F6"/>
                </a:solidFill>
                <a:cs typeface="+mn-ea"/>
                <a:sym typeface="+mn-lt"/>
              </a:rPr>
              <a:t>网最初都是为科研服务的，其主要目的为用户提供共享大型主机的宝贵资源。</a:t>
            </a:r>
          </a:p>
        </p:txBody>
      </p:sp>
      <p:cxnSp>
        <p:nvCxnSpPr>
          <p:cNvPr id="39" name="直接箭头连接符 38"/>
          <p:cNvCxnSpPr/>
          <p:nvPr/>
        </p:nvCxnSpPr>
        <p:spPr>
          <a:xfrm>
            <a:off x="2089150" y="4522786"/>
            <a:ext cx="511175" cy="1"/>
          </a:xfrm>
          <a:prstGeom prst="straightConnector1">
            <a:avLst/>
          </a:prstGeom>
          <a:ln w="15875">
            <a:solidFill>
              <a:srgbClr val="00B0F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: 圆角 40"/>
          <p:cNvSpPr/>
          <p:nvPr/>
        </p:nvSpPr>
        <p:spPr>
          <a:xfrm>
            <a:off x="781050" y="5291136"/>
            <a:ext cx="1308100" cy="5715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270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>
                <a:cs typeface="+mn-ea"/>
                <a:sym typeface="+mn-lt"/>
              </a:rPr>
              <a:t>改变</a:t>
            </a:r>
          </a:p>
        </p:txBody>
      </p:sp>
      <p:sp>
        <p:nvSpPr>
          <p:cNvPr id="42" name="矩形: 圆角 41"/>
          <p:cNvSpPr/>
          <p:nvPr/>
        </p:nvSpPr>
        <p:spPr>
          <a:xfrm>
            <a:off x="2600325" y="5143499"/>
            <a:ext cx="2905126" cy="86677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rgbClr val="68F9F6"/>
                </a:solidFill>
                <a:cs typeface="+mn-ea"/>
                <a:sym typeface="+mn-lt"/>
              </a:rPr>
              <a:t>ARPA</a:t>
            </a:r>
            <a:r>
              <a:rPr lang="zh-CN" altLang="en-US" sz="1400" dirty="0">
                <a:solidFill>
                  <a:srgbClr val="68F9F6"/>
                </a:solidFill>
                <a:cs typeface="+mn-ea"/>
                <a:sym typeface="+mn-lt"/>
              </a:rPr>
              <a:t>网和</a:t>
            </a:r>
            <a:r>
              <a:rPr lang="en-US" altLang="zh-CN" sz="1400" dirty="0">
                <a:solidFill>
                  <a:srgbClr val="68F9F6"/>
                </a:solidFill>
                <a:cs typeface="+mn-ea"/>
                <a:sym typeface="+mn-lt"/>
              </a:rPr>
              <a:t>NSF</a:t>
            </a:r>
            <a:r>
              <a:rPr lang="zh-CN" altLang="en-US" sz="1400" dirty="0">
                <a:solidFill>
                  <a:srgbClr val="68F9F6"/>
                </a:solidFill>
                <a:cs typeface="+mn-ea"/>
                <a:sym typeface="+mn-lt"/>
              </a:rPr>
              <a:t>网最初都是为科研服务的，其主要目的为用户提供共享大型主机的宝贵资源。</a:t>
            </a: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2089150" y="5576886"/>
            <a:ext cx="511175" cy="1"/>
          </a:xfrm>
          <a:prstGeom prst="straightConnector1">
            <a:avLst/>
          </a:prstGeom>
          <a:ln w="15875">
            <a:solidFill>
              <a:srgbClr val="00B0F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6314078" y="5668642"/>
            <a:ext cx="507208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solidFill>
                  <a:srgbClr val="00B0F0"/>
                </a:solidFill>
                <a:cs typeface="+mn-ea"/>
                <a:sym typeface="+mn-lt"/>
              </a:rPr>
              <a:t>网络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与网络之间所串连成的庞大网络，这些网络以一组通用的协议相连，形成逻辑上的单一巨大国际网络</a:t>
            </a:r>
          </a:p>
        </p:txBody>
      </p:sp>
      <p:sp>
        <p:nvSpPr>
          <p:cNvPr id="45" name="矩形 44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10" grpId="0" animBg="1"/>
      <p:bldP spid="25" grpId="0" animBg="1"/>
      <p:bldP spid="33" grpId="0" animBg="1"/>
      <p:bldP spid="34" grpId="0" animBg="1"/>
      <p:bldP spid="37" grpId="0" animBg="1"/>
      <p:bldP spid="38" grpId="0" animBg="1"/>
      <p:bldP spid="41" grpId="0" animBg="1"/>
      <p:bldP spid="42" grpId="0" animBg="1"/>
      <p:bldP spid="44" grpId="0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87222" y="470166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8000">
                <a:solidFill>
                  <a:srgbClr val="8FE2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添加您的标题</a:t>
            </a:r>
            <a:endParaRPr lang="en-US" altLang="zh-CN" sz="3600" dirty="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00386" y="2191563"/>
            <a:ext cx="20281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800">
                <a:solidFill>
                  <a:srgbClr val="68F9F6"/>
                </a:solidFill>
                <a:effectLst>
                  <a:glow rad="508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03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71626" y="5498057"/>
            <a:ext cx="5635949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00B0F0"/>
                </a:solidFill>
                <a:cs typeface="+mn-ea"/>
                <a:sym typeface="+mn-lt"/>
              </a:rPr>
              <a:t>添加您的说明文字及详细概述描写</a:t>
            </a:r>
            <a:r>
              <a:rPr lang="zh-CN" altLang="en-US" sz="1200" dirty="0">
                <a:solidFill>
                  <a:srgbClr val="00B0F0"/>
                </a:solidFill>
                <a:cs typeface="+mn-ea"/>
                <a:sym typeface="+mn-lt"/>
              </a:rPr>
              <a:t>文字，添加您的说明文字及详细概述描写</a:t>
            </a:r>
            <a:r>
              <a:rPr lang="zh-CN" altLang="en-US" sz="1200" dirty="0" smtClean="0">
                <a:solidFill>
                  <a:srgbClr val="00B0F0"/>
                </a:solidFill>
                <a:cs typeface="+mn-ea"/>
                <a:sym typeface="+mn-lt"/>
              </a:rPr>
              <a:t>文字添加</a:t>
            </a:r>
            <a:r>
              <a:rPr lang="zh-CN" altLang="en-US" sz="1200" dirty="0">
                <a:solidFill>
                  <a:srgbClr val="00B0F0"/>
                </a:solidFill>
                <a:cs typeface="+mn-ea"/>
                <a:sym typeface="+mn-lt"/>
              </a:rPr>
              <a:t>您的说明文字及详细概述描写</a:t>
            </a:r>
            <a:r>
              <a:rPr lang="zh-CN" altLang="en-US" sz="1200" dirty="0" smtClean="0">
                <a:solidFill>
                  <a:srgbClr val="00B0F0"/>
                </a:solidFill>
                <a:cs typeface="+mn-ea"/>
                <a:sym typeface="+mn-lt"/>
              </a:rPr>
              <a:t>文字</a:t>
            </a:r>
            <a:endParaRPr lang="en-US" sz="1200" dirty="0">
              <a:solidFill>
                <a:srgbClr val="00B0F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1265" y="405765"/>
            <a:ext cx="2749471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2273358" y="2089288"/>
            <a:ext cx="5368413" cy="129364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79726" y="1934634"/>
            <a:ext cx="1602948" cy="1602948"/>
          </a:xfrm>
          <a:prstGeom prst="ellipse">
            <a:avLst/>
          </a:prstGeom>
          <a:solidFill>
            <a:srgbClr val="00B0F0"/>
          </a:solidFill>
          <a:ln w="1905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3600">
                <a:cs typeface="+mn-ea"/>
                <a:sym typeface="+mn-lt"/>
              </a:rPr>
              <a:t>机遇</a:t>
            </a:r>
            <a:endParaRPr lang="en-US" sz="360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79726" y="4139237"/>
            <a:ext cx="1602948" cy="1602948"/>
          </a:xfrm>
          <a:prstGeom prst="ellipse">
            <a:avLst/>
          </a:prstGeom>
          <a:solidFill>
            <a:srgbClr val="00B0F0"/>
          </a:solidFill>
          <a:ln w="1905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3600">
                <a:cs typeface="+mn-ea"/>
                <a:sym typeface="+mn-lt"/>
              </a:rPr>
              <a:t>挑战</a:t>
            </a:r>
            <a:endParaRPr lang="en-US" sz="36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2273358" y="4293891"/>
            <a:ext cx="5368413" cy="129364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44157" y="2191344"/>
            <a:ext cx="3935693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68F9F6"/>
                </a:solidFill>
                <a:cs typeface="+mn-ea"/>
                <a:sym typeface="+mn-lt"/>
              </a:rPr>
              <a:t>大数据技术促进国家和社会发展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68F9F6"/>
                </a:solidFill>
                <a:cs typeface="+mn-ea"/>
                <a:sym typeface="+mn-lt"/>
              </a:rPr>
              <a:t>大数据蓝海成为企业竞争的新焦点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68F9F6"/>
                </a:solidFill>
                <a:cs typeface="+mn-ea"/>
                <a:sym typeface="+mn-lt"/>
              </a:rPr>
              <a:t>大数据时代呼唤创新型人才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144157" y="4575323"/>
            <a:ext cx="347402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rgbClr val="68F9F6"/>
                </a:solidFill>
                <a:cs typeface="+mn-ea"/>
                <a:sym typeface="+mn-lt"/>
              </a:rPr>
              <a:t>大数据技术的运用仍有困难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rgbClr val="68F9F6"/>
                </a:solidFill>
                <a:cs typeface="+mn-ea"/>
                <a:sym typeface="+mn-lt"/>
              </a:rPr>
              <a:t>大数据给信息安全带来新挑战</a:t>
            </a:r>
          </a:p>
        </p:txBody>
      </p:sp>
      <p:sp>
        <p:nvSpPr>
          <p:cNvPr id="22" name="矩形: 圆角 21"/>
          <p:cNvSpPr/>
          <p:nvPr/>
        </p:nvSpPr>
        <p:spPr>
          <a:xfrm>
            <a:off x="8490008" y="1883751"/>
            <a:ext cx="2660591" cy="1704714"/>
          </a:xfrm>
          <a:prstGeom prst="roundRect">
            <a:avLst/>
          </a:prstGeom>
          <a:blipFill>
            <a:blip r:embed="rId3" cstate="screen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8490008" y="4088354"/>
            <a:ext cx="2660591" cy="1704714"/>
          </a:xfrm>
          <a:prstGeom prst="roundRect">
            <a:avLst/>
          </a:prstGeom>
          <a:blipFill>
            <a:blip r:embed="rId4" cstate="screen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7641771" y="2736108"/>
            <a:ext cx="848237" cy="1"/>
          </a:xfrm>
          <a:prstGeom prst="straightConnector1">
            <a:avLst/>
          </a:prstGeom>
          <a:ln w="15875">
            <a:solidFill>
              <a:srgbClr val="00B0F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7641771" y="4940711"/>
            <a:ext cx="848237" cy="1"/>
          </a:xfrm>
          <a:prstGeom prst="straightConnector1">
            <a:avLst/>
          </a:prstGeom>
          <a:ln w="15875">
            <a:solidFill>
              <a:srgbClr val="00B0F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13" grpId="0" animBg="1"/>
      <p:bldP spid="11" grpId="0" animBg="1"/>
      <p:bldP spid="12" grpId="0" animBg="1"/>
      <p:bldP spid="14" grpId="0" animBg="1"/>
      <p:bldP spid="18" grpId="0"/>
      <p:bldP spid="19" grpId="0"/>
      <p:bldP spid="22" grpId="0" animBg="1"/>
      <p:bldP spid="23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388100" y="1778000"/>
            <a:ext cx="5054600" cy="4292600"/>
          </a:xfrm>
          <a:prstGeom prst="roundRect">
            <a:avLst>
              <a:gd name="adj" fmla="val 6312"/>
            </a:avLst>
          </a:prstGeom>
          <a:solidFill>
            <a:srgbClr val="00B0F0">
              <a:alpha val="14902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77745" y="405765"/>
            <a:ext cx="2236510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32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73850" y="2229317"/>
            <a:ext cx="4483100" cy="305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ARPA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网和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NSF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网最初都是为科研服务的，其主要目的为用户提供共享大型主机的宝贵资源。随着接入主机数量的增加，越来越多的人把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作为通信和交流的工具。一些公司还陆续在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上开展了商业活动。随着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的商业化，其在通信、信息检索、客户服务等方面的巨大潜力被挖掘出来，使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有了质的飞跃，并最终走向全球。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1066800" y="1778000"/>
            <a:ext cx="5054600" cy="2014855"/>
          </a:xfrm>
          <a:prstGeom prst="roundRect">
            <a:avLst>
              <a:gd name="adj" fmla="val 10158"/>
            </a:avLst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solidFill>
                  <a:srgbClr val="00B0F0"/>
                </a:solidFill>
                <a:cs typeface="+mn-ea"/>
                <a:sym typeface="+mn-lt"/>
              </a:rPr>
              <a:t>实现科学发展</a:t>
            </a:r>
            <a:endParaRPr lang="en-US" altLang="zh-CN" sz="4000">
              <a:solidFill>
                <a:srgbClr val="00B0F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4000">
                <a:solidFill>
                  <a:srgbClr val="00B0F0"/>
                </a:solidFill>
                <a:cs typeface="+mn-ea"/>
                <a:sym typeface="+mn-lt"/>
              </a:rPr>
              <a:t>做出科学决策</a:t>
            </a:r>
            <a:endParaRPr lang="en-US" sz="400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066800" y="4004945"/>
            <a:ext cx="5054600" cy="2014855"/>
          </a:xfrm>
          <a:prstGeom prst="roundRect">
            <a:avLst>
              <a:gd name="adj" fmla="val 10158"/>
            </a:avLst>
          </a:prstGeom>
          <a:blipFill>
            <a:blip r:embed="rId3"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grpId="3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4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" grpId="0"/>
          <p:bldP spid="2" grpId="1"/>
          <p:bldP spid="2" grpId="2"/>
          <p:bldP spid="2" grpId="3"/>
          <p:bldP spid="2" grpId="4"/>
          <p:bldP spid="3" grpId="0"/>
          <p:bldP spid="5" grpId="0" animBg="1"/>
          <p:bldP spid="6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grpId="3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4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" grpId="0"/>
          <p:bldP spid="2" grpId="1"/>
          <p:bldP spid="2" grpId="2"/>
          <p:bldP spid="2" grpId="3"/>
          <p:bldP spid="2" grpId="4"/>
          <p:bldP spid="3" grpId="0"/>
          <p:bldP spid="5" grpId="0" animBg="1"/>
          <p:bldP spid="6" grpId="0" animBg="1"/>
          <p:bldP spid="8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77745" y="405765"/>
            <a:ext cx="2236510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32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6450" y="2256429"/>
            <a:ext cx="3943350" cy="407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altLang="zh-CN" dirty="0" smtClean="0">
                <a:solidFill>
                  <a:srgbClr val="00B0F0"/>
                </a:solidFill>
                <a:cs typeface="+mn-ea"/>
                <a:sym typeface="+mn-lt"/>
              </a:rPr>
              <a:t>ARPA</a:t>
            </a:r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网和</a:t>
            </a:r>
            <a:r>
              <a:rPr lang="en-US" altLang="zh-CN" dirty="0" smtClean="0">
                <a:solidFill>
                  <a:srgbClr val="00B0F0"/>
                </a:solidFill>
                <a:cs typeface="+mn-ea"/>
                <a:sym typeface="+mn-lt"/>
              </a:rPr>
              <a:t>NSF</a:t>
            </a:r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网最初都是为科研服务的，其主要目的为用户提供共享大型主机的宝贵资源。</a:t>
            </a:r>
            <a:endParaRPr lang="en-US" altLang="zh-CN" dirty="0" smtClean="0">
              <a:solidFill>
                <a:srgbClr val="00B0F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ARPA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网和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NSF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网最初都是为科研服务的，其主要目的为用户提供共享大型主机的宝贵资源。</a:t>
            </a:r>
            <a:endParaRPr lang="en-US" altLang="zh-CN" dirty="0">
              <a:solidFill>
                <a:srgbClr val="00B0F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ARPA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网和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NSF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网最初都是为科研服务的，其主要目的为用户提供共享大型主机的宝贵资源。</a:t>
            </a:r>
            <a:endParaRPr lang="en-US" altLang="zh-CN" dirty="0">
              <a:solidFill>
                <a:srgbClr val="00B0F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spcAft>
                <a:spcPts val="1800"/>
              </a:spcAft>
            </a:pPr>
            <a:endParaRPr 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5283199" y="2087245"/>
            <a:ext cx="5791200" cy="3551555"/>
          </a:xfrm>
          <a:custGeom>
            <a:avLst/>
            <a:gdLst>
              <a:gd name="connsiteX0" fmla="*/ 3177083 w 5791200"/>
              <a:gd name="connsiteY0" fmla="*/ 0 h 3551555"/>
              <a:gd name="connsiteX1" fmla="*/ 5575390 w 5791200"/>
              <a:gd name="connsiteY1" fmla="*/ 0 h 3551555"/>
              <a:gd name="connsiteX2" fmla="*/ 5791200 w 5791200"/>
              <a:gd name="connsiteY2" fmla="*/ 215810 h 3551555"/>
              <a:gd name="connsiteX3" fmla="*/ 5791200 w 5791200"/>
              <a:gd name="connsiteY3" fmla="*/ 3335745 h 3551555"/>
              <a:gd name="connsiteX4" fmla="*/ 5575390 w 5791200"/>
              <a:gd name="connsiteY4" fmla="*/ 3551555 h 3551555"/>
              <a:gd name="connsiteX5" fmla="*/ 3177083 w 5791200"/>
              <a:gd name="connsiteY5" fmla="*/ 3551555 h 3551555"/>
              <a:gd name="connsiteX6" fmla="*/ 2961273 w 5791200"/>
              <a:gd name="connsiteY6" fmla="*/ 3335745 h 3551555"/>
              <a:gd name="connsiteX7" fmla="*/ 2961273 w 5791200"/>
              <a:gd name="connsiteY7" fmla="*/ 215810 h 3551555"/>
              <a:gd name="connsiteX8" fmla="*/ 3177083 w 5791200"/>
              <a:gd name="connsiteY8" fmla="*/ 0 h 3551555"/>
              <a:gd name="connsiteX9" fmla="*/ 215810 w 5791200"/>
              <a:gd name="connsiteY9" fmla="*/ 0 h 3551555"/>
              <a:gd name="connsiteX10" fmla="*/ 2614117 w 5791200"/>
              <a:gd name="connsiteY10" fmla="*/ 0 h 3551555"/>
              <a:gd name="connsiteX11" fmla="*/ 2829927 w 5791200"/>
              <a:gd name="connsiteY11" fmla="*/ 215810 h 3551555"/>
              <a:gd name="connsiteX12" fmla="*/ 2829927 w 5791200"/>
              <a:gd name="connsiteY12" fmla="*/ 3335745 h 3551555"/>
              <a:gd name="connsiteX13" fmla="*/ 2614117 w 5791200"/>
              <a:gd name="connsiteY13" fmla="*/ 3551555 h 3551555"/>
              <a:gd name="connsiteX14" fmla="*/ 215810 w 5791200"/>
              <a:gd name="connsiteY14" fmla="*/ 3551555 h 3551555"/>
              <a:gd name="connsiteX15" fmla="*/ 0 w 5791200"/>
              <a:gd name="connsiteY15" fmla="*/ 3335745 h 3551555"/>
              <a:gd name="connsiteX16" fmla="*/ 0 w 5791200"/>
              <a:gd name="connsiteY16" fmla="*/ 215810 h 3551555"/>
              <a:gd name="connsiteX17" fmla="*/ 215810 w 5791200"/>
              <a:gd name="connsiteY17" fmla="*/ 0 h 35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91200" h="3551555">
                <a:moveTo>
                  <a:pt x="3177083" y="0"/>
                </a:moveTo>
                <a:lnTo>
                  <a:pt x="5575390" y="0"/>
                </a:lnTo>
                <a:cubicBezTo>
                  <a:pt x="5694579" y="0"/>
                  <a:pt x="5791200" y="96621"/>
                  <a:pt x="5791200" y="215810"/>
                </a:cubicBezTo>
                <a:lnTo>
                  <a:pt x="5791200" y="3335745"/>
                </a:lnTo>
                <a:cubicBezTo>
                  <a:pt x="5791200" y="3454934"/>
                  <a:pt x="5694579" y="3551555"/>
                  <a:pt x="5575390" y="3551555"/>
                </a:cubicBezTo>
                <a:lnTo>
                  <a:pt x="3177083" y="3551555"/>
                </a:lnTo>
                <a:cubicBezTo>
                  <a:pt x="3057894" y="3551555"/>
                  <a:pt x="2961273" y="3454934"/>
                  <a:pt x="2961273" y="3335745"/>
                </a:cubicBezTo>
                <a:lnTo>
                  <a:pt x="2961273" y="215810"/>
                </a:lnTo>
                <a:cubicBezTo>
                  <a:pt x="2961273" y="96621"/>
                  <a:pt x="3057894" y="0"/>
                  <a:pt x="3177083" y="0"/>
                </a:cubicBezTo>
                <a:close/>
                <a:moveTo>
                  <a:pt x="215810" y="0"/>
                </a:moveTo>
                <a:lnTo>
                  <a:pt x="2614117" y="0"/>
                </a:lnTo>
                <a:cubicBezTo>
                  <a:pt x="2733306" y="0"/>
                  <a:pt x="2829927" y="96621"/>
                  <a:pt x="2829927" y="215810"/>
                </a:cubicBezTo>
                <a:lnTo>
                  <a:pt x="2829927" y="3335745"/>
                </a:lnTo>
                <a:cubicBezTo>
                  <a:pt x="2829927" y="3454934"/>
                  <a:pt x="2733306" y="3551555"/>
                  <a:pt x="2614117" y="3551555"/>
                </a:cubicBezTo>
                <a:lnTo>
                  <a:pt x="215810" y="3551555"/>
                </a:lnTo>
                <a:cubicBezTo>
                  <a:pt x="96621" y="3551555"/>
                  <a:pt x="0" y="3454934"/>
                  <a:pt x="0" y="3335745"/>
                </a:cubicBezTo>
                <a:lnTo>
                  <a:pt x="0" y="215810"/>
                </a:lnTo>
                <a:cubicBezTo>
                  <a:pt x="0" y="96621"/>
                  <a:pt x="96621" y="0"/>
                  <a:pt x="21581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4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77745" y="405765"/>
            <a:ext cx="2236510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32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838200" y="1778000"/>
            <a:ext cx="2464803" cy="4279900"/>
          </a:xfrm>
          <a:prstGeom prst="roundRect">
            <a:avLst>
              <a:gd name="adj" fmla="val 10158"/>
            </a:avLst>
          </a:prstGeom>
          <a:blipFill>
            <a:blip r:embed="rId3"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6196468" y="1778000"/>
            <a:ext cx="2464803" cy="4279900"/>
          </a:xfrm>
          <a:prstGeom prst="roundRect">
            <a:avLst>
              <a:gd name="adj" fmla="val 10158"/>
            </a:avLst>
          </a:prstGeom>
          <a:blipFill>
            <a:blip r:embed="rId4"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00B0F0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03938" y="1778000"/>
            <a:ext cx="2464803" cy="4279900"/>
            <a:chOff x="3503938" y="1778000"/>
            <a:chExt cx="2464803" cy="4279900"/>
          </a:xfrm>
        </p:grpSpPr>
        <p:sp>
          <p:nvSpPr>
            <p:cNvPr id="4" name="矩形: 圆角 3"/>
            <p:cNvSpPr/>
            <p:nvPr/>
          </p:nvSpPr>
          <p:spPr>
            <a:xfrm>
              <a:off x="3503938" y="1778000"/>
              <a:ext cx="2464803" cy="4279900"/>
            </a:xfrm>
            <a:prstGeom prst="roundRect">
              <a:avLst>
                <a:gd name="adj" fmla="val 10158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771900" y="2171700"/>
              <a:ext cx="1955800" cy="3720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rgbClr val="00B0F0"/>
                  </a:solidFill>
                  <a:cs typeface="+mn-ea"/>
                  <a:sym typeface="+mn-lt"/>
                </a:rPr>
                <a:t>ARPA</a:t>
              </a:r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网和</a:t>
              </a:r>
              <a:r>
                <a:rPr lang="en-US" altLang="zh-CN" dirty="0">
                  <a:solidFill>
                    <a:srgbClr val="00B0F0"/>
                  </a:solidFill>
                  <a:cs typeface="+mn-ea"/>
                  <a:sym typeface="+mn-lt"/>
                </a:rPr>
                <a:t>NSF</a:t>
              </a:r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网最初都是为科研服务的，其主要目的为用户提供共享大型主机的宝贵资源。随着接入主机数量的增加，越来越多的人把</a:t>
              </a:r>
              <a:r>
                <a:rPr lang="en-US" altLang="zh-CN" dirty="0">
                  <a:solidFill>
                    <a:srgbClr val="00B0F0"/>
                  </a:solidFill>
                  <a:cs typeface="+mn-ea"/>
                  <a:sym typeface="+mn-lt"/>
                </a:rPr>
                <a:t>Internet</a:t>
              </a:r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作为通信和交流的工具</a:t>
              </a:r>
              <a:r>
                <a:rPr lang="zh-CN" altLang="en-US" dirty="0" smtClean="0">
                  <a:solidFill>
                    <a:srgbClr val="00B0F0"/>
                  </a:solidFill>
                  <a:cs typeface="+mn-ea"/>
                  <a:sym typeface="+mn-lt"/>
                </a:rPr>
                <a:t>。</a:t>
              </a:r>
              <a:endParaRPr lang="zh-CN" altLang="en-US" dirty="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888997" y="1778000"/>
            <a:ext cx="2464803" cy="4446669"/>
            <a:chOff x="8888997" y="1778000"/>
            <a:chExt cx="2464803" cy="4446669"/>
          </a:xfrm>
        </p:grpSpPr>
        <p:sp>
          <p:nvSpPr>
            <p:cNvPr id="6" name="矩形: 圆角 5"/>
            <p:cNvSpPr/>
            <p:nvPr/>
          </p:nvSpPr>
          <p:spPr>
            <a:xfrm>
              <a:off x="8888997" y="1778000"/>
              <a:ext cx="2464803" cy="4279900"/>
            </a:xfrm>
            <a:prstGeom prst="roundRect">
              <a:avLst>
                <a:gd name="adj" fmla="val 10158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143498" y="2171700"/>
              <a:ext cx="1955800" cy="4052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一些公司还陆续在</a:t>
              </a:r>
              <a:r>
                <a:rPr lang="en-US" altLang="zh-CN" dirty="0">
                  <a:solidFill>
                    <a:srgbClr val="00B0F0"/>
                  </a:solidFill>
                  <a:cs typeface="+mn-ea"/>
                  <a:sym typeface="+mn-lt"/>
                </a:rPr>
                <a:t>Internet</a:t>
              </a:r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上开展了商业活动。随着</a:t>
              </a:r>
              <a:r>
                <a:rPr lang="en-US" altLang="zh-CN" dirty="0">
                  <a:solidFill>
                    <a:srgbClr val="00B0F0"/>
                  </a:solidFill>
                  <a:cs typeface="+mn-ea"/>
                  <a:sym typeface="+mn-lt"/>
                </a:rPr>
                <a:t>Internet</a:t>
              </a:r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的商业化，其在通信、信息检索、客户服务等方面的巨大潜力被挖掘出来，使</a:t>
              </a:r>
              <a:r>
                <a:rPr lang="en-US" altLang="zh-CN" dirty="0">
                  <a:solidFill>
                    <a:srgbClr val="00B0F0"/>
                  </a:solidFill>
                  <a:cs typeface="+mn-ea"/>
                  <a:sym typeface="+mn-lt"/>
                </a:rPr>
                <a:t>Internet</a:t>
              </a:r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有了质的飞跃，并最终走向全球。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decel="50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decel="50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decel="50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50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3" grpId="0" animBg="1"/>
      <p:bldP spid="5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77745" y="405765"/>
            <a:ext cx="2236510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32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33267" y="1104900"/>
            <a:ext cx="8725466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00B0F0"/>
                </a:solidFill>
                <a:cs typeface="+mn-ea"/>
                <a:sym typeface="+mn-lt"/>
              </a:rPr>
              <a:t>目前，大数据技术的运用仍存在一些困难与挑战，体现在大数据挖掘的四个环节中。</a:t>
            </a:r>
            <a:endParaRPr lang="en-US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1724" y="2226310"/>
            <a:ext cx="635000" cy="635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726724" y="2251710"/>
            <a:ext cx="4195762" cy="669131"/>
            <a:chOff x="1726724" y="2251710"/>
            <a:chExt cx="4195762" cy="669131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726724" y="2861310"/>
              <a:ext cx="4102100" cy="0"/>
            </a:xfrm>
            <a:prstGeom prst="line">
              <a:avLst/>
            </a:prstGeom>
            <a:ln w="12700">
              <a:solidFill>
                <a:srgbClr val="00B0F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5810567" y="2808922"/>
              <a:ext cx="111919" cy="11191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871504" y="2251710"/>
              <a:ext cx="1518364" cy="531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60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数据收集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94264" y="3108960"/>
            <a:ext cx="46863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一些公司还陆续在</a:t>
            </a:r>
            <a:r>
              <a:rPr lang="en-US" altLang="zh-CN" sz="14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上开展了商业活动。随着</a:t>
            </a:r>
            <a:r>
              <a:rPr lang="en-US" altLang="zh-CN" sz="14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的商业化，其在通信、信息检索、客户服务等方面的巨大潜力被挖掘出来，使</a:t>
            </a:r>
            <a:r>
              <a:rPr lang="en-US" altLang="zh-CN" sz="14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有了质的飞跃，并最终走向全球。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269514" y="2226310"/>
            <a:ext cx="635000" cy="635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6904514" y="2251710"/>
            <a:ext cx="4195762" cy="669131"/>
            <a:chOff x="6904514" y="2251710"/>
            <a:chExt cx="4195762" cy="66913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6904514" y="2861310"/>
              <a:ext cx="4102100" cy="0"/>
            </a:xfrm>
            <a:prstGeom prst="line">
              <a:avLst/>
            </a:prstGeom>
            <a:ln w="12700">
              <a:solidFill>
                <a:srgbClr val="00B0F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10988357" y="2808922"/>
              <a:ext cx="111919" cy="11191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049294" y="2251710"/>
              <a:ext cx="1518364" cy="531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60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数据存储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272054" y="3108960"/>
            <a:ext cx="46863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一些公司还陆续在</a:t>
            </a:r>
            <a:r>
              <a:rPr lang="en-US" altLang="zh-CN" sz="14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上开展了商业活动。随着</a:t>
            </a:r>
            <a:r>
              <a:rPr lang="en-US" altLang="zh-CN" sz="14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的商业化，其在通信、信息检索、客户服务等方面的巨大潜力被挖掘出来，使</a:t>
            </a:r>
            <a:r>
              <a:rPr lang="en-US" altLang="zh-CN" sz="14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有了质的飞跃，并最终走向全球。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091724" y="4318000"/>
            <a:ext cx="635000" cy="635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726724" y="4343400"/>
            <a:ext cx="4195762" cy="669131"/>
            <a:chOff x="1726724" y="4343400"/>
            <a:chExt cx="4195762" cy="669131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1726724" y="4953000"/>
              <a:ext cx="4102100" cy="0"/>
            </a:xfrm>
            <a:prstGeom prst="line">
              <a:avLst/>
            </a:prstGeom>
            <a:ln w="12700">
              <a:solidFill>
                <a:srgbClr val="00B0F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5810567" y="4900612"/>
              <a:ext cx="111919" cy="11191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871504" y="4343400"/>
              <a:ext cx="1518364" cy="531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60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数据处理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94264" y="5200650"/>
            <a:ext cx="46863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一些公司还陆续在</a:t>
            </a:r>
            <a:r>
              <a:rPr lang="en-US" altLang="zh-CN" sz="14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上开展了商业活动。随着</a:t>
            </a:r>
            <a:r>
              <a:rPr lang="en-US" altLang="zh-CN" sz="14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的商业化，其在通信、信息检索、客户服务等方面的巨大潜力被挖掘出来，使</a:t>
            </a:r>
            <a:r>
              <a:rPr lang="en-US" altLang="zh-CN" sz="14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有了质的飞跃，并最终走向全球。</a:t>
            </a:r>
          </a:p>
        </p:txBody>
      </p:sp>
      <p:sp>
        <p:nvSpPr>
          <p:cNvPr id="26" name="矩形 25"/>
          <p:cNvSpPr/>
          <p:nvPr/>
        </p:nvSpPr>
        <p:spPr>
          <a:xfrm>
            <a:off x="6269514" y="4318000"/>
            <a:ext cx="635000" cy="635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904514" y="4343400"/>
            <a:ext cx="4195762" cy="669131"/>
            <a:chOff x="6904514" y="4343400"/>
            <a:chExt cx="4195762" cy="669131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904514" y="4953000"/>
              <a:ext cx="4102100" cy="0"/>
            </a:xfrm>
            <a:prstGeom prst="line">
              <a:avLst/>
            </a:prstGeom>
            <a:ln w="12700">
              <a:solidFill>
                <a:srgbClr val="00B0F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10988357" y="4900612"/>
              <a:ext cx="111919" cy="11191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049294" y="4343400"/>
              <a:ext cx="2852063" cy="531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60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结果的可视化呈现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272054" y="5200650"/>
            <a:ext cx="46863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一些公司还陆续在</a:t>
            </a:r>
            <a:r>
              <a:rPr lang="en-US" altLang="zh-CN" sz="14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上开展了商业活动。随着</a:t>
            </a:r>
            <a:r>
              <a:rPr lang="en-US" altLang="zh-CN" sz="14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的商业化，其在通信、信息检索、客户服务等方面的巨大潜力被挖掘出来，使</a:t>
            </a:r>
            <a:r>
              <a:rPr lang="en-US" altLang="zh-CN" sz="14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400" dirty="0">
                <a:solidFill>
                  <a:srgbClr val="00B0F0"/>
                </a:solidFill>
                <a:cs typeface="+mn-ea"/>
                <a:sym typeface="+mn-lt"/>
              </a:rPr>
              <a:t>有了质的飞跃，并最终走向全球。</a:t>
            </a:r>
          </a:p>
        </p:txBody>
      </p:sp>
      <p:sp>
        <p:nvSpPr>
          <p:cNvPr id="36" name="矩形 35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8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8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8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8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8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8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8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48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98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8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3" grpId="0"/>
      <p:bldP spid="4" grpId="0" animBg="1"/>
      <p:bldP spid="11" grpId="0"/>
      <p:bldP spid="14" grpId="0" animBg="1"/>
      <p:bldP spid="18" grpId="0"/>
      <p:bldP spid="20" grpId="0" animBg="1"/>
      <p:bldP spid="24" grpId="0"/>
      <p:bldP spid="26" grpId="0" animBg="1"/>
      <p:bldP spid="30" grpId="0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03730" y="2979162"/>
            <a:ext cx="35928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i="1" dirty="0" smtClean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标题文字内容</a:t>
            </a:r>
            <a:endParaRPr lang="en-US" altLang="zh-CN" sz="2800" i="1" dirty="0" smtClean="0">
              <a:solidFill>
                <a:srgbClr val="68F9F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i="1" dirty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标题文字内</a:t>
            </a:r>
            <a:r>
              <a:rPr lang="zh-CN" altLang="en-US" sz="2800" i="1" dirty="0" smtClean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容</a:t>
            </a:r>
            <a:endParaRPr lang="en-US" altLang="zh-CN" sz="2800" i="1" dirty="0" smtClean="0">
              <a:solidFill>
                <a:srgbClr val="68F9F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i="1" dirty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标题文字内</a:t>
            </a:r>
            <a:r>
              <a:rPr lang="zh-CN" altLang="en-US" sz="2800" i="1" dirty="0" smtClean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容</a:t>
            </a:r>
            <a:endParaRPr lang="en-US" altLang="zh-CN" sz="2800" i="1" dirty="0" smtClean="0">
              <a:solidFill>
                <a:srgbClr val="68F9F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i="1" dirty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标题文字内</a:t>
            </a:r>
            <a:r>
              <a:rPr lang="zh-CN" altLang="en-US" sz="2800" i="1" dirty="0" smtClean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容</a:t>
            </a:r>
            <a:endParaRPr lang="en-US" altLang="zh-CN" sz="2800" i="1" dirty="0" smtClean="0">
              <a:solidFill>
                <a:srgbClr val="68F9F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i="1" dirty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标题文字内</a:t>
            </a:r>
            <a:r>
              <a:rPr lang="zh-CN" altLang="en-US" sz="2800" i="1" dirty="0" smtClean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容</a:t>
            </a:r>
            <a:endParaRPr lang="en-US" altLang="zh-CN" sz="2800" i="1" dirty="0" smtClean="0">
              <a:solidFill>
                <a:srgbClr val="68F9F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90374" y="2162166"/>
            <a:ext cx="2491388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700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</a:defRPr>
            </a:lvl1pPr>
          </a:lstStyle>
          <a:p>
            <a:pPr algn="l"/>
            <a:r>
              <a:rPr lang="en-US" altLang="zh-CN" sz="4400" dirty="0">
                <a:latin typeface="方正细谭黑简体" panose="02000000000000000000" pitchFamily="2" charset="-122"/>
                <a:ea typeface="方正细谭黑简体" panose="02000000000000000000" pitchFamily="2" charset="-122"/>
                <a:sym typeface="+mn-lt"/>
              </a:rPr>
              <a:t>CONTENTS</a:t>
            </a:r>
            <a:endParaRPr lang="en-US" sz="4400" dirty="0">
              <a:latin typeface="方正细谭黑简体" panose="02000000000000000000" pitchFamily="2" charset="-122"/>
              <a:ea typeface="方正细谭黑简体" panose="02000000000000000000" pitchFamily="2" charset="-122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0" name="文本框 329"/>
          <p:cNvSpPr txBox="1"/>
          <p:nvPr/>
        </p:nvSpPr>
        <p:spPr>
          <a:xfrm>
            <a:off x="6845759" y="1264718"/>
            <a:ext cx="15953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700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</a:defRPr>
            </a:lvl1pPr>
          </a:lstStyle>
          <a:p>
            <a:pPr algn="l"/>
            <a:r>
              <a:rPr lang="zh-CN" altLang="en-US" sz="5500" dirty="0" smtClean="0">
                <a:latin typeface="方正细谭黑简体" panose="02000000000000000000" pitchFamily="2" charset="-122"/>
                <a:ea typeface="方正细谭黑简体" panose="02000000000000000000" pitchFamily="2" charset="-122"/>
                <a:sym typeface="+mn-lt"/>
              </a:rPr>
              <a:t>目录</a:t>
            </a:r>
            <a:endParaRPr lang="en-US" sz="5500" dirty="0">
              <a:latin typeface="方正细谭黑简体" panose="02000000000000000000" pitchFamily="2" charset="-122"/>
              <a:ea typeface="方正细谭黑简体" panose="02000000000000000000" pitchFamily="2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grpId="3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4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xit" presetSubtype="0" fill="hold" grpId="3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4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8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9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3" dur="10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4" dur="10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8" dur="10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9" dur="10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3" dur="10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4" dur="10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8" dur="1000" fill="hold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9" dur="1000" fill="hold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uiExpand="1" build="allAtOnce"/>
          <p:bldP spid="3" grpId="0"/>
          <p:bldP spid="3" grpId="1"/>
          <p:bldP spid="3" grpId="2"/>
          <p:bldP spid="3" grpId="3"/>
          <p:bldP spid="3" grpId="4"/>
          <p:bldP spid="5" grpId="0" animBg="1"/>
          <p:bldP spid="330" grpId="0"/>
          <p:bldP spid="330" grpId="1"/>
          <p:bldP spid="330" grpId="2"/>
          <p:bldP spid="330" grpId="3"/>
          <p:bldP spid="330" grpId="4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grpId="3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4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xit" presetSubtype="0" fill="hold" grpId="3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4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uiExpand="1" build="allAtOnce"/>
          <p:bldP spid="3" grpId="0"/>
          <p:bldP spid="3" grpId="1"/>
          <p:bldP spid="3" grpId="2"/>
          <p:bldP spid="3" grpId="3"/>
          <p:bldP spid="3" grpId="4"/>
          <p:bldP spid="5" grpId="0" animBg="1"/>
          <p:bldP spid="330" grpId="0"/>
          <p:bldP spid="330" grpId="1"/>
          <p:bldP spid="330" grpId="2"/>
          <p:bldP spid="330" grpId="3"/>
          <p:bldP spid="330" grpId="4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77745" y="405765"/>
            <a:ext cx="2236510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32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76300" y="2679700"/>
            <a:ext cx="10807700" cy="3644900"/>
            <a:chOff x="876300" y="2679700"/>
            <a:chExt cx="10807700" cy="364490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876300" y="2679700"/>
              <a:ext cx="4622800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ysDot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5486400" y="2679700"/>
              <a:ext cx="0" cy="3644900"/>
            </a:xfrm>
            <a:prstGeom prst="line">
              <a:avLst/>
            </a:prstGeom>
            <a:ln w="19050">
              <a:solidFill>
                <a:srgbClr val="00B0F0"/>
              </a:solidFill>
              <a:prstDash val="sysDot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5486400" y="6324600"/>
              <a:ext cx="6197600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ysDot"/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椭圆 11"/>
          <p:cNvSpPr/>
          <p:nvPr/>
        </p:nvSpPr>
        <p:spPr>
          <a:xfrm>
            <a:off x="1603012" y="1792741"/>
            <a:ext cx="1838688" cy="1838688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 w="127000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280660" y="3244852"/>
            <a:ext cx="411480" cy="411480"/>
          </a:xfrm>
          <a:prstGeom prst="ellipse">
            <a:avLst/>
          </a:prstGeom>
          <a:solidFill>
            <a:srgbClr val="00B0F0"/>
          </a:solidFill>
          <a:ln w="1270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>
                <a:cs typeface="+mn-ea"/>
                <a:sym typeface="+mn-lt"/>
              </a:rPr>
              <a:t>1</a:t>
            </a:r>
          </a:p>
        </p:txBody>
      </p:sp>
      <p:sp>
        <p:nvSpPr>
          <p:cNvPr id="28" name="椭圆 27"/>
          <p:cNvSpPr/>
          <p:nvPr/>
        </p:nvSpPr>
        <p:spPr>
          <a:xfrm>
            <a:off x="5280660" y="4307842"/>
            <a:ext cx="411480" cy="411480"/>
          </a:xfrm>
          <a:prstGeom prst="ellipse">
            <a:avLst/>
          </a:prstGeom>
          <a:solidFill>
            <a:srgbClr val="00B0F0"/>
          </a:solidFill>
          <a:ln w="1270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>
                <a:cs typeface="+mn-ea"/>
                <a:sym typeface="+mn-lt"/>
              </a:rPr>
              <a:t>2</a:t>
            </a:r>
          </a:p>
        </p:txBody>
      </p:sp>
      <p:sp>
        <p:nvSpPr>
          <p:cNvPr id="29" name="椭圆 28"/>
          <p:cNvSpPr/>
          <p:nvPr/>
        </p:nvSpPr>
        <p:spPr>
          <a:xfrm>
            <a:off x="5280660" y="5370832"/>
            <a:ext cx="411480" cy="411480"/>
          </a:xfrm>
          <a:prstGeom prst="ellipse">
            <a:avLst/>
          </a:prstGeom>
          <a:solidFill>
            <a:srgbClr val="00B0F0"/>
          </a:solidFill>
          <a:ln w="1270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>
                <a:cs typeface="+mn-ea"/>
                <a:sym typeface="+mn-lt"/>
              </a:rPr>
              <a:t>3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738444" y="301662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40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加大隐私</a:t>
            </a:r>
            <a:endParaRPr lang="en-US" altLang="zh-CN" sz="2400">
              <a:solidFill>
                <a:srgbClr val="68F9F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  <a:p>
            <a:pPr algn="r"/>
            <a:r>
              <a:rPr lang="zh-CN" altLang="en-US" sz="240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泄露风险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60678" y="4245813"/>
            <a:ext cx="4493538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40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对现有存储和安防措施提出挑战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199561" y="5308803"/>
            <a:ext cx="2954655" cy="49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40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被运用到攻击手段中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000750" y="3108960"/>
            <a:ext cx="550545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ARPA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网和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NSF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网最初都是为科研服务的，其主要目的为用户提供共享大型主机的宝贵资源</a:t>
            </a:r>
            <a:r>
              <a:rPr lang="zh-CN" altLang="en-US" sz="1600" dirty="0" smtClean="0">
                <a:solidFill>
                  <a:srgbClr val="00B0F0"/>
                </a:solidFill>
                <a:cs typeface="+mn-ea"/>
                <a:sym typeface="+mn-lt"/>
              </a:rPr>
              <a:t>。</a:t>
            </a:r>
            <a:endParaRPr lang="zh-CN" altLang="en-US" sz="16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000750" y="4171950"/>
            <a:ext cx="54864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随着接入主机数量的增加，越来越多的人把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作为通信和交流的工具。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000750" y="5234940"/>
            <a:ext cx="568325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随着接入主机数量的增加，越来越多的人把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作为通信和交流的工具。</a:t>
            </a:r>
          </a:p>
        </p:txBody>
      </p:sp>
      <p:sp>
        <p:nvSpPr>
          <p:cNvPr id="38" name="矩形 37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546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decel="54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546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decel="54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546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12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74363" y="1409065"/>
            <a:ext cx="2236510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32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7747000" y="1130300"/>
            <a:ext cx="3779966" cy="4826000"/>
          </a:xfrm>
          <a:prstGeom prst="roundRect">
            <a:avLst>
              <a:gd name="adj" fmla="val 10939"/>
            </a:avLst>
          </a:prstGeom>
          <a:blipFill dpi="0" rotWithShape="1">
            <a:blip r:embed="rId3" cstate="screen"/>
            <a:srcRect/>
            <a:stretch>
              <a:fillRect l="1"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2500" y="2489200"/>
            <a:ext cx="6261100" cy="439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ARPA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网和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NSF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网最初都是为科研服务的，其主要目的为用户提供共享大型主机的宝贵资源。随着接入主机数量的增加，越来越多的人把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作为通信和交流的工具。一些公司还陆续在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上开展了商业活动。随着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的商业化，其在通信、信息检索、客户服务等方面的巨大潜力被挖掘出来，使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有了质的飞跃，并最终走向全球</a:t>
            </a:r>
            <a:r>
              <a:rPr lang="zh-CN" altLang="en-US" sz="1600" dirty="0" smtClean="0">
                <a:solidFill>
                  <a:srgbClr val="00B0F0"/>
                </a:solidFill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rgbClr val="00B0F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ARPA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网和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NSF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网最初都是为科研服务的，其主要目的为用户提供共享大型主机的宝贵资源。随着接入主机数量的增加，越来越多的人把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作为通信和交流的工具。一些公司还陆续在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上开展了商业活动。随着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的商业化，其在通信、信息检索、客户服务等方面的巨大潜力被挖掘出来，使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有了质的飞跃，并最终走向全球。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endParaRPr lang="zh-CN" altLang="en-US" sz="16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grpId="3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4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2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2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2" grpId="2"/>
          <p:bldP spid="2" grpId="3"/>
          <p:bldP spid="2" grpId="4"/>
          <p:bldP spid="3" grpId="0" animBg="1"/>
          <p:bldP spid="4" grpId="0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grpId="3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4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2" grpId="2"/>
          <p:bldP spid="2" grpId="3"/>
          <p:bldP spid="2" grpId="4"/>
          <p:bldP spid="3" grpId="0" animBg="1"/>
          <p:bldP spid="4" grpId="0"/>
          <p:bldP spid="5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87222" y="470166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8000">
                <a:solidFill>
                  <a:srgbClr val="8FE2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添加您的标题</a:t>
            </a:r>
            <a:endParaRPr lang="en-US" altLang="zh-CN" sz="3600" dirty="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42064" y="2178863"/>
            <a:ext cx="19447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800">
                <a:solidFill>
                  <a:srgbClr val="68F9F6"/>
                </a:solidFill>
                <a:effectLst>
                  <a:glow rad="508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04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71626" y="5498057"/>
            <a:ext cx="5635949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00B0F0"/>
                </a:solidFill>
                <a:cs typeface="+mn-ea"/>
                <a:sym typeface="+mn-lt"/>
              </a:rPr>
              <a:t>添加您的说明文字及详细概述描写</a:t>
            </a:r>
            <a:r>
              <a:rPr lang="zh-CN" altLang="en-US" sz="1200" dirty="0">
                <a:solidFill>
                  <a:srgbClr val="00B0F0"/>
                </a:solidFill>
                <a:cs typeface="+mn-ea"/>
                <a:sym typeface="+mn-lt"/>
              </a:rPr>
              <a:t>文字，添加您的说明文字及详细概述描写</a:t>
            </a:r>
            <a:r>
              <a:rPr lang="zh-CN" altLang="en-US" sz="1200" dirty="0" smtClean="0">
                <a:solidFill>
                  <a:srgbClr val="00B0F0"/>
                </a:solidFill>
                <a:cs typeface="+mn-ea"/>
                <a:sym typeface="+mn-lt"/>
              </a:rPr>
              <a:t>文字添加</a:t>
            </a:r>
            <a:r>
              <a:rPr lang="zh-CN" altLang="en-US" sz="1200" dirty="0">
                <a:solidFill>
                  <a:srgbClr val="00B0F0"/>
                </a:solidFill>
                <a:cs typeface="+mn-ea"/>
                <a:sym typeface="+mn-lt"/>
              </a:rPr>
              <a:t>您的说明文字及详细概述描写</a:t>
            </a:r>
            <a:r>
              <a:rPr lang="zh-CN" altLang="en-US" sz="1200" dirty="0" smtClean="0">
                <a:solidFill>
                  <a:srgbClr val="00B0F0"/>
                </a:solidFill>
                <a:cs typeface="+mn-ea"/>
                <a:sym typeface="+mn-lt"/>
              </a:rPr>
              <a:t>文字</a:t>
            </a:r>
            <a:endParaRPr lang="en-US" sz="1200" dirty="0">
              <a:solidFill>
                <a:srgbClr val="00B0F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01262" y="1419951"/>
            <a:ext cx="33906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5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5000" dirty="0" smtClean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尖端</a:t>
            </a:r>
            <a:r>
              <a:rPr lang="zh-CN" altLang="en-US" sz="30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分析加速发展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2155" y="3470398"/>
            <a:ext cx="5305169" cy="2635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ARPA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网和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NSF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网最初都是为科研服务的，其主要目的为用户提供共享大型主机的宝贵资源。随着接入主机数量的增加，越来越多的人把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作为通信和交流的工具</a:t>
            </a:r>
            <a:r>
              <a:rPr lang="zh-CN" altLang="en-US" sz="1600" dirty="0" smtClean="0">
                <a:solidFill>
                  <a:srgbClr val="00B0F0"/>
                </a:solidFill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rgbClr val="00B0F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00B0F0"/>
                </a:solidFill>
                <a:cs typeface="+mn-ea"/>
                <a:sym typeface="+mn-lt"/>
              </a:rPr>
              <a:t>一些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公司还陆续在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上开展了商业活动。随着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的商业化，其在通信、信息检索、客户服务等方面的巨大潜力被挖掘出来，使</a:t>
            </a:r>
            <a:r>
              <a:rPr lang="en-US" altLang="zh-CN" sz="1600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sz="1600" dirty="0">
                <a:solidFill>
                  <a:srgbClr val="00B0F0"/>
                </a:solidFill>
                <a:cs typeface="+mn-ea"/>
                <a:sym typeface="+mn-lt"/>
              </a:rPr>
              <a:t>有了质的飞跃，并最终走向全球。</a:t>
            </a:r>
          </a:p>
        </p:txBody>
      </p:sp>
      <p:grpSp>
        <p:nvGrpSpPr>
          <p:cNvPr id="8" name="Group 176"/>
          <p:cNvGrpSpPr/>
          <p:nvPr/>
        </p:nvGrpSpPr>
        <p:grpSpPr>
          <a:xfrm flipH="1">
            <a:off x="6412632" y="1410021"/>
            <a:ext cx="5501888" cy="4711493"/>
            <a:chOff x="5810228" y="1289058"/>
            <a:chExt cx="5457702" cy="4537746"/>
          </a:xfrm>
        </p:grpSpPr>
        <p:grpSp>
          <p:nvGrpSpPr>
            <p:cNvPr id="9" name="Group 4"/>
            <p:cNvGrpSpPr/>
            <p:nvPr/>
          </p:nvGrpSpPr>
          <p:grpSpPr>
            <a:xfrm>
              <a:off x="5810228" y="1703048"/>
              <a:ext cx="2710979" cy="2111058"/>
              <a:chOff x="4814101" y="1314952"/>
              <a:chExt cx="3614505" cy="2814638"/>
            </a:xfrm>
            <a:solidFill>
              <a:srgbClr val="1092C0"/>
            </a:solidFill>
          </p:grpSpPr>
          <p:sp>
            <p:nvSpPr>
              <p:cNvPr id="150" name="Freeform 182"/>
              <p:cNvSpPr/>
              <p:nvPr/>
            </p:nvSpPr>
            <p:spPr bwMode="auto">
              <a:xfrm>
                <a:off x="7011500" y="1314952"/>
                <a:ext cx="246623" cy="199648"/>
              </a:xfrm>
              <a:custGeom>
                <a:avLst/>
                <a:gdLst>
                  <a:gd name="T0" fmla="*/ 77 w 77"/>
                  <a:gd name="T1" fmla="*/ 7 h 62"/>
                  <a:gd name="T2" fmla="*/ 68 w 77"/>
                  <a:gd name="T3" fmla="*/ 10 h 62"/>
                  <a:gd name="T4" fmla="*/ 75 w 77"/>
                  <a:gd name="T5" fmla="*/ 1 h 62"/>
                  <a:gd name="T6" fmla="*/ 65 w 77"/>
                  <a:gd name="T7" fmla="*/ 5 h 62"/>
                  <a:gd name="T8" fmla="*/ 53 w 77"/>
                  <a:gd name="T9" fmla="*/ 0 h 62"/>
                  <a:gd name="T10" fmla="*/ 38 w 77"/>
                  <a:gd name="T11" fmla="*/ 15 h 62"/>
                  <a:gd name="T12" fmla="*/ 38 w 77"/>
                  <a:gd name="T13" fmla="*/ 19 h 62"/>
                  <a:gd name="T14" fmla="*/ 6 w 77"/>
                  <a:gd name="T15" fmla="*/ 3 h 62"/>
                  <a:gd name="T16" fmla="*/ 3 w 77"/>
                  <a:gd name="T17" fmla="*/ 10 h 62"/>
                  <a:gd name="T18" fmla="*/ 10 w 77"/>
                  <a:gd name="T19" fmla="*/ 24 h 62"/>
                  <a:gd name="T20" fmla="*/ 3 w 77"/>
                  <a:gd name="T21" fmla="*/ 22 h 62"/>
                  <a:gd name="T22" fmla="*/ 3 w 77"/>
                  <a:gd name="T23" fmla="*/ 22 h 62"/>
                  <a:gd name="T24" fmla="*/ 16 w 77"/>
                  <a:gd name="T25" fmla="*/ 37 h 62"/>
                  <a:gd name="T26" fmla="*/ 12 w 77"/>
                  <a:gd name="T27" fmla="*/ 38 h 62"/>
                  <a:gd name="T28" fmla="*/ 9 w 77"/>
                  <a:gd name="T29" fmla="*/ 38 h 62"/>
                  <a:gd name="T30" fmla="*/ 24 w 77"/>
                  <a:gd name="T31" fmla="*/ 48 h 62"/>
                  <a:gd name="T32" fmla="*/ 4 w 77"/>
                  <a:gd name="T33" fmla="*/ 55 h 62"/>
                  <a:gd name="T34" fmla="*/ 0 w 77"/>
                  <a:gd name="T35" fmla="*/ 55 h 62"/>
                  <a:gd name="T36" fmla="*/ 24 w 77"/>
                  <a:gd name="T37" fmla="*/ 62 h 62"/>
                  <a:gd name="T38" fmla="*/ 69 w 77"/>
                  <a:gd name="T39" fmla="*/ 17 h 62"/>
                  <a:gd name="T40" fmla="*/ 69 w 77"/>
                  <a:gd name="T41" fmla="*/ 15 h 62"/>
                  <a:gd name="T42" fmla="*/ 77 w 77"/>
                  <a:gd name="T43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" h="62">
                    <a:moveTo>
                      <a:pt x="77" y="7"/>
                    </a:moveTo>
                    <a:cubicBezTo>
                      <a:pt x="74" y="8"/>
                      <a:pt x="71" y="9"/>
                      <a:pt x="68" y="10"/>
                    </a:cubicBezTo>
                    <a:cubicBezTo>
                      <a:pt x="71" y="8"/>
                      <a:pt x="74" y="4"/>
                      <a:pt x="75" y="1"/>
                    </a:cubicBezTo>
                    <a:cubicBezTo>
                      <a:pt x="72" y="3"/>
                      <a:pt x="68" y="4"/>
                      <a:pt x="65" y="5"/>
                    </a:cubicBezTo>
                    <a:cubicBezTo>
                      <a:pt x="62" y="2"/>
                      <a:pt x="58" y="0"/>
                      <a:pt x="53" y="0"/>
                    </a:cubicBezTo>
                    <a:cubicBezTo>
                      <a:pt x="45" y="0"/>
                      <a:pt x="38" y="7"/>
                      <a:pt x="38" y="15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25" y="18"/>
                      <a:pt x="13" y="12"/>
                      <a:pt x="6" y="3"/>
                    </a:cubicBezTo>
                    <a:cubicBezTo>
                      <a:pt x="4" y="5"/>
                      <a:pt x="3" y="8"/>
                      <a:pt x="3" y="10"/>
                    </a:cubicBezTo>
                    <a:cubicBezTo>
                      <a:pt x="3" y="16"/>
                      <a:pt x="6" y="21"/>
                      <a:pt x="10" y="24"/>
                    </a:cubicBezTo>
                    <a:cubicBezTo>
                      <a:pt x="8" y="24"/>
                      <a:pt x="5" y="23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9"/>
                      <a:pt x="9" y="36"/>
                      <a:pt x="16" y="37"/>
                    </a:cubicBezTo>
                    <a:cubicBezTo>
                      <a:pt x="15" y="38"/>
                      <a:pt x="13" y="38"/>
                      <a:pt x="12" y="38"/>
                    </a:cubicBezTo>
                    <a:cubicBezTo>
                      <a:pt x="11" y="38"/>
                      <a:pt x="10" y="38"/>
                      <a:pt x="9" y="38"/>
                    </a:cubicBezTo>
                    <a:cubicBezTo>
                      <a:pt x="11" y="44"/>
                      <a:pt x="17" y="48"/>
                      <a:pt x="24" y="48"/>
                    </a:cubicBezTo>
                    <a:cubicBezTo>
                      <a:pt x="18" y="53"/>
                      <a:pt x="11" y="55"/>
                      <a:pt x="4" y="55"/>
                    </a:cubicBezTo>
                    <a:cubicBezTo>
                      <a:pt x="3" y="55"/>
                      <a:pt x="1" y="55"/>
                      <a:pt x="0" y="55"/>
                    </a:cubicBezTo>
                    <a:cubicBezTo>
                      <a:pt x="7" y="59"/>
                      <a:pt x="15" y="62"/>
                      <a:pt x="24" y="62"/>
                    </a:cubicBezTo>
                    <a:cubicBezTo>
                      <a:pt x="53" y="62"/>
                      <a:pt x="69" y="38"/>
                      <a:pt x="69" y="17"/>
                    </a:cubicBezTo>
                    <a:cubicBezTo>
                      <a:pt x="69" y="17"/>
                      <a:pt x="69" y="16"/>
                      <a:pt x="69" y="15"/>
                    </a:cubicBezTo>
                    <a:cubicBezTo>
                      <a:pt x="72" y="13"/>
                      <a:pt x="75" y="10"/>
                      <a:pt x="7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1" name="Freeform 184"/>
              <p:cNvSpPr>
                <a:spLocks noEditPoints="1"/>
              </p:cNvSpPr>
              <p:nvPr/>
            </p:nvSpPr>
            <p:spPr bwMode="auto">
              <a:xfrm>
                <a:off x="7246379" y="2080266"/>
                <a:ext cx="246623" cy="246623"/>
              </a:xfrm>
              <a:custGeom>
                <a:avLst/>
                <a:gdLst>
                  <a:gd name="T0" fmla="*/ 38 w 77"/>
                  <a:gd name="T1" fmla="*/ 0 h 77"/>
                  <a:gd name="T2" fmla="*/ 0 w 77"/>
                  <a:gd name="T3" fmla="*/ 39 h 77"/>
                  <a:gd name="T4" fmla="*/ 38 w 77"/>
                  <a:gd name="T5" fmla="*/ 77 h 77"/>
                  <a:gd name="T6" fmla="*/ 77 w 77"/>
                  <a:gd name="T7" fmla="*/ 39 h 77"/>
                  <a:gd name="T8" fmla="*/ 38 w 77"/>
                  <a:gd name="T9" fmla="*/ 0 h 77"/>
                  <a:gd name="T10" fmla="*/ 24 w 77"/>
                  <a:gd name="T11" fmla="*/ 39 h 77"/>
                  <a:gd name="T12" fmla="*/ 38 w 77"/>
                  <a:gd name="T13" fmla="*/ 24 h 77"/>
                  <a:gd name="T14" fmla="*/ 53 w 77"/>
                  <a:gd name="T15" fmla="*/ 39 h 77"/>
                  <a:gd name="T16" fmla="*/ 38 w 77"/>
                  <a:gd name="T17" fmla="*/ 53 h 77"/>
                  <a:gd name="T18" fmla="*/ 24 w 77"/>
                  <a:gd name="T19" fmla="*/ 39 h 77"/>
                  <a:gd name="T20" fmla="*/ 70 w 77"/>
                  <a:gd name="T21" fmla="*/ 52 h 77"/>
                  <a:gd name="T22" fmla="*/ 70 w 77"/>
                  <a:gd name="T23" fmla="*/ 52 h 77"/>
                  <a:gd name="T24" fmla="*/ 56 w 77"/>
                  <a:gd name="T25" fmla="*/ 46 h 77"/>
                  <a:gd name="T26" fmla="*/ 58 w 77"/>
                  <a:gd name="T27" fmla="*/ 39 h 77"/>
                  <a:gd name="T28" fmla="*/ 56 w 77"/>
                  <a:gd name="T29" fmla="*/ 31 h 77"/>
                  <a:gd name="T30" fmla="*/ 66 w 77"/>
                  <a:gd name="T31" fmla="*/ 27 h 77"/>
                  <a:gd name="T32" fmla="*/ 70 w 77"/>
                  <a:gd name="T33" fmla="*/ 26 h 77"/>
                  <a:gd name="T34" fmla="*/ 72 w 77"/>
                  <a:gd name="T35" fmla="*/ 39 h 77"/>
                  <a:gd name="T36" fmla="*/ 70 w 77"/>
                  <a:gd name="T37" fmla="*/ 52 h 77"/>
                  <a:gd name="T38" fmla="*/ 51 w 77"/>
                  <a:gd name="T39" fmla="*/ 7 h 77"/>
                  <a:gd name="T40" fmla="*/ 51 w 77"/>
                  <a:gd name="T41" fmla="*/ 7 h 77"/>
                  <a:gd name="T42" fmla="*/ 51 w 77"/>
                  <a:gd name="T43" fmla="*/ 7 h 77"/>
                  <a:gd name="T44" fmla="*/ 46 w 77"/>
                  <a:gd name="T45" fmla="*/ 21 h 77"/>
                  <a:gd name="T46" fmla="*/ 38 w 77"/>
                  <a:gd name="T47" fmla="*/ 19 h 77"/>
                  <a:gd name="T48" fmla="*/ 31 w 77"/>
                  <a:gd name="T49" fmla="*/ 21 h 77"/>
                  <a:gd name="T50" fmla="*/ 28 w 77"/>
                  <a:gd name="T51" fmla="*/ 14 h 77"/>
                  <a:gd name="T52" fmla="*/ 25 w 77"/>
                  <a:gd name="T53" fmla="*/ 7 h 77"/>
                  <a:gd name="T54" fmla="*/ 38 w 77"/>
                  <a:gd name="T55" fmla="*/ 5 h 77"/>
                  <a:gd name="T56" fmla="*/ 51 w 77"/>
                  <a:gd name="T57" fmla="*/ 7 h 77"/>
                  <a:gd name="T58" fmla="*/ 7 w 77"/>
                  <a:gd name="T59" fmla="*/ 26 h 77"/>
                  <a:gd name="T60" fmla="*/ 14 w 77"/>
                  <a:gd name="T61" fmla="*/ 29 h 77"/>
                  <a:gd name="T62" fmla="*/ 20 w 77"/>
                  <a:gd name="T63" fmla="*/ 31 h 77"/>
                  <a:gd name="T64" fmla="*/ 19 w 77"/>
                  <a:gd name="T65" fmla="*/ 39 h 77"/>
                  <a:gd name="T66" fmla="*/ 20 w 77"/>
                  <a:gd name="T67" fmla="*/ 46 h 77"/>
                  <a:gd name="T68" fmla="*/ 7 w 77"/>
                  <a:gd name="T69" fmla="*/ 52 h 77"/>
                  <a:gd name="T70" fmla="*/ 4 w 77"/>
                  <a:gd name="T71" fmla="*/ 39 h 77"/>
                  <a:gd name="T72" fmla="*/ 7 w 77"/>
                  <a:gd name="T73" fmla="*/ 26 h 77"/>
                  <a:gd name="T74" fmla="*/ 25 w 77"/>
                  <a:gd name="T75" fmla="*/ 70 h 77"/>
                  <a:gd name="T76" fmla="*/ 27 w 77"/>
                  <a:gd name="T77" fmla="*/ 66 h 77"/>
                  <a:gd name="T78" fmla="*/ 31 w 77"/>
                  <a:gd name="T79" fmla="*/ 57 h 77"/>
                  <a:gd name="T80" fmla="*/ 38 w 77"/>
                  <a:gd name="T81" fmla="*/ 58 h 77"/>
                  <a:gd name="T82" fmla="*/ 46 w 77"/>
                  <a:gd name="T83" fmla="*/ 57 h 77"/>
                  <a:gd name="T84" fmla="*/ 51 w 77"/>
                  <a:gd name="T85" fmla="*/ 70 h 77"/>
                  <a:gd name="T86" fmla="*/ 51 w 77"/>
                  <a:gd name="T87" fmla="*/ 70 h 77"/>
                  <a:gd name="T88" fmla="*/ 51 w 77"/>
                  <a:gd name="T89" fmla="*/ 70 h 77"/>
                  <a:gd name="T90" fmla="*/ 38 w 77"/>
                  <a:gd name="T91" fmla="*/ 73 h 77"/>
                  <a:gd name="T92" fmla="*/ 25 w 77"/>
                  <a:gd name="T93" fmla="*/ 7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cubicBezTo>
                      <a:pt x="17" y="0"/>
                      <a:pt x="0" y="17"/>
                      <a:pt x="0" y="39"/>
                    </a:cubicBezTo>
                    <a:cubicBezTo>
                      <a:pt x="0" y="60"/>
                      <a:pt x="17" y="77"/>
                      <a:pt x="38" y="77"/>
                    </a:cubicBezTo>
                    <a:cubicBezTo>
                      <a:pt x="60" y="77"/>
                      <a:pt x="77" y="60"/>
                      <a:pt x="77" y="39"/>
                    </a:cubicBezTo>
                    <a:cubicBezTo>
                      <a:pt x="77" y="17"/>
                      <a:pt x="60" y="0"/>
                      <a:pt x="38" y="0"/>
                    </a:cubicBezTo>
                    <a:close/>
                    <a:moveTo>
                      <a:pt x="24" y="39"/>
                    </a:moveTo>
                    <a:cubicBezTo>
                      <a:pt x="24" y="31"/>
                      <a:pt x="30" y="24"/>
                      <a:pt x="38" y="24"/>
                    </a:cubicBezTo>
                    <a:cubicBezTo>
                      <a:pt x="46" y="24"/>
                      <a:pt x="53" y="31"/>
                      <a:pt x="53" y="39"/>
                    </a:cubicBezTo>
                    <a:cubicBezTo>
                      <a:pt x="53" y="47"/>
                      <a:pt x="46" y="53"/>
                      <a:pt x="38" y="53"/>
                    </a:cubicBezTo>
                    <a:cubicBezTo>
                      <a:pt x="30" y="53"/>
                      <a:pt x="24" y="47"/>
                      <a:pt x="24" y="39"/>
                    </a:cubicBezTo>
                    <a:close/>
                    <a:moveTo>
                      <a:pt x="70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4"/>
                      <a:pt x="58" y="41"/>
                      <a:pt x="58" y="39"/>
                    </a:cubicBezTo>
                    <a:cubicBezTo>
                      <a:pt x="58" y="36"/>
                      <a:pt x="57" y="34"/>
                      <a:pt x="56" y="31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1" y="30"/>
                      <a:pt x="72" y="34"/>
                      <a:pt x="72" y="39"/>
                    </a:cubicBezTo>
                    <a:cubicBezTo>
                      <a:pt x="72" y="43"/>
                      <a:pt x="71" y="48"/>
                      <a:pt x="70" y="52"/>
                    </a:cubicBezTo>
                    <a:close/>
                    <a:moveTo>
                      <a:pt x="51" y="7"/>
                    </a:move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3" y="20"/>
                      <a:pt x="41" y="19"/>
                      <a:pt x="38" y="19"/>
                    </a:cubicBezTo>
                    <a:cubicBezTo>
                      <a:pt x="36" y="19"/>
                      <a:pt x="33" y="20"/>
                      <a:pt x="31" y="21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9" y="6"/>
                      <a:pt x="34" y="5"/>
                      <a:pt x="38" y="5"/>
                    </a:cubicBezTo>
                    <a:cubicBezTo>
                      <a:pt x="43" y="5"/>
                      <a:pt x="47" y="6"/>
                      <a:pt x="51" y="7"/>
                    </a:cubicBezTo>
                    <a:close/>
                    <a:moveTo>
                      <a:pt x="7" y="26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9" y="34"/>
                      <a:pt x="19" y="36"/>
                      <a:pt x="19" y="39"/>
                    </a:cubicBezTo>
                    <a:cubicBezTo>
                      <a:pt x="19" y="41"/>
                      <a:pt x="19" y="44"/>
                      <a:pt x="20" y="46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5" y="48"/>
                      <a:pt x="4" y="43"/>
                      <a:pt x="4" y="39"/>
                    </a:cubicBezTo>
                    <a:cubicBezTo>
                      <a:pt x="4" y="34"/>
                      <a:pt x="5" y="30"/>
                      <a:pt x="7" y="26"/>
                    </a:cubicBezTo>
                    <a:close/>
                    <a:moveTo>
                      <a:pt x="25" y="70"/>
                    </a:moveTo>
                    <a:cubicBezTo>
                      <a:pt x="27" y="66"/>
                      <a:pt x="27" y="66"/>
                      <a:pt x="27" y="66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3" y="58"/>
                      <a:pt x="36" y="58"/>
                      <a:pt x="38" y="58"/>
                    </a:cubicBezTo>
                    <a:cubicBezTo>
                      <a:pt x="41" y="58"/>
                      <a:pt x="43" y="58"/>
                      <a:pt x="46" y="57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47" y="72"/>
                      <a:pt x="43" y="73"/>
                      <a:pt x="38" y="73"/>
                    </a:cubicBezTo>
                    <a:cubicBezTo>
                      <a:pt x="34" y="73"/>
                      <a:pt x="29" y="72"/>
                      <a:pt x="25" y="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2" name="Freeform 187"/>
              <p:cNvSpPr>
                <a:spLocks noEditPoints="1"/>
              </p:cNvSpPr>
              <p:nvPr/>
            </p:nvSpPr>
            <p:spPr bwMode="auto">
              <a:xfrm>
                <a:off x="6616120" y="2281872"/>
                <a:ext cx="211391" cy="172245"/>
              </a:xfrm>
              <a:custGeom>
                <a:avLst/>
                <a:gdLst>
                  <a:gd name="T0" fmla="*/ 66 w 66"/>
                  <a:gd name="T1" fmla="*/ 29 h 54"/>
                  <a:gd name="T2" fmla="*/ 58 w 66"/>
                  <a:gd name="T3" fmla="*/ 13 h 54"/>
                  <a:gd name="T4" fmla="*/ 46 w 66"/>
                  <a:gd name="T5" fmla="*/ 13 h 54"/>
                  <a:gd name="T6" fmla="*/ 46 w 66"/>
                  <a:gd name="T7" fmla="*/ 4 h 54"/>
                  <a:gd name="T8" fmla="*/ 42 w 66"/>
                  <a:gd name="T9" fmla="*/ 0 h 54"/>
                  <a:gd name="T10" fmla="*/ 4 w 66"/>
                  <a:gd name="T11" fmla="*/ 0 h 54"/>
                  <a:gd name="T12" fmla="*/ 0 w 66"/>
                  <a:gd name="T13" fmla="*/ 4 h 54"/>
                  <a:gd name="T14" fmla="*/ 0 w 66"/>
                  <a:gd name="T15" fmla="*/ 37 h 54"/>
                  <a:gd name="T16" fmla="*/ 4 w 66"/>
                  <a:gd name="T17" fmla="*/ 41 h 54"/>
                  <a:gd name="T18" fmla="*/ 10 w 66"/>
                  <a:gd name="T19" fmla="*/ 41 h 54"/>
                  <a:gd name="T20" fmla="*/ 9 w 66"/>
                  <a:gd name="T21" fmla="*/ 46 h 54"/>
                  <a:gd name="T22" fmla="*/ 17 w 66"/>
                  <a:gd name="T23" fmla="*/ 54 h 54"/>
                  <a:gd name="T24" fmla="*/ 25 w 66"/>
                  <a:gd name="T25" fmla="*/ 46 h 54"/>
                  <a:gd name="T26" fmla="*/ 24 w 66"/>
                  <a:gd name="T27" fmla="*/ 41 h 54"/>
                  <a:gd name="T28" fmla="*/ 47 w 66"/>
                  <a:gd name="T29" fmla="*/ 41 h 54"/>
                  <a:gd name="T30" fmla="*/ 46 w 66"/>
                  <a:gd name="T31" fmla="*/ 46 h 54"/>
                  <a:gd name="T32" fmla="*/ 54 w 66"/>
                  <a:gd name="T33" fmla="*/ 54 h 54"/>
                  <a:gd name="T34" fmla="*/ 62 w 66"/>
                  <a:gd name="T35" fmla="*/ 46 h 54"/>
                  <a:gd name="T36" fmla="*/ 61 w 66"/>
                  <a:gd name="T37" fmla="*/ 41 h 54"/>
                  <a:gd name="T38" fmla="*/ 66 w 66"/>
                  <a:gd name="T39" fmla="*/ 41 h 54"/>
                  <a:gd name="T40" fmla="*/ 66 w 66"/>
                  <a:gd name="T41" fmla="*/ 29 h 54"/>
                  <a:gd name="T42" fmla="*/ 46 w 66"/>
                  <a:gd name="T43" fmla="*/ 29 h 54"/>
                  <a:gd name="T44" fmla="*/ 46 w 66"/>
                  <a:gd name="T45" fmla="*/ 19 h 54"/>
                  <a:gd name="T46" fmla="*/ 54 w 66"/>
                  <a:gd name="T47" fmla="*/ 19 h 54"/>
                  <a:gd name="T48" fmla="*/ 59 w 66"/>
                  <a:gd name="T49" fmla="*/ 29 h 54"/>
                  <a:gd name="T50" fmla="*/ 46 w 66"/>
                  <a:gd name="T51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54">
                    <a:moveTo>
                      <a:pt x="66" y="29"/>
                    </a:moveTo>
                    <a:cubicBezTo>
                      <a:pt x="58" y="13"/>
                      <a:pt x="58" y="13"/>
                      <a:pt x="58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2"/>
                      <a:pt x="44" y="0"/>
                      <a:pt x="4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4"/>
                      <a:pt x="9" y="46"/>
                    </a:cubicBezTo>
                    <a:cubicBezTo>
                      <a:pt x="9" y="50"/>
                      <a:pt x="12" y="54"/>
                      <a:pt x="17" y="54"/>
                    </a:cubicBezTo>
                    <a:cubicBezTo>
                      <a:pt x="21" y="54"/>
                      <a:pt x="25" y="50"/>
                      <a:pt x="25" y="46"/>
                    </a:cubicBezTo>
                    <a:cubicBezTo>
                      <a:pt x="25" y="44"/>
                      <a:pt x="25" y="43"/>
                      <a:pt x="24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3"/>
                      <a:pt x="46" y="44"/>
                      <a:pt x="46" y="46"/>
                    </a:cubicBezTo>
                    <a:cubicBezTo>
                      <a:pt x="46" y="50"/>
                      <a:pt x="49" y="54"/>
                      <a:pt x="54" y="54"/>
                    </a:cubicBezTo>
                    <a:cubicBezTo>
                      <a:pt x="59" y="54"/>
                      <a:pt x="62" y="50"/>
                      <a:pt x="62" y="46"/>
                    </a:cubicBezTo>
                    <a:cubicBezTo>
                      <a:pt x="62" y="44"/>
                      <a:pt x="62" y="43"/>
                      <a:pt x="61" y="41"/>
                    </a:cubicBezTo>
                    <a:cubicBezTo>
                      <a:pt x="66" y="41"/>
                      <a:pt x="66" y="41"/>
                      <a:pt x="66" y="41"/>
                    </a:cubicBezTo>
                    <a:lnTo>
                      <a:pt x="66" y="29"/>
                    </a:lnTo>
                    <a:close/>
                    <a:moveTo>
                      <a:pt x="46" y="29"/>
                    </a:moveTo>
                    <a:cubicBezTo>
                      <a:pt x="46" y="19"/>
                      <a:pt x="46" y="19"/>
                      <a:pt x="46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9" y="29"/>
                      <a:pt x="59" y="29"/>
                      <a:pt x="59" y="29"/>
                    </a:cubicBezTo>
                    <a:lnTo>
                      <a:pt x="46" y="29"/>
                    </a:lnTo>
                    <a:close/>
                  </a:path>
                </a:pathLst>
              </a:custGeom>
              <a:solidFill>
                <a:srgbClr val="0C6D9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3" name="Freeform 197"/>
              <p:cNvSpPr>
                <a:spLocks noEditPoints="1"/>
              </p:cNvSpPr>
              <p:nvPr/>
            </p:nvSpPr>
            <p:spPr bwMode="auto">
              <a:xfrm>
                <a:off x="6242269" y="1630081"/>
                <a:ext cx="211391" cy="183989"/>
              </a:xfrm>
              <a:custGeom>
                <a:avLst/>
                <a:gdLst>
                  <a:gd name="T0" fmla="*/ 66 w 66"/>
                  <a:gd name="T1" fmla="*/ 19 h 58"/>
                  <a:gd name="T2" fmla="*/ 47 w 66"/>
                  <a:gd name="T3" fmla="*/ 0 h 58"/>
                  <a:gd name="T4" fmla="*/ 33 w 66"/>
                  <a:gd name="T5" fmla="*/ 6 h 58"/>
                  <a:gd name="T6" fmla="*/ 19 w 66"/>
                  <a:gd name="T7" fmla="*/ 0 h 58"/>
                  <a:gd name="T8" fmla="*/ 0 w 66"/>
                  <a:gd name="T9" fmla="*/ 19 h 58"/>
                  <a:gd name="T10" fmla="*/ 6 w 66"/>
                  <a:gd name="T11" fmla="*/ 33 h 58"/>
                  <a:gd name="T12" fmla="*/ 6 w 66"/>
                  <a:gd name="T13" fmla="*/ 33 h 58"/>
                  <a:gd name="T14" fmla="*/ 26 w 66"/>
                  <a:gd name="T15" fmla="*/ 54 h 58"/>
                  <a:gd name="T16" fmla="*/ 33 w 66"/>
                  <a:gd name="T17" fmla="*/ 58 h 58"/>
                  <a:gd name="T18" fmla="*/ 39 w 66"/>
                  <a:gd name="T19" fmla="*/ 54 h 58"/>
                  <a:gd name="T20" fmla="*/ 59 w 66"/>
                  <a:gd name="T21" fmla="*/ 33 h 58"/>
                  <a:gd name="T22" fmla="*/ 59 w 66"/>
                  <a:gd name="T23" fmla="*/ 33 h 58"/>
                  <a:gd name="T24" fmla="*/ 66 w 66"/>
                  <a:gd name="T25" fmla="*/ 19 h 58"/>
                  <a:gd name="T26" fmla="*/ 54 w 66"/>
                  <a:gd name="T27" fmla="*/ 27 h 58"/>
                  <a:gd name="T28" fmla="*/ 33 w 66"/>
                  <a:gd name="T29" fmla="*/ 48 h 58"/>
                  <a:gd name="T30" fmla="*/ 33 w 66"/>
                  <a:gd name="T31" fmla="*/ 48 h 58"/>
                  <a:gd name="T32" fmla="*/ 32 w 66"/>
                  <a:gd name="T33" fmla="*/ 48 h 58"/>
                  <a:gd name="T34" fmla="*/ 11 w 66"/>
                  <a:gd name="T35" fmla="*/ 27 h 58"/>
                  <a:gd name="T36" fmla="*/ 8 w 66"/>
                  <a:gd name="T37" fmla="*/ 19 h 58"/>
                  <a:gd name="T38" fmla="*/ 19 w 66"/>
                  <a:gd name="T39" fmla="*/ 8 h 58"/>
                  <a:gd name="T40" fmla="*/ 27 w 66"/>
                  <a:gd name="T41" fmla="*/ 12 h 58"/>
                  <a:gd name="T42" fmla="*/ 33 w 66"/>
                  <a:gd name="T43" fmla="*/ 19 h 58"/>
                  <a:gd name="T44" fmla="*/ 39 w 66"/>
                  <a:gd name="T45" fmla="*/ 12 h 58"/>
                  <a:gd name="T46" fmla="*/ 47 w 66"/>
                  <a:gd name="T47" fmla="*/ 8 h 58"/>
                  <a:gd name="T48" fmla="*/ 57 w 66"/>
                  <a:gd name="T49" fmla="*/ 19 h 58"/>
                  <a:gd name="T50" fmla="*/ 54 w 66"/>
                  <a:gd name="T51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58">
                    <a:moveTo>
                      <a:pt x="66" y="19"/>
                    </a:moveTo>
                    <a:cubicBezTo>
                      <a:pt x="66" y="9"/>
                      <a:pt x="57" y="0"/>
                      <a:pt x="47" y="0"/>
                    </a:cubicBezTo>
                    <a:cubicBezTo>
                      <a:pt x="41" y="0"/>
                      <a:pt x="36" y="3"/>
                      <a:pt x="33" y="6"/>
                    </a:cubicBezTo>
                    <a:cubicBezTo>
                      <a:pt x="29" y="3"/>
                      <a:pt x="24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8" y="56"/>
                      <a:pt x="31" y="58"/>
                      <a:pt x="33" y="58"/>
                    </a:cubicBezTo>
                    <a:cubicBezTo>
                      <a:pt x="35" y="58"/>
                      <a:pt x="37" y="56"/>
                      <a:pt x="39" y="5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3" y="30"/>
                      <a:pt x="66" y="25"/>
                      <a:pt x="66" y="19"/>
                    </a:cubicBezTo>
                    <a:close/>
                    <a:moveTo>
                      <a:pt x="54" y="27"/>
                    </a:move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5"/>
                      <a:pt x="8" y="22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2" y="8"/>
                      <a:pt x="24" y="10"/>
                      <a:pt x="27" y="12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1" y="10"/>
                      <a:pt x="44" y="8"/>
                      <a:pt x="47" y="8"/>
                    </a:cubicBezTo>
                    <a:cubicBezTo>
                      <a:pt x="53" y="8"/>
                      <a:pt x="57" y="13"/>
                      <a:pt x="57" y="19"/>
                    </a:cubicBezTo>
                    <a:cubicBezTo>
                      <a:pt x="57" y="22"/>
                      <a:pt x="56" y="25"/>
                      <a:pt x="54" y="27"/>
                    </a:cubicBezTo>
                    <a:close/>
                  </a:path>
                </a:pathLst>
              </a:custGeom>
              <a:solidFill>
                <a:srgbClr val="0C6D9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4" name="Freeform 201"/>
              <p:cNvSpPr/>
              <p:nvPr/>
            </p:nvSpPr>
            <p:spPr bwMode="auto">
              <a:xfrm>
                <a:off x="5806087" y="1515560"/>
                <a:ext cx="197691" cy="191818"/>
              </a:xfrm>
              <a:custGeom>
                <a:avLst/>
                <a:gdLst>
                  <a:gd name="T0" fmla="*/ 39 w 62"/>
                  <a:gd name="T1" fmla="*/ 42 h 60"/>
                  <a:gd name="T2" fmla="*/ 37 w 62"/>
                  <a:gd name="T3" fmla="*/ 38 h 60"/>
                  <a:gd name="T4" fmla="*/ 43 w 62"/>
                  <a:gd name="T5" fmla="*/ 27 h 60"/>
                  <a:gd name="T6" fmla="*/ 44 w 62"/>
                  <a:gd name="T7" fmla="*/ 19 h 60"/>
                  <a:gd name="T8" fmla="*/ 31 w 62"/>
                  <a:gd name="T9" fmla="*/ 0 h 60"/>
                  <a:gd name="T10" fmla="*/ 18 w 62"/>
                  <a:gd name="T11" fmla="*/ 19 h 60"/>
                  <a:gd name="T12" fmla="*/ 20 w 62"/>
                  <a:gd name="T13" fmla="*/ 27 h 60"/>
                  <a:gd name="T14" fmla="*/ 25 w 62"/>
                  <a:gd name="T15" fmla="*/ 38 h 60"/>
                  <a:gd name="T16" fmla="*/ 23 w 62"/>
                  <a:gd name="T17" fmla="*/ 42 h 60"/>
                  <a:gd name="T18" fmla="*/ 0 w 62"/>
                  <a:gd name="T19" fmla="*/ 60 h 60"/>
                  <a:gd name="T20" fmla="*/ 31 w 62"/>
                  <a:gd name="T21" fmla="*/ 60 h 60"/>
                  <a:gd name="T22" fmla="*/ 62 w 62"/>
                  <a:gd name="T23" fmla="*/ 60 h 60"/>
                  <a:gd name="T24" fmla="*/ 39 w 62"/>
                  <a:gd name="T25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0">
                    <a:moveTo>
                      <a:pt x="39" y="42"/>
                    </a:moveTo>
                    <a:cubicBezTo>
                      <a:pt x="37" y="42"/>
                      <a:pt x="37" y="38"/>
                      <a:pt x="37" y="38"/>
                    </a:cubicBezTo>
                    <a:cubicBezTo>
                      <a:pt x="37" y="38"/>
                      <a:pt x="42" y="33"/>
                      <a:pt x="43" y="27"/>
                    </a:cubicBezTo>
                    <a:cubicBezTo>
                      <a:pt x="45" y="27"/>
                      <a:pt x="47" y="21"/>
                      <a:pt x="44" y="19"/>
                    </a:cubicBezTo>
                    <a:cubicBezTo>
                      <a:pt x="44" y="16"/>
                      <a:pt x="48" y="0"/>
                      <a:pt x="31" y="0"/>
                    </a:cubicBezTo>
                    <a:cubicBezTo>
                      <a:pt x="15" y="0"/>
                      <a:pt x="18" y="16"/>
                      <a:pt x="18" y="19"/>
                    </a:cubicBezTo>
                    <a:cubicBezTo>
                      <a:pt x="15" y="21"/>
                      <a:pt x="17" y="27"/>
                      <a:pt x="20" y="27"/>
                    </a:cubicBezTo>
                    <a:cubicBezTo>
                      <a:pt x="21" y="33"/>
                      <a:pt x="25" y="38"/>
                      <a:pt x="25" y="38"/>
                    </a:cubicBezTo>
                    <a:cubicBezTo>
                      <a:pt x="25" y="38"/>
                      <a:pt x="25" y="42"/>
                      <a:pt x="23" y="42"/>
                    </a:cubicBezTo>
                    <a:cubicBezTo>
                      <a:pt x="19" y="43"/>
                      <a:pt x="0" y="51"/>
                      <a:pt x="0" y="6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2" y="51"/>
                      <a:pt x="44" y="43"/>
                      <a:pt x="39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5" name="Freeform 224"/>
              <p:cNvSpPr>
                <a:spLocks noEditPoints="1"/>
              </p:cNvSpPr>
              <p:nvPr/>
            </p:nvSpPr>
            <p:spPr bwMode="auto">
              <a:xfrm>
                <a:off x="6771087" y="1745564"/>
                <a:ext cx="150715" cy="150714"/>
              </a:xfrm>
              <a:custGeom>
                <a:avLst/>
                <a:gdLst>
                  <a:gd name="T0" fmla="*/ 3 w 47"/>
                  <a:gd name="T1" fmla="*/ 0 h 47"/>
                  <a:gd name="T2" fmla="*/ 21 w 47"/>
                  <a:gd name="T3" fmla="*/ 0 h 47"/>
                  <a:gd name="T4" fmla="*/ 21 w 47"/>
                  <a:gd name="T5" fmla="*/ 3 h 47"/>
                  <a:gd name="T6" fmla="*/ 3 w 47"/>
                  <a:gd name="T7" fmla="*/ 3 h 47"/>
                  <a:gd name="T8" fmla="*/ 3 w 47"/>
                  <a:gd name="T9" fmla="*/ 0 h 47"/>
                  <a:gd name="T10" fmla="*/ 26 w 47"/>
                  <a:gd name="T11" fmla="*/ 0 h 47"/>
                  <a:gd name="T12" fmla="*/ 44 w 47"/>
                  <a:gd name="T13" fmla="*/ 0 h 47"/>
                  <a:gd name="T14" fmla="*/ 44 w 47"/>
                  <a:gd name="T15" fmla="*/ 3 h 47"/>
                  <a:gd name="T16" fmla="*/ 26 w 47"/>
                  <a:gd name="T17" fmla="*/ 3 h 47"/>
                  <a:gd name="T18" fmla="*/ 26 w 47"/>
                  <a:gd name="T19" fmla="*/ 0 h 47"/>
                  <a:gd name="T20" fmla="*/ 43 w 47"/>
                  <a:gd name="T21" fmla="*/ 15 h 47"/>
                  <a:gd name="T22" fmla="*/ 41 w 47"/>
                  <a:gd name="T23" fmla="*/ 15 h 47"/>
                  <a:gd name="T24" fmla="*/ 41 w 47"/>
                  <a:gd name="T25" fmla="*/ 3 h 47"/>
                  <a:gd name="T26" fmla="*/ 29 w 47"/>
                  <a:gd name="T27" fmla="*/ 3 h 47"/>
                  <a:gd name="T28" fmla="*/ 29 w 47"/>
                  <a:gd name="T29" fmla="*/ 15 h 47"/>
                  <a:gd name="T30" fmla="*/ 18 w 47"/>
                  <a:gd name="T31" fmla="*/ 15 h 47"/>
                  <a:gd name="T32" fmla="*/ 18 w 47"/>
                  <a:gd name="T33" fmla="*/ 3 h 47"/>
                  <a:gd name="T34" fmla="*/ 6 w 47"/>
                  <a:gd name="T35" fmla="*/ 3 h 47"/>
                  <a:gd name="T36" fmla="*/ 6 w 47"/>
                  <a:gd name="T37" fmla="*/ 15 h 47"/>
                  <a:gd name="T38" fmla="*/ 4 w 47"/>
                  <a:gd name="T39" fmla="*/ 15 h 47"/>
                  <a:gd name="T40" fmla="*/ 0 w 47"/>
                  <a:gd name="T41" fmla="*/ 18 h 47"/>
                  <a:gd name="T42" fmla="*/ 0 w 47"/>
                  <a:gd name="T43" fmla="*/ 44 h 47"/>
                  <a:gd name="T44" fmla="*/ 4 w 47"/>
                  <a:gd name="T45" fmla="*/ 47 h 47"/>
                  <a:gd name="T46" fmla="*/ 17 w 47"/>
                  <a:gd name="T47" fmla="*/ 47 h 47"/>
                  <a:gd name="T48" fmla="*/ 21 w 47"/>
                  <a:gd name="T49" fmla="*/ 44 h 47"/>
                  <a:gd name="T50" fmla="*/ 21 w 47"/>
                  <a:gd name="T51" fmla="*/ 27 h 47"/>
                  <a:gd name="T52" fmla="*/ 26 w 47"/>
                  <a:gd name="T53" fmla="*/ 27 h 47"/>
                  <a:gd name="T54" fmla="*/ 26 w 47"/>
                  <a:gd name="T55" fmla="*/ 44 h 47"/>
                  <a:gd name="T56" fmla="*/ 30 w 47"/>
                  <a:gd name="T57" fmla="*/ 47 h 47"/>
                  <a:gd name="T58" fmla="*/ 43 w 47"/>
                  <a:gd name="T59" fmla="*/ 47 h 47"/>
                  <a:gd name="T60" fmla="*/ 47 w 47"/>
                  <a:gd name="T61" fmla="*/ 44 h 47"/>
                  <a:gd name="T62" fmla="*/ 47 w 47"/>
                  <a:gd name="T63" fmla="*/ 18 h 47"/>
                  <a:gd name="T64" fmla="*/ 43 w 47"/>
                  <a:gd name="T65" fmla="*/ 15 h 47"/>
                  <a:gd name="T66" fmla="*/ 16 w 47"/>
                  <a:gd name="T67" fmla="*/ 44 h 47"/>
                  <a:gd name="T68" fmla="*/ 5 w 47"/>
                  <a:gd name="T69" fmla="*/ 44 h 47"/>
                  <a:gd name="T70" fmla="*/ 3 w 47"/>
                  <a:gd name="T71" fmla="*/ 42 h 47"/>
                  <a:gd name="T72" fmla="*/ 5 w 47"/>
                  <a:gd name="T73" fmla="*/ 41 h 47"/>
                  <a:gd name="T74" fmla="*/ 16 w 47"/>
                  <a:gd name="T75" fmla="*/ 41 h 47"/>
                  <a:gd name="T76" fmla="*/ 18 w 47"/>
                  <a:gd name="T77" fmla="*/ 42 h 47"/>
                  <a:gd name="T78" fmla="*/ 16 w 47"/>
                  <a:gd name="T79" fmla="*/ 44 h 47"/>
                  <a:gd name="T80" fmla="*/ 25 w 47"/>
                  <a:gd name="T81" fmla="*/ 24 h 47"/>
                  <a:gd name="T82" fmla="*/ 22 w 47"/>
                  <a:gd name="T83" fmla="*/ 24 h 47"/>
                  <a:gd name="T84" fmla="*/ 21 w 47"/>
                  <a:gd name="T85" fmla="*/ 22 h 47"/>
                  <a:gd name="T86" fmla="*/ 22 w 47"/>
                  <a:gd name="T87" fmla="*/ 21 h 47"/>
                  <a:gd name="T88" fmla="*/ 25 w 47"/>
                  <a:gd name="T89" fmla="*/ 21 h 47"/>
                  <a:gd name="T90" fmla="*/ 26 w 47"/>
                  <a:gd name="T91" fmla="*/ 22 h 47"/>
                  <a:gd name="T92" fmla="*/ 25 w 47"/>
                  <a:gd name="T93" fmla="*/ 24 h 47"/>
                  <a:gd name="T94" fmla="*/ 42 w 47"/>
                  <a:gd name="T95" fmla="*/ 44 h 47"/>
                  <a:gd name="T96" fmla="*/ 31 w 47"/>
                  <a:gd name="T97" fmla="*/ 44 h 47"/>
                  <a:gd name="T98" fmla="*/ 29 w 47"/>
                  <a:gd name="T99" fmla="*/ 42 h 47"/>
                  <a:gd name="T100" fmla="*/ 31 w 47"/>
                  <a:gd name="T101" fmla="*/ 41 h 47"/>
                  <a:gd name="T102" fmla="*/ 42 w 47"/>
                  <a:gd name="T103" fmla="*/ 41 h 47"/>
                  <a:gd name="T104" fmla="*/ 44 w 47"/>
                  <a:gd name="T105" fmla="*/ 42 h 47"/>
                  <a:gd name="T106" fmla="*/ 42 w 47"/>
                  <a:gd name="T107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" h="47">
                    <a:moveTo>
                      <a:pt x="3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0"/>
                    </a:lnTo>
                    <a:close/>
                    <a:moveTo>
                      <a:pt x="26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26" y="0"/>
                    </a:lnTo>
                    <a:close/>
                    <a:moveTo>
                      <a:pt x="43" y="15"/>
                    </a:move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5"/>
                      <a:pt x="0" y="16"/>
                      <a:pt x="0" y="1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2" y="47"/>
                      <a:pt x="4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9" y="47"/>
                      <a:pt x="21" y="45"/>
                      <a:pt x="21" y="44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5"/>
                      <a:pt x="28" y="47"/>
                      <a:pt x="30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5" y="47"/>
                      <a:pt x="47" y="45"/>
                      <a:pt x="47" y="44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6"/>
                      <a:pt x="45" y="15"/>
                      <a:pt x="43" y="15"/>
                    </a:cubicBezTo>
                    <a:close/>
                    <a:moveTo>
                      <a:pt x="16" y="44"/>
                    </a:moveTo>
                    <a:cubicBezTo>
                      <a:pt x="5" y="44"/>
                      <a:pt x="5" y="44"/>
                      <a:pt x="5" y="44"/>
                    </a:cubicBezTo>
                    <a:cubicBezTo>
                      <a:pt x="4" y="44"/>
                      <a:pt x="3" y="43"/>
                      <a:pt x="3" y="42"/>
                    </a:cubicBezTo>
                    <a:cubicBezTo>
                      <a:pt x="3" y="42"/>
                      <a:pt x="4" y="41"/>
                      <a:pt x="5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1"/>
                      <a:pt x="18" y="42"/>
                      <a:pt x="18" y="42"/>
                    </a:cubicBezTo>
                    <a:cubicBezTo>
                      <a:pt x="18" y="43"/>
                      <a:pt x="17" y="44"/>
                      <a:pt x="16" y="44"/>
                    </a:cubicBezTo>
                    <a:close/>
                    <a:moveTo>
                      <a:pt x="25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1" y="24"/>
                      <a:pt x="21" y="23"/>
                      <a:pt x="21" y="22"/>
                    </a:cubicBezTo>
                    <a:cubicBezTo>
                      <a:pt x="21" y="21"/>
                      <a:pt x="21" y="21"/>
                      <a:pt x="22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1"/>
                      <a:pt x="26" y="21"/>
                      <a:pt x="26" y="22"/>
                    </a:cubicBezTo>
                    <a:cubicBezTo>
                      <a:pt x="26" y="23"/>
                      <a:pt x="26" y="24"/>
                      <a:pt x="25" y="24"/>
                    </a:cubicBezTo>
                    <a:close/>
                    <a:moveTo>
                      <a:pt x="42" y="44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29" y="43"/>
                      <a:pt x="29" y="42"/>
                    </a:cubicBezTo>
                    <a:cubicBezTo>
                      <a:pt x="29" y="42"/>
                      <a:pt x="30" y="41"/>
                      <a:pt x="31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4" y="42"/>
                      <a:pt x="44" y="42"/>
                    </a:cubicBezTo>
                    <a:cubicBezTo>
                      <a:pt x="44" y="43"/>
                      <a:pt x="43" y="44"/>
                      <a:pt x="42" y="44"/>
                    </a:cubicBezTo>
                    <a:close/>
                  </a:path>
                </a:pathLst>
              </a:custGeom>
              <a:solidFill>
                <a:srgbClr val="0C6D9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6" name="Freeform 165"/>
              <p:cNvSpPr>
                <a:spLocks noEditPoints="1"/>
              </p:cNvSpPr>
              <p:nvPr/>
            </p:nvSpPr>
            <p:spPr bwMode="auto">
              <a:xfrm>
                <a:off x="8191769" y="2620489"/>
                <a:ext cx="236837" cy="266197"/>
              </a:xfrm>
              <a:custGeom>
                <a:avLst/>
                <a:gdLst>
                  <a:gd name="T0" fmla="*/ 58 w 74"/>
                  <a:gd name="T1" fmla="*/ 25 h 83"/>
                  <a:gd name="T2" fmla="*/ 62 w 74"/>
                  <a:gd name="T3" fmla="*/ 22 h 83"/>
                  <a:gd name="T4" fmla="*/ 68 w 74"/>
                  <a:gd name="T5" fmla="*/ 12 h 83"/>
                  <a:gd name="T6" fmla="*/ 65 w 74"/>
                  <a:gd name="T7" fmla="*/ 3 h 83"/>
                  <a:gd name="T8" fmla="*/ 58 w 74"/>
                  <a:gd name="T9" fmla="*/ 0 h 83"/>
                  <a:gd name="T10" fmla="*/ 46 w 74"/>
                  <a:gd name="T11" fmla="*/ 5 h 83"/>
                  <a:gd name="T12" fmla="*/ 36 w 74"/>
                  <a:gd name="T13" fmla="*/ 24 h 83"/>
                  <a:gd name="T14" fmla="*/ 27 w 74"/>
                  <a:gd name="T15" fmla="*/ 6 h 83"/>
                  <a:gd name="T16" fmla="*/ 18 w 74"/>
                  <a:gd name="T17" fmla="*/ 2 h 83"/>
                  <a:gd name="T18" fmla="*/ 11 w 74"/>
                  <a:gd name="T19" fmla="*/ 5 h 83"/>
                  <a:gd name="T20" fmla="*/ 12 w 74"/>
                  <a:gd name="T21" fmla="*/ 21 h 83"/>
                  <a:gd name="T22" fmla="*/ 18 w 74"/>
                  <a:gd name="T23" fmla="*/ 25 h 83"/>
                  <a:gd name="T24" fmla="*/ 0 w 74"/>
                  <a:gd name="T25" fmla="*/ 25 h 83"/>
                  <a:gd name="T26" fmla="*/ 0 w 74"/>
                  <a:gd name="T27" fmla="*/ 46 h 83"/>
                  <a:gd name="T28" fmla="*/ 5 w 74"/>
                  <a:gd name="T29" fmla="*/ 46 h 83"/>
                  <a:gd name="T30" fmla="*/ 5 w 74"/>
                  <a:gd name="T31" fmla="*/ 83 h 83"/>
                  <a:gd name="T32" fmla="*/ 68 w 74"/>
                  <a:gd name="T33" fmla="*/ 83 h 83"/>
                  <a:gd name="T34" fmla="*/ 68 w 74"/>
                  <a:gd name="T35" fmla="*/ 46 h 83"/>
                  <a:gd name="T36" fmla="*/ 74 w 74"/>
                  <a:gd name="T37" fmla="*/ 46 h 83"/>
                  <a:gd name="T38" fmla="*/ 74 w 74"/>
                  <a:gd name="T39" fmla="*/ 25 h 83"/>
                  <a:gd name="T40" fmla="*/ 58 w 74"/>
                  <a:gd name="T41" fmla="*/ 25 h 83"/>
                  <a:gd name="T42" fmla="*/ 50 w 74"/>
                  <a:gd name="T43" fmla="*/ 9 h 83"/>
                  <a:gd name="T44" fmla="*/ 58 w 74"/>
                  <a:gd name="T45" fmla="*/ 6 h 83"/>
                  <a:gd name="T46" fmla="*/ 61 w 74"/>
                  <a:gd name="T47" fmla="*/ 7 h 83"/>
                  <a:gd name="T48" fmla="*/ 58 w 74"/>
                  <a:gd name="T49" fmla="*/ 17 h 83"/>
                  <a:gd name="T50" fmla="*/ 46 w 74"/>
                  <a:gd name="T51" fmla="*/ 25 h 83"/>
                  <a:gd name="T52" fmla="*/ 41 w 74"/>
                  <a:gd name="T53" fmla="*/ 25 h 83"/>
                  <a:gd name="T54" fmla="*/ 50 w 74"/>
                  <a:gd name="T55" fmla="*/ 9 h 83"/>
                  <a:gd name="T56" fmla="*/ 14 w 74"/>
                  <a:gd name="T57" fmla="*/ 12 h 83"/>
                  <a:gd name="T58" fmla="*/ 15 w 74"/>
                  <a:gd name="T59" fmla="*/ 9 h 83"/>
                  <a:gd name="T60" fmla="*/ 18 w 74"/>
                  <a:gd name="T61" fmla="*/ 8 h 83"/>
                  <a:gd name="T62" fmla="*/ 18 w 74"/>
                  <a:gd name="T63" fmla="*/ 8 h 83"/>
                  <a:gd name="T64" fmla="*/ 23 w 74"/>
                  <a:gd name="T65" fmla="*/ 10 h 83"/>
                  <a:gd name="T66" fmla="*/ 29 w 74"/>
                  <a:gd name="T67" fmla="*/ 23 h 83"/>
                  <a:gd name="T68" fmla="*/ 29 w 74"/>
                  <a:gd name="T69" fmla="*/ 23 h 83"/>
                  <a:gd name="T70" fmla="*/ 29 w 74"/>
                  <a:gd name="T71" fmla="*/ 23 h 83"/>
                  <a:gd name="T72" fmla="*/ 16 w 74"/>
                  <a:gd name="T73" fmla="*/ 17 h 83"/>
                  <a:gd name="T74" fmla="*/ 14 w 74"/>
                  <a:gd name="T75" fmla="*/ 12 h 83"/>
                  <a:gd name="T76" fmla="*/ 32 w 74"/>
                  <a:gd name="T77" fmla="*/ 78 h 83"/>
                  <a:gd name="T78" fmla="*/ 11 w 74"/>
                  <a:gd name="T79" fmla="*/ 78 h 83"/>
                  <a:gd name="T80" fmla="*/ 11 w 74"/>
                  <a:gd name="T81" fmla="*/ 44 h 83"/>
                  <a:gd name="T82" fmla="*/ 32 w 74"/>
                  <a:gd name="T83" fmla="*/ 44 h 83"/>
                  <a:gd name="T84" fmla="*/ 32 w 74"/>
                  <a:gd name="T85" fmla="*/ 78 h 83"/>
                  <a:gd name="T86" fmla="*/ 32 w 74"/>
                  <a:gd name="T87" fmla="*/ 41 h 83"/>
                  <a:gd name="T88" fmla="*/ 5 w 74"/>
                  <a:gd name="T89" fmla="*/ 41 h 83"/>
                  <a:gd name="T90" fmla="*/ 5 w 74"/>
                  <a:gd name="T91" fmla="*/ 30 h 83"/>
                  <a:gd name="T92" fmla="*/ 32 w 74"/>
                  <a:gd name="T93" fmla="*/ 30 h 83"/>
                  <a:gd name="T94" fmla="*/ 32 w 74"/>
                  <a:gd name="T95" fmla="*/ 41 h 83"/>
                  <a:gd name="T96" fmla="*/ 63 w 74"/>
                  <a:gd name="T97" fmla="*/ 78 h 83"/>
                  <a:gd name="T98" fmla="*/ 42 w 74"/>
                  <a:gd name="T99" fmla="*/ 78 h 83"/>
                  <a:gd name="T100" fmla="*/ 42 w 74"/>
                  <a:gd name="T101" fmla="*/ 44 h 83"/>
                  <a:gd name="T102" fmla="*/ 63 w 74"/>
                  <a:gd name="T103" fmla="*/ 44 h 83"/>
                  <a:gd name="T104" fmla="*/ 63 w 74"/>
                  <a:gd name="T105" fmla="*/ 78 h 83"/>
                  <a:gd name="T106" fmla="*/ 68 w 74"/>
                  <a:gd name="T107" fmla="*/ 41 h 83"/>
                  <a:gd name="T108" fmla="*/ 42 w 74"/>
                  <a:gd name="T109" fmla="*/ 41 h 83"/>
                  <a:gd name="T110" fmla="*/ 42 w 74"/>
                  <a:gd name="T111" fmla="*/ 30 h 83"/>
                  <a:gd name="T112" fmla="*/ 68 w 74"/>
                  <a:gd name="T113" fmla="*/ 30 h 83"/>
                  <a:gd name="T114" fmla="*/ 68 w 74"/>
                  <a:gd name="T115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83">
                    <a:moveTo>
                      <a:pt x="58" y="25"/>
                    </a:moveTo>
                    <a:cubicBezTo>
                      <a:pt x="60" y="24"/>
                      <a:pt x="61" y="23"/>
                      <a:pt x="62" y="22"/>
                    </a:cubicBezTo>
                    <a:cubicBezTo>
                      <a:pt x="65" y="19"/>
                      <a:pt x="67" y="15"/>
                      <a:pt x="68" y="12"/>
                    </a:cubicBezTo>
                    <a:cubicBezTo>
                      <a:pt x="68" y="8"/>
                      <a:pt x="67" y="5"/>
                      <a:pt x="65" y="3"/>
                    </a:cubicBezTo>
                    <a:cubicBezTo>
                      <a:pt x="63" y="1"/>
                      <a:pt x="61" y="0"/>
                      <a:pt x="58" y="0"/>
                    </a:cubicBezTo>
                    <a:cubicBezTo>
                      <a:pt x="54" y="0"/>
                      <a:pt x="49" y="2"/>
                      <a:pt x="46" y="5"/>
                    </a:cubicBezTo>
                    <a:cubicBezTo>
                      <a:pt x="41" y="11"/>
                      <a:pt x="37" y="18"/>
                      <a:pt x="36" y="24"/>
                    </a:cubicBezTo>
                    <a:cubicBezTo>
                      <a:pt x="34" y="18"/>
                      <a:pt x="32" y="11"/>
                      <a:pt x="27" y="6"/>
                    </a:cubicBezTo>
                    <a:cubicBezTo>
                      <a:pt x="24" y="3"/>
                      <a:pt x="21" y="2"/>
                      <a:pt x="18" y="2"/>
                    </a:cubicBezTo>
                    <a:cubicBezTo>
                      <a:pt x="15" y="2"/>
                      <a:pt x="13" y="3"/>
                      <a:pt x="11" y="5"/>
                    </a:cubicBezTo>
                    <a:cubicBezTo>
                      <a:pt x="7" y="9"/>
                      <a:pt x="7" y="16"/>
                      <a:pt x="12" y="21"/>
                    </a:cubicBezTo>
                    <a:cubicBezTo>
                      <a:pt x="14" y="22"/>
                      <a:pt x="16" y="24"/>
                      <a:pt x="18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58" y="25"/>
                    </a:lnTo>
                    <a:close/>
                    <a:moveTo>
                      <a:pt x="50" y="9"/>
                    </a:moveTo>
                    <a:cubicBezTo>
                      <a:pt x="52" y="7"/>
                      <a:pt x="55" y="6"/>
                      <a:pt x="58" y="6"/>
                    </a:cubicBezTo>
                    <a:cubicBezTo>
                      <a:pt x="59" y="6"/>
                      <a:pt x="60" y="6"/>
                      <a:pt x="61" y="7"/>
                    </a:cubicBezTo>
                    <a:cubicBezTo>
                      <a:pt x="63" y="9"/>
                      <a:pt x="62" y="14"/>
                      <a:pt x="58" y="17"/>
                    </a:cubicBezTo>
                    <a:cubicBezTo>
                      <a:pt x="55" y="21"/>
                      <a:pt x="50" y="23"/>
                      <a:pt x="46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3" y="20"/>
                      <a:pt x="46" y="14"/>
                      <a:pt x="50" y="9"/>
                    </a:cubicBezTo>
                    <a:close/>
                    <a:moveTo>
                      <a:pt x="14" y="12"/>
                    </a:moveTo>
                    <a:cubicBezTo>
                      <a:pt x="14" y="11"/>
                      <a:pt x="14" y="10"/>
                      <a:pt x="15" y="9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21" y="9"/>
                      <a:pt x="23" y="10"/>
                    </a:cubicBezTo>
                    <a:cubicBezTo>
                      <a:pt x="25" y="13"/>
                      <a:pt x="28" y="17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3" y="22"/>
                      <a:pt x="19" y="19"/>
                      <a:pt x="16" y="17"/>
                    </a:cubicBezTo>
                    <a:cubicBezTo>
                      <a:pt x="15" y="15"/>
                      <a:pt x="14" y="14"/>
                      <a:pt x="14" y="12"/>
                    </a:cubicBezTo>
                    <a:close/>
                    <a:moveTo>
                      <a:pt x="32" y="78"/>
                    </a:move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78"/>
                    </a:lnTo>
                    <a:close/>
                    <a:moveTo>
                      <a:pt x="32" y="41"/>
                    </a:moveTo>
                    <a:cubicBezTo>
                      <a:pt x="5" y="41"/>
                      <a:pt x="5" y="41"/>
                      <a:pt x="5" y="41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32" y="30"/>
                      <a:pt x="32" y="30"/>
                      <a:pt x="32" y="30"/>
                    </a:cubicBezTo>
                    <a:lnTo>
                      <a:pt x="32" y="41"/>
                    </a:lnTo>
                    <a:close/>
                    <a:moveTo>
                      <a:pt x="63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63" y="44"/>
                      <a:pt x="63" y="44"/>
                      <a:pt x="63" y="44"/>
                    </a:cubicBezTo>
                    <a:lnTo>
                      <a:pt x="63" y="78"/>
                    </a:lnTo>
                    <a:close/>
                    <a:moveTo>
                      <a:pt x="68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68" y="30"/>
                      <a:pt x="68" y="30"/>
                      <a:pt x="68" y="30"/>
                    </a:cubicBezTo>
                    <a:lnTo>
                      <a:pt x="68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7" name="Freeform 170"/>
              <p:cNvSpPr>
                <a:spLocks noEditPoints="1"/>
              </p:cNvSpPr>
              <p:nvPr/>
            </p:nvSpPr>
            <p:spPr bwMode="auto">
              <a:xfrm>
                <a:off x="8084116" y="2039163"/>
                <a:ext cx="303387" cy="264239"/>
              </a:xfrm>
              <a:custGeom>
                <a:avLst/>
                <a:gdLst>
                  <a:gd name="T0" fmla="*/ 95 w 95"/>
                  <a:gd name="T1" fmla="*/ 34 h 83"/>
                  <a:gd name="T2" fmla="*/ 83 w 95"/>
                  <a:gd name="T3" fmla="*/ 0 h 83"/>
                  <a:gd name="T4" fmla="*/ 83 w 95"/>
                  <a:gd name="T5" fmla="*/ 0 h 83"/>
                  <a:gd name="T6" fmla="*/ 75 w 95"/>
                  <a:gd name="T7" fmla="*/ 0 h 83"/>
                  <a:gd name="T8" fmla="*/ 31 w 95"/>
                  <a:gd name="T9" fmla="*/ 19 h 83"/>
                  <a:gd name="T10" fmla="*/ 30 w 95"/>
                  <a:gd name="T11" fmla="*/ 34 h 83"/>
                  <a:gd name="T12" fmla="*/ 31 w 95"/>
                  <a:gd name="T13" fmla="*/ 49 h 83"/>
                  <a:gd name="T14" fmla="*/ 75 w 95"/>
                  <a:gd name="T15" fmla="*/ 68 h 83"/>
                  <a:gd name="T16" fmla="*/ 83 w 95"/>
                  <a:gd name="T17" fmla="*/ 68 h 83"/>
                  <a:gd name="T18" fmla="*/ 83 w 95"/>
                  <a:gd name="T19" fmla="*/ 68 h 83"/>
                  <a:gd name="T20" fmla="*/ 95 w 95"/>
                  <a:gd name="T21" fmla="*/ 34 h 83"/>
                  <a:gd name="T22" fmla="*/ 80 w 95"/>
                  <a:gd name="T23" fmla="*/ 63 h 83"/>
                  <a:gd name="T24" fmla="*/ 78 w 95"/>
                  <a:gd name="T25" fmla="*/ 61 h 83"/>
                  <a:gd name="T26" fmla="*/ 75 w 95"/>
                  <a:gd name="T27" fmla="*/ 55 h 83"/>
                  <a:gd name="T28" fmla="*/ 71 w 95"/>
                  <a:gd name="T29" fmla="*/ 34 h 83"/>
                  <a:gd name="T30" fmla="*/ 75 w 95"/>
                  <a:gd name="T31" fmla="*/ 13 h 83"/>
                  <a:gd name="T32" fmla="*/ 78 w 95"/>
                  <a:gd name="T33" fmla="*/ 7 h 83"/>
                  <a:gd name="T34" fmla="*/ 80 w 95"/>
                  <a:gd name="T35" fmla="*/ 5 h 83"/>
                  <a:gd name="T36" fmla="*/ 83 w 95"/>
                  <a:gd name="T37" fmla="*/ 7 h 83"/>
                  <a:gd name="T38" fmla="*/ 86 w 95"/>
                  <a:gd name="T39" fmla="*/ 13 h 83"/>
                  <a:gd name="T40" fmla="*/ 89 w 95"/>
                  <a:gd name="T41" fmla="*/ 34 h 83"/>
                  <a:gd name="T42" fmla="*/ 86 w 95"/>
                  <a:gd name="T43" fmla="*/ 55 h 83"/>
                  <a:gd name="T44" fmla="*/ 83 w 95"/>
                  <a:gd name="T45" fmla="*/ 61 h 83"/>
                  <a:gd name="T46" fmla="*/ 80 w 95"/>
                  <a:gd name="T47" fmla="*/ 63 h 83"/>
                  <a:gd name="T48" fmla="*/ 24 w 95"/>
                  <a:gd name="T49" fmla="*/ 34 h 83"/>
                  <a:gd name="T50" fmla="*/ 25 w 95"/>
                  <a:gd name="T51" fmla="*/ 20 h 83"/>
                  <a:gd name="T52" fmla="*/ 12 w 95"/>
                  <a:gd name="T53" fmla="*/ 21 h 83"/>
                  <a:gd name="T54" fmla="*/ 5 w 95"/>
                  <a:gd name="T55" fmla="*/ 21 h 83"/>
                  <a:gd name="T56" fmla="*/ 0 w 95"/>
                  <a:gd name="T57" fmla="*/ 30 h 83"/>
                  <a:gd name="T58" fmla="*/ 0 w 95"/>
                  <a:gd name="T59" fmla="*/ 38 h 83"/>
                  <a:gd name="T60" fmla="*/ 5 w 95"/>
                  <a:gd name="T61" fmla="*/ 47 h 83"/>
                  <a:gd name="T62" fmla="*/ 12 w 95"/>
                  <a:gd name="T63" fmla="*/ 47 h 83"/>
                  <a:gd name="T64" fmla="*/ 25 w 95"/>
                  <a:gd name="T65" fmla="*/ 48 h 83"/>
                  <a:gd name="T66" fmla="*/ 24 w 95"/>
                  <a:gd name="T67" fmla="*/ 34 h 83"/>
                  <a:gd name="T68" fmla="*/ 34 w 95"/>
                  <a:gd name="T69" fmla="*/ 54 h 83"/>
                  <a:gd name="T70" fmla="*/ 23 w 95"/>
                  <a:gd name="T71" fmla="*/ 51 h 83"/>
                  <a:gd name="T72" fmla="*/ 30 w 95"/>
                  <a:gd name="T73" fmla="*/ 81 h 83"/>
                  <a:gd name="T74" fmla="*/ 34 w 95"/>
                  <a:gd name="T75" fmla="*/ 83 h 83"/>
                  <a:gd name="T76" fmla="*/ 44 w 95"/>
                  <a:gd name="T77" fmla="*/ 78 h 83"/>
                  <a:gd name="T78" fmla="*/ 46 w 95"/>
                  <a:gd name="T79" fmla="*/ 75 h 83"/>
                  <a:gd name="T80" fmla="*/ 34 w 95"/>
                  <a:gd name="T81" fmla="*/ 54 h 83"/>
                  <a:gd name="T82" fmla="*/ 80 w 95"/>
                  <a:gd name="T83" fmla="*/ 45 h 83"/>
                  <a:gd name="T84" fmla="*/ 79 w 95"/>
                  <a:gd name="T85" fmla="*/ 45 h 83"/>
                  <a:gd name="T86" fmla="*/ 78 w 95"/>
                  <a:gd name="T87" fmla="*/ 42 h 83"/>
                  <a:gd name="T88" fmla="*/ 77 w 95"/>
                  <a:gd name="T89" fmla="*/ 34 h 83"/>
                  <a:gd name="T90" fmla="*/ 78 w 95"/>
                  <a:gd name="T91" fmla="*/ 26 h 83"/>
                  <a:gd name="T92" fmla="*/ 79 w 95"/>
                  <a:gd name="T93" fmla="*/ 24 h 83"/>
                  <a:gd name="T94" fmla="*/ 80 w 95"/>
                  <a:gd name="T95" fmla="*/ 23 h 83"/>
                  <a:gd name="T96" fmla="*/ 81 w 95"/>
                  <a:gd name="T97" fmla="*/ 24 h 83"/>
                  <a:gd name="T98" fmla="*/ 82 w 95"/>
                  <a:gd name="T99" fmla="*/ 26 h 83"/>
                  <a:gd name="T100" fmla="*/ 84 w 95"/>
                  <a:gd name="T101" fmla="*/ 34 h 83"/>
                  <a:gd name="T102" fmla="*/ 82 w 95"/>
                  <a:gd name="T103" fmla="*/ 42 h 83"/>
                  <a:gd name="T104" fmla="*/ 81 w 95"/>
                  <a:gd name="T105" fmla="*/ 45 h 83"/>
                  <a:gd name="T106" fmla="*/ 80 w 95"/>
                  <a:gd name="T107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83">
                    <a:moveTo>
                      <a:pt x="95" y="34"/>
                    </a:moveTo>
                    <a:cubicBezTo>
                      <a:pt x="95" y="15"/>
                      <a:pt x="90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57" y="14"/>
                      <a:pt x="31" y="19"/>
                    </a:cubicBezTo>
                    <a:cubicBezTo>
                      <a:pt x="31" y="23"/>
                      <a:pt x="30" y="28"/>
                      <a:pt x="30" y="34"/>
                    </a:cubicBezTo>
                    <a:cubicBezTo>
                      <a:pt x="30" y="40"/>
                      <a:pt x="31" y="45"/>
                      <a:pt x="31" y="49"/>
                    </a:cubicBezTo>
                    <a:cubicBezTo>
                      <a:pt x="57" y="54"/>
                      <a:pt x="75" y="68"/>
                      <a:pt x="75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90" y="68"/>
                      <a:pt x="95" y="53"/>
                      <a:pt x="95" y="34"/>
                    </a:cubicBezTo>
                    <a:close/>
                    <a:moveTo>
                      <a:pt x="80" y="63"/>
                    </a:moveTo>
                    <a:cubicBezTo>
                      <a:pt x="79" y="63"/>
                      <a:pt x="78" y="62"/>
                      <a:pt x="78" y="61"/>
                    </a:cubicBezTo>
                    <a:cubicBezTo>
                      <a:pt x="77" y="60"/>
                      <a:pt x="76" y="58"/>
                      <a:pt x="75" y="55"/>
                    </a:cubicBezTo>
                    <a:cubicBezTo>
                      <a:pt x="73" y="50"/>
                      <a:pt x="71" y="42"/>
                      <a:pt x="71" y="34"/>
                    </a:cubicBezTo>
                    <a:cubicBezTo>
                      <a:pt x="71" y="26"/>
                      <a:pt x="73" y="18"/>
                      <a:pt x="75" y="13"/>
                    </a:cubicBezTo>
                    <a:cubicBezTo>
                      <a:pt x="76" y="10"/>
                      <a:pt x="77" y="8"/>
                      <a:pt x="78" y="7"/>
                    </a:cubicBezTo>
                    <a:cubicBezTo>
                      <a:pt x="78" y="6"/>
                      <a:pt x="79" y="5"/>
                      <a:pt x="80" y="5"/>
                    </a:cubicBezTo>
                    <a:cubicBezTo>
                      <a:pt x="81" y="5"/>
                      <a:pt x="82" y="6"/>
                      <a:pt x="83" y="7"/>
                    </a:cubicBezTo>
                    <a:cubicBezTo>
                      <a:pt x="84" y="8"/>
                      <a:pt x="85" y="10"/>
                      <a:pt x="86" y="13"/>
                    </a:cubicBezTo>
                    <a:cubicBezTo>
                      <a:pt x="88" y="18"/>
                      <a:pt x="89" y="26"/>
                      <a:pt x="89" y="34"/>
                    </a:cubicBezTo>
                    <a:cubicBezTo>
                      <a:pt x="89" y="42"/>
                      <a:pt x="88" y="50"/>
                      <a:pt x="86" y="55"/>
                    </a:cubicBezTo>
                    <a:cubicBezTo>
                      <a:pt x="85" y="58"/>
                      <a:pt x="84" y="60"/>
                      <a:pt x="83" y="61"/>
                    </a:cubicBezTo>
                    <a:cubicBezTo>
                      <a:pt x="82" y="62"/>
                      <a:pt x="81" y="63"/>
                      <a:pt x="80" y="63"/>
                    </a:cubicBezTo>
                    <a:close/>
                    <a:moveTo>
                      <a:pt x="24" y="34"/>
                    </a:moveTo>
                    <a:cubicBezTo>
                      <a:pt x="24" y="29"/>
                      <a:pt x="24" y="25"/>
                      <a:pt x="25" y="20"/>
                    </a:cubicBezTo>
                    <a:cubicBezTo>
                      <a:pt x="20" y="21"/>
                      <a:pt x="16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12" y="47"/>
                    </a:cubicBezTo>
                    <a:cubicBezTo>
                      <a:pt x="16" y="47"/>
                      <a:pt x="20" y="47"/>
                      <a:pt x="25" y="48"/>
                    </a:cubicBezTo>
                    <a:cubicBezTo>
                      <a:pt x="24" y="43"/>
                      <a:pt x="24" y="39"/>
                      <a:pt x="24" y="34"/>
                    </a:cubicBezTo>
                    <a:close/>
                    <a:moveTo>
                      <a:pt x="34" y="54"/>
                    </a:moveTo>
                    <a:cubicBezTo>
                      <a:pt x="23" y="51"/>
                      <a:pt x="23" y="51"/>
                      <a:pt x="23" y="5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1" y="83"/>
                      <a:pt x="32" y="83"/>
                      <a:pt x="34" y="83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6" y="78"/>
                      <a:pt x="47" y="76"/>
                      <a:pt x="46" y="75"/>
                    </a:cubicBezTo>
                    <a:lnTo>
                      <a:pt x="34" y="54"/>
                    </a:lnTo>
                    <a:close/>
                    <a:moveTo>
                      <a:pt x="80" y="45"/>
                    </a:moveTo>
                    <a:cubicBezTo>
                      <a:pt x="80" y="45"/>
                      <a:pt x="80" y="45"/>
                      <a:pt x="79" y="45"/>
                    </a:cubicBezTo>
                    <a:cubicBezTo>
                      <a:pt x="79" y="44"/>
                      <a:pt x="79" y="43"/>
                      <a:pt x="78" y="42"/>
                    </a:cubicBezTo>
                    <a:cubicBezTo>
                      <a:pt x="77" y="40"/>
                      <a:pt x="77" y="37"/>
                      <a:pt x="77" y="34"/>
                    </a:cubicBezTo>
                    <a:cubicBezTo>
                      <a:pt x="77" y="31"/>
                      <a:pt x="77" y="28"/>
                      <a:pt x="78" y="26"/>
                    </a:cubicBezTo>
                    <a:cubicBezTo>
                      <a:pt x="79" y="25"/>
                      <a:pt x="79" y="24"/>
                      <a:pt x="79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1" y="23"/>
                      <a:pt x="81" y="23"/>
                      <a:pt x="81" y="24"/>
                    </a:cubicBezTo>
                    <a:cubicBezTo>
                      <a:pt x="82" y="24"/>
                      <a:pt x="82" y="25"/>
                      <a:pt x="82" y="26"/>
                    </a:cubicBezTo>
                    <a:cubicBezTo>
                      <a:pt x="83" y="28"/>
                      <a:pt x="84" y="31"/>
                      <a:pt x="84" y="34"/>
                    </a:cubicBezTo>
                    <a:cubicBezTo>
                      <a:pt x="84" y="37"/>
                      <a:pt x="83" y="40"/>
                      <a:pt x="82" y="42"/>
                    </a:cubicBezTo>
                    <a:cubicBezTo>
                      <a:pt x="82" y="43"/>
                      <a:pt x="82" y="44"/>
                      <a:pt x="81" y="45"/>
                    </a:cubicBezTo>
                    <a:cubicBezTo>
                      <a:pt x="81" y="45"/>
                      <a:pt x="81" y="45"/>
                      <a:pt x="8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8" name="Freeform 173"/>
              <p:cNvSpPr/>
              <p:nvPr/>
            </p:nvSpPr>
            <p:spPr bwMode="auto">
              <a:xfrm>
                <a:off x="7751370" y="2444330"/>
                <a:ext cx="236837" cy="236836"/>
              </a:xfrm>
              <a:custGeom>
                <a:avLst/>
                <a:gdLst>
                  <a:gd name="T0" fmla="*/ 60 w 121"/>
                  <a:gd name="T1" fmla="*/ 121 h 121"/>
                  <a:gd name="T2" fmla="*/ 121 w 121"/>
                  <a:gd name="T3" fmla="*/ 61 h 121"/>
                  <a:gd name="T4" fmla="*/ 83 w 121"/>
                  <a:gd name="T5" fmla="*/ 61 h 121"/>
                  <a:gd name="T6" fmla="*/ 83 w 121"/>
                  <a:gd name="T7" fmla="*/ 0 h 121"/>
                  <a:gd name="T8" fmla="*/ 37 w 121"/>
                  <a:gd name="T9" fmla="*/ 0 h 121"/>
                  <a:gd name="T10" fmla="*/ 37 w 121"/>
                  <a:gd name="T11" fmla="*/ 61 h 121"/>
                  <a:gd name="T12" fmla="*/ 0 w 121"/>
                  <a:gd name="T13" fmla="*/ 61 h 121"/>
                  <a:gd name="T14" fmla="*/ 60 w 121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21">
                    <a:moveTo>
                      <a:pt x="60" y="121"/>
                    </a:moveTo>
                    <a:lnTo>
                      <a:pt x="121" y="61"/>
                    </a:lnTo>
                    <a:lnTo>
                      <a:pt x="83" y="61"/>
                    </a:lnTo>
                    <a:lnTo>
                      <a:pt x="83" y="0"/>
                    </a:lnTo>
                    <a:lnTo>
                      <a:pt x="37" y="0"/>
                    </a:lnTo>
                    <a:lnTo>
                      <a:pt x="37" y="61"/>
                    </a:lnTo>
                    <a:lnTo>
                      <a:pt x="0" y="61"/>
                    </a:lnTo>
                    <a:lnTo>
                      <a:pt x="6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9" name="Freeform 176"/>
              <p:cNvSpPr>
                <a:spLocks noEditPoints="1"/>
              </p:cNvSpPr>
              <p:nvPr/>
            </p:nvSpPr>
            <p:spPr bwMode="auto">
              <a:xfrm>
                <a:off x="7222892" y="3976918"/>
                <a:ext cx="205520" cy="152672"/>
              </a:xfrm>
              <a:custGeom>
                <a:avLst/>
                <a:gdLst>
                  <a:gd name="T0" fmla="*/ 56 w 64"/>
                  <a:gd name="T1" fmla="*/ 8 h 48"/>
                  <a:gd name="T2" fmla="*/ 56 w 64"/>
                  <a:gd name="T3" fmla="*/ 0 h 48"/>
                  <a:gd name="T4" fmla="*/ 0 w 64"/>
                  <a:gd name="T5" fmla="*/ 0 h 48"/>
                  <a:gd name="T6" fmla="*/ 0 w 64"/>
                  <a:gd name="T7" fmla="*/ 44 h 48"/>
                  <a:gd name="T8" fmla="*/ 4 w 64"/>
                  <a:gd name="T9" fmla="*/ 48 h 48"/>
                  <a:gd name="T10" fmla="*/ 58 w 64"/>
                  <a:gd name="T11" fmla="*/ 48 h 48"/>
                  <a:gd name="T12" fmla="*/ 64 w 64"/>
                  <a:gd name="T13" fmla="*/ 42 h 48"/>
                  <a:gd name="T14" fmla="*/ 64 w 64"/>
                  <a:gd name="T15" fmla="*/ 8 h 48"/>
                  <a:gd name="T16" fmla="*/ 56 w 64"/>
                  <a:gd name="T17" fmla="*/ 8 h 48"/>
                  <a:gd name="T18" fmla="*/ 52 w 64"/>
                  <a:gd name="T19" fmla="*/ 44 h 48"/>
                  <a:gd name="T20" fmla="*/ 4 w 64"/>
                  <a:gd name="T21" fmla="*/ 44 h 48"/>
                  <a:gd name="T22" fmla="*/ 4 w 64"/>
                  <a:gd name="T23" fmla="*/ 4 h 48"/>
                  <a:gd name="T24" fmla="*/ 52 w 64"/>
                  <a:gd name="T25" fmla="*/ 4 h 48"/>
                  <a:gd name="T26" fmla="*/ 52 w 64"/>
                  <a:gd name="T27" fmla="*/ 44 h 48"/>
                  <a:gd name="T28" fmla="*/ 8 w 64"/>
                  <a:gd name="T29" fmla="*/ 12 h 48"/>
                  <a:gd name="T30" fmla="*/ 48 w 64"/>
                  <a:gd name="T31" fmla="*/ 12 h 48"/>
                  <a:gd name="T32" fmla="*/ 48 w 64"/>
                  <a:gd name="T33" fmla="*/ 16 h 48"/>
                  <a:gd name="T34" fmla="*/ 8 w 64"/>
                  <a:gd name="T35" fmla="*/ 16 h 48"/>
                  <a:gd name="T36" fmla="*/ 8 w 64"/>
                  <a:gd name="T37" fmla="*/ 12 h 48"/>
                  <a:gd name="T38" fmla="*/ 32 w 64"/>
                  <a:gd name="T39" fmla="*/ 20 h 48"/>
                  <a:gd name="T40" fmla="*/ 48 w 64"/>
                  <a:gd name="T41" fmla="*/ 20 h 48"/>
                  <a:gd name="T42" fmla="*/ 48 w 64"/>
                  <a:gd name="T43" fmla="*/ 24 h 48"/>
                  <a:gd name="T44" fmla="*/ 32 w 64"/>
                  <a:gd name="T45" fmla="*/ 24 h 48"/>
                  <a:gd name="T46" fmla="*/ 32 w 64"/>
                  <a:gd name="T47" fmla="*/ 20 h 48"/>
                  <a:gd name="T48" fmla="*/ 32 w 64"/>
                  <a:gd name="T49" fmla="*/ 28 h 48"/>
                  <a:gd name="T50" fmla="*/ 48 w 64"/>
                  <a:gd name="T51" fmla="*/ 28 h 48"/>
                  <a:gd name="T52" fmla="*/ 48 w 64"/>
                  <a:gd name="T53" fmla="*/ 32 h 48"/>
                  <a:gd name="T54" fmla="*/ 32 w 64"/>
                  <a:gd name="T55" fmla="*/ 32 h 48"/>
                  <a:gd name="T56" fmla="*/ 32 w 64"/>
                  <a:gd name="T57" fmla="*/ 28 h 48"/>
                  <a:gd name="T58" fmla="*/ 32 w 64"/>
                  <a:gd name="T59" fmla="*/ 36 h 48"/>
                  <a:gd name="T60" fmla="*/ 44 w 64"/>
                  <a:gd name="T61" fmla="*/ 36 h 48"/>
                  <a:gd name="T62" fmla="*/ 44 w 64"/>
                  <a:gd name="T63" fmla="*/ 40 h 48"/>
                  <a:gd name="T64" fmla="*/ 32 w 64"/>
                  <a:gd name="T65" fmla="*/ 40 h 48"/>
                  <a:gd name="T66" fmla="*/ 32 w 64"/>
                  <a:gd name="T67" fmla="*/ 36 h 48"/>
                  <a:gd name="T68" fmla="*/ 8 w 64"/>
                  <a:gd name="T69" fmla="*/ 20 h 48"/>
                  <a:gd name="T70" fmla="*/ 28 w 64"/>
                  <a:gd name="T71" fmla="*/ 20 h 48"/>
                  <a:gd name="T72" fmla="*/ 28 w 64"/>
                  <a:gd name="T73" fmla="*/ 40 h 48"/>
                  <a:gd name="T74" fmla="*/ 8 w 64"/>
                  <a:gd name="T75" fmla="*/ 40 h 48"/>
                  <a:gd name="T76" fmla="*/ 8 w 64"/>
                  <a:gd name="T77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48">
                    <a:moveTo>
                      <a:pt x="56" y="8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61" y="48"/>
                      <a:pt x="64" y="45"/>
                      <a:pt x="64" y="42"/>
                    </a:cubicBezTo>
                    <a:cubicBezTo>
                      <a:pt x="64" y="8"/>
                      <a:pt x="64" y="8"/>
                      <a:pt x="64" y="8"/>
                    </a:cubicBezTo>
                    <a:lnTo>
                      <a:pt x="56" y="8"/>
                    </a:lnTo>
                    <a:close/>
                    <a:moveTo>
                      <a:pt x="52" y="44"/>
                    </a:moveTo>
                    <a:cubicBezTo>
                      <a:pt x="4" y="44"/>
                      <a:pt x="4" y="44"/>
                      <a:pt x="4" y="4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2" y="4"/>
                      <a:pt x="52" y="4"/>
                      <a:pt x="52" y="4"/>
                    </a:cubicBezTo>
                    <a:lnTo>
                      <a:pt x="52" y="44"/>
                    </a:lnTo>
                    <a:close/>
                    <a:moveTo>
                      <a:pt x="8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8" y="16"/>
                      <a:pt x="8" y="16"/>
                      <a:pt x="8" y="16"/>
                    </a:cubicBezTo>
                    <a:lnTo>
                      <a:pt x="8" y="12"/>
                    </a:lnTo>
                    <a:close/>
                    <a:moveTo>
                      <a:pt x="32" y="20"/>
                    </a:move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32" y="24"/>
                      <a:pt x="32" y="24"/>
                      <a:pt x="32" y="24"/>
                    </a:cubicBezTo>
                    <a:lnTo>
                      <a:pt x="32" y="20"/>
                    </a:lnTo>
                    <a:close/>
                    <a:moveTo>
                      <a:pt x="32" y="28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28"/>
                    </a:lnTo>
                    <a:close/>
                    <a:moveTo>
                      <a:pt x="32" y="36"/>
                    </a:moveTo>
                    <a:cubicBezTo>
                      <a:pt x="44" y="36"/>
                      <a:pt x="44" y="36"/>
                      <a:pt x="44" y="36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32" y="40"/>
                      <a:pt x="32" y="40"/>
                      <a:pt x="32" y="40"/>
                    </a:cubicBezTo>
                    <a:lnTo>
                      <a:pt x="32" y="36"/>
                    </a:lnTo>
                    <a:close/>
                    <a:moveTo>
                      <a:pt x="8" y="20"/>
                    </a:move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8" y="40"/>
                      <a:pt x="8" y="40"/>
                      <a:pt x="8" y="40"/>
                    </a:cubicBezTo>
                    <a:lnTo>
                      <a:pt x="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0" name="Freeform 180"/>
              <p:cNvSpPr>
                <a:spLocks noEditPoints="1"/>
              </p:cNvSpPr>
              <p:nvPr/>
            </p:nvSpPr>
            <p:spPr bwMode="auto">
              <a:xfrm>
                <a:off x="8054756" y="1359970"/>
                <a:ext cx="246623" cy="246623"/>
              </a:xfrm>
              <a:custGeom>
                <a:avLst/>
                <a:gdLst>
                  <a:gd name="T0" fmla="*/ 64 w 77"/>
                  <a:gd name="T1" fmla="*/ 0 h 77"/>
                  <a:gd name="T2" fmla="*/ 13 w 77"/>
                  <a:gd name="T3" fmla="*/ 0 h 77"/>
                  <a:gd name="T4" fmla="*/ 0 w 77"/>
                  <a:gd name="T5" fmla="*/ 13 h 77"/>
                  <a:gd name="T6" fmla="*/ 0 w 77"/>
                  <a:gd name="T7" fmla="*/ 64 h 77"/>
                  <a:gd name="T8" fmla="*/ 13 w 77"/>
                  <a:gd name="T9" fmla="*/ 77 h 77"/>
                  <a:gd name="T10" fmla="*/ 64 w 77"/>
                  <a:gd name="T11" fmla="*/ 77 h 77"/>
                  <a:gd name="T12" fmla="*/ 77 w 77"/>
                  <a:gd name="T13" fmla="*/ 64 h 77"/>
                  <a:gd name="T14" fmla="*/ 77 w 77"/>
                  <a:gd name="T15" fmla="*/ 13 h 77"/>
                  <a:gd name="T16" fmla="*/ 64 w 77"/>
                  <a:gd name="T17" fmla="*/ 0 h 77"/>
                  <a:gd name="T18" fmla="*/ 25 w 77"/>
                  <a:gd name="T19" fmla="*/ 34 h 77"/>
                  <a:gd name="T20" fmla="*/ 52 w 77"/>
                  <a:gd name="T21" fmla="*/ 34 h 77"/>
                  <a:gd name="T22" fmla="*/ 53 w 77"/>
                  <a:gd name="T23" fmla="*/ 38 h 77"/>
                  <a:gd name="T24" fmla="*/ 39 w 77"/>
                  <a:gd name="T25" fmla="*/ 53 h 77"/>
                  <a:gd name="T26" fmla="*/ 24 w 77"/>
                  <a:gd name="T27" fmla="*/ 38 h 77"/>
                  <a:gd name="T28" fmla="*/ 25 w 77"/>
                  <a:gd name="T29" fmla="*/ 34 h 77"/>
                  <a:gd name="T30" fmla="*/ 67 w 77"/>
                  <a:gd name="T31" fmla="*/ 33 h 77"/>
                  <a:gd name="T32" fmla="*/ 67 w 77"/>
                  <a:gd name="T33" fmla="*/ 53 h 77"/>
                  <a:gd name="T34" fmla="*/ 67 w 77"/>
                  <a:gd name="T35" fmla="*/ 62 h 77"/>
                  <a:gd name="T36" fmla="*/ 63 w 77"/>
                  <a:gd name="T37" fmla="*/ 67 h 77"/>
                  <a:gd name="T38" fmla="*/ 15 w 77"/>
                  <a:gd name="T39" fmla="*/ 67 h 77"/>
                  <a:gd name="T40" fmla="*/ 10 w 77"/>
                  <a:gd name="T41" fmla="*/ 63 h 77"/>
                  <a:gd name="T42" fmla="*/ 10 w 77"/>
                  <a:gd name="T43" fmla="*/ 53 h 77"/>
                  <a:gd name="T44" fmla="*/ 10 w 77"/>
                  <a:gd name="T45" fmla="*/ 34 h 77"/>
                  <a:gd name="T46" fmla="*/ 10 w 77"/>
                  <a:gd name="T47" fmla="*/ 34 h 77"/>
                  <a:gd name="T48" fmla="*/ 17 w 77"/>
                  <a:gd name="T49" fmla="*/ 34 h 77"/>
                  <a:gd name="T50" fmla="*/ 17 w 77"/>
                  <a:gd name="T51" fmla="*/ 39 h 77"/>
                  <a:gd name="T52" fmla="*/ 39 w 77"/>
                  <a:gd name="T53" fmla="*/ 60 h 77"/>
                  <a:gd name="T54" fmla="*/ 60 w 77"/>
                  <a:gd name="T55" fmla="*/ 38 h 77"/>
                  <a:gd name="T56" fmla="*/ 60 w 77"/>
                  <a:gd name="T57" fmla="*/ 33 h 77"/>
                  <a:gd name="T58" fmla="*/ 67 w 77"/>
                  <a:gd name="T59" fmla="*/ 33 h 77"/>
                  <a:gd name="T60" fmla="*/ 67 w 77"/>
                  <a:gd name="T61" fmla="*/ 17 h 77"/>
                  <a:gd name="T62" fmla="*/ 65 w 77"/>
                  <a:gd name="T63" fmla="*/ 19 h 77"/>
                  <a:gd name="T64" fmla="*/ 60 w 77"/>
                  <a:gd name="T65" fmla="*/ 19 h 77"/>
                  <a:gd name="T66" fmla="*/ 58 w 77"/>
                  <a:gd name="T67" fmla="*/ 17 h 77"/>
                  <a:gd name="T68" fmla="*/ 58 w 77"/>
                  <a:gd name="T69" fmla="*/ 12 h 77"/>
                  <a:gd name="T70" fmla="*/ 60 w 77"/>
                  <a:gd name="T71" fmla="*/ 10 h 77"/>
                  <a:gd name="T72" fmla="*/ 65 w 77"/>
                  <a:gd name="T73" fmla="*/ 10 h 77"/>
                  <a:gd name="T74" fmla="*/ 67 w 77"/>
                  <a:gd name="T75" fmla="*/ 12 h 77"/>
                  <a:gd name="T76" fmla="*/ 67 w 77"/>
                  <a:gd name="T77" fmla="*/ 1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" h="77">
                    <a:moveTo>
                      <a:pt x="6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" y="71"/>
                      <a:pt x="6" y="77"/>
                      <a:pt x="13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71" y="76"/>
                      <a:pt x="77" y="71"/>
                      <a:pt x="77" y="64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6"/>
                      <a:pt x="71" y="0"/>
                      <a:pt x="64" y="0"/>
                    </a:cubicBezTo>
                    <a:close/>
                    <a:moveTo>
                      <a:pt x="25" y="34"/>
                    </a:moveTo>
                    <a:cubicBezTo>
                      <a:pt x="52" y="34"/>
                      <a:pt x="52" y="34"/>
                      <a:pt x="52" y="34"/>
                    </a:cubicBezTo>
                    <a:cubicBezTo>
                      <a:pt x="53" y="35"/>
                      <a:pt x="53" y="37"/>
                      <a:pt x="53" y="38"/>
                    </a:cubicBezTo>
                    <a:cubicBezTo>
                      <a:pt x="53" y="46"/>
                      <a:pt x="47" y="53"/>
                      <a:pt x="39" y="53"/>
                    </a:cubicBezTo>
                    <a:cubicBezTo>
                      <a:pt x="31" y="53"/>
                      <a:pt x="24" y="47"/>
                      <a:pt x="24" y="38"/>
                    </a:cubicBezTo>
                    <a:cubicBezTo>
                      <a:pt x="24" y="37"/>
                      <a:pt x="24" y="35"/>
                      <a:pt x="25" y="34"/>
                    </a:cubicBezTo>
                    <a:close/>
                    <a:moveTo>
                      <a:pt x="67" y="33"/>
                    </a:moveTo>
                    <a:cubicBezTo>
                      <a:pt x="67" y="53"/>
                      <a:pt x="67" y="53"/>
                      <a:pt x="67" y="53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7" y="65"/>
                      <a:pt x="65" y="67"/>
                      <a:pt x="63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2" y="67"/>
                      <a:pt x="10" y="65"/>
                      <a:pt x="10" y="6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5"/>
                      <a:pt x="17" y="37"/>
                      <a:pt x="17" y="39"/>
                    </a:cubicBezTo>
                    <a:cubicBezTo>
                      <a:pt x="17" y="51"/>
                      <a:pt x="27" y="60"/>
                      <a:pt x="39" y="60"/>
                    </a:cubicBezTo>
                    <a:cubicBezTo>
                      <a:pt x="51" y="60"/>
                      <a:pt x="60" y="50"/>
                      <a:pt x="60" y="38"/>
                    </a:cubicBezTo>
                    <a:cubicBezTo>
                      <a:pt x="60" y="37"/>
                      <a:pt x="60" y="35"/>
                      <a:pt x="60" y="33"/>
                    </a:cubicBezTo>
                    <a:cubicBezTo>
                      <a:pt x="67" y="33"/>
                      <a:pt x="67" y="33"/>
                      <a:pt x="67" y="33"/>
                    </a:cubicBezTo>
                    <a:close/>
                    <a:moveTo>
                      <a:pt x="67" y="17"/>
                    </a:moveTo>
                    <a:cubicBezTo>
                      <a:pt x="67" y="18"/>
                      <a:pt x="66" y="19"/>
                      <a:pt x="65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8" y="18"/>
                      <a:pt x="58" y="17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1"/>
                      <a:pt x="59" y="10"/>
                      <a:pt x="60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6" y="9"/>
                      <a:pt x="67" y="11"/>
                      <a:pt x="67" y="12"/>
                    </a:cubicBezTo>
                    <a:lnTo>
                      <a:pt x="6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1" name="Freeform 181"/>
              <p:cNvSpPr>
                <a:spLocks noEditPoints="1"/>
              </p:cNvSpPr>
              <p:nvPr/>
            </p:nvSpPr>
            <p:spPr bwMode="auto">
              <a:xfrm>
                <a:off x="7590869" y="1725991"/>
                <a:ext cx="252496" cy="191818"/>
              </a:xfrm>
              <a:custGeom>
                <a:avLst/>
                <a:gdLst>
                  <a:gd name="T0" fmla="*/ 76 w 79"/>
                  <a:gd name="T1" fmla="*/ 3 h 60"/>
                  <a:gd name="T2" fmla="*/ 40 w 79"/>
                  <a:gd name="T3" fmla="*/ 0 h 60"/>
                  <a:gd name="T4" fmla="*/ 4 w 79"/>
                  <a:gd name="T5" fmla="*/ 3 h 60"/>
                  <a:gd name="T6" fmla="*/ 0 w 79"/>
                  <a:gd name="T7" fmla="*/ 30 h 60"/>
                  <a:gd name="T8" fmla="*/ 4 w 79"/>
                  <a:gd name="T9" fmla="*/ 57 h 60"/>
                  <a:gd name="T10" fmla="*/ 40 w 79"/>
                  <a:gd name="T11" fmla="*/ 60 h 60"/>
                  <a:gd name="T12" fmla="*/ 76 w 79"/>
                  <a:gd name="T13" fmla="*/ 57 h 60"/>
                  <a:gd name="T14" fmla="*/ 79 w 79"/>
                  <a:gd name="T15" fmla="*/ 30 h 60"/>
                  <a:gd name="T16" fmla="*/ 76 w 79"/>
                  <a:gd name="T17" fmla="*/ 3 h 60"/>
                  <a:gd name="T18" fmla="*/ 30 w 79"/>
                  <a:gd name="T19" fmla="*/ 45 h 60"/>
                  <a:gd name="T20" fmla="*/ 30 w 79"/>
                  <a:gd name="T21" fmla="*/ 15 h 60"/>
                  <a:gd name="T22" fmla="*/ 55 w 79"/>
                  <a:gd name="T23" fmla="*/ 30 h 60"/>
                  <a:gd name="T24" fmla="*/ 30 w 79"/>
                  <a:gd name="T25" fmla="*/ 4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60">
                    <a:moveTo>
                      <a:pt x="76" y="3"/>
                    </a:moveTo>
                    <a:cubicBezTo>
                      <a:pt x="65" y="1"/>
                      <a:pt x="53" y="0"/>
                      <a:pt x="40" y="0"/>
                    </a:cubicBezTo>
                    <a:cubicBezTo>
                      <a:pt x="27" y="0"/>
                      <a:pt x="15" y="1"/>
                      <a:pt x="4" y="3"/>
                    </a:cubicBezTo>
                    <a:cubicBezTo>
                      <a:pt x="2" y="11"/>
                      <a:pt x="0" y="20"/>
                      <a:pt x="0" y="30"/>
                    </a:cubicBezTo>
                    <a:cubicBezTo>
                      <a:pt x="0" y="40"/>
                      <a:pt x="2" y="49"/>
                      <a:pt x="4" y="57"/>
                    </a:cubicBezTo>
                    <a:cubicBezTo>
                      <a:pt x="15" y="59"/>
                      <a:pt x="27" y="60"/>
                      <a:pt x="40" y="60"/>
                    </a:cubicBezTo>
                    <a:cubicBezTo>
                      <a:pt x="53" y="60"/>
                      <a:pt x="65" y="59"/>
                      <a:pt x="76" y="57"/>
                    </a:cubicBezTo>
                    <a:cubicBezTo>
                      <a:pt x="78" y="49"/>
                      <a:pt x="79" y="40"/>
                      <a:pt x="79" y="30"/>
                    </a:cubicBezTo>
                    <a:cubicBezTo>
                      <a:pt x="79" y="20"/>
                      <a:pt x="78" y="11"/>
                      <a:pt x="76" y="3"/>
                    </a:cubicBezTo>
                    <a:close/>
                    <a:moveTo>
                      <a:pt x="30" y="4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55" y="30"/>
                      <a:pt x="55" y="30"/>
                      <a:pt x="55" y="30"/>
                    </a:cubicBezTo>
                    <a:lnTo>
                      <a:pt x="3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2" name="Freeform 183"/>
              <p:cNvSpPr>
                <a:spLocks noEditPoints="1"/>
              </p:cNvSpPr>
              <p:nvPr/>
            </p:nvSpPr>
            <p:spPr bwMode="auto">
              <a:xfrm>
                <a:off x="7334459" y="2704655"/>
                <a:ext cx="219221" cy="217263"/>
              </a:xfrm>
              <a:custGeom>
                <a:avLst/>
                <a:gdLst>
                  <a:gd name="T0" fmla="*/ 34 w 68"/>
                  <a:gd name="T1" fmla="*/ 0 h 68"/>
                  <a:gd name="T2" fmla="*/ 0 w 68"/>
                  <a:gd name="T3" fmla="*/ 34 h 68"/>
                  <a:gd name="T4" fmla="*/ 34 w 68"/>
                  <a:gd name="T5" fmla="*/ 68 h 68"/>
                  <a:gd name="T6" fmla="*/ 68 w 68"/>
                  <a:gd name="T7" fmla="*/ 34 h 68"/>
                  <a:gd name="T8" fmla="*/ 34 w 68"/>
                  <a:gd name="T9" fmla="*/ 0 h 68"/>
                  <a:gd name="T10" fmla="*/ 34 w 68"/>
                  <a:gd name="T11" fmla="*/ 61 h 68"/>
                  <a:gd name="T12" fmla="*/ 7 w 68"/>
                  <a:gd name="T13" fmla="*/ 34 h 68"/>
                  <a:gd name="T14" fmla="*/ 34 w 68"/>
                  <a:gd name="T15" fmla="*/ 6 h 68"/>
                  <a:gd name="T16" fmla="*/ 62 w 68"/>
                  <a:gd name="T17" fmla="*/ 34 h 68"/>
                  <a:gd name="T18" fmla="*/ 34 w 68"/>
                  <a:gd name="T19" fmla="*/ 61 h 68"/>
                  <a:gd name="T20" fmla="*/ 21 w 68"/>
                  <a:gd name="T21" fmla="*/ 21 h 68"/>
                  <a:gd name="T22" fmla="*/ 47 w 68"/>
                  <a:gd name="T23" fmla="*/ 21 h 68"/>
                  <a:gd name="T24" fmla="*/ 47 w 68"/>
                  <a:gd name="T25" fmla="*/ 46 h 68"/>
                  <a:gd name="T26" fmla="*/ 21 w 68"/>
                  <a:gd name="T27" fmla="*/ 46 h 68"/>
                  <a:gd name="T28" fmla="*/ 21 w 68"/>
                  <a:gd name="T29" fmla="*/ 2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8">
                    <a:moveTo>
                      <a:pt x="34" y="0"/>
                    </a:move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8"/>
                      <a:pt x="34" y="68"/>
                    </a:cubicBezTo>
                    <a:cubicBezTo>
                      <a:pt x="53" y="68"/>
                      <a:pt x="68" y="52"/>
                      <a:pt x="68" y="34"/>
                    </a:cubicBezTo>
                    <a:cubicBezTo>
                      <a:pt x="68" y="15"/>
                      <a:pt x="53" y="0"/>
                      <a:pt x="34" y="0"/>
                    </a:cubicBezTo>
                    <a:close/>
                    <a:moveTo>
                      <a:pt x="34" y="61"/>
                    </a:moveTo>
                    <a:cubicBezTo>
                      <a:pt x="19" y="61"/>
                      <a:pt x="7" y="49"/>
                      <a:pt x="7" y="34"/>
                    </a:cubicBezTo>
                    <a:cubicBezTo>
                      <a:pt x="7" y="18"/>
                      <a:pt x="19" y="6"/>
                      <a:pt x="34" y="6"/>
                    </a:cubicBezTo>
                    <a:cubicBezTo>
                      <a:pt x="49" y="6"/>
                      <a:pt x="62" y="18"/>
                      <a:pt x="62" y="34"/>
                    </a:cubicBezTo>
                    <a:cubicBezTo>
                      <a:pt x="62" y="49"/>
                      <a:pt x="49" y="61"/>
                      <a:pt x="34" y="61"/>
                    </a:cubicBezTo>
                    <a:close/>
                    <a:moveTo>
                      <a:pt x="21" y="21"/>
                    </a:move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21" y="46"/>
                      <a:pt x="21" y="46"/>
                      <a:pt x="21" y="46"/>
                    </a:cubicBezTo>
                    <a:lnTo>
                      <a:pt x="21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3" name="Freeform 188"/>
              <p:cNvSpPr>
                <a:spLocks noEditPoints="1"/>
              </p:cNvSpPr>
              <p:nvPr/>
            </p:nvSpPr>
            <p:spPr bwMode="auto">
              <a:xfrm>
                <a:off x="6575015" y="3595239"/>
                <a:ext cx="229008" cy="230965"/>
              </a:xfrm>
              <a:custGeom>
                <a:avLst/>
                <a:gdLst>
                  <a:gd name="T0" fmla="*/ 36 w 72"/>
                  <a:gd name="T1" fmla="*/ 0 h 72"/>
                  <a:gd name="T2" fmla="*/ 0 w 72"/>
                  <a:gd name="T3" fmla="*/ 36 h 72"/>
                  <a:gd name="T4" fmla="*/ 36 w 72"/>
                  <a:gd name="T5" fmla="*/ 72 h 72"/>
                  <a:gd name="T6" fmla="*/ 72 w 72"/>
                  <a:gd name="T7" fmla="*/ 36 h 72"/>
                  <a:gd name="T8" fmla="*/ 36 w 72"/>
                  <a:gd name="T9" fmla="*/ 0 h 72"/>
                  <a:gd name="T10" fmla="*/ 57 w 72"/>
                  <a:gd name="T11" fmla="*/ 31 h 72"/>
                  <a:gd name="T12" fmla="*/ 38 w 72"/>
                  <a:gd name="T13" fmla="*/ 59 h 72"/>
                  <a:gd name="T14" fmla="*/ 29 w 72"/>
                  <a:gd name="T15" fmla="*/ 55 h 72"/>
                  <a:gd name="T16" fmla="*/ 21 w 72"/>
                  <a:gd name="T17" fmla="*/ 33 h 72"/>
                  <a:gd name="T18" fmla="*/ 16 w 72"/>
                  <a:gd name="T19" fmla="*/ 35 h 72"/>
                  <a:gd name="T20" fmla="*/ 15 w 72"/>
                  <a:gd name="T21" fmla="*/ 32 h 72"/>
                  <a:gd name="T22" fmla="*/ 28 w 72"/>
                  <a:gd name="T23" fmla="*/ 23 h 72"/>
                  <a:gd name="T24" fmla="*/ 35 w 72"/>
                  <a:gd name="T25" fmla="*/ 37 h 72"/>
                  <a:gd name="T26" fmla="*/ 38 w 72"/>
                  <a:gd name="T27" fmla="*/ 46 h 72"/>
                  <a:gd name="T28" fmla="*/ 44 w 72"/>
                  <a:gd name="T29" fmla="*/ 38 h 72"/>
                  <a:gd name="T30" fmla="*/ 39 w 72"/>
                  <a:gd name="T31" fmla="*/ 32 h 72"/>
                  <a:gd name="T32" fmla="*/ 57 w 72"/>
                  <a:gd name="T33" fmla="*/ 3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cubicBezTo>
                      <a:pt x="16" y="0"/>
                      <a:pt x="0" y="17"/>
                      <a:pt x="0" y="36"/>
                    </a:cubicBezTo>
                    <a:cubicBezTo>
                      <a:pt x="0" y="56"/>
                      <a:pt x="16" y="72"/>
                      <a:pt x="36" y="72"/>
                    </a:cubicBezTo>
                    <a:cubicBezTo>
                      <a:pt x="56" y="72"/>
                      <a:pt x="72" y="56"/>
                      <a:pt x="72" y="36"/>
                    </a:cubicBezTo>
                    <a:cubicBezTo>
                      <a:pt x="72" y="17"/>
                      <a:pt x="56" y="0"/>
                      <a:pt x="36" y="0"/>
                    </a:cubicBezTo>
                    <a:close/>
                    <a:moveTo>
                      <a:pt x="57" y="31"/>
                    </a:moveTo>
                    <a:cubicBezTo>
                      <a:pt x="55" y="45"/>
                      <a:pt x="42" y="56"/>
                      <a:pt x="38" y="59"/>
                    </a:cubicBezTo>
                    <a:cubicBezTo>
                      <a:pt x="34" y="61"/>
                      <a:pt x="30" y="58"/>
                      <a:pt x="29" y="55"/>
                    </a:cubicBezTo>
                    <a:cubicBezTo>
                      <a:pt x="27" y="52"/>
                      <a:pt x="22" y="35"/>
                      <a:pt x="21" y="33"/>
                    </a:cubicBezTo>
                    <a:cubicBezTo>
                      <a:pt x="20" y="32"/>
                      <a:pt x="16" y="35"/>
                      <a:pt x="16" y="35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22" y="24"/>
                      <a:pt x="28" y="23"/>
                    </a:cubicBezTo>
                    <a:cubicBezTo>
                      <a:pt x="33" y="22"/>
                      <a:pt x="33" y="32"/>
                      <a:pt x="35" y="37"/>
                    </a:cubicBezTo>
                    <a:cubicBezTo>
                      <a:pt x="36" y="43"/>
                      <a:pt x="37" y="46"/>
                      <a:pt x="38" y="46"/>
                    </a:cubicBezTo>
                    <a:cubicBezTo>
                      <a:pt x="39" y="46"/>
                      <a:pt x="42" y="43"/>
                      <a:pt x="44" y="38"/>
                    </a:cubicBezTo>
                    <a:cubicBezTo>
                      <a:pt x="47" y="34"/>
                      <a:pt x="44" y="29"/>
                      <a:pt x="39" y="32"/>
                    </a:cubicBezTo>
                    <a:cubicBezTo>
                      <a:pt x="41" y="21"/>
                      <a:pt x="60" y="18"/>
                      <a:pt x="57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4" name="Freeform 189"/>
              <p:cNvSpPr>
                <a:spLocks noEditPoints="1"/>
              </p:cNvSpPr>
              <p:nvPr/>
            </p:nvSpPr>
            <p:spPr bwMode="auto">
              <a:xfrm>
                <a:off x="5843656" y="2888235"/>
                <a:ext cx="150715" cy="150714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3 w 47"/>
                  <a:gd name="T5" fmla="*/ 47 h 47"/>
                  <a:gd name="T6" fmla="*/ 47 w 47"/>
                  <a:gd name="T7" fmla="*/ 24 h 47"/>
                  <a:gd name="T8" fmla="*/ 23 w 47"/>
                  <a:gd name="T9" fmla="*/ 0 h 47"/>
                  <a:gd name="T10" fmla="*/ 5 w 47"/>
                  <a:gd name="T11" fmla="*/ 24 h 47"/>
                  <a:gd name="T12" fmla="*/ 23 w 47"/>
                  <a:gd name="T13" fmla="*/ 6 h 47"/>
                  <a:gd name="T14" fmla="*/ 23 w 47"/>
                  <a:gd name="T15" fmla="*/ 42 h 47"/>
                  <a:gd name="T16" fmla="*/ 5 w 47"/>
                  <a:gd name="T1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3" y="47"/>
                    </a:cubicBezTo>
                    <a:cubicBezTo>
                      <a:pt x="36" y="47"/>
                      <a:pt x="47" y="37"/>
                      <a:pt x="47" y="24"/>
                    </a:cubicBezTo>
                    <a:cubicBezTo>
                      <a:pt x="47" y="11"/>
                      <a:pt x="36" y="0"/>
                      <a:pt x="23" y="0"/>
                    </a:cubicBezTo>
                    <a:close/>
                    <a:moveTo>
                      <a:pt x="5" y="24"/>
                    </a:moveTo>
                    <a:cubicBezTo>
                      <a:pt x="5" y="14"/>
                      <a:pt x="13" y="6"/>
                      <a:pt x="23" y="6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13" y="42"/>
                      <a:pt x="5" y="34"/>
                      <a:pt x="5" y="24"/>
                    </a:cubicBezTo>
                    <a:close/>
                  </a:path>
                </a:pathLst>
              </a:custGeom>
              <a:solidFill>
                <a:srgbClr val="0C6D9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5" name="Freeform 190"/>
              <p:cNvSpPr>
                <a:spLocks noEditPoints="1"/>
              </p:cNvSpPr>
              <p:nvPr/>
            </p:nvSpPr>
            <p:spPr bwMode="auto">
              <a:xfrm>
                <a:off x="5900419" y="2101389"/>
                <a:ext cx="215306" cy="199648"/>
              </a:xfrm>
              <a:custGeom>
                <a:avLst/>
                <a:gdLst>
                  <a:gd name="T0" fmla="*/ 34 w 67"/>
                  <a:gd name="T1" fmla="*/ 8 h 62"/>
                  <a:gd name="T2" fmla="*/ 23 w 67"/>
                  <a:gd name="T3" fmla="*/ 10 h 62"/>
                  <a:gd name="T4" fmla="*/ 15 w 67"/>
                  <a:gd name="T5" fmla="*/ 14 h 62"/>
                  <a:gd name="T6" fmla="*/ 8 w 67"/>
                  <a:gd name="T7" fmla="*/ 27 h 62"/>
                  <a:gd name="T8" fmla="*/ 11 w 67"/>
                  <a:gd name="T9" fmla="*/ 35 h 62"/>
                  <a:gd name="T10" fmla="*/ 17 w 67"/>
                  <a:gd name="T11" fmla="*/ 41 h 62"/>
                  <a:gd name="T12" fmla="*/ 21 w 67"/>
                  <a:gd name="T13" fmla="*/ 47 h 62"/>
                  <a:gd name="T14" fmla="*/ 21 w 67"/>
                  <a:gd name="T15" fmla="*/ 49 h 62"/>
                  <a:gd name="T16" fmla="*/ 22 w 67"/>
                  <a:gd name="T17" fmla="*/ 48 h 62"/>
                  <a:gd name="T18" fmla="*/ 28 w 67"/>
                  <a:gd name="T19" fmla="*/ 45 h 62"/>
                  <a:gd name="T20" fmla="*/ 29 w 67"/>
                  <a:gd name="T21" fmla="*/ 46 h 62"/>
                  <a:gd name="T22" fmla="*/ 34 w 67"/>
                  <a:gd name="T23" fmla="*/ 46 h 62"/>
                  <a:gd name="T24" fmla="*/ 44 w 67"/>
                  <a:gd name="T25" fmla="*/ 44 h 62"/>
                  <a:gd name="T26" fmla="*/ 52 w 67"/>
                  <a:gd name="T27" fmla="*/ 40 h 62"/>
                  <a:gd name="T28" fmla="*/ 59 w 67"/>
                  <a:gd name="T29" fmla="*/ 27 h 62"/>
                  <a:gd name="T30" fmla="*/ 52 w 67"/>
                  <a:gd name="T31" fmla="*/ 14 h 62"/>
                  <a:gd name="T32" fmla="*/ 44 w 67"/>
                  <a:gd name="T33" fmla="*/ 10 h 62"/>
                  <a:gd name="T34" fmla="*/ 34 w 67"/>
                  <a:gd name="T35" fmla="*/ 8 h 62"/>
                  <a:gd name="T36" fmla="*/ 34 w 67"/>
                  <a:gd name="T37" fmla="*/ 0 h 62"/>
                  <a:gd name="T38" fmla="*/ 34 w 67"/>
                  <a:gd name="T39" fmla="*/ 0 h 62"/>
                  <a:gd name="T40" fmla="*/ 67 w 67"/>
                  <a:gd name="T41" fmla="*/ 27 h 62"/>
                  <a:gd name="T42" fmla="*/ 34 w 67"/>
                  <a:gd name="T43" fmla="*/ 54 h 62"/>
                  <a:gd name="T44" fmla="*/ 28 w 67"/>
                  <a:gd name="T45" fmla="*/ 54 h 62"/>
                  <a:gd name="T46" fmla="*/ 4 w 67"/>
                  <a:gd name="T47" fmla="*/ 62 h 62"/>
                  <a:gd name="T48" fmla="*/ 4 w 67"/>
                  <a:gd name="T49" fmla="*/ 61 h 62"/>
                  <a:gd name="T50" fmla="*/ 13 w 67"/>
                  <a:gd name="T51" fmla="*/ 50 h 62"/>
                  <a:gd name="T52" fmla="*/ 12 w 67"/>
                  <a:gd name="T53" fmla="*/ 48 h 62"/>
                  <a:gd name="T54" fmla="*/ 0 w 67"/>
                  <a:gd name="T55" fmla="*/ 27 h 62"/>
                  <a:gd name="T56" fmla="*/ 34 w 67"/>
                  <a:gd name="T5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62">
                    <a:moveTo>
                      <a:pt x="34" y="8"/>
                    </a:moveTo>
                    <a:cubicBezTo>
                      <a:pt x="30" y="8"/>
                      <a:pt x="26" y="9"/>
                      <a:pt x="23" y="10"/>
                    </a:cubicBezTo>
                    <a:cubicBezTo>
                      <a:pt x="20" y="11"/>
                      <a:pt x="17" y="12"/>
                      <a:pt x="15" y="14"/>
                    </a:cubicBezTo>
                    <a:cubicBezTo>
                      <a:pt x="11" y="18"/>
                      <a:pt x="8" y="22"/>
                      <a:pt x="8" y="27"/>
                    </a:cubicBezTo>
                    <a:cubicBezTo>
                      <a:pt x="8" y="30"/>
                      <a:pt x="9" y="32"/>
                      <a:pt x="11" y="35"/>
                    </a:cubicBezTo>
                    <a:cubicBezTo>
                      <a:pt x="12" y="37"/>
                      <a:pt x="14" y="39"/>
                      <a:pt x="17" y="41"/>
                    </a:cubicBezTo>
                    <a:cubicBezTo>
                      <a:pt x="19" y="42"/>
                      <a:pt x="20" y="45"/>
                      <a:pt x="21" y="47"/>
                    </a:cubicBezTo>
                    <a:cubicBezTo>
                      <a:pt x="21" y="48"/>
                      <a:pt x="21" y="48"/>
                      <a:pt x="21" y="49"/>
                    </a:cubicBezTo>
                    <a:cubicBezTo>
                      <a:pt x="21" y="49"/>
                      <a:pt x="22" y="48"/>
                      <a:pt x="22" y="48"/>
                    </a:cubicBezTo>
                    <a:cubicBezTo>
                      <a:pt x="24" y="46"/>
                      <a:pt x="26" y="45"/>
                      <a:pt x="28" y="45"/>
                    </a:cubicBezTo>
                    <a:cubicBezTo>
                      <a:pt x="29" y="45"/>
                      <a:pt x="29" y="45"/>
                      <a:pt x="29" y="46"/>
                    </a:cubicBezTo>
                    <a:cubicBezTo>
                      <a:pt x="31" y="46"/>
                      <a:pt x="32" y="46"/>
                      <a:pt x="34" y="46"/>
                    </a:cubicBezTo>
                    <a:cubicBezTo>
                      <a:pt x="37" y="46"/>
                      <a:pt x="41" y="45"/>
                      <a:pt x="44" y="44"/>
                    </a:cubicBezTo>
                    <a:cubicBezTo>
                      <a:pt x="47" y="43"/>
                      <a:pt x="50" y="42"/>
                      <a:pt x="52" y="40"/>
                    </a:cubicBezTo>
                    <a:cubicBezTo>
                      <a:pt x="56" y="36"/>
                      <a:pt x="59" y="32"/>
                      <a:pt x="59" y="27"/>
                    </a:cubicBezTo>
                    <a:cubicBezTo>
                      <a:pt x="59" y="22"/>
                      <a:pt x="56" y="18"/>
                      <a:pt x="52" y="14"/>
                    </a:cubicBezTo>
                    <a:cubicBezTo>
                      <a:pt x="50" y="12"/>
                      <a:pt x="47" y="11"/>
                      <a:pt x="44" y="10"/>
                    </a:cubicBezTo>
                    <a:cubicBezTo>
                      <a:pt x="41" y="9"/>
                      <a:pt x="37" y="8"/>
                      <a:pt x="34" y="8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2" y="0"/>
                      <a:pt x="67" y="12"/>
                      <a:pt x="67" y="27"/>
                    </a:cubicBezTo>
                    <a:cubicBezTo>
                      <a:pt x="67" y="42"/>
                      <a:pt x="52" y="54"/>
                      <a:pt x="34" y="54"/>
                    </a:cubicBezTo>
                    <a:cubicBezTo>
                      <a:pt x="32" y="54"/>
                      <a:pt x="30" y="54"/>
                      <a:pt x="28" y="54"/>
                    </a:cubicBezTo>
                    <a:cubicBezTo>
                      <a:pt x="21" y="61"/>
                      <a:pt x="13" y="62"/>
                      <a:pt x="4" y="62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9" y="59"/>
                      <a:pt x="13" y="55"/>
                      <a:pt x="13" y="50"/>
                    </a:cubicBezTo>
                    <a:cubicBezTo>
                      <a:pt x="13" y="49"/>
                      <a:pt x="13" y="49"/>
                      <a:pt x="12" y="48"/>
                    </a:cubicBezTo>
                    <a:cubicBezTo>
                      <a:pt x="5" y="43"/>
                      <a:pt x="0" y="36"/>
                      <a:pt x="0" y="27"/>
                    </a:cubicBezTo>
                    <a:cubicBezTo>
                      <a:pt x="0" y="12"/>
                      <a:pt x="1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6" name="Freeform 191"/>
              <p:cNvSpPr>
                <a:spLocks noEditPoints="1"/>
              </p:cNvSpPr>
              <p:nvPr/>
            </p:nvSpPr>
            <p:spPr bwMode="auto">
              <a:xfrm>
                <a:off x="6312733" y="2886686"/>
                <a:ext cx="207477" cy="203562"/>
              </a:xfrm>
              <a:custGeom>
                <a:avLst/>
                <a:gdLst>
                  <a:gd name="T0" fmla="*/ 62 w 65"/>
                  <a:gd name="T1" fmla="*/ 36 h 64"/>
                  <a:gd name="T2" fmla="*/ 62 w 65"/>
                  <a:gd name="T3" fmla="*/ 32 h 64"/>
                  <a:gd name="T4" fmla="*/ 33 w 65"/>
                  <a:gd name="T5" fmla="*/ 3 h 64"/>
                  <a:gd name="T6" fmla="*/ 28 w 65"/>
                  <a:gd name="T7" fmla="*/ 3 h 64"/>
                  <a:gd name="T8" fmla="*/ 18 w 65"/>
                  <a:gd name="T9" fmla="*/ 0 h 64"/>
                  <a:gd name="T10" fmla="*/ 0 w 65"/>
                  <a:gd name="T11" fmla="*/ 18 h 64"/>
                  <a:gd name="T12" fmla="*/ 3 w 65"/>
                  <a:gd name="T13" fmla="*/ 28 h 64"/>
                  <a:gd name="T14" fmla="*/ 3 w 65"/>
                  <a:gd name="T15" fmla="*/ 32 h 64"/>
                  <a:gd name="T16" fmla="*/ 33 w 65"/>
                  <a:gd name="T17" fmla="*/ 62 h 64"/>
                  <a:gd name="T18" fmla="*/ 38 w 65"/>
                  <a:gd name="T19" fmla="*/ 62 h 64"/>
                  <a:gd name="T20" fmla="*/ 47 w 65"/>
                  <a:gd name="T21" fmla="*/ 64 h 64"/>
                  <a:gd name="T22" fmla="*/ 65 w 65"/>
                  <a:gd name="T23" fmla="*/ 46 h 64"/>
                  <a:gd name="T24" fmla="*/ 62 w 65"/>
                  <a:gd name="T25" fmla="*/ 36 h 64"/>
                  <a:gd name="T26" fmla="*/ 35 w 65"/>
                  <a:gd name="T27" fmla="*/ 54 h 64"/>
                  <a:gd name="T28" fmla="*/ 17 w 65"/>
                  <a:gd name="T29" fmla="*/ 49 h 64"/>
                  <a:gd name="T30" fmla="*/ 18 w 65"/>
                  <a:gd name="T31" fmla="*/ 39 h 64"/>
                  <a:gd name="T32" fmla="*/ 26 w 65"/>
                  <a:gd name="T33" fmla="*/ 45 h 64"/>
                  <a:gd name="T34" fmla="*/ 40 w 65"/>
                  <a:gd name="T35" fmla="*/ 44 h 64"/>
                  <a:gd name="T36" fmla="*/ 32 w 65"/>
                  <a:gd name="T37" fmla="*/ 36 h 64"/>
                  <a:gd name="T38" fmla="*/ 15 w 65"/>
                  <a:gd name="T39" fmla="*/ 23 h 64"/>
                  <a:gd name="T40" fmla="*/ 28 w 65"/>
                  <a:gd name="T41" fmla="*/ 10 h 64"/>
                  <a:gd name="T42" fmla="*/ 46 w 65"/>
                  <a:gd name="T43" fmla="*/ 15 h 64"/>
                  <a:gd name="T44" fmla="*/ 45 w 65"/>
                  <a:gd name="T45" fmla="*/ 24 h 64"/>
                  <a:gd name="T46" fmla="*/ 32 w 65"/>
                  <a:gd name="T47" fmla="*/ 17 h 64"/>
                  <a:gd name="T48" fmla="*/ 29 w 65"/>
                  <a:gd name="T49" fmla="*/ 27 h 64"/>
                  <a:gd name="T50" fmla="*/ 50 w 65"/>
                  <a:gd name="T51" fmla="*/ 37 h 64"/>
                  <a:gd name="T52" fmla="*/ 35 w 65"/>
                  <a:gd name="T53" fmla="*/ 5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5" h="64">
                    <a:moveTo>
                      <a:pt x="62" y="36"/>
                    </a:moveTo>
                    <a:cubicBezTo>
                      <a:pt x="62" y="35"/>
                      <a:pt x="62" y="34"/>
                      <a:pt x="62" y="32"/>
                    </a:cubicBezTo>
                    <a:cubicBezTo>
                      <a:pt x="62" y="16"/>
                      <a:pt x="49" y="3"/>
                      <a:pt x="33" y="3"/>
                    </a:cubicBezTo>
                    <a:cubicBezTo>
                      <a:pt x="31" y="3"/>
                      <a:pt x="29" y="3"/>
                      <a:pt x="28" y="3"/>
                    </a:cubicBezTo>
                    <a:cubicBezTo>
                      <a:pt x="25" y="1"/>
                      <a:pt x="22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1"/>
                      <a:pt x="1" y="25"/>
                      <a:pt x="3" y="28"/>
                    </a:cubicBezTo>
                    <a:cubicBezTo>
                      <a:pt x="3" y="29"/>
                      <a:pt x="3" y="31"/>
                      <a:pt x="3" y="32"/>
                    </a:cubicBezTo>
                    <a:cubicBezTo>
                      <a:pt x="3" y="49"/>
                      <a:pt x="16" y="62"/>
                      <a:pt x="33" y="62"/>
                    </a:cubicBezTo>
                    <a:cubicBezTo>
                      <a:pt x="34" y="62"/>
                      <a:pt x="36" y="62"/>
                      <a:pt x="38" y="62"/>
                    </a:cubicBezTo>
                    <a:cubicBezTo>
                      <a:pt x="41" y="63"/>
                      <a:pt x="44" y="64"/>
                      <a:pt x="47" y="64"/>
                    </a:cubicBezTo>
                    <a:cubicBezTo>
                      <a:pt x="57" y="64"/>
                      <a:pt x="65" y="56"/>
                      <a:pt x="65" y="46"/>
                    </a:cubicBezTo>
                    <a:cubicBezTo>
                      <a:pt x="65" y="43"/>
                      <a:pt x="64" y="39"/>
                      <a:pt x="62" y="36"/>
                    </a:cubicBezTo>
                    <a:close/>
                    <a:moveTo>
                      <a:pt x="35" y="54"/>
                    </a:moveTo>
                    <a:cubicBezTo>
                      <a:pt x="26" y="55"/>
                      <a:pt x="21" y="53"/>
                      <a:pt x="17" y="49"/>
                    </a:cubicBezTo>
                    <a:cubicBezTo>
                      <a:pt x="13" y="45"/>
                      <a:pt x="15" y="40"/>
                      <a:pt x="18" y="39"/>
                    </a:cubicBezTo>
                    <a:cubicBezTo>
                      <a:pt x="22" y="39"/>
                      <a:pt x="24" y="44"/>
                      <a:pt x="26" y="45"/>
                    </a:cubicBezTo>
                    <a:cubicBezTo>
                      <a:pt x="28" y="46"/>
                      <a:pt x="36" y="49"/>
                      <a:pt x="40" y="44"/>
                    </a:cubicBezTo>
                    <a:cubicBezTo>
                      <a:pt x="44" y="39"/>
                      <a:pt x="37" y="37"/>
                      <a:pt x="32" y="36"/>
                    </a:cubicBezTo>
                    <a:cubicBezTo>
                      <a:pt x="24" y="35"/>
                      <a:pt x="14" y="31"/>
                      <a:pt x="15" y="23"/>
                    </a:cubicBezTo>
                    <a:cubicBezTo>
                      <a:pt x="16" y="15"/>
                      <a:pt x="22" y="11"/>
                      <a:pt x="28" y="10"/>
                    </a:cubicBezTo>
                    <a:cubicBezTo>
                      <a:pt x="37" y="9"/>
                      <a:pt x="42" y="11"/>
                      <a:pt x="46" y="15"/>
                    </a:cubicBezTo>
                    <a:cubicBezTo>
                      <a:pt x="51" y="19"/>
                      <a:pt x="48" y="24"/>
                      <a:pt x="45" y="24"/>
                    </a:cubicBezTo>
                    <a:cubicBezTo>
                      <a:pt x="42" y="24"/>
                      <a:pt x="39" y="17"/>
                      <a:pt x="32" y="17"/>
                    </a:cubicBezTo>
                    <a:cubicBezTo>
                      <a:pt x="25" y="17"/>
                      <a:pt x="20" y="24"/>
                      <a:pt x="29" y="27"/>
                    </a:cubicBezTo>
                    <a:cubicBezTo>
                      <a:pt x="37" y="29"/>
                      <a:pt x="47" y="30"/>
                      <a:pt x="50" y="37"/>
                    </a:cubicBezTo>
                    <a:cubicBezTo>
                      <a:pt x="53" y="45"/>
                      <a:pt x="45" y="54"/>
                      <a:pt x="35" y="54"/>
                    </a:cubicBezTo>
                    <a:close/>
                  </a:path>
                </a:pathLst>
              </a:custGeom>
              <a:solidFill>
                <a:srgbClr val="0C6D9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7" name="Freeform 195"/>
              <p:cNvSpPr>
                <a:spLocks noEditPoints="1"/>
              </p:cNvSpPr>
              <p:nvPr/>
            </p:nvSpPr>
            <p:spPr bwMode="auto">
              <a:xfrm>
                <a:off x="5156634" y="2140536"/>
                <a:ext cx="262282" cy="281855"/>
              </a:xfrm>
              <a:custGeom>
                <a:avLst/>
                <a:gdLst>
                  <a:gd name="T0" fmla="*/ 78 w 82"/>
                  <a:gd name="T1" fmla="*/ 22 h 88"/>
                  <a:gd name="T2" fmla="*/ 50 w 82"/>
                  <a:gd name="T3" fmla="*/ 2 h 88"/>
                  <a:gd name="T4" fmla="*/ 40 w 82"/>
                  <a:gd name="T5" fmla="*/ 4 h 88"/>
                  <a:gd name="T6" fmla="*/ 3 w 82"/>
                  <a:gd name="T7" fmla="*/ 55 h 88"/>
                  <a:gd name="T8" fmla="*/ 4 w 82"/>
                  <a:gd name="T9" fmla="*/ 65 h 88"/>
                  <a:gd name="T10" fmla="*/ 32 w 82"/>
                  <a:gd name="T11" fmla="*/ 85 h 88"/>
                  <a:gd name="T12" fmla="*/ 42 w 82"/>
                  <a:gd name="T13" fmla="*/ 84 h 88"/>
                  <a:gd name="T14" fmla="*/ 80 w 82"/>
                  <a:gd name="T15" fmla="*/ 33 h 88"/>
                  <a:gd name="T16" fmla="*/ 78 w 82"/>
                  <a:gd name="T17" fmla="*/ 22 h 88"/>
                  <a:gd name="T18" fmla="*/ 54 w 82"/>
                  <a:gd name="T19" fmla="*/ 9 h 88"/>
                  <a:gd name="T20" fmla="*/ 70 w 82"/>
                  <a:gd name="T21" fmla="*/ 21 h 88"/>
                  <a:gd name="T22" fmla="*/ 68 w 82"/>
                  <a:gd name="T23" fmla="*/ 23 h 88"/>
                  <a:gd name="T24" fmla="*/ 53 w 82"/>
                  <a:gd name="T25" fmla="*/ 11 h 88"/>
                  <a:gd name="T26" fmla="*/ 54 w 82"/>
                  <a:gd name="T27" fmla="*/ 9 h 88"/>
                  <a:gd name="T28" fmla="*/ 21 w 82"/>
                  <a:gd name="T29" fmla="*/ 71 h 88"/>
                  <a:gd name="T30" fmla="*/ 20 w 82"/>
                  <a:gd name="T31" fmla="*/ 64 h 88"/>
                  <a:gd name="T32" fmla="*/ 27 w 82"/>
                  <a:gd name="T33" fmla="*/ 63 h 88"/>
                  <a:gd name="T34" fmla="*/ 28 w 82"/>
                  <a:gd name="T35" fmla="*/ 70 h 88"/>
                  <a:gd name="T36" fmla="*/ 21 w 82"/>
                  <a:gd name="T37" fmla="*/ 71 h 88"/>
                  <a:gd name="T38" fmla="*/ 45 w 82"/>
                  <a:gd name="T39" fmla="*/ 71 h 88"/>
                  <a:gd name="T40" fmla="*/ 14 w 82"/>
                  <a:gd name="T41" fmla="*/ 48 h 88"/>
                  <a:gd name="T42" fmla="*/ 43 w 82"/>
                  <a:gd name="T43" fmla="*/ 9 h 88"/>
                  <a:gd name="T44" fmla="*/ 74 w 82"/>
                  <a:gd name="T45" fmla="*/ 32 h 88"/>
                  <a:gd name="T46" fmla="*/ 45 w 82"/>
                  <a:gd name="T47" fmla="*/ 7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" h="88">
                    <a:moveTo>
                      <a:pt x="78" y="22"/>
                    </a:moveTo>
                    <a:cubicBezTo>
                      <a:pt x="50" y="2"/>
                      <a:pt x="50" y="2"/>
                      <a:pt x="50" y="2"/>
                    </a:cubicBezTo>
                    <a:cubicBezTo>
                      <a:pt x="47" y="0"/>
                      <a:pt x="43" y="1"/>
                      <a:pt x="40" y="4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0" y="58"/>
                      <a:pt x="1" y="63"/>
                      <a:pt x="4" y="6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5" y="88"/>
                      <a:pt x="40" y="87"/>
                      <a:pt x="42" y="84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82" y="29"/>
                      <a:pt x="81" y="25"/>
                      <a:pt x="78" y="22"/>
                    </a:cubicBezTo>
                    <a:close/>
                    <a:moveTo>
                      <a:pt x="54" y="9"/>
                    </a:moveTo>
                    <a:cubicBezTo>
                      <a:pt x="70" y="21"/>
                      <a:pt x="70" y="21"/>
                      <a:pt x="70" y="21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53" y="11"/>
                      <a:pt x="53" y="11"/>
                      <a:pt x="53" y="11"/>
                    </a:cubicBezTo>
                    <a:lnTo>
                      <a:pt x="54" y="9"/>
                    </a:lnTo>
                    <a:close/>
                    <a:moveTo>
                      <a:pt x="21" y="71"/>
                    </a:moveTo>
                    <a:cubicBezTo>
                      <a:pt x="19" y="70"/>
                      <a:pt x="18" y="67"/>
                      <a:pt x="20" y="64"/>
                    </a:cubicBezTo>
                    <a:cubicBezTo>
                      <a:pt x="22" y="62"/>
                      <a:pt x="25" y="62"/>
                      <a:pt x="27" y="63"/>
                    </a:cubicBezTo>
                    <a:cubicBezTo>
                      <a:pt x="29" y="65"/>
                      <a:pt x="29" y="68"/>
                      <a:pt x="28" y="70"/>
                    </a:cubicBezTo>
                    <a:cubicBezTo>
                      <a:pt x="26" y="72"/>
                      <a:pt x="23" y="73"/>
                      <a:pt x="21" y="71"/>
                    </a:cubicBezTo>
                    <a:close/>
                    <a:moveTo>
                      <a:pt x="45" y="71"/>
                    </a:moveTo>
                    <a:cubicBezTo>
                      <a:pt x="14" y="48"/>
                      <a:pt x="14" y="48"/>
                      <a:pt x="14" y="48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74" y="32"/>
                      <a:pt x="74" y="32"/>
                      <a:pt x="74" y="32"/>
                    </a:cubicBez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0C6D9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8" name="Freeform 205"/>
              <p:cNvSpPr>
                <a:spLocks noEditPoints="1"/>
              </p:cNvSpPr>
              <p:nvPr/>
            </p:nvSpPr>
            <p:spPr bwMode="auto">
              <a:xfrm>
                <a:off x="4814101" y="2956741"/>
                <a:ext cx="137013" cy="152672"/>
              </a:xfrm>
              <a:custGeom>
                <a:avLst/>
                <a:gdLst>
                  <a:gd name="T0" fmla="*/ 34 w 43"/>
                  <a:gd name="T1" fmla="*/ 15 h 48"/>
                  <a:gd name="T2" fmla="*/ 36 w 43"/>
                  <a:gd name="T3" fmla="*/ 12 h 48"/>
                  <a:gd name="T4" fmla="*/ 39 w 43"/>
                  <a:gd name="T5" fmla="*/ 7 h 48"/>
                  <a:gd name="T6" fmla="*/ 38 w 43"/>
                  <a:gd name="T7" fmla="*/ 1 h 48"/>
                  <a:gd name="T8" fmla="*/ 34 w 43"/>
                  <a:gd name="T9" fmla="*/ 0 h 48"/>
                  <a:gd name="T10" fmla="*/ 27 w 43"/>
                  <a:gd name="T11" fmla="*/ 3 h 48"/>
                  <a:gd name="T12" fmla="*/ 21 w 43"/>
                  <a:gd name="T13" fmla="*/ 14 h 48"/>
                  <a:gd name="T14" fmla="*/ 16 w 43"/>
                  <a:gd name="T15" fmla="*/ 3 h 48"/>
                  <a:gd name="T16" fmla="*/ 10 w 43"/>
                  <a:gd name="T17" fmla="*/ 1 h 48"/>
                  <a:gd name="T18" fmla="*/ 6 w 43"/>
                  <a:gd name="T19" fmla="*/ 3 h 48"/>
                  <a:gd name="T20" fmla="*/ 7 w 43"/>
                  <a:gd name="T21" fmla="*/ 12 h 48"/>
                  <a:gd name="T22" fmla="*/ 10 w 43"/>
                  <a:gd name="T23" fmla="*/ 15 h 48"/>
                  <a:gd name="T24" fmla="*/ 0 w 43"/>
                  <a:gd name="T25" fmla="*/ 15 h 48"/>
                  <a:gd name="T26" fmla="*/ 0 w 43"/>
                  <a:gd name="T27" fmla="*/ 27 h 48"/>
                  <a:gd name="T28" fmla="*/ 3 w 43"/>
                  <a:gd name="T29" fmla="*/ 27 h 48"/>
                  <a:gd name="T30" fmla="*/ 3 w 43"/>
                  <a:gd name="T31" fmla="*/ 48 h 48"/>
                  <a:gd name="T32" fmla="*/ 40 w 43"/>
                  <a:gd name="T33" fmla="*/ 48 h 48"/>
                  <a:gd name="T34" fmla="*/ 40 w 43"/>
                  <a:gd name="T35" fmla="*/ 27 h 48"/>
                  <a:gd name="T36" fmla="*/ 43 w 43"/>
                  <a:gd name="T37" fmla="*/ 27 h 48"/>
                  <a:gd name="T38" fmla="*/ 43 w 43"/>
                  <a:gd name="T39" fmla="*/ 15 h 48"/>
                  <a:gd name="T40" fmla="*/ 34 w 43"/>
                  <a:gd name="T41" fmla="*/ 15 h 48"/>
                  <a:gd name="T42" fmla="*/ 29 w 43"/>
                  <a:gd name="T43" fmla="*/ 5 h 48"/>
                  <a:gd name="T44" fmla="*/ 34 w 43"/>
                  <a:gd name="T45" fmla="*/ 3 h 48"/>
                  <a:gd name="T46" fmla="*/ 35 w 43"/>
                  <a:gd name="T47" fmla="*/ 4 h 48"/>
                  <a:gd name="T48" fmla="*/ 34 w 43"/>
                  <a:gd name="T49" fmla="*/ 10 h 48"/>
                  <a:gd name="T50" fmla="*/ 27 w 43"/>
                  <a:gd name="T51" fmla="*/ 15 h 48"/>
                  <a:gd name="T52" fmla="*/ 24 w 43"/>
                  <a:gd name="T53" fmla="*/ 15 h 48"/>
                  <a:gd name="T54" fmla="*/ 29 w 43"/>
                  <a:gd name="T55" fmla="*/ 5 h 48"/>
                  <a:gd name="T56" fmla="*/ 8 w 43"/>
                  <a:gd name="T57" fmla="*/ 7 h 48"/>
                  <a:gd name="T58" fmla="*/ 9 w 43"/>
                  <a:gd name="T59" fmla="*/ 5 h 48"/>
                  <a:gd name="T60" fmla="*/ 10 w 43"/>
                  <a:gd name="T61" fmla="*/ 4 h 48"/>
                  <a:gd name="T62" fmla="*/ 10 w 43"/>
                  <a:gd name="T63" fmla="*/ 4 h 48"/>
                  <a:gd name="T64" fmla="*/ 13 w 43"/>
                  <a:gd name="T65" fmla="*/ 6 h 48"/>
                  <a:gd name="T66" fmla="*/ 17 w 43"/>
                  <a:gd name="T67" fmla="*/ 13 h 48"/>
                  <a:gd name="T68" fmla="*/ 17 w 43"/>
                  <a:gd name="T69" fmla="*/ 13 h 48"/>
                  <a:gd name="T70" fmla="*/ 17 w 43"/>
                  <a:gd name="T71" fmla="*/ 13 h 48"/>
                  <a:gd name="T72" fmla="*/ 9 w 43"/>
                  <a:gd name="T73" fmla="*/ 10 h 48"/>
                  <a:gd name="T74" fmla="*/ 8 w 43"/>
                  <a:gd name="T75" fmla="*/ 7 h 48"/>
                  <a:gd name="T76" fmla="*/ 18 w 43"/>
                  <a:gd name="T77" fmla="*/ 45 h 48"/>
                  <a:gd name="T78" fmla="*/ 6 w 43"/>
                  <a:gd name="T79" fmla="*/ 45 h 48"/>
                  <a:gd name="T80" fmla="*/ 6 w 43"/>
                  <a:gd name="T81" fmla="*/ 25 h 48"/>
                  <a:gd name="T82" fmla="*/ 18 w 43"/>
                  <a:gd name="T83" fmla="*/ 25 h 48"/>
                  <a:gd name="T84" fmla="*/ 18 w 43"/>
                  <a:gd name="T85" fmla="*/ 45 h 48"/>
                  <a:gd name="T86" fmla="*/ 18 w 43"/>
                  <a:gd name="T87" fmla="*/ 24 h 48"/>
                  <a:gd name="T88" fmla="*/ 3 w 43"/>
                  <a:gd name="T89" fmla="*/ 24 h 48"/>
                  <a:gd name="T90" fmla="*/ 3 w 43"/>
                  <a:gd name="T91" fmla="*/ 18 h 48"/>
                  <a:gd name="T92" fmla="*/ 18 w 43"/>
                  <a:gd name="T93" fmla="*/ 18 h 48"/>
                  <a:gd name="T94" fmla="*/ 18 w 43"/>
                  <a:gd name="T95" fmla="*/ 24 h 48"/>
                  <a:gd name="T96" fmla="*/ 37 w 43"/>
                  <a:gd name="T97" fmla="*/ 45 h 48"/>
                  <a:gd name="T98" fmla="*/ 25 w 43"/>
                  <a:gd name="T99" fmla="*/ 45 h 48"/>
                  <a:gd name="T100" fmla="*/ 25 w 43"/>
                  <a:gd name="T101" fmla="*/ 25 h 48"/>
                  <a:gd name="T102" fmla="*/ 37 w 43"/>
                  <a:gd name="T103" fmla="*/ 25 h 48"/>
                  <a:gd name="T104" fmla="*/ 37 w 43"/>
                  <a:gd name="T105" fmla="*/ 45 h 48"/>
                  <a:gd name="T106" fmla="*/ 40 w 43"/>
                  <a:gd name="T107" fmla="*/ 24 h 48"/>
                  <a:gd name="T108" fmla="*/ 25 w 43"/>
                  <a:gd name="T109" fmla="*/ 24 h 48"/>
                  <a:gd name="T110" fmla="*/ 25 w 43"/>
                  <a:gd name="T111" fmla="*/ 18 h 48"/>
                  <a:gd name="T112" fmla="*/ 40 w 43"/>
                  <a:gd name="T113" fmla="*/ 18 h 48"/>
                  <a:gd name="T114" fmla="*/ 40 w 43"/>
                  <a:gd name="T11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" h="48">
                    <a:moveTo>
                      <a:pt x="34" y="15"/>
                    </a:moveTo>
                    <a:cubicBezTo>
                      <a:pt x="35" y="14"/>
                      <a:pt x="36" y="13"/>
                      <a:pt x="36" y="12"/>
                    </a:cubicBezTo>
                    <a:cubicBezTo>
                      <a:pt x="38" y="11"/>
                      <a:pt x="39" y="9"/>
                      <a:pt x="39" y="7"/>
                    </a:cubicBezTo>
                    <a:cubicBezTo>
                      <a:pt x="40" y="5"/>
                      <a:pt x="39" y="3"/>
                      <a:pt x="38" y="1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1" y="0"/>
                      <a:pt x="29" y="1"/>
                      <a:pt x="27" y="3"/>
                    </a:cubicBezTo>
                    <a:cubicBezTo>
                      <a:pt x="24" y="6"/>
                      <a:pt x="22" y="10"/>
                      <a:pt x="21" y="14"/>
                    </a:cubicBezTo>
                    <a:cubicBezTo>
                      <a:pt x="20" y="10"/>
                      <a:pt x="19" y="6"/>
                      <a:pt x="16" y="3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9" y="1"/>
                      <a:pt x="7" y="1"/>
                      <a:pt x="6" y="3"/>
                    </a:cubicBezTo>
                    <a:cubicBezTo>
                      <a:pt x="4" y="5"/>
                      <a:pt x="4" y="9"/>
                      <a:pt x="7" y="12"/>
                    </a:cubicBezTo>
                    <a:cubicBezTo>
                      <a:pt x="8" y="13"/>
                      <a:pt x="9" y="14"/>
                      <a:pt x="1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15"/>
                      <a:pt x="43" y="15"/>
                      <a:pt x="43" y="15"/>
                    </a:cubicBezTo>
                    <a:lnTo>
                      <a:pt x="34" y="15"/>
                    </a:lnTo>
                    <a:close/>
                    <a:moveTo>
                      <a:pt x="29" y="5"/>
                    </a:moveTo>
                    <a:cubicBezTo>
                      <a:pt x="31" y="4"/>
                      <a:pt x="32" y="3"/>
                      <a:pt x="34" y="3"/>
                    </a:cubicBezTo>
                    <a:cubicBezTo>
                      <a:pt x="34" y="3"/>
                      <a:pt x="35" y="3"/>
                      <a:pt x="35" y="4"/>
                    </a:cubicBezTo>
                    <a:cubicBezTo>
                      <a:pt x="37" y="5"/>
                      <a:pt x="36" y="8"/>
                      <a:pt x="34" y="10"/>
                    </a:cubicBezTo>
                    <a:cubicBezTo>
                      <a:pt x="32" y="12"/>
                      <a:pt x="29" y="14"/>
                      <a:pt x="27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2"/>
                      <a:pt x="27" y="8"/>
                      <a:pt x="29" y="5"/>
                    </a:cubicBezTo>
                    <a:close/>
                    <a:moveTo>
                      <a:pt x="8" y="7"/>
                    </a:moveTo>
                    <a:cubicBezTo>
                      <a:pt x="8" y="6"/>
                      <a:pt x="8" y="6"/>
                      <a:pt x="9" y="5"/>
                    </a:cubicBezTo>
                    <a:cubicBezTo>
                      <a:pt x="9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5" y="7"/>
                      <a:pt x="16" y="10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4" y="13"/>
                      <a:pt x="11" y="11"/>
                      <a:pt x="9" y="10"/>
                    </a:cubicBezTo>
                    <a:cubicBezTo>
                      <a:pt x="9" y="9"/>
                      <a:pt x="8" y="8"/>
                      <a:pt x="8" y="7"/>
                    </a:cubicBezTo>
                    <a:close/>
                    <a:moveTo>
                      <a:pt x="18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8" y="25"/>
                      <a:pt x="18" y="25"/>
                      <a:pt x="18" y="25"/>
                    </a:cubicBezTo>
                    <a:lnTo>
                      <a:pt x="18" y="45"/>
                    </a:lnTo>
                    <a:close/>
                    <a:moveTo>
                      <a:pt x="18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8" y="24"/>
                    </a:lnTo>
                    <a:close/>
                    <a:moveTo>
                      <a:pt x="37" y="45"/>
                    </a:move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7" y="25"/>
                      <a:pt x="37" y="25"/>
                      <a:pt x="37" y="25"/>
                    </a:cubicBezTo>
                    <a:lnTo>
                      <a:pt x="37" y="45"/>
                    </a:lnTo>
                    <a:close/>
                    <a:moveTo>
                      <a:pt x="40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40" y="18"/>
                      <a:pt x="40" y="18"/>
                      <a:pt x="40" y="18"/>
                    </a:cubicBezTo>
                    <a:lnTo>
                      <a:pt x="40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9" name="Freeform 223"/>
              <p:cNvSpPr>
                <a:spLocks noEditPoints="1"/>
              </p:cNvSpPr>
              <p:nvPr/>
            </p:nvSpPr>
            <p:spPr bwMode="auto">
              <a:xfrm>
                <a:off x="5646087" y="3307798"/>
                <a:ext cx="227050" cy="199648"/>
              </a:xfrm>
              <a:custGeom>
                <a:avLst/>
                <a:gdLst>
                  <a:gd name="T0" fmla="*/ 76 w 116"/>
                  <a:gd name="T1" fmla="*/ 15 h 102"/>
                  <a:gd name="T2" fmla="*/ 40 w 116"/>
                  <a:gd name="T3" fmla="*/ 0 h 102"/>
                  <a:gd name="T4" fmla="*/ 0 w 116"/>
                  <a:gd name="T5" fmla="*/ 15 h 102"/>
                  <a:gd name="T6" fmla="*/ 0 w 116"/>
                  <a:gd name="T7" fmla="*/ 102 h 102"/>
                  <a:gd name="T8" fmla="*/ 40 w 116"/>
                  <a:gd name="T9" fmla="*/ 87 h 102"/>
                  <a:gd name="T10" fmla="*/ 76 w 116"/>
                  <a:gd name="T11" fmla="*/ 102 h 102"/>
                  <a:gd name="T12" fmla="*/ 116 w 116"/>
                  <a:gd name="T13" fmla="*/ 87 h 102"/>
                  <a:gd name="T14" fmla="*/ 116 w 116"/>
                  <a:gd name="T15" fmla="*/ 0 h 102"/>
                  <a:gd name="T16" fmla="*/ 76 w 116"/>
                  <a:gd name="T17" fmla="*/ 15 h 102"/>
                  <a:gd name="T18" fmla="*/ 44 w 116"/>
                  <a:gd name="T19" fmla="*/ 9 h 102"/>
                  <a:gd name="T20" fmla="*/ 73 w 116"/>
                  <a:gd name="T21" fmla="*/ 22 h 102"/>
                  <a:gd name="T22" fmla="*/ 73 w 116"/>
                  <a:gd name="T23" fmla="*/ 92 h 102"/>
                  <a:gd name="T24" fmla="*/ 44 w 116"/>
                  <a:gd name="T25" fmla="*/ 80 h 102"/>
                  <a:gd name="T26" fmla="*/ 44 w 116"/>
                  <a:gd name="T27" fmla="*/ 9 h 102"/>
                  <a:gd name="T28" fmla="*/ 8 w 116"/>
                  <a:gd name="T29" fmla="*/ 20 h 102"/>
                  <a:gd name="T30" fmla="*/ 37 w 116"/>
                  <a:gd name="T31" fmla="*/ 9 h 102"/>
                  <a:gd name="T32" fmla="*/ 37 w 116"/>
                  <a:gd name="T33" fmla="*/ 80 h 102"/>
                  <a:gd name="T34" fmla="*/ 8 w 116"/>
                  <a:gd name="T35" fmla="*/ 92 h 102"/>
                  <a:gd name="T36" fmla="*/ 8 w 116"/>
                  <a:gd name="T37" fmla="*/ 20 h 102"/>
                  <a:gd name="T38" fmla="*/ 109 w 116"/>
                  <a:gd name="T39" fmla="*/ 82 h 102"/>
                  <a:gd name="T40" fmla="*/ 80 w 116"/>
                  <a:gd name="T41" fmla="*/ 92 h 102"/>
                  <a:gd name="T42" fmla="*/ 80 w 116"/>
                  <a:gd name="T43" fmla="*/ 22 h 102"/>
                  <a:gd name="T44" fmla="*/ 109 w 116"/>
                  <a:gd name="T45" fmla="*/ 10 h 102"/>
                  <a:gd name="T46" fmla="*/ 109 w 116"/>
                  <a:gd name="T47" fmla="*/ 8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102">
                    <a:moveTo>
                      <a:pt x="76" y="15"/>
                    </a:moveTo>
                    <a:lnTo>
                      <a:pt x="40" y="0"/>
                    </a:lnTo>
                    <a:lnTo>
                      <a:pt x="0" y="15"/>
                    </a:lnTo>
                    <a:lnTo>
                      <a:pt x="0" y="102"/>
                    </a:lnTo>
                    <a:lnTo>
                      <a:pt x="40" y="87"/>
                    </a:lnTo>
                    <a:lnTo>
                      <a:pt x="76" y="102"/>
                    </a:lnTo>
                    <a:lnTo>
                      <a:pt x="116" y="87"/>
                    </a:lnTo>
                    <a:lnTo>
                      <a:pt x="116" y="0"/>
                    </a:lnTo>
                    <a:lnTo>
                      <a:pt x="76" y="15"/>
                    </a:lnTo>
                    <a:close/>
                    <a:moveTo>
                      <a:pt x="44" y="9"/>
                    </a:moveTo>
                    <a:lnTo>
                      <a:pt x="73" y="22"/>
                    </a:lnTo>
                    <a:lnTo>
                      <a:pt x="73" y="92"/>
                    </a:lnTo>
                    <a:lnTo>
                      <a:pt x="44" y="80"/>
                    </a:lnTo>
                    <a:lnTo>
                      <a:pt x="44" y="9"/>
                    </a:lnTo>
                    <a:close/>
                    <a:moveTo>
                      <a:pt x="8" y="20"/>
                    </a:moveTo>
                    <a:lnTo>
                      <a:pt x="37" y="9"/>
                    </a:lnTo>
                    <a:lnTo>
                      <a:pt x="37" y="80"/>
                    </a:lnTo>
                    <a:lnTo>
                      <a:pt x="8" y="92"/>
                    </a:lnTo>
                    <a:lnTo>
                      <a:pt x="8" y="20"/>
                    </a:lnTo>
                    <a:close/>
                    <a:moveTo>
                      <a:pt x="109" y="82"/>
                    </a:moveTo>
                    <a:lnTo>
                      <a:pt x="80" y="92"/>
                    </a:lnTo>
                    <a:lnTo>
                      <a:pt x="80" y="22"/>
                    </a:lnTo>
                    <a:lnTo>
                      <a:pt x="109" y="10"/>
                    </a:lnTo>
                    <a:lnTo>
                      <a:pt x="109" y="82"/>
                    </a:lnTo>
                    <a:close/>
                  </a:path>
                </a:pathLst>
              </a:custGeom>
              <a:solidFill>
                <a:srgbClr val="0C6D9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Freeform 55"/>
            <p:cNvSpPr>
              <a:spLocks noEditPoints="1"/>
            </p:cNvSpPr>
            <p:nvPr/>
          </p:nvSpPr>
          <p:spPr bwMode="auto">
            <a:xfrm>
              <a:off x="11003681" y="3774469"/>
              <a:ext cx="256909" cy="239292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8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8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3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7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solidFill>
              <a:srgbClr val="13A4D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56"/>
            <p:cNvSpPr>
              <a:spLocks noEditPoints="1"/>
            </p:cNvSpPr>
            <p:nvPr/>
          </p:nvSpPr>
          <p:spPr bwMode="auto">
            <a:xfrm>
              <a:off x="10826047" y="3905125"/>
              <a:ext cx="161485" cy="161486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5 h 67"/>
                <a:gd name="T6" fmla="*/ 58 w 67"/>
                <a:gd name="T7" fmla="*/ 5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5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30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5 h 67"/>
                <a:gd name="T60" fmla="*/ 16 w 67"/>
                <a:gd name="T61" fmla="*/ 5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9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30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6" y="5"/>
                    <a:pt x="16" y="5"/>
                    <a:pt x="16" y="5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solidFill>
              <a:srgbClr val="13A4D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57"/>
            <p:cNvSpPr>
              <a:spLocks noEditPoints="1"/>
            </p:cNvSpPr>
            <p:nvPr/>
          </p:nvSpPr>
          <p:spPr bwMode="auto">
            <a:xfrm>
              <a:off x="11102040" y="3464710"/>
              <a:ext cx="139465" cy="136528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6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6"/>
                    <a:pt x="29" y="6"/>
                  </a:cubicBezTo>
                  <a:cubicBezTo>
                    <a:pt x="16" y="6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1"/>
                    <a:pt x="30" y="11"/>
                    <a:pt x="32" y="12"/>
                  </a:cubicBezTo>
                  <a:close/>
                </a:path>
              </a:pathLst>
            </a:custGeom>
            <a:solidFill>
              <a:srgbClr val="13A4D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58"/>
            <p:cNvSpPr>
              <a:spLocks noEditPoints="1"/>
            </p:cNvSpPr>
            <p:nvPr/>
          </p:nvSpPr>
          <p:spPr bwMode="auto">
            <a:xfrm>
              <a:off x="11078552" y="3635004"/>
              <a:ext cx="110104" cy="110103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8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8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2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2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5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5"/>
                    <a:pt x="46" y="43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3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3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2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3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3"/>
                    <a:pt x="43" y="43"/>
                    <a:pt x="42" y="43"/>
                  </a:cubicBezTo>
                  <a:close/>
                </a:path>
              </a:pathLst>
            </a:custGeom>
            <a:solidFill>
              <a:srgbClr val="13A4D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59"/>
            <p:cNvSpPr/>
            <p:nvPr/>
          </p:nvSpPr>
          <p:spPr bwMode="auto">
            <a:xfrm>
              <a:off x="10878897" y="3657024"/>
              <a:ext cx="177634" cy="179102"/>
            </a:xfrm>
            <a:custGeom>
              <a:avLst/>
              <a:gdLst>
                <a:gd name="T0" fmla="*/ 61 w 121"/>
                <a:gd name="T1" fmla="*/ 122 h 122"/>
                <a:gd name="T2" fmla="*/ 121 w 121"/>
                <a:gd name="T3" fmla="*/ 62 h 122"/>
                <a:gd name="T4" fmla="*/ 84 w 121"/>
                <a:gd name="T5" fmla="*/ 62 h 122"/>
                <a:gd name="T6" fmla="*/ 84 w 121"/>
                <a:gd name="T7" fmla="*/ 0 h 122"/>
                <a:gd name="T8" fmla="*/ 38 w 121"/>
                <a:gd name="T9" fmla="*/ 0 h 122"/>
                <a:gd name="T10" fmla="*/ 38 w 121"/>
                <a:gd name="T11" fmla="*/ 62 h 122"/>
                <a:gd name="T12" fmla="*/ 0 w 121"/>
                <a:gd name="T13" fmla="*/ 62 h 122"/>
                <a:gd name="T14" fmla="*/ 61 w 121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2">
                  <a:moveTo>
                    <a:pt x="61" y="122"/>
                  </a:moveTo>
                  <a:lnTo>
                    <a:pt x="121" y="62"/>
                  </a:lnTo>
                  <a:lnTo>
                    <a:pt x="84" y="62"/>
                  </a:lnTo>
                  <a:lnTo>
                    <a:pt x="84" y="0"/>
                  </a:lnTo>
                  <a:lnTo>
                    <a:pt x="38" y="0"/>
                  </a:lnTo>
                  <a:lnTo>
                    <a:pt x="38" y="62"/>
                  </a:lnTo>
                  <a:lnTo>
                    <a:pt x="0" y="62"/>
                  </a:lnTo>
                  <a:lnTo>
                    <a:pt x="61" y="122"/>
                  </a:lnTo>
                  <a:close/>
                </a:path>
              </a:pathLst>
            </a:custGeom>
            <a:solidFill>
              <a:srgbClr val="13A4D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60"/>
            <p:cNvSpPr>
              <a:spLocks noEditPoints="1"/>
            </p:cNvSpPr>
            <p:nvPr/>
          </p:nvSpPr>
          <p:spPr bwMode="auto">
            <a:xfrm>
              <a:off x="11085891" y="3260651"/>
              <a:ext cx="148274" cy="148273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57 w 62"/>
                <a:gd name="T11" fmla="*/ 35 h 62"/>
                <a:gd name="T12" fmla="*/ 41 w 62"/>
                <a:gd name="T13" fmla="*/ 34 h 62"/>
                <a:gd name="T14" fmla="*/ 46 w 62"/>
                <a:gd name="T15" fmla="*/ 53 h 62"/>
                <a:gd name="T16" fmla="*/ 57 w 62"/>
                <a:gd name="T17" fmla="*/ 35 h 62"/>
                <a:gd name="T18" fmla="*/ 41 w 62"/>
                <a:gd name="T19" fmla="*/ 55 h 62"/>
                <a:gd name="T20" fmla="*/ 36 w 62"/>
                <a:gd name="T21" fmla="*/ 35 h 62"/>
                <a:gd name="T22" fmla="*/ 35 w 62"/>
                <a:gd name="T23" fmla="*/ 35 h 62"/>
                <a:gd name="T24" fmla="*/ 15 w 62"/>
                <a:gd name="T25" fmla="*/ 52 h 62"/>
                <a:gd name="T26" fmla="*/ 31 w 62"/>
                <a:gd name="T27" fmla="*/ 57 h 62"/>
                <a:gd name="T28" fmla="*/ 41 w 62"/>
                <a:gd name="T29" fmla="*/ 55 h 62"/>
                <a:gd name="T30" fmla="*/ 11 w 62"/>
                <a:gd name="T31" fmla="*/ 48 h 62"/>
                <a:gd name="T32" fmla="*/ 33 w 62"/>
                <a:gd name="T33" fmla="*/ 31 h 62"/>
                <a:gd name="T34" fmla="*/ 34 w 62"/>
                <a:gd name="T35" fmla="*/ 31 h 62"/>
                <a:gd name="T36" fmla="*/ 32 w 62"/>
                <a:gd name="T37" fmla="*/ 26 h 62"/>
                <a:gd name="T38" fmla="*/ 4 w 62"/>
                <a:gd name="T39" fmla="*/ 30 h 62"/>
                <a:gd name="T40" fmla="*/ 4 w 62"/>
                <a:gd name="T41" fmla="*/ 31 h 62"/>
                <a:gd name="T42" fmla="*/ 11 w 62"/>
                <a:gd name="T43" fmla="*/ 48 h 62"/>
                <a:gd name="T44" fmla="*/ 5 w 62"/>
                <a:gd name="T45" fmla="*/ 25 h 62"/>
                <a:gd name="T46" fmla="*/ 29 w 62"/>
                <a:gd name="T47" fmla="*/ 22 h 62"/>
                <a:gd name="T48" fmla="*/ 20 w 62"/>
                <a:gd name="T49" fmla="*/ 7 h 62"/>
                <a:gd name="T50" fmla="*/ 5 w 62"/>
                <a:gd name="T51" fmla="*/ 25 h 62"/>
                <a:gd name="T52" fmla="*/ 25 w 62"/>
                <a:gd name="T53" fmla="*/ 5 h 62"/>
                <a:gd name="T54" fmla="*/ 35 w 62"/>
                <a:gd name="T55" fmla="*/ 20 h 62"/>
                <a:gd name="T56" fmla="*/ 49 w 62"/>
                <a:gd name="T57" fmla="*/ 11 h 62"/>
                <a:gd name="T58" fmla="*/ 31 w 62"/>
                <a:gd name="T59" fmla="*/ 4 h 62"/>
                <a:gd name="T60" fmla="*/ 25 w 62"/>
                <a:gd name="T61" fmla="*/ 5 h 62"/>
                <a:gd name="T62" fmla="*/ 51 w 62"/>
                <a:gd name="T63" fmla="*/ 14 h 62"/>
                <a:gd name="T64" fmla="*/ 37 w 62"/>
                <a:gd name="T65" fmla="*/ 24 h 62"/>
                <a:gd name="T66" fmla="*/ 38 w 62"/>
                <a:gd name="T67" fmla="*/ 28 h 62"/>
                <a:gd name="T68" fmla="*/ 39 w 62"/>
                <a:gd name="T69" fmla="*/ 30 h 62"/>
                <a:gd name="T70" fmla="*/ 57 w 62"/>
                <a:gd name="T71" fmla="*/ 30 h 62"/>
                <a:gd name="T72" fmla="*/ 51 w 62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7" y="35"/>
                  </a:moveTo>
                  <a:cubicBezTo>
                    <a:pt x="56" y="35"/>
                    <a:pt x="49" y="32"/>
                    <a:pt x="41" y="34"/>
                  </a:cubicBezTo>
                  <a:cubicBezTo>
                    <a:pt x="44" y="43"/>
                    <a:pt x="45" y="51"/>
                    <a:pt x="46" y="53"/>
                  </a:cubicBezTo>
                  <a:cubicBezTo>
                    <a:pt x="52" y="49"/>
                    <a:pt x="56" y="42"/>
                    <a:pt x="57" y="35"/>
                  </a:cubicBezTo>
                  <a:close/>
                  <a:moveTo>
                    <a:pt x="41" y="55"/>
                  </a:moveTo>
                  <a:cubicBezTo>
                    <a:pt x="41" y="53"/>
                    <a:pt x="39" y="4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20" y="40"/>
                    <a:pt x="15" y="51"/>
                    <a:pt x="15" y="52"/>
                  </a:cubicBezTo>
                  <a:cubicBezTo>
                    <a:pt x="19" y="55"/>
                    <a:pt x="25" y="57"/>
                    <a:pt x="31" y="57"/>
                  </a:cubicBezTo>
                  <a:cubicBezTo>
                    <a:pt x="35" y="57"/>
                    <a:pt x="38" y="57"/>
                    <a:pt x="41" y="55"/>
                  </a:cubicBezTo>
                  <a:close/>
                  <a:moveTo>
                    <a:pt x="11" y="48"/>
                  </a:moveTo>
                  <a:cubicBezTo>
                    <a:pt x="12" y="47"/>
                    <a:pt x="19" y="35"/>
                    <a:pt x="33" y="31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3" y="29"/>
                    <a:pt x="32" y="28"/>
                    <a:pt x="32" y="26"/>
                  </a:cubicBezTo>
                  <a:cubicBezTo>
                    <a:pt x="18" y="30"/>
                    <a:pt x="6" y="30"/>
                    <a:pt x="4" y="30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4" y="38"/>
                    <a:pt x="7" y="44"/>
                    <a:pt x="11" y="48"/>
                  </a:cubicBezTo>
                  <a:close/>
                  <a:moveTo>
                    <a:pt x="5" y="25"/>
                  </a:moveTo>
                  <a:cubicBezTo>
                    <a:pt x="6" y="25"/>
                    <a:pt x="17" y="25"/>
                    <a:pt x="29" y="22"/>
                  </a:cubicBezTo>
                  <a:cubicBezTo>
                    <a:pt x="25" y="14"/>
                    <a:pt x="20" y="8"/>
                    <a:pt x="20" y="7"/>
                  </a:cubicBezTo>
                  <a:cubicBezTo>
                    <a:pt x="12" y="10"/>
                    <a:pt x="7" y="17"/>
                    <a:pt x="5" y="25"/>
                  </a:cubicBezTo>
                  <a:close/>
                  <a:moveTo>
                    <a:pt x="25" y="5"/>
                  </a:moveTo>
                  <a:cubicBezTo>
                    <a:pt x="25" y="6"/>
                    <a:pt x="30" y="12"/>
                    <a:pt x="35" y="20"/>
                  </a:cubicBezTo>
                  <a:cubicBezTo>
                    <a:pt x="44" y="17"/>
                    <a:pt x="48" y="12"/>
                    <a:pt x="49" y="11"/>
                  </a:cubicBezTo>
                  <a:cubicBezTo>
                    <a:pt x="44" y="7"/>
                    <a:pt x="38" y="4"/>
                    <a:pt x="31" y="4"/>
                  </a:cubicBezTo>
                  <a:cubicBezTo>
                    <a:pt x="29" y="4"/>
                    <a:pt x="27" y="4"/>
                    <a:pt x="25" y="5"/>
                  </a:cubicBezTo>
                  <a:close/>
                  <a:moveTo>
                    <a:pt x="51" y="14"/>
                  </a:moveTo>
                  <a:cubicBezTo>
                    <a:pt x="51" y="15"/>
                    <a:pt x="46" y="20"/>
                    <a:pt x="37" y="24"/>
                  </a:cubicBezTo>
                  <a:cubicBezTo>
                    <a:pt x="37" y="26"/>
                    <a:pt x="38" y="27"/>
                    <a:pt x="38" y="28"/>
                  </a:cubicBezTo>
                  <a:cubicBezTo>
                    <a:pt x="39" y="29"/>
                    <a:pt x="39" y="29"/>
                    <a:pt x="39" y="30"/>
                  </a:cubicBezTo>
                  <a:cubicBezTo>
                    <a:pt x="48" y="29"/>
                    <a:pt x="57" y="30"/>
                    <a:pt x="57" y="30"/>
                  </a:cubicBezTo>
                  <a:cubicBezTo>
                    <a:pt x="57" y="24"/>
                    <a:pt x="55" y="18"/>
                    <a:pt x="51" y="14"/>
                  </a:cubicBez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61"/>
            <p:cNvSpPr>
              <a:spLocks noEditPoints="1"/>
            </p:cNvSpPr>
            <p:nvPr/>
          </p:nvSpPr>
          <p:spPr bwMode="auto">
            <a:xfrm>
              <a:off x="10937619" y="3483794"/>
              <a:ext cx="140933" cy="12478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2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2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2"/>
                    <a:pt x="59" y="50"/>
                  </a:cubicBezTo>
                  <a:cubicBezTo>
                    <a:pt x="59" y="12"/>
                    <a:pt x="59" y="12"/>
                    <a:pt x="59" y="12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13A4D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62"/>
            <p:cNvSpPr>
              <a:spLocks noEditPoints="1"/>
            </p:cNvSpPr>
            <p:nvPr/>
          </p:nvSpPr>
          <p:spPr bwMode="auto">
            <a:xfrm>
              <a:off x="10632264" y="3726023"/>
              <a:ext cx="227549" cy="199655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7 h 83"/>
                <a:gd name="T34" fmla="*/ 80 w 95"/>
                <a:gd name="T35" fmla="*/ 5 h 83"/>
                <a:gd name="T36" fmla="*/ 82 w 95"/>
                <a:gd name="T37" fmla="*/ 7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9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6"/>
                    <a:pt x="72" y="18"/>
                    <a:pt x="75" y="12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7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8"/>
                    <a:pt x="84" y="60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4" y="47"/>
                  </a:cubicBezTo>
                  <a:cubicBezTo>
                    <a:pt x="24" y="43"/>
                    <a:pt x="23" y="39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6" y="76"/>
                    <a:pt x="46" y="75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5"/>
                  </a:cubicBezTo>
                  <a:cubicBezTo>
                    <a:pt x="78" y="25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5"/>
                    <a:pt x="82" y="25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solidFill>
              <a:srgbClr val="13A4D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33"/>
            <p:cNvSpPr>
              <a:spLocks noEditPoints="1"/>
            </p:cNvSpPr>
            <p:nvPr/>
          </p:nvSpPr>
          <p:spPr bwMode="auto">
            <a:xfrm>
              <a:off x="11025702" y="3416263"/>
              <a:ext cx="120380" cy="48445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5 h 20"/>
                <a:gd name="T22" fmla="*/ 40 w 50"/>
                <a:gd name="T23" fmla="*/ 5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9 h 20"/>
                <a:gd name="T42" fmla="*/ 27 w 50"/>
                <a:gd name="T43" fmla="*/ 9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5 h 20"/>
                <a:gd name="T58" fmla="*/ 16 w 50"/>
                <a:gd name="T59" fmla="*/ 5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5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5"/>
                    <a:pt x="28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3" y="5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5"/>
                    <a:pt x="1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34"/>
            <p:cNvSpPr>
              <a:spLocks noEditPoints="1"/>
            </p:cNvSpPr>
            <p:nvPr/>
          </p:nvSpPr>
          <p:spPr bwMode="auto">
            <a:xfrm>
              <a:off x="11138741" y="2900978"/>
              <a:ext cx="129189" cy="126252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7 h 53"/>
                <a:gd name="T4" fmla="*/ 27 w 54"/>
                <a:gd name="T5" fmla="*/ 53 h 53"/>
                <a:gd name="T6" fmla="*/ 54 w 54"/>
                <a:gd name="T7" fmla="*/ 27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7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7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6"/>
                    <a:pt x="13" y="12"/>
                  </a:cubicBezTo>
                  <a:cubicBezTo>
                    <a:pt x="17" y="9"/>
                    <a:pt x="22" y="7"/>
                    <a:pt x="27" y="7"/>
                  </a:cubicBezTo>
                  <a:cubicBezTo>
                    <a:pt x="32" y="7"/>
                    <a:pt x="37" y="9"/>
                    <a:pt x="41" y="12"/>
                  </a:cubicBezTo>
                  <a:cubicBezTo>
                    <a:pt x="44" y="16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7"/>
                    <a:pt x="27" y="47"/>
                  </a:cubicBezTo>
                  <a:cubicBezTo>
                    <a:pt x="23" y="47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rgbClr val="13A4D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35"/>
            <p:cNvSpPr>
              <a:spLocks noEditPoints="1"/>
            </p:cNvSpPr>
            <p:nvPr/>
          </p:nvSpPr>
          <p:spPr bwMode="auto">
            <a:xfrm>
              <a:off x="11121125" y="3041911"/>
              <a:ext cx="113040" cy="91019"/>
            </a:xfrm>
            <a:custGeom>
              <a:avLst/>
              <a:gdLst>
                <a:gd name="T0" fmla="*/ 30 w 77"/>
                <a:gd name="T1" fmla="*/ 62 h 62"/>
                <a:gd name="T2" fmla="*/ 0 w 77"/>
                <a:gd name="T3" fmla="*/ 31 h 62"/>
                <a:gd name="T4" fmla="*/ 15 w 77"/>
                <a:gd name="T5" fmla="*/ 17 h 62"/>
                <a:gd name="T6" fmla="*/ 30 w 77"/>
                <a:gd name="T7" fmla="*/ 33 h 62"/>
                <a:gd name="T8" fmla="*/ 62 w 77"/>
                <a:gd name="T9" fmla="*/ 0 h 62"/>
                <a:gd name="T10" fmla="*/ 77 w 77"/>
                <a:gd name="T11" fmla="*/ 15 h 62"/>
                <a:gd name="T12" fmla="*/ 30 w 77"/>
                <a:gd name="T13" fmla="*/ 62 h 62"/>
                <a:gd name="T14" fmla="*/ 9 w 77"/>
                <a:gd name="T15" fmla="*/ 31 h 62"/>
                <a:gd name="T16" fmla="*/ 30 w 77"/>
                <a:gd name="T17" fmla="*/ 54 h 62"/>
                <a:gd name="T18" fmla="*/ 69 w 77"/>
                <a:gd name="T19" fmla="*/ 15 h 62"/>
                <a:gd name="T20" fmla="*/ 62 w 77"/>
                <a:gd name="T21" fmla="*/ 8 h 62"/>
                <a:gd name="T22" fmla="*/ 30 w 77"/>
                <a:gd name="T23" fmla="*/ 41 h 62"/>
                <a:gd name="T24" fmla="*/ 15 w 77"/>
                <a:gd name="T25" fmla="*/ 25 h 62"/>
                <a:gd name="T26" fmla="*/ 9 w 77"/>
                <a:gd name="T27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62">
                  <a:moveTo>
                    <a:pt x="30" y="62"/>
                  </a:moveTo>
                  <a:lnTo>
                    <a:pt x="0" y="31"/>
                  </a:lnTo>
                  <a:lnTo>
                    <a:pt x="15" y="17"/>
                  </a:lnTo>
                  <a:lnTo>
                    <a:pt x="30" y="33"/>
                  </a:lnTo>
                  <a:lnTo>
                    <a:pt x="62" y="0"/>
                  </a:lnTo>
                  <a:lnTo>
                    <a:pt x="77" y="15"/>
                  </a:lnTo>
                  <a:lnTo>
                    <a:pt x="30" y="62"/>
                  </a:lnTo>
                  <a:close/>
                  <a:moveTo>
                    <a:pt x="9" y="31"/>
                  </a:moveTo>
                  <a:lnTo>
                    <a:pt x="30" y="54"/>
                  </a:lnTo>
                  <a:lnTo>
                    <a:pt x="69" y="15"/>
                  </a:lnTo>
                  <a:lnTo>
                    <a:pt x="62" y="8"/>
                  </a:lnTo>
                  <a:lnTo>
                    <a:pt x="30" y="41"/>
                  </a:lnTo>
                  <a:lnTo>
                    <a:pt x="15" y="25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13A4D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36"/>
            <p:cNvSpPr>
              <a:spLocks noEditPoints="1"/>
            </p:cNvSpPr>
            <p:nvPr/>
          </p:nvSpPr>
          <p:spPr bwMode="auto">
            <a:xfrm>
              <a:off x="10930278" y="3219545"/>
              <a:ext cx="133593" cy="177634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8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37"/>
            <p:cNvSpPr/>
            <p:nvPr/>
          </p:nvSpPr>
          <p:spPr bwMode="auto">
            <a:xfrm>
              <a:off x="10439950" y="3430945"/>
              <a:ext cx="456564" cy="256909"/>
            </a:xfrm>
            <a:custGeom>
              <a:avLst/>
              <a:gdLst>
                <a:gd name="T0" fmla="*/ 190 w 190"/>
                <a:gd name="T1" fmla="*/ 74 h 107"/>
                <a:gd name="T2" fmla="*/ 166 w 190"/>
                <a:gd name="T3" fmla="*/ 43 h 107"/>
                <a:gd name="T4" fmla="*/ 122 w 190"/>
                <a:gd name="T5" fmla="*/ 0 h 107"/>
                <a:gd name="T6" fmla="*/ 87 w 190"/>
                <a:gd name="T7" fmla="*/ 17 h 107"/>
                <a:gd name="T8" fmla="*/ 67 w 190"/>
                <a:gd name="T9" fmla="*/ 7 h 107"/>
                <a:gd name="T10" fmla="*/ 42 w 190"/>
                <a:gd name="T11" fmla="*/ 32 h 107"/>
                <a:gd name="T12" fmla="*/ 43 w 190"/>
                <a:gd name="T13" fmla="*/ 35 h 107"/>
                <a:gd name="T14" fmla="*/ 36 w 190"/>
                <a:gd name="T15" fmla="*/ 35 h 107"/>
                <a:gd name="T16" fmla="*/ 0 w 190"/>
                <a:gd name="T17" fmla="*/ 71 h 107"/>
                <a:gd name="T18" fmla="*/ 36 w 190"/>
                <a:gd name="T19" fmla="*/ 107 h 107"/>
                <a:gd name="T20" fmla="*/ 158 w 190"/>
                <a:gd name="T21" fmla="*/ 107 h 107"/>
                <a:gd name="T22" fmla="*/ 158 w 190"/>
                <a:gd name="T23" fmla="*/ 107 h 107"/>
                <a:gd name="T24" fmla="*/ 190 w 190"/>
                <a:gd name="T25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7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7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1"/>
                  </a:cubicBezTo>
                  <a:cubicBezTo>
                    <a:pt x="0" y="91"/>
                    <a:pt x="16" y="107"/>
                    <a:pt x="36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76" y="107"/>
                    <a:pt x="190" y="92"/>
                    <a:pt x="190" y="74"/>
                  </a:cubicBezTo>
                  <a:close/>
                </a:path>
              </a:pathLst>
            </a:custGeom>
            <a:solidFill>
              <a:srgbClr val="00A0A4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38"/>
            <p:cNvSpPr/>
            <p:nvPr/>
          </p:nvSpPr>
          <p:spPr bwMode="auto">
            <a:xfrm>
              <a:off x="10924406" y="2758577"/>
              <a:ext cx="218740" cy="237824"/>
            </a:xfrm>
            <a:custGeom>
              <a:avLst/>
              <a:gdLst>
                <a:gd name="T0" fmla="*/ 61 w 91"/>
                <a:gd name="T1" fmla="*/ 27 h 99"/>
                <a:gd name="T2" fmla="*/ 51 w 91"/>
                <a:gd name="T3" fmla="*/ 38 h 99"/>
                <a:gd name="T4" fmla="*/ 46 w 91"/>
                <a:gd name="T5" fmla="*/ 46 h 99"/>
                <a:gd name="T6" fmla="*/ 48 w 91"/>
                <a:gd name="T7" fmla="*/ 29 h 99"/>
                <a:gd name="T8" fmla="*/ 48 w 91"/>
                <a:gd name="T9" fmla="*/ 14 h 99"/>
                <a:gd name="T10" fmla="*/ 23 w 91"/>
                <a:gd name="T11" fmla="*/ 4 h 99"/>
                <a:gd name="T12" fmla="*/ 13 w 91"/>
                <a:gd name="T13" fmla="*/ 29 h 99"/>
                <a:gd name="T14" fmla="*/ 24 w 91"/>
                <a:gd name="T15" fmla="*/ 40 h 99"/>
                <a:gd name="T16" fmla="*/ 38 w 91"/>
                <a:gd name="T17" fmla="*/ 50 h 99"/>
                <a:gd name="T18" fmla="*/ 29 w 91"/>
                <a:gd name="T19" fmla="*/ 48 h 99"/>
                <a:gd name="T20" fmla="*/ 14 w 91"/>
                <a:gd name="T21" fmla="*/ 48 h 99"/>
                <a:gd name="T22" fmla="*/ 4 w 91"/>
                <a:gd name="T23" fmla="*/ 74 h 99"/>
                <a:gd name="T24" fmla="*/ 30 w 91"/>
                <a:gd name="T25" fmla="*/ 84 h 99"/>
                <a:gd name="T26" fmla="*/ 40 w 91"/>
                <a:gd name="T27" fmla="*/ 73 h 99"/>
                <a:gd name="T28" fmla="*/ 45 w 91"/>
                <a:gd name="T29" fmla="*/ 65 h 99"/>
                <a:gd name="T30" fmla="*/ 43 w 91"/>
                <a:gd name="T31" fmla="*/ 96 h 99"/>
                <a:gd name="T32" fmla="*/ 45 w 91"/>
                <a:gd name="T33" fmla="*/ 99 h 99"/>
                <a:gd name="T34" fmla="*/ 61 w 91"/>
                <a:gd name="T35" fmla="*/ 92 h 99"/>
                <a:gd name="T36" fmla="*/ 78 w 91"/>
                <a:gd name="T37" fmla="*/ 84 h 99"/>
                <a:gd name="T38" fmla="*/ 76 w 91"/>
                <a:gd name="T39" fmla="*/ 81 h 99"/>
                <a:gd name="T40" fmla="*/ 53 w 91"/>
                <a:gd name="T41" fmla="*/ 61 h 99"/>
                <a:gd name="T42" fmla="*/ 61 w 91"/>
                <a:gd name="T43" fmla="*/ 63 h 99"/>
                <a:gd name="T44" fmla="*/ 77 w 91"/>
                <a:gd name="T45" fmla="*/ 63 h 99"/>
                <a:gd name="T46" fmla="*/ 87 w 91"/>
                <a:gd name="T47" fmla="*/ 37 h 99"/>
                <a:gd name="T48" fmla="*/ 61 w 91"/>
                <a:gd name="T49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99">
                  <a:moveTo>
                    <a:pt x="61" y="27"/>
                  </a:moveTo>
                  <a:cubicBezTo>
                    <a:pt x="56" y="29"/>
                    <a:pt x="52" y="33"/>
                    <a:pt x="51" y="38"/>
                  </a:cubicBezTo>
                  <a:cubicBezTo>
                    <a:pt x="50" y="40"/>
                    <a:pt x="48" y="43"/>
                    <a:pt x="46" y="46"/>
                  </a:cubicBezTo>
                  <a:cubicBezTo>
                    <a:pt x="46" y="41"/>
                    <a:pt x="47" y="33"/>
                    <a:pt x="48" y="29"/>
                  </a:cubicBezTo>
                  <a:cubicBezTo>
                    <a:pt x="50" y="25"/>
                    <a:pt x="50" y="19"/>
                    <a:pt x="48" y="14"/>
                  </a:cubicBezTo>
                  <a:cubicBezTo>
                    <a:pt x="44" y="4"/>
                    <a:pt x="32" y="0"/>
                    <a:pt x="23" y="4"/>
                  </a:cubicBezTo>
                  <a:cubicBezTo>
                    <a:pt x="13" y="8"/>
                    <a:pt x="9" y="20"/>
                    <a:pt x="13" y="29"/>
                  </a:cubicBezTo>
                  <a:cubicBezTo>
                    <a:pt x="15" y="35"/>
                    <a:pt x="19" y="38"/>
                    <a:pt x="24" y="40"/>
                  </a:cubicBezTo>
                  <a:cubicBezTo>
                    <a:pt x="28" y="41"/>
                    <a:pt x="34" y="46"/>
                    <a:pt x="38" y="50"/>
                  </a:cubicBezTo>
                  <a:cubicBezTo>
                    <a:pt x="34" y="49"/>
                    <a:pt x="31" y="49"/>
                    <a:pt x="29" y="48"/>
                  </a:cubicBezTo>
                  <a:cubicBezTo>
                    <a:pt x="24" y="46"/>
                    <a:pt x="19" y="46"/>
                    <a:pt x="14" y="48"/>
                  </a:cubicBezTo>
                  <a:cubicBezTo>
                    <a:pt x="4" y="52"/>
                    <a:pt x="0" y="64"/>
                    <a:pt x="4" y="74"/>
                  </a:cubicBezTo>
                  <a:cubicBezTo>
                    <a:pt x="8" y="84"/>
                    <a:pt x="20" y="88"/>
                    <a:pt x="30" y="84"/>
                  </a:cubicBezTo>
                  <a:cubicBezTo>
                    <a:pt x="35" y="82"/>
                    <a:pt x="38" y="77"/>
                    <a:pt x="40" y="73"/>
                  </a:cubicBezTo>
                  <a:cubicBezTo>
                    <a:pt x="41" y="70"/>
                    <a:pt x="42" y="67"/>
                    <a:pt x="45" y="65"/>
                  </a:cubicBezTo>
                  <a:cubicBezTo>
                    <a:pt x="50" y="77"/>
                    <a:pt x="48" y="89"/>
                    <a:pt x="43" y="96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8" y="80"/>
                    <a:pt x="58" y="74"/>
                    <a:pt x="53" y="61"/>
                  </a:cubicBezTo>
                  <a:cubicBezTo>
                    <a:pt x="56" y="61"/>
                    <a:pt x="59" y="62"/>
                    <a:pt x="61" y="63"/>
                  </a:cubicBezTo>
                  <a:cubicBezTo>
                    <a:pt x="66" y="65"/>
                    <a:pt x="72" y="65"/>
                    <a:pt x="77" y="63"/>
                  </a:cubicBezTo>
                  <a:cubicBezTo>
                    <a:pt x="87" y="59"/>
                    <a:pt x="91" y="47"/>
                    <a:pt x="87" y="37"/>
                  </a:cubicBezTo>
                  <a:cubicBezTo>
                    <a:pt x="82" y="27"/>
                    <a:pt x="71" y="23"/>
                    <a:pt x="61" y="27"/>
                  </a:cubicBezTo>
                  <a:close/>
                </a:path>
              </a:pathLst>
            </a:custGeom>
            <a:solidFill>
              <a:srgbClr val="13A4D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39"/>
            <p:cNvSpPr>
              <a:spLocks noEditPoints="1"/>
            </p:cNvSpPr>
            <p:nvPr/>
          </p:nvSpPr>
          <p:spPr bwMode="auto">
            <a:xfrm>
              <a:off x="10795217" y="3329649"/>
              <a:ext cx="110104" cy="115975"/>
            </a:xfrm>
            <a:custGeom>
              <a:avLst/>
              <a:gdLst>
                <a:gd name="T0" fmla="*/ 43 w 46"/>
                <a:gd name="T1" fmla="*/ 29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4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9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9"/>
                  </a:moveTo>
                  <a:cubicBezTo>
                    <a:pt x="40" y="24"/>
                    <a:pt x="42" y="19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9"/>
                    <a:pt x="17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40"/>
            <p:cNvSpPr/>
            <p:nvPr/>
          </p:nvSpPr>
          <p:spPr bwMode="auto">
            <a:xfrm>
              <a:off x="10889173" y="3025762"/>
              <a:ext cx="167357" cy="170294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5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solidFill>
              <a:srgbClr val="13A4D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41"/>
            <p:cNvSpPr>
              <a:spLocks noEditPoints="1"/>
            </p:cNvSpPr>
            <p:nvPr/>
          </p:nvSpPr>
          <p:spPr bwMode="auto">
            <a:xfrm>
              <a:off x="11094700" y="3135866"/>
              <a:ext cx="58722" cy="107167"/>
            </a:xfrm>
            <a:custGeom>
              <a:avLst/>
              <a:gdLst>
                <a:gd name="T0" fmla="*/ 16 w 24"/>
                <a:gd name="T1" fmla="*/ 44 h 45"/>
                <a:gd name="T2" fmla="*/ 16 w 24"/>
                <a:gd name="T3" fmla="*/ 44 h 45"/>
                <a:gd name="T4" fmla="*/ 23 w 24"/>
                <a:gd name="T5" fmla="*/ 34 h 45"/>
                <a:gd name="T6" fmla="*/ 21 w 24"/>
                <a:gd name="T7" fmla="*/ 23 h 45"/>
                <a:gd name="T8" fmla="*/ 11 w 24"/>
                <a:gd name="T9" fmla="*/ 16 h 45"/>
                <a:gd name="T10" fmla="*/ 11 w 24"/>
                <a:gd name="T11" fmla="*/ 16 h 45"/>
                <a:gd name="T12" fmla="*/ 10 w 24"/>
                <a:gd name="T13" fmla="*/ 17 h 45"/>
                <a:gd name="T14" fmla="*/ 11 w 24"/>
                <a:gd name="T15" fmla="*/ 20 h 45"/>
                <a:gd name="T16" fmla="*/ 12 w 24"/>
                <a:gd name="T17" fmla="*/ 20 h 45"/>
                <a:gd name="T18" fmla="*/ 12 w 24"/>
                <a:gd name="T19" fmla="*/ 20 h 45"/>
                <a:gd name="T20" fmla="*/ 17 w 24"/>
                <a:gd name="T21" fmla="*/ 24 h 45"/>
                <a:gd name="T22" fmla="*/ 19 w 24"/>
                <a:gd name="T23" fmla="*/ 35 h 45"/>
                <a:gd name="T24" fmla="*/ 16 w 24"/>
                <a:gd name="T25" fmla="*/ 40 h 45"/>
                <a:gd name="T26" fmla="*/ 16 w 24"/>
                <a:gd name="T27" fmla="*/ 40 h 45"/>
                <a:gd name="T28" fmla="*/ 10 w 24"/>
                <a:gd name="T29" fmla="*/ 36 h 45"/>
                <a:gd name="T30" fmla="*/ 9 w 24"/>
                <a:gd name="T31" fmla="*/ 31 h 45"/>
                <a:gd name="T32" fmla="*/ 5 w 24"/>
                <a:gd name="T33" fmla="*/ 30 h 45"/>
                <a:gd name="T34" fmla="*/ 6 w 24"/>
                <a:gd name="T35" fmla="*/ 37 h 45"/>
                <a:gd name="T36" fmla="*/ 16 w 24"/>
                <a:gd name="T37" fmla="*/ 44 h 45"/>
                <a:gd name="T38" fmla="*/ 13 w 24"/>
                <a:gd name="T39" fmla="*/ 28 h 45"/>
                <a:gd name="T40" fmla="*/ 15 w 24"/>
                <a:gd name="T41" fmla="*/ 28 h 45"/>
                <a:gd name="T42" fmla="*/ 14 w 24"/>
                <a:gd name="T43" fmla="*/ 24 h 45"/>
                <a:gd name="T44" fmla="*/ 13 w 24"/>
                <a:gd name="T45" fmla="*/ 24 h 45"/>
                <a:gd name="T46" fmla="*/ 12 w 24"/>
                <a:gd name="T47" fmla="*/ 24 h 45"/>
                <a:gd name="T48" fmla="*/ 7 w 24"/>
                <a:gd name="T49" fmla="*/ 21 h 45"/>
                <a:gd name="T50" fmla="*/ 5 w 24"/>
                <a:gd name="T51" fmla="*/ 10 h 45"/>
                <a:gd name="T52" fmla="*/ 9 w 24"/>
                <a:gd name="T53" fmla="*/ 4 h 45"/>
                <a:gd name="T54" fmla="*/ 9 w 24"/>
                <a:gd name="T55" fmla="*/ 4 h 45"/>
                <a:gd name="T56" fmla="*/ 14 w 24"/>
                <a:gd name="T57" fmla="*/ 8 h 45"/>
                <a:gd name="T58" fmla="*/ 15 w 24"/>
                <a:gd name="T59" fmla="*/ 13 h 45"/>
                <a:gd name="T60" fmla="*/ 20 w 24"/>
                <a:gd name="T61" fmla="*/ 15 h 45"/>
                <a:gd name="T62" fmla="*/ 18 w 24"/>
                <a:gd name="T63" fmla="*/ 7 h 45"/>
                <a:gd name="T64" fmla="*/ 8 w 24"/>
                <a:gd name="T65" fmla="*/ 0 h 45"/>
                <a:gd name="T66" fmla="*/ 8 w 24"/>
                <a:gd name="T67" fmla="*/ 1 h 45"/>
                <a:gd name="T68" fmla="*/ 1 w 24"/>
                <a:gd name="T69" fmla="*/ 11 h 45"/>
                <a:gd name="T70" fmla="*/ 3 w 24"/>
                <a:gd name="T71" fmla="*/ 21 h 45"/>
                <a:gd name="T72" fmla="*/ 13 w 24"/>
                <a:gd name="T73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5">
                  <a:moveTo>
                    <a:pt x="16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21" y="43"/>
                    <a:pt x="24" y="38"/>
                    <a:pt x="23" y="3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18"/>
                    <a:pt x="16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0" y="16"/>
                    <a:pt x="10" y="17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20"/>
                    <a:pt x="17" y="21"/>
                    <a:pt x="17" y="2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7"/>
                    <a:pt x="18" y="39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3" y="41"/>
                    <a:pt x="11" y="39"/>
                    <a:pt x="10" y="3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6" y="30"/>
                    <a:pt x="5" y="3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42"/>
                    <a:pt x="12" y="45"/>
                    <a:pt x="16" y="44"/>
                  </a:cubicBezTo>
                  <a:close/>
                  <a:moveTo>
                    <a:pt x="13" y="28"/>
                  </a:moveTo>
                  <a:cubicBezTo>
                    <a:pt x="14" y="28"/>
                    <a:pt x="14" y="28"/>
                    <a:pt x="15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5"/>
                    <a:pt x="8" y="23"/>
                    <a:pt x="7" y="2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6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4" y="6"/>
                    <a:pt x="14" y="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7" y="13"/>
                    <a:pt x="18" y="14"/>
                    <a:pt x="20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3"/>
                    <a:pt x="13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1"/>
                    <a:pt x="0" y="6"/>
                    <a:pt x="1" y="1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6"/>
                    <a:pt x="9" y="29"/>
                    <a:pt x="13" y="28"/>
                  </a:cubicBezTo>
                  <a:close/>
                </a:path>
              </a:pathLst>
            </a:custGeom>
            <a:solidFill>
              <a:srgbClr val="13A4D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42"/>
            <p:cNvSpPr/>
            <p:nvPr/>
          </p:nvSpPr>
          <p:spPr bwMode="auto">
            <a:xfrm>
              <a:off x="10639604" y="3106506"/>
              <a:ext cx="220207" cy="221675"/>
            </a:xfrm>
            <a:custGeom>
              <a:avLst/>
              <a:gdLst>
                <a:gd name="T0" fmla="*/ 29 w 92"/>
                <a:gd name="T1" fmla="*/ 18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8 h 92"/>
                <a:gd name="T8" fmla="*/ 92 w 92"/>
                <a:gd name="T9" fmla="*/ 67 h 92"/>
                <a:gd name="T10" fmla="*/ 72 w 92"/>
                <a:gd name="T11" fmla="*/ 81 h 92"/>
                <a:gd name="T12" fmla="*/ 52 w 92"/>
                <a:gd name="T13" fmla="*/ 67 h 92"/>
                <a:gd name="T14" fmla="*/ 72 w 92"/>
                <a:gd name="T15" fmla="*/ 52 h 92"/>
                <a:gd name="T16" fmla="*/ 80 w 92"/>
                <a:gd name="T17" fmla="*/ 54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4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8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7"/>
                  </a:cubicBezTo>
                  <a:cubicBezTo>
                    <a:pt x="52" y="59"/>
                    <a:pt x="61" y="52"/>
                    <a:pt x="72" y="52"/>
                  </a:cubicBezTo>
                  <a:cubicBezTo>
                    <a:pt x="75" y="52"/>
                    <a:pt x="78" y="53"/>
                    <a:pt x="80" y="5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4"/>
                    <a:pt x="20" y="64"/>
                  </a:cubicBezTo>
                  <a:cubicBezTo>
                    <a:pt x="23" y="64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8"/>
                  </a:lnTo>
                  <a:close/>
                </a:path>
              </a:pathLst>
            </a:custGeom>
            <a:solidFill>
              <a:srgbClr val="13A4D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43"/>
            <p:cNvSpPr>
              <a:spLocks noEditPoints="1"/>
            </p:cNvSpPr>
            <p:nvPr/>
          </p:nvSpPr>
          <p:spPr bwMode="auto">
            <a:xfrm>
              <a:off x="10817239" y="2622048"/>
              <a:ext cx="155614" cy="218739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6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6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1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6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6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7"/>
                    <a:pt x="28" y="36"/>
                    <a:pt x="28" y="46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3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1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7"/>
                    <a:pt x="3" y="28"/>
                    <a:pt x="6" y="20"/>
                  </a:cubicBezTo>
                  <a:close/>
                  <a:moveTo>
                    <a:pt x="61" y="51"/>
                  </a:moveTo>
                  <a:cubicBezTo>
                    <a:pt x="63" y="51"/>
                    <a:pt x="65" y="49"/>
                    <a:pt x="65" y="46"/>
                  </a:cubicBezTo>
                  <a:cubicBezTo>
                    <a:pt x="65" y="44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9"/>
                    <a:pt x="58" y="51"/>
                    <a:pt x="61" y="51"/>
                  </a:cubicBezTo>
                  <a:close/>
                </a:path>
              </a:pathLst>
            </a:custGeom>
            <a:solidFill>
              <a:srgbClr val="00A0A4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44"/>
            <p:cNvSpPr>
              <a:spLocks noEditPoints="1"/>
            </p:cNvSpPr>
            <p:nvPr/>
          </p:nvSpPr>
          <p:spPr bwMode="auto">
            <a:xfrm>
              <a:off x="10759984" y="2856937"/>
              <a:ext cx="151209" cy="151209"/>
            </a:xfrm>
            <a:custGeom>
              <a:avLst/>
              <a:gdLst>
                <a:gd name="T0" fmla="*/ 63 w 103"/>
                <a:gd name="T1" fmla="*/ 27 h 103"/>
                <a:gd name="T2" fmla="*/ 65 w 103"/>
                <a:gd name="T3" fmla="*/ 2 h 103"/>
                <a:gd name="T4" fmla="*/ 19 w 103"/>
                <a:gd name="T5" fmla="*/ 0 h 103"/>
                <a:gd name="T6" fmla="*/ 1 w 103"/>
                <a:gd name="T7" fmla="*/ 20 h 103"/>
                <a:gd name="T8" fmla="*/ 0 w 103"/>
                <a:gd name="T9" fmla="*/ 77 h 103"/>
                <a:gd name="T10" fmla="*/ 39 w 103"/>
                <a:gd name="T11" fmla="*/ 77 h 103"/>
                <a:gd name="T12" fmla="*/ 37 w 103"/>
                <a:gd name="T13" fmla="*/ 102 h 103"/>
                <a:gd name="T14" fmla="*/ 101 w 103"/>
                <a:gd name="T15" fmla="*/ 103 h 103"/>
                <a:gd name="T16" fmla="*/ 103 w 103"/>
                <a:gd name="T17" fmla="*/ 27 h 103"/>
                <a:gd name="T18" fmla="*/ 63 w 103"/>
                <a:gd name="T19" fmla="*/ 27 h 103"/>
                <a:gd name="T20" fmla="*/ 19 w 103"/>
                <a:gd name="T21" fmla="*/ 10 h 103"/>
                <a:gd name="T22" fmla="*/ 19 w 103"/>
                <a:gd name="T23" fmla="*/ 20 h 103"/>
                <a:gd name="T24" fmla="*/ 9 w 103"/>
                <a:gd name="T25" fmla="*/ 20 h 103"/>
                <a:gd name="T26" fmla="*/ 19 w 103"/>
                <a:gd name="T27" fmla="*/ 10 h 103"/>
                <a:gd name="T28" fmla="*/ 6 w 103"/>
                <a:gd name="T29" fmla="*/ 71 h 103"/>
                <a:gd name="T30" fmla="*/ 6 w 103"/>
                <a:gd name="T31" fmla="*/ 27 h 103"/>
                <a:gd name="T32" fmla="*/ 26 w 103"/>
                <a:gd name="T33" fmla="*/ 27 h 103"/>
                <a:gd name="T34" fmla="*/ 26 w 103"/>
                <a:gd name="T35" fmla="*/ 7 h 103"/>
                <a:gd name="T36" fmla="*/ 58 w 103"/>
                <a:gd name="T37" fmla="*/ 7 h 103"/>
                <a:gd name="T38" fmla="*/ 58 w 103"/>
                <a:gd name="T39" fmla="*/ 27 h 103"/>
                <a:gd name="T40" fmla="*/ 39 w 103"/>
                <a:gd name="T41" fmla="*/ 46 h 103"/>
                <a:gd name="T42" fmla="*/ 39 w 103"/>
                <a:gd name="T43" fmla="*/ 71 h 103"/>
                <a:gd name="T44" fmla="*/ 6 w 103"/>
                <a:gd name="T45" fmla="*/ 71 h 103"/>
                <a:gd name="T46" fmla="*/ 57 w 103"/>
                <a:gd name="T47" fmla="*/ 36 h 103"/>
                <a:gd name="T48" fmla="*/ 57 w 103"/>
                <a:gd name="T49" fmla="*/ 46 h 103"/>
                <a:gd name="T50" fmla="*/ 47 w 103"/>
                <a:gd name="T51" fmla="*/ 46 h 103"/>
                <a:gd name="T52" fmla="*/ 57 w 103"/>
                <a:gd name="T53" fmla="*/ 36 h 103"/>
                <a:gd name="T54" fmla="*/ 94 w 103"/>
                <a:gd name="T55" fmla="*/ 97 h 103"/>
                <a:gd name="T56" fmla="*/ 44 w 103"/>
                <a:gd name="T57" fmla="*/ 97 h 103"/>
                <a:gd name="T58" fmla="*/ 45 w 103"/>
                <a:gd name="T59" fmla="*/ 51 h 103"/>
                <a:gd name="T60" fmla="*/ 63 w 103"/>
                <a:gd name="T61" fmla="*/ 53 h 103"/>
                <a:gd name="T62" fmla="*/ 63 w 103"/>
                <a:gd name="T63" fmla="*/ 33 h 103"/>
                <a:gd name="T64" fmla="*/ 96 w 103"/>
                <a:gd name="T65" fmla="*/ 33 h 103"/>
                <a:gd name="T66" fmla="*/ 94 w 103"/>
                <a:gd name="T67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03">
                  <a:moveTo>
                    <a:pt x="63" y="27"/>
                  </a:moveTo>
                  <a:lnTo>
                    <a:pt x="65" y="2"/>
                  </a:lnTo>
                  <a:lnTo>
                    <a:pt x="19" y="0"/>
                  </a:lnTo>
                  <a:lnTo>
                    <a:pt x="1" y="20"/>
                  </a:lnTo>
                  <a:lnTo>
                    <a:pt x="0" y="77"/>
                  </a:lnTo>
                  <a:lnTo>
                    <a:pt x="39" y="77"/>
                  </a:lnTo>
                  <a:lnTo>
                    <a:pt x="37" y="102"/>
                  </a:lnTo>
                  <a:lnTo>
                    <a:pt x="101" y="103"/>
                  </a:lnTo>
                  <a:lnTo>
                    <a:pt x="103" y="27"/>
                  </a:lnTo>
                  <a:lnTo>
                    <a:pt x="63" y="27"/>
                  </a:lnTo>
                  <a:close/>
                  <a:moveTo>
                    <a:pt x="19" y="10"/>
                  </a:moveTo>
                  <a:lnTo>
                    <a:pt x="19" y="20"/>
                  </a:lnTo>
                  <a:lnTo>
                    <a:pt x="9" y="20"/>
                  </a:lnTo>
                  <a:lnTo>
                    <a:pt x="19" y="10"/>
                  </a:lnTo>
                  <a:close/>
                  <a:moveTo>
                    <a:pt x="6" y="71"/>
                  </a:moveTo>
                  <a:lnTo>
                    <a:pt x="6" y="27"/>
                  </a:lnTo>
                  <a:lnTo>
                    <a:pt x="26" y="27"/>
                  </a:lnTo>
                  <a:lnTo>
                    <a:pt x="26" y="7"/>
                  </a:lnTo>
                  <a:lnTo>
                    <a:pt x="58" y="7"/>
                  </a:lnTo>
                  <a:lnTo>
                    <a:pt x="58" y="27"/>
                  </a:lnTo>
                  <a:lnTo>
                    <a:pt x="39" y="46"/>
                  </a:lnTo>
                  <a:lnTo>
                    <a:pt x="39" y="71"/>
                  </a:lnTo>
                  <a:lnTo>
                    <a:pt x="6" y="71"/>
                  </a:lnTo>
                  <a:close/>
                  <a:moveTo>
                    <a:pt x="57" y="36"/>
                  </a:moveTo>
                  <a:lnTo>
                    <a:pt x="57" y="46"/>
                  </a:lnTo>
                  <a:lnTo>
                    <a:pt x="47" y="46"/>
                  </a:lnTo>
                  <a:lnTo>
                    <a:pt x="57" y="36"/>
                  </a:lnTo>
                  <a:close/>
                  <a:moveTo>
                    <a:pt x="94" y="97"/>
                  </a:moveTo>
                  <a:lnTo>
                    <a:pt x="44" y="97"/>
                  </a:lnTo>
                  <a:lnTo>
                    <a:pt x="45" y="51"/>
                  </a:lnTo>
                  <a:lnTo>
                    <a:pt x="63" y="53"/>
                  </a:lnTo>
                  <a:lnTo>
                    <a:pt x="63" y="33"/>
                  </a:lnTo>
                  <a:lnTo>
                    <a:pt x="96" y="33"/>
                  </a:lnTo>
                  <a:lnTo>
                    <a:pt x="94" y="97"/>
                  </a:lnTo>
                  <a:close/>
                </a:path>
              </a:pathLst>
            </a:custGeom>
            <a:solidFill>
              <a:srgbClr val="13A4D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45"/>
            <p:cNvSpPr>
              <a:spLocks noEditPoints="1"/>
            </p:cNvSpPr>
            <p:nvPr/>
          </p:nvSpPr>
          <p:spPr bwMode="auto">
            <a:xfrm>
              <a:off x="10564734" y="3941826"/>
              <a:ext cx="245165" cy="208464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2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7 h 87"/>
                <a:gd name="T22" fmla="*/ 81 w 102"/>
                <a:gd name="T23" fmla="*/ 8 h 87"/>
                <a:gd name="T24" fmla="*/ 84 w 102"/>
                <a:gd name="T25" fmla="*/ 17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3 h 87"/>
                <a:gd name="T42" fmla="*/ 95 w 102"/>
                <a:gd name="T43" fmla="*/ 57 h 87"/>
                <a:gd name="T44" fmla="*/ 94 w 102"/>
                <a:gd name="T45" fmla="*/ 60 h 87"/>
                <a:gd name="T46" fmla="*/ 22 w 102"/>
                <a:gd name="T47" fmla="*/ 64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4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70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2" y="23"/>
                    <a:pt x="0" y="28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3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7"/>
                    <a:pt x="78" y="7"/>
                    <a:pt x="78" y="7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8"/>
                    <a:pt x="95" y="60"/>
                    <a:pt x="94" y="60"/>
                  </a:cubicBezTo>
                  <a:close/>
                  <a:moveTo>
                    <a:pt x="22" y="64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4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solidFill>
              <a:srgbClr val="13A4D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10655754" y="2423861"/>
              <a:ext cx="221676" cy="229016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solidFill>
              <a:srgbClr val="00A0A4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47"/>
            <p:cNvSpPr>
              <a:spLocks noEditPoints="1"/>
            </p:cNvSpPr>
            <p:nvPr/>
          </p:nvSpPr>
          <p:spPr bwMode="auto">
            <a:xfrm>
              <a:off x="10591159" y="2598560"/>
              <a:ext cx="206996" cy="14680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2 h 61"/>
                <a:gd name="T8" fmla="*/ 83 w 86"/>
                <a:gd name="T9" fmla="*/ 25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1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7"/>
                    <a:pt x="79" y="43"/>
                    <a:pt x="80" y="41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29"/>
                    <a:pt x="85" y="26"/>
                    <a:pt x="83" y="25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8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8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solidFill>
              <a:srgbClr val="00A0A4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48"/>
            <p:cNvSpPr>
              <a:spLocks noEditPoints="1"/>
            </p:cNvSpPr>
            <p:nvPr/>
          </p:nvSpPr>
          <p:spPr bwMode="auto">
            <a:xfrm>
              <a:off x="10447290" y="3814106"/>
              <a:ext cx="165890" cy="143869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9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9 h 60"/>
                <a:gd name="T42" fmla="*/ 10 w 69"/>
                <a:gd name="T43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9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9"/>
                    <a:pt x="58" y="9"/>
                    <a:pt x="58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00A0A4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49"/>
            <p:cNvSpPr>
              <a:spLocks noEditPoints="1"/>
            </p:cNvSpPr>
            <p:nvPr/>
          </p:nvSpPr>
          <p:spPr bwMode="auto">
            <a:xfrm>
              <a:off x="10677774" y="2219802"/>
              <a:ext cx="136529" cy="186442"/>
            </a:xfrm>
            <a:custGeom>
              <a:avLst/>
              <a:gdLst>
                <a:gd name="T0" fmla="*/ 57 w 57"/>
                <a:gd name="T1" fmla="*/ 48 h 78"/>
                <a:gd name="T2" fmla="*/ 57 w 57"/>
                <a:gd name="T3" fmla="*/ 48 h 78"/>
                <a:gd name="T4" fmla="*/ 57 w 57"/>
                <a:gd name="T5" fmla="*/ 48 h 78"/>
                <a:gd name="T6" fmla="*/ 28 w 57"/>
                <a:gd name="T7" fmla="*/ 0 h 78"/>
                <a:gd name="T8" fmla="*/ 0 w 57"/>
                <a:gd name="T9" fmla="*/ 48 h 78"/>
                <a:gd name="T10" fmla="*/ 0 w 57"/>
                <a:gd name="T11" fmla="*/ 48 h 78"/>
                <a:gd name="T12" fmla="*/ 0 w 57"/>
                <a:gd name="T13" fmla="*/ 48 h 78"/>
                <a:gd name="T14" fmla="*/ 0 w 57"/>
                <a:gd name="T15" fmla="*/ 49 h 78"/>
                <a:gd name="T16" fmla="*/ 0 w 57"/>
                <a:gd name="T17" fmla="*/ 49 h 78"/>
                <a:gd name="T18" fmla="*/ 0 w 57"/>
                <a:gd name="T19" fmla="*/ 49 h 78"/>
                <a:gd name="T20" fmla="*/ 28 w 57"/>
                <a:gd name="T21" fmla="*/ 78 h 78"/>
                <a:gd name="T22" fmla="*/ 57 w 57"/>
                <a:gd name="T23" fmla="*/ 49 h 78"/>
                <a:gd name="T24" fmla="*/ 57 w 57"/>
                <a:gd name="T25" fmla="*/ 49 h 78"/>
                <a:gd name="T26" fmla="*/ 57 w 57"/>
                <a:gd name="T27" fmla="*/ 49 h 78"/>
                <a:gd name="T28" fmla="*/ 57 w 57"/>
                <a:gd name="T29" fmla="*/ 48 h 78"/>
                <a:gd name="T30" fmla="*/ 48 w 57"/>
                <a:gd name="T31" fmla="*/ 49 h 78"/>
                <a:gd name="T32" fmla="*/ 48 w 57"/>
                <a:gd name="T33" fmla="*/ 49 h 78"/>
                <a:gd name="T34" fmla="*/ 42 w 57"/>
                <a:gd name="T35" fmla="*/ 62 h 78"/>
                <a:gd name="T36" fmla="*/ 28 w 57"/>
                <a:gd name="T37" fmla="*/ 68 h 78"/>
                <a:gd name="T38" fmla="*/ 26 w 57"/>
                <a:gd name="T39" fmla="*/ 68 h 78"/>
                <a:gd name="T40" fmla="*/ 43 w 57"/>
                <a:gd name="T41" fmla="*/ 37 h 78"/>
                <a:gd name="T42" fmla="*/ 43 w 57"/>
                <a:gd name="T43" fmla="*/ 33 h 78"/>
                <a:gd name="T44" fmla="*/ 48 w 57"/>
                <a:gd name="T45" fmla="*/ 48 h 78"/>
                <a:gd name="T46" fmla="*/ 48 w 57"/>
                <a:gd name="T47" fmla="*/ 48 h 78"/>
                <a:gd name="T48" fmla="*/ 48 w 57"/>
                <a:gd name="T49" fmla="*/ 48 h 78"/>
                <a:gd name="T50" fmla="*/ 48 w 57"/>
                <a:gd name="T51" fmla="*/ 48 h 78"/>
                <a:gd name="T52" fmla="*/ 48 w 57"/>
                <a:gd name="T53" fmla="*/ 49 h 78"/>
                <a:gd name="T54" fmla="*/ 48 w 57"/>
                <a:gd name="T5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8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8"/>
                    <a:pt x="28" y="78"/>
                  </a:cubicBezTo>
                  <a:cubicBezTo>
                    <a:pt x="44" y="78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solidFill>
              <a:srgbClr val="00A0A4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50"/>
            <p:cNvSpPr>
              <a:spLocks noEditPoints="1"/>
            </p:cNvSpPr>
            <p:nvPr/>
          </p:nvSpPr>
          <p:spPr bwMode="auto">
            <a:xfrm>
              <a:off x="10530968" y="2084742"/>
              <a:ext cx="214335" cy="204059"/>
            </a:xfrm>
            <a:custGeom>
              <a:avLst/>
              <a:gdLst>
                <a:gd name="T0" fmla="*/ 52 w 89"/>
                <a:gd name="T1" fmla="*/ 3 h 85"/>
                <a:gd name="T2" fmla="*/ 4 w 89"/>
                <a:gd name="T3" fmla="*/ 36 h 85"/>
                <a:gd name="T4" fmla="*/ 3 w 89"/>
                <a:gd name="T5" fmla="*/ 45 h 85"/>
                <a:gd name="T6" fmla="*/ 28 w 89"/>
                <a:gd name="T7" fmla="*/ 82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3 h 85"/>
                <a:gd name="T18" fmla="*/ 38 w 89"/>
                <a:gd name="T19" fmla="*/ 48 h 85"/>
                <a:gd name="T20" fmla="*/ 31 w 89"/>
                <a:gd name="T21" fmla="*/ 71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3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5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3"/>
                  </a:cubicBezTo>
                  <a:close/>
                  <a:moveTo>
                    <a:pt x="38" y="48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51"/>
            <p:cNvSpPr>
              <a:spLocks noEditPoints="1"/>
            </p:cNvSpPr>
            <p:nvPr/>
          </p:nvSpPr>
          <p:spPr bwMode="auto">
            <a:xfrm>
              <a:off x="10447290" y="1967298"/>
              <a:ext cx="162954" cy="165890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5 h 69"/>
                <a:gd name="T4" fmla="*/ 34 w 68"/>
                <a:gd name="T5" fmla="*/ 69 h 69"/>
                <a:gd name="T6" fmla="*/ 68 w 68"/>
                <a:gd name="T7" fmla="*/ 35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5 h 69"/>
                <a:gd name="T14" fmla="*/ 34 w 68"/>
                <a:gd name="T15" fmla="*/ 7 h 69"/>
                <a:gd name="T16" fmla="*/ 62 w 68"/>
                <a:gd name="T17" fmla="*/ 35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5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5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5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5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5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5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52"/>
            <p:cNvSpPr>
              <a:spLocks noEditPoints="1"/>
            </p:cNvSpPr>
            <p:nvPr/>
          </p:nvSpPr>
          <p:spPr bwMode="auto">
            <a:xfrm>
              <a:off x="10522160" y="2318162"/>
              <a:ext cx="129189" cy="148273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5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9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20 h 62"/>
                <a:gd name="T34" fmla="*/ 35 w 54"/>
                <a:gd name="T35" fmla="*/ 20 h 62"/>
                <a:gd name="T36" fmla="*/ 35 w 54"/>
                <a:gd name="T37" fmla="*/ 9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9"/>
                  </a:move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20"/>
                  </a:cubicBezTo>
                  <a:cubicBezTo>
                    <a:pt x="35" y="20"/>
                    <a:pt x="35" y="20"/>
                    <a:pt x="35" y="20"/>
                  </a:cubicBezTo>
                  <a:lnTo>
                    <a:pt x="35" y="9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solidFill>
              <a:srgbClr val="00A0A4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53"/>
            <p:cNvSpPr>
              <a:spLocks noEditPoints="1"/>
            </p:cNvSpPr>
            <p:nvPr/>
          </p:nvSpPr>
          <p:spPr bwMode="auto">
            <a:xfrm>
              <a:off x="10511884" y="2764449"/>
              <a:ext cx="209932" cy="22314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2 h 93"/>
                <a:gd name="T24" fmla="*/ 75 w 87"/>
                <a:gd name="T25" fmla="*/ 12 h 93"/>
                <a:gd name="T26" fmla="*/ 75 w 87"/>
                <a:gd name="T27" fmla="*/ 81 h 93"/>
                <a:gd name="T28" fmla="*/ 23 w 87"/>
                <a:gd name="T29" fmla="*/ 41 h 93"/>
                <a:gd name="T30" fmla="*/ 64 w 87"/>
                <a:gd name="T31" fmla="*/ 41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1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5" y="12"/>
                    <a:pt x="75" y="12"/>
                    <a:pt x="75" y="12"/>
                  </a:cubicBezTo>
                  <a:lnTo>
                    <a:pt x="75" y="81"/>
                  </a:lnTo>
                  <a:close/>
                  <a:moveTo>
                    <a:pt x="23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1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solidFill>
              <a:srgbClr val="13A4D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54"/>
            <p:cNvSpPr>
              <a:spLocks noEditPoints="1"/>
            </p:cNvSpPr>
            <p:nvPr/>
          </p:nvSpPr>
          <p:spPr bwMode="auto">
            <a:xfrm>
              <a:off x="10473715" y="3030167"/>
              <a:ext cx="196719" cy="148273"/>
            </a:xfrm>
            <a:custGeom>
              <a:avLst/>
              <a:gdLst>
                <a:gd name="T0" fmla="*/ 0 w 134"/>
                <a:gd name="T1" fmla="*/ 0 h 101"/>
                <a:gd name="T2" fmla="*/ 0 w 134"/>
                <a:gd name="T3" fmla="*/ 101 h 101"/>
                <a:gd name="T4" fmla="*/ 134 w 134"/>
                <a:gd name="T5" fmla="*/ 101 h 101"/>
                <a:gd name="T6" fmla="*/ 134 w 134"/>
                <a:gd name="T7" fmla="*/ 0 h 101"/>
                <a:gd name="T8" fmla="*/ 0 w 134"/>
                <a:gd name="T9" fmla="*/ 0 h 101"/>
                <a:gd name="T10" fmla="*/ 25 w 134"/>
                <a:gd name="T11" fmla="*/ 93 h 101"/>
                <a:gd name="T12" fmla="*/ 8 w 134"/>
                <a:gd name="T13" fmla="*/ 93 h 101"/>
                <a:gd name="T14" fmla="*/ 8 w 134"/>
                <a:gd name="T15" fmla="*/ 77 h 101"/>
                <a:gd name="T16" fmla="*/ 25 w 134"/>
                <a:gd name="T17" fmla="*/ 77 h 101"/>
                <a:gd name="T18" fmla="*/ 25 w 134"/>
                <a:gd name="T19" fmla="*/ 93 h 101"/>
                <a:gd name="T20" fmla="*/ 25 w 134"/>
                <a:gd name="T21" fmla="*/ 59 h 101"/>
                <a:gd name="T22" fmla="*/ 8 w 134"/>
                <a:gd name="T23" fmla="*/ 59 h 101"/>
                <a:gd name="T24" fmla="*/ 8 w 134"/>
                <a:gd name="T25" fmla="*/ 43 h 101"/>
                <a:gd name="T26" fmla="*/ 25 w 134"/>
                <a:gd name="T27" fmla="*/ 43 h 101"/>
                <a:gd name="T28" fmla="*/ 25 w 134"/>
                <a:gd name="T29" fmla="*/ 59 h 101"/>
                <a:gd name="T30" fmla="*/ 25 w 134"/>
                <a:gd name="T31" fmla="*/ 26 h 101"/>
                <a:gd name="T32" fmla="*/ 8 w 134"/>
                <a:gd name="T33" fmla="*/ 26 h 101"/>
                <a:gd name="T34" fmla="*/ 8 w 134"/>
                <a:gd name="T35" fmla="*/ 8 h 101"/>
                <a:gd name="T36" fmla="*/ 25 w 134"/>
                <a:gd name="T37" fmla="*/ 8 h 101"/>
                <a:gd name="T38" fmla="*/ 25 w 134"/>
                <a:gd name="T39" fmla="*/ 26 h 101"/>
                <a:gd name="T40" fmla="*/ 102 w 134"/>
                <a:gd name="T41" fmla="*/ 93 h 101"/>
                <a:gd name="T42" fmla="*/ 35 w 134"/>
                <a:gd name="T43" fmla="*/ 93 h 101"/>
                <a:gd name="T44" fmla="*/ 35 w 134"/>
                <a:gd name="T45" fmla="*/ 8 h 101"/>
                <a:gd name="T46" fmla="*/ 102 w 134"/>
                <a:gd name="T47" fmla="*/ 8 h 101"/>
                <a:gd name="T48" fmla="*/ 102 w 134"/>
                <a:gd name="T49" fmla="*/ 93 h 101"/>
                <a:gd name="T50" fmla="*/ 126 w 134"/>
                <a:gd name="T51" fmla="*/ 93 h 101"/>
                <a:gd name="T52" fmla="*/ 110 w 134"/>
                <a:gd name="T53" fmla="*/ 93 h 101"/>
                <a:gd name="T54" fmla="*/ 110 w 134"/>
                <a:gd name="T55" fmla="*/ 77 h 101"/>
                <a:gd name="T56" fmla="*/ 126 w 134"/>
                <a:gd name="T57" fmla="*/ 77 h 101"/>
                <a:gd name="T58" fmla="*/ 126 w 134"/>
                <a:gd name="T59" fmla="*/ 93 h 101"/>
                <a:gd name="T60" fmla="*/ 126 w 134"/>
                <a:gd name="T61" fmla="*/ 59 h 101"/>
                <a:gd name="T62" fmla="*/ 110 w 134"/>
                <a:gd name="T63" fmla="*/ 59 h 101"/>
                <a:gd name="T64" fmla="*/ 110 w 134"/>
                <a:gd name="T65" fmla="*/ 43 h 101"/>
                <a:gd name="T66" fmla="*/ 126 w 134"/>
                <a:gd name="T67" fmla="*/ 43 h 101"/>
                <a:gd name="T68" fmla="*/ 126 w 134"/>
                <a:gd name="T69" fmla="*/ 59 h 101"/>
                <a:gd name="T70" fmla="*/ 126 w 134"/>
                <a:gd name="T71" fmla="*/ 26 h 101"/>
                <a:gd name="T72" fmla="*/ 110 w 134"/>
                <a:gd name="T73" fmla="*/ 26 h 101"/>
                <a:gd name="T74" fmla="*/ 110 w 134"/>
                <a:gd name="T75" fmla="*/ 8 h 101"/>
                <a:gd name="T76" fmla="*/ 126 w 134"/>
                <a:gd name="T77" fmla="*/ 8 h 101"/>
                <a:gd name="T78" fmla="*/ 126 w 134"/>
                <a:gd name="T79" fmla="*/ 26 h 101"/>
                <a:gd name="T80" fmla="*/ 51 w 134"/>
                <a:gd name="T81" fmla="*/ 26 h 101"/>
                <a:gd name="T82" fmla="*/ 51 w 134"/>
                <a:gd name="T83" fmla="*/ 77 h 101"/>
                <a:gd name="T84" fmla="*/ 84 w 134"/>
                <a:gd name="T85" fmla="*/ 51 h 101"/>
                <a:gd name="T86" fmla="*/ 51 w 134"/>
                <a:gd name="T87" fmla="*/ 2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" h="101">
                  <a:moveTo>
                    <a:pt x="0" y="0"/>
                  </a:moveTo>
                  <a:lnTo>
                    <a:pt x="0" y="101"/>
                  </a:lnTo>
                  <a:lnTo>
                    <a:pt x="134" y="10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25" y="93"/>
                  </a:moveTo>
                  <a:lnTo>
                    <a:pt x="8" y="93"/>
                  </a:lnTo>
                  <a:lnTo>
                    <a:pt x="8" y="77"/>
                  </a:lnTo>
                  <a:lnTo>
                    <a:pt x="25" y="77"/>
                  </a:lnTo>
                  <a:lnTo>
                    <a:pt x="25" y="93"/>
                  </a:lnTo>
                  <a:close/>
                  <a:moveTo>
                    <a:pt x="25" y="59"/>
                  </a:moveTo>
                  <a:lnTo>
                    <a:pt x="8" y="59"/>
                  </a:lnTo>
                  <a:lnTo>
                    <a:pt x="8" y="43"/>
                  </a:lnTo>
                  <a:lnTo>
                    <a:pt x="25" y="43"/>
                  </a:lnTo>
                  <a:lnTo>
                    <a:pt x="25" y="59"/>
                  </a:lnTo>
                  <a:close/>
                  <a:moveTo>
                    <a:pt x="25" y="26"/>
                  </a:moveTo>
                  <a:lnTo>
                    <a:pt x="8" y="26"/>
                  </a:lnTo>
                  <a:lnTo>
                    <a:pt x="8" y="8"/>
                  </a:lnTo>
                  <a:lnTo>
                    <a:pt x="25" y="8"/>
                  </a:lnTo>
                  <a:lnTo>
                    <a:pt x="25" y="26"/>
                  </a:lnTo>
                  <a:close/>
                  <a:moveTo>
                    <a:pt x="102" y="93"/>
                  </a:moveTo>
                  <a:lnTo>
                    <a:pt x="35" y="93"/>
                  </a:lnTo>
                  <a:lnTo>
                    <a:pt x="35" y="8"/>
                  </a:lnTo>
                  <a:lnTo>
                    <a:pt x="102" y="8"/>
                  </a:lnTo>
                  <a:lnTo>
                    <a:pt x="102" y="93"/>
                  </a:lnTo>
                  <a:close/>
                  <a:moveTo>
                    <a:pt x="126" y="93"/>
                  </a:moveTo>
                  <a:lnTo>
                    <a:pt x="110" y="93"/>
                  </a:lnTo>
                  <a:lnTo>
                    <a:pt x="110" y="77"/>
                  </a:lnTo>
                  <a:lnTo>
                    <a:pt x="126" y="77"/>
                  </a:lnTo>
                  <a:lnTo>
                    <a:pt x="126" y="93"/>
                  </a:lnTo>
                  <a:close/>
                  <a:moveTo>
                    <a:pt x="126" y="59"/>
                  </a:moveTo>
                  <a:lnTo>
                    <a:pt x="110" y="59"/>
                  </a:lnTo>
                  <a:lnTo>
                    <a:pt x="110" y="43"/>
                  </a:lnTo>
                  <a:lnTo>
                    <a:pt x="126" y="43"/>
                  </a:lnTo>
                  <a:lnTo>
                    <a:pt x="126" y="59"/>
                  </a:lnTo>
                  <a:close/>
                  <a:moveTo>
                    <a:pt x="126" y="26"/>
                  </a:moveTo>
                  <a:lnTo>
                    <a:pt x="110" y="26"/>
                  </a:lnTo>
                  <a:lnTo>
                    <a:pt x="110" y="8"/>
                  </a:lnTo>
                  <a:lnTo>
                    <a:pt x="126" y="8"/>
                  </a:lnTo>
                  <a:lnTo>
                    <a:pt x="126" y="26"/>
                  </a:lnTo>
                  <a:close/>
                  <a:moveTo>
                    <a:pt x="51" y="26"/>
                  </a:moveTo>
                  <a:lnTo>
                    <a:pt x="51" y="77"/>
                  </a:lnTo>
                  <a:lnTo>
                    <a:pt x="84" y="51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00A0A4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55"/>
            <p:cNvSpPr>
              <a:spLocks noEditPoints="1"/>
            </p:cNvSpPr>
            <p:nvPr/>
          </p:nvSpPr>
          <p:spPr bwMode="auto">
            <a:xfrm>
              <a:off x="10699794" y="2987592"/>
              <a:ext cx="117444" cy="110103"/>
            </a:xfrm>
            <a:custGeom>
              <a:avLst/>
              <a:gdLst>
                <a:gd name="T0" fmla="*/ 80 w 80"/>
                <a:gd name="T1" fmla="*/ 29 h 75"/>
                <a:gd name="T2" fmla="*/ 52 w 80"/>
                <a:gd name="T3" fmla="*/ 24 h 75"/>
                <a:gd name="T4" fmla="*/ 41 w 80"/>
                <a:gd name="T5" fmla="*/ 0 h 75"/>
                <a:gd name="T6" fmla="*/ 28 w 80"/>
                <a:gd name="T7" fmla="*/ 24 h 75"/>
                <a:gd name="T8" fmla="*/ 0 w 80"/>
                <a:gd name="T9" fmla="*/ 29 h 75"/>
                <a:gd name="T10" fmla="*/ 19 w 80"/>
                <a:gd name="T11" fmla="*/ 49 h 75"/>
                <a:gd name="T12" fmla="*/ 15 w 80"/>
                <a:gd name="T13" fmla="*/ 75 h 75"/>
                <a:gd name="T14" fmla="*/ 41 w 80"/>
                <a:gd name="T15" fmla="*/ 62 h 75"/>
                <a:gd name="T16" fmla="*/ 65 w 80"/>
                <a:gd name="T17" fmla="*/ 75 h 75"/>
                <a:gd name="T18" fmla="*/ 60 w 80"/>
                <a:gd name="T19" fmla="*/ 49 h 75"/>
                <a:gd name="T20" fmla="*/ 80 w 80"/>
                <a:gd name="T21" fmla="*/ 29 h 75"/>
                <a:gd name="T22" fmla="*/ 41 w 80"/>
                <a:gd name="T23" fmla="*/ 57 h 75"/>
                <a:gd name="T24" fmla="*/ 23 w 80"/>
                <a:gd name="T25" fmla="*/ 65 h 75"/>
                <a:gd name="T26" fmla="*/ 26 w 80"/>
                <a:gd name="T27" fmla="*/ 45 h 75"/>
                <a:gd name="T28" fmla="*/ 11 w 80"/>
                <a:gd name="T29" fmla="*/ 32 h 75"/>
                <a:gd name="T30" fmla="*/ 31 w 80"/>
                <a:gd name="T31" fmla="*/ 29 h 75"/>
                <a:gd name="T32" fmla="*/ 41 w 80"/>
                <a:gd name="T33" fmla="*/ 11 h 75"/>
                <a:gd name="T34" fmla="*/ 49 w 80"/>
                <a:gd name="T35" fmla="*/ 29 h 75"/>
                <a:gd name="T36" fmla="*/ 68 w 80"/>
                <a:gd name="T37" fmla="*/ 32 h 75"/>
                <a:gd name="T38" fmla="*/ 54 w 80"/>
                <a:gd name="T39" fmla="*/ 45 h 75"/>
                <a:gd name="T40" fmla="*/ 57 w 80"/>
                <a:gd name="T41" fmla="*/ 65 h 75"/>
                <a:gd name="T42" fmla="*/ 41 w 80"/>
                <a:gd name="T43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2" y="24"/>
                  </a:lnTo>
                  <a:lnTo>
                    <a:pt x="41" y="0"/>
                  </a:lnTo>
                  <a:lnTo>
                    <a:pt x="28" y="24"/>
                  </a:lnTo>
                  <a:lnTo>
                    <a:pt x="0" y="29"/>
                  </a:lnTo>
                  <a:lnTo>
                    <a:pt x="19" y="49"/>
                  </a:lnTo>
                  <a:lnTo>
                    <a:pt x="15" y="75"/>
                  </a:lnTo>
                  <a:lnTo>
                    <a:pt x="41" y="62"/>
                  </a:lnTo>
                  <a:lnTo>
                    <a:pt x="65" y="75"/>
                  </a:lnTo>
                  <a:lnTo>
                    <a:pt x="60" y="49"/>
                  </a:lnTo>
                  <a:lnTo>
                    <a:pt x="80" y="29"/>
                  </a:lnTo>
                  <a:close/>
                  <a:moveTo>
                    <a:pt x="41" y="57"/>
                  </a:moveTo>
                  <a:lnTo>
                    <a:pt x="23" y="65"/>
                  </a:lnTo>
                  <a:lnTo>
                    <a:pt x="26" y="45"/>
                  </a:lnTo>
                  <a:lnTo>
                    <a:pt x="11" y="32"/>
                  </a:lnTo>
                  <a:lnTo>
                    <a:pt x="31" y="29"/>
                  </a:lnTo>
                  <a:lnTo>
                    <a:pt x="41" y="11"/>
                  </a:lnTo>
                  <a:lnTo>
                    <a:pt x="49" y="29"/>
                  </a:lnTo>
                  <a:lnTo>
                    <a:pt x="68" y="32"/>
                  </a:lnTo>
                  <a:lnTo>
                    <a:pt x="54" y="45"/>
                  </a:lnTo>
                  <a:lnTo>
                    <a:pt x="57" y="65"/>
                  </a:lnTo>
                  <a:lnTo>
                    <a:pt x="41" y="57"/>
                  </a:lnTo>
                  <a:close/>
                </a:path>
              </a:pathLst>
            </a:custGeom>
            <a:solidFill>
              <a:srgbClr val="13A4D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56"/>
            <p:cNvSpPr>
              <a:spLocks noEditPoints="1"/>
            </p:cNvSpPr>
            <p:nvPr/>
          </p:nvSpPr>
          <p:spPr bwMode="auto">
            <a:xfrm>
              <a:off x="10313697" y="1861598"/>
              <a:ext cx="143869" cy="155614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6 h 65"/>
                <a:gd name="T4" fmla="*/ 60 w 60"/>
                <a:gd name="T5" fmla="*/ 44 h 65"/>
                <a:gd name="T6" fmla="*/ 48 w 60"/>
                <a:gd name="T7" fmla="*/ 48 h 65"/>
                <a:gd name="T8" fmla="*/ 36 w 60"/>
                <a:gd name="T9" fmla="*/ 45 h 65"/>
                <a:gd name="T10" fmla="*/ 24 w 60"/>
                <a:gd name="T11" fmla="*/ 41 h 65"/>
                <a:gd name="T12" fmla="*/ 12 w 60"/>
                <a:gd name="T13" fmla="*/ 46 h 65"/>
                <a:gd name="T14" fmla="*/ 12 w 60"/>
                <a:gd name="T15" fmla="*/ 8 h 65"/>
                <a:gd name="T16" fmla="*/ 24 w 60"/>
                <a:gd name="T17" fmla="*/ 4 h 65"/>
                <a:gd name="T18" fmla="*/ 36 w 60"/>
                <a:gd name="T19" fmla="*/ 7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4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4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8"/>
                    <a:pt x="60" y="6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8" y="46"/>
                    <a:pt x="53" y="48"/>
                    <a:pt x="48" y="48"/>
                  </a:cubicBezTo>
                  <a:cubicBezTo>
                    <a:pt x="43" y="48"/>
                    <a:pt x="39" y="47"/>
                    <a:pt x="36" y="45"/>
                  </a:cubicBezTo>
                  <a:cubicBezTo>
                    <a:pt x="33" y="43"/>
                    <a:pt x="29" y="41"/>
                    <a:pt x="24" y="41"/>
                  </a:cubicBezTo>
                  <a:cubicBezTo>
                    <a:pt x="19" y="41"/>
                    <a:pt x="15" y="44"/>
                    <a:pt x="12" y="4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5" y="6"/>
                    <a:pt x="19" y="4"/>
                    <a:pt x="24" y="4"/>
                  </a:cubicBezTo>
                  <a:cubicBezTo>
                    <a:pt x="29" y="4"/>
                    <a:pt x="33" y="5"/>
                    <a:pt x="36" y="7"/>
                  </a:cubicBezTo>
                  <a:cubicBezTo>
                    <a:pt x="39" y="9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57"/>
            <p:cNvSpPr>
              <a:spLocks noEditPoints="1"/>
            </p:cNvSpPr>
            <p:nvPr/>
          </p:nvSpPr>
          <p:spPr bwMode="auto">
            <a:xfrm>
              <a:off x="10131659" y="1785259"/>
              <a:ext cx="152677" cy="155614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1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1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7 h 65"/>
                <a:gd name="T22" fmla="*/ 22 w 64"/>
                <a:gd name="T23" fmla="*/ 18 h 65"/>
                <a:gd name="T24" fmla="*/ 20 w 64"/>
                <a:gd name="T25" fmla="*/ 17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7 h 65"/>
                <a:gd name="T34" fmla="*/ 14 w 64"/>
                <a:gd name="T35" fmla="*/ 18 h 65"/>
                <a:gd name="T36" fmla="*/ 12 w 64"/>
                <a:gd name="T37" fmla="*/ 17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7 h 65"/>
                <a:gd name="T46" fmla="*/ 6 w 64"/>
                <a:gd name="T47" fmla="*/ 18 h 65"/>
                <a:gd name="T48" fmla="*/ 4 w 64"/>
                <a:gd name="T49" fmla="*/ 17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7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7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2" y="18"/>
                  </a:cubicBezTo>
                  <a:cubicBezTo>
                    <a:pt x="21" y="18"/>
                    <a:pt x="20" y="17"/>
                    <a:pt x="20" y="1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8"/>
                    <a:pt x="14" y="18"/>
                  </a:cubicBezTo>
                  <a:cubicBezTo>
                    <a:pt x="13" y="18"/>
                    <a:pt x="12" y="17"/>
                    <a:pt x="12" y="1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58"/>
            <p:cNvSpPr>
              <a:spLocks noEditPoints="1"/>
            </p:cNvSpPr>
            <p:nvPr/>
          </p:nvSpPr>
          <p:spPr bwMode="auto">
            <a:xfrm>
              <a:off x="10432610" y="3212205"/>
              <a:ext cx="177634" cy="199655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6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7 h 83"/>
                <a:gd name="T28" fmla="*/ 6 w 74"/>
                <a:gd name="T29" fmla="*/ 47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7 h 83"/>
                <a:gd name="T36" fmla="*/ 74 w 74"/>
                <a:gd name="T37" fmla="*/ 47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4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6"/>
                  </a:cubicBezTo>
                  <a:cubicBezTo>
                    <a:pt x="41" y="11"/>
                    <a:pt x="38" y="19"/>
                    <a:pt x="36" y="24"/>
                  </a:cubicBezTo>
                  <a:cubicBezTo>
                    <a:pt x="35" y="19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4"/>
                    <a:pt x="30" y="24"/>
                  </a:cubicBezTo>
                  <a:cubicBezTo>
                    <a:pt x="30" y="24"/>
                    <a:pt x="29" y="24"/>
                    <a:pt x="29" y="24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solidFill>
              <a:srgbClr val="00A0A4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59"/>
            <p:cNvSpPr>
              <a:spLocks noEditPoints="1"/>
            </p:cNvSpPr>
            <p:nvPr/>
          </p:nvSpPr>
          <p:spPr bwMode="auto">
            <a:xfrm>
              <a:off x="10379760" y="4112120"/>
              <a:ext cx="184974" cy="151209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3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1"/>
                    <a:pt x="21" y="61"/>
                  </a:cubicBezTo>
                  <a:cubicBezTo>
                    <a:pt x="23" y="62"/>
                    <a:pt x="26" y="62"/>
                    <a:pt x="29" y="63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3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1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3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10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1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7"/>
                  </a:cubicBezTo>
                  <a:cubicBezTo>
                    <a:pt x="50" y="6"/>
                    <a:pt x="45" y="5"/>
                    <a:pt x="38" y="5"/>
                  </a:cubicBezTo>
                  <a:cubicBezTo>
                    <a:pt x="32" y="5"/>
                    <a:pt x="27" y="6"/>
                    <a:pt x="23" y="7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10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3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30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30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30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30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6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6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solidFill>
              <a:srgbClr val="00A0A4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60"/>
            <p:cNvSpPr>
              <a:spLocks noEditPoints="1"/>
            </p:cNvSpPr>
            <p:nvPr/>
          </p:nvSpPr>
          <p:spPr bwMode="auto">
            <a:xfrm>
              <a:off x="10190381" y="2141995"/>
              <a:ext cx="300951" cy="300950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9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9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4 h 125"/>
                <a:gd name="T26" fmla="*/ 53 w 125"/>
                <a:gd name="T27" fmla="*/ 12 h 125"/>
                <a:gd name="T28" fmla="*/ 59 w 125"/>
                <a:gd name="T29" fmla="*/ 34 h 125"/>
                <a:gd name="T30" fmla="*/ 43 w 125"/>
                <a:gd name="T31" fmla="*/ 23 h 125"/>
                <a:gd name="T32" fmla="*/ 59 w 125"/>
                <a:gd name="T33" fmla="*/ 59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9 h 125"/>
                <a:gd name="T68" fmla="*/ 108 w 125"/>
                <a:gd name="T69" fmla="*/ 34 h 125"/>
                <a:gd name="T70" fmla="*/ 86 w 125"/>
                <a:gd name="T71" fmla="*/ 14 h 125"/>
                <a:gd name="T72" fmla="*/ 108 w 125"/>
                <a:gd name="T73" fmla="*/ 34 h 125"/>
                <a:gd name="T74" fmla="*/ 39 w 125"/>
                <a:gd name="T75" fmla="*/ 14 h 125"/>
                <a:gd name="T76" fmla="*/ 17 w 125"/>
                <a:gd name="T77" fmla="*/ 34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3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3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4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4"/>
                  </a:cubicBezTo>
                  <a:cubicBezTo>
                    <a:pt x="67" y="34"/>
                    <a:pt x="67" y="34"/>
                    <a:pt x="67" y="34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9"/>
                    <a:pt x="59" y="59"/>
                    <a:pt x="59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3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3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3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6"/>
                    <a:pt x="55" y="115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5"/>
                    <a:pt x="69" y="116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3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9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9"/>
                  </a:cubicBezTo>
                  <a:lnTo>
                    <a:pt x="100" y="59"/>
                  </a:lnTo>
                  <a:close/>
                  <a:moveTo>
                    <a:pt x="108" y="34"/>
                  </a:moveTo>
                  <a:cubicBezTo>
                    <a:pt x="96" y="34"/>
                    <a:pt x="96" y="34"/>
                    <a:pt x="96" y="34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7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4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7"/>
                    <a:pt x="39" y="14"/>
                  </a:cubicBezTo>
                  <a:cubicBezTo>
                    <a:pt x="35" y="19"/>
                    <a:pt x="32" y="26"/>
                    <a:pt x="3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61"/>
            <p:cNvSpPr>
              <a:spLocks noEditPoints="1"/>
            </p:cNvSpPr>
            <p:nvPr/>
          </p:nvSpPr>
          <p:spPr bwMode="auto">
            <a:xfrm>
              <a:off x="10133127" y="1984914"/>
              <a:ext cx="142401" cy="14093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30 h 59"/>
                <a:gd name="T64" fmla="*/ 25 w 59"/>
                <a:gd name="T65" fmla="*/ 30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30 h 59"/>
                <a:gd name="T72" fmla="*/ 44 w 59"/>
                <a:gd name="T73" fmla="*/ 30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4" y="30"/>
                    <a:pt x="44" y="30"/>
                    <a:pt x="44" y="30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62"/>
            <p:cNvSpPr>
              <a:spLocks noEditPoints="1"/>
            </p:cNvSpPr>
            <p:nvPr/>
          </p:nvSpPr>
          <p:spPr bwMode="auto">
            <a:xfrm>
              <a:off x="10294613" y="2015743"/>
              <a:ext cx="132125" cy="102764"/>
            </a:xfrm>
            <a:custGeom>
              <a:avLst/>
              <a:gdLst>
                <a:gd name="T0" fmla="*/ 34 w 90"/>
                <a:gd name="T1" fmla="*/ 70 h 70"/>
                <a:gd name="T2" fmla="*/ 0 w 90"/>
                <a:gd name="T3" fmla="*/ 36 h 70"/>
                <a:gd name="T4" fmla="*/ 18 w 90"/>
                <a:gd name="T5" fmla="*/ 19 h 70"/>
                <a:gd name="T6" fmla="*/ 34 w 90"/>
                <a:gd name="T7" fmla="*/ 36 h 70"/>
                <a:gd name="T8" fmla="*/ 72 w 90"/>
                <a:gd name="T9" fmla="*/ 0 h 70"/>
                <a:gd name="T10" fmla="*/ 90 w 90"/>
                <a:gd name="T11" fmla="*/ 16 h 70"/>
                <a:gd name="T12" fmla="*/ 34 w 90"/>
                <a:gd name="T13" fmla="*/ 70 h 70"/>
                <a:gd name="T14" fmla="*/ 9 w 90"/>
                <a:gd name="T15" fmla="*/ 36 h 70"/>
                <a:gd name="T16" fmla="*/ 34 w 90"/>
                <a:gd name="T17" fmla="*/ 60 h 70"/>
                <a:gd name="T18" fmla="*/ 80 w 90"/>
                <a:gd name="T19" fmla="*/ 16 h 70"/>
                <a:gd name="T20" fmla="*/ 72 w 90"/>
                <a:gd name="T21" fmla="*/ 8 h 70"/>
                <a:gd name="T22" fmla="*/ 34 w 90"/>
                <a:gd name="T23" fmla="*/ 46 h 70"/>
                <a:gd name="T24" fmla="*/ 18 w 90"/>
                <a:gd name="T25" fmla="*/ 28 h 70"/>
                <a:gd name="T26" fmla="*/ 9 w 90"/>
                <a:gd name="T27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0">
                  <a:moveTo>
                    <a:pt x="34" y="70"/>
                  </a:moveTo>
                  <a:lnTo>
                    <a:pt x="0" y="36"/>
                  </a:lnTo>
                  <a:lnTo>
                    <a:pt x="18" y="19"/>
                  </a:lnTo>
                  <a:lnTo>
                    <a:pt x="34" y="36"/>
                  </a:lnTo>
                  <a:lnTo>
                    <a:pt x="72" y="0"/>
                  </a:lnTo>
                  <a:lnTo>
                    <a:pt x="90" y="16"/>
                  </a:lnTo>
                  <a:lnTo>
                    <a:pt x="34" y="70"/>
                  </a:lnTo>
                  <a:close/>
                  <a:moveTo>
                    <a:pt x="9" y="36"/>
                  </a:moveTo>
                  <a:lnTo>
                    <a:pt x="34" y="60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34" y="46"/>
                  </a:lnTo>
                  <a:lnTo>
                    <a:pt x="18" y="28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93"/>
            <p:cNvSpPr>
              <a:spLocks noEditPoints="1"/>
            </p:cNvSpPr>
            <p:nvPr/>
          </p:nvSpPr>
          <p:spPr bwMode="auto">
            <a:xfrm>
              <a:off x="10291677" y="4270670"/>
              <a:ext cx="189379" cy="193782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3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7 h 81"/>
                <a:gd name="T34" fmla="*/ 22 w 79"/>
                <a:gd name="T35" fmla="*/ 19 h 81"/>
                <a:gd name="T36" fmla="*/ 31 w 79"/>
                <a:gd name="T37" fmla="*/ 32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5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9"/>
                    <a:pt x="70" y="20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8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3"/>
                    <a:pt x="60" y="62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8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8"/>
                  </a:lnTo>
                  <a:close/>
                  <a:moveTo>
                    <a:pt x="22" y="19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1" y="25"/>
                    <a:pt x="21" y="25"/>
                    <a:pt x="21" y="25"/>
                  </a:cubicBezTo>
                  <a:lnTo>
                    <a:pt x="22" y="19"/>
                  </a:lnTo>
                  <a:close/>
                  <a:moveTo>
                    <a:pt x="21" y="30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30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2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2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6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5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1"/>
                  </a:cubicBezTo>
                  <a:cubicBezTo>
                    <a:pt x="49" y="81"/>
                    <a:pt x="53" y="79"/>
                    <a:pt x="54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8"/>
                    <a:pt x="39" y="72"/>
                  </a:cubicBez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94"/>
            <p:cNvSpPr>
              <a:spLocks noEditPoints="1"/>
            </p:cNvSpPr>
            <p:nvPr/>
          </p:nvSpPr>
          <p:spPr bwMode="auto">
            <a:xfrm>
              <a:off x="10431141" y="3982931"/>
              <a:ext cx="113040" cy="114508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solidFill>
              <a:srgbClr val="00A0A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95"/>
            <p:cNvSpPr>
              <a:spLocks noEditPoints="1"/>
            </p:cNvSpPr>
            <p:nvPr/>
          </p:nvSpPr>
          <p:spPr bwMode="auto">
            <a:xfrm>
              <a:off x="10181572" y="3596834"/>
              <a:ext cx="284802" cy="277461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80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6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6 h 116"/>
                <a:gd name="T98" fmla="*/ 78 w 119"/>
                <a:gd name="T99" fmla="*/ 95 h 116"/>
                <a:gd name="T100" fmla="*/ 92 w 119"/>
                <a:gd name="T101" fmla="*/ 59 h 116"/>
                <a:gd name="T102" fmla="*/ 88 w 119"/>
                <a:gd name="T103" fmla="*/ 55 h 116"/>
                <a:gd name="T104" fmla="*/ 83 w 119"/>
                <a:gd name="T105" fmla="*/ 20 h 116"/>
                <a:gd name="T106" fmla="*/ 79 w 119"/>
                <a:gd name="T107" fmla="*/ 12 h 116"/>
                <a:gd name="T108" fmla="*/ 70 w 119"/>
                <a:gd name="T109" fmla="*/ 15 h 116"/>
                <a:gd name="T110" fmla="*/ 67 w 119"/>
                <a:gd name="T111" fmla="*/ 37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1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1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2"/>
                    <a:pt x="22" y="81"/>
                    <a:pt x="22" y="80"/>
                  </a:cubicBezTo>
                  <a:cubicBezTo>
                    <a:pt x="21" y="77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4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6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6"/>
                    <a:pt x="32" y="57"/>
                    <a:pt x="31" y="60"/>
                  </a:cubicBezTo>
                  <a:cubicBezTo>
                    <a:pt x="31" y="62"/>
                    <a:pt x="31" y="64"/>
                    <a:pt x="32" y="66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5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5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6"/>
                  </a:cubicBezTo>
                  <a:cubicBezTo>
                    <a:pt x="64" y="94"/>
                    <a:pt x="68" y="92"/>
                    <a:pt x="78" y="95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5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2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7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1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solidFill>
              <a:srgbClr val="00A0A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96"/>
            <p:cNvSpPr>
              <a:spLocks noEditPoints="1"/>
            </p:cNvSpPr>
            <p:nvPr/>
          </p:nvSpPr>
          <p:spPr bwMode="auto">
            <a:xfrm>
              <a:off x="10071469" y="3888976"/>
              <a:ext cx="344993" cy="302419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4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9"/>
                    <a:pt x="125" y="0"/>
                    <a:pt x="102" y="0"/>
                  </a:cubicBezTo>
                  <a:cubicBezTo>
                    <a:pt x="90" y="0"/>
                    <a:pt x="79" y="5"/>
                    <a:pt x="72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54"/>
                    <a:pt x="5" y="65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5"/>
                    <a:pt x="144" y="54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9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9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97"/>
            <p:cNvSpPr>
              <a:spLocks noEditPoints="1"/>
            </p:cNvSpPr>
            <p:nvPr/>
          </p:nvSpPr>
          <p:spPr bwMode="auto">
            <a:xfrm>
              <a:off x="10118446" y="4214884"/>
              <a:ext cx="146805" cy="14680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6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1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98"/>
            <p:cNvSpPr>
              <a:spLocks noEditPoints="1"/>
            </p:cNvSpPr>
            <p:nvPr/>
          </p:nvSpPr>
          <p:spPr bwMode="auto">
            <a:xfrm>
              <a:off x="10155147" y="4460049"/>
              <a:ext cx="224612" cy="226080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10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1 h 94"/>
                <a:gd name="T34" fmla="*/ 66 w 94"/>
                <a:gd name="T35" fmla="*/ 80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3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10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1"/>
                    <a:pt x="61" y="52"/>
                  </a:cubicBezTo>
                  <a:cubicBezTo>
                    <a:pt x="58" y="60"/>
                    <a:pt x="49" y="64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1"/>
                    <a:pt x="69" y="71"/>
                    <a:pt x="69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1"/>
                    <a:pt x="28" y="63"/>
                    <a:pt x="39" y="67"/>
                  </a:cubicBezTo>
                  <a:cubicBezTo>
                    <a:pt x="51" y="72"/>
                    <a:pt x="63" y="66"/>
                    <a:pt x="67" y="55"/>
                  </a:cubicBezTo>
                  <a:cubicBezTo>
                    <a:pt x="68" y="53"/>
                    <a:pt x="68" y="52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3"/>
                  </a:cubicBezTo>
                  <a:lnTo>
                    <a:pt x="82" y="37"/>
                  </a:ln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99"/>
            <p:cNvSpPr>
              <a:spLocks noEditPoints="1"/>
            </p:cNvSpPr>
            <p:nvPr/>
          </p:nvSpPr>
          <p:spPr bwMode="auto">
            <a:xfrm>
              <a:off x="10294613" y="3438285"/>
              <a:ext cx="126252" cy="126252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100"/>
            <p:cNvSpPr>
              <a:spLocks noEditPoints="1"/>
            </p:cNvSpPr>
            <p:nvPr/>
          </p:nvSpPr>
          <p:spPr bwMode="auto">
            <a:xfrm>
              <a:off x="10184509" y="3263586"/>
              <a:ext cx="231952" cy="145337"/>
            </a:xfrm>
            <a:custGeom>
              <a:avLst/>
              <a:gdLst>
                <a:gd name="T0" fmla="*/ 49 w 158"/>
                <a:gd name="T1" fmla="*/ 70 h 99"/>
                <a:gd name="T2" fmla="*/ 49 w 158"/>
                <a:gd name="T3" fmla="*/ 39 h 99"/>
                <a:gd name="T4" fmla="*/ 78 w 158"/>
                <a:gd name="T5" fmla="*/ 39 h 99"/>
                <a:gd name="T6" fmla="*/ 39 w 158"/>
                <a:gd name="T7" fmla="*/ 0 h 99"/>
                <a:gd name="T8" fmla="*/ 0 w 158"/>
                <a:gd name="T9" fmla="*/ 39 h 99"/>
                <a:gd name="T10" fmla="*/ 29 w 158"/>
                <a:gd name="T11" fmla="*/ 39 h 99"/>
                <a:gd name="T12" fmla="*/ 29 w 158"/>
                <a:gd name="T13" fmla="*/ 89 h 99"/>
                <a:gd name="T14" fmla="*/ 88 w 158"/>
                <a:gd name="T15" fmla="*/ 89 h 99"/>
                <a:gd name="T16" fmla="*/ 68 w 158"/>
                <a:gd name="T17" fmla="*/ 70 h 99"/>
                <a:gd name="T18" fmla="*/ 49 w 158"/>
                <a:gd name="T19" fmla="*/ 70 h 99"/>
                <a:gd name="T20" fmla="*/ 129 w 158"/>
                <a:gd name="T21" fmla="*/ 58 h 99"/>
                <a:gd name="T22" fmla="*/ 129 w 158"/>
                <a:gd name="T23" fmla="*/ 9 h 99"/>
                <a:gd name="T24" fmla="*/ 68 w 158"/>
                <a:gd name="T25" fmla="*/ 9 h 99"/>
                <a:gd name="T26" fmla="*/ 88 w 158"/>
                <a:gd name="T27" fmla="*/ 29 h 99"/>
                <a:gd name="T28" fmla="*/ 107 w 158"/>
                <a:gd name="T29" fmla="*/ 29 h 99"/>
                <a:gd name="T30" fmla="*/ 107 w 158"/>
                <a:gd name="T31" fmla="*/ 58 h 99"/>
                <a:gd name="T32" fmla="*/ 78 w 158"/>
                <a:gd name="T33" fmla="*/ 58 h 99"/>
                <a:gd name="T34" fmla="*/ 119 w 158"/>
                <a:gd name="T35" fmla="*/ 99 h 99"/>
                <a:gd name="T36" fmla="*/ 158 w 158"/>
                <a:gd name="T37" fmla="*/ 58 h 99"/>
                <a:gd name="T38" fmla="*/ 129 w 158"/>
                <a:gd name="T39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" h="99">
                  <a:moveTo>
                    <a:pt x="49" y="70"/>
                  </a:moveTo>
                  <a:lnTo>
                    <a:pt x="49" y="39"/>
                  </a:lnTo>
                  <a:lnTo>
                    <a:pt x="78" y="39"/>
                  </a:lnTo>
                  <a:lnTo>
                    <a:pt x="39" y="0"/>
                  </a:lnTo>
                  <a:lnTo>
                    <a:pt x="0" y="39"/>
                  </a:lnTo>
                  <a:lnTo>
                    <a:pt x="29" y="39"/>
                  </a:lnTo>
                  <a:lnTo>
                    <a:pt x="29" y="89"/>
                  </a:lnTo>
                  <a:lnTo>
                    <a:pt x="88" y="89"/>
                  </a:lnTo>
                  <a:lnTo>
                    <a:pt x="68" y="70"/>
                  </a:lnTo>
                  <a:lnTo>
                    <a:pt x="49" y="70"/>
                  </a:lnTo>
                  <a:close/>
                  <a:moveTo>
                    <a:pt x="129" y="58"/>
                  </a:moveTo>
                  <a:lnTo>
                    <a:pt x="129" y="9"/>
                  </a:lnTo>
                  <a:lnTo>
                    <a:pt x="68" y="9"/>
                  </a:lnTo>
                  <a:lnTo>
                    <a:pt x="88" y="29"/>
                  </a:lnTo>
                  <a:lnTo>
                    <a:pt x="107" y="29"/>
                  </a:lnTo>
                  <a:lnTo>
                    <a:pt x="107" y="58"/>
                  </a:lnTo>
                  <a:lnTo>
                    <a:pt x="78" y="58"/>
                  </a:lnTo>
                  <a:lnTo>
                    <a:pt x="119" y="99"/>
                  </a:lnTo>
                  <a:lnTo>
                    <a:pt x="158" y="58"/>
                  </a:lnTo>
                  <a:lnTo>
                    <a:pt x="129" y="58"/>
                  </a:lnTo>
                  <a:close/>
                </a:path>
              </a:pathLst>
            </a:custGeom>
            <a:solidFill>
              <a:srgbClr val="00A0A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101"/>
            <p:cNvSpPr>
              <a:spLocks noEditPoints="1"/>
            </p:cNvSpPr>
            <p:nvPr/>
          </p:nvSpPr>
          <p:spPr bwMode="auto">
            <a:xfrm>
              <a:off x="10382695" y="2492860"/>
              <a:ext cx="240760" cy="242228"/>
            </a:xfrm>
            <a:custGeom>
              <a:avLst/>
              <a:gdLst>
                <a:gd name="T0" fmla="*/ 96 w 100"/>
                <a:gd name="T1" fmla="*/ 85 h 101"/>
                <a:gd name="T2" fmla="*/ 73 w 100"/>
                <a:gd name="T3" fmla="*/ 65 h 101"/>
                <a:gd name="T4" fmla="*/ 66 w 100"/>
                <a:gd name="T5" fmla="*/ 62 h 101"/>
                <a:gd name="T6" fmla="*/ 74 w 100"/>
                <a:gd name="T7" fmla="*/ 37 h 101"/>
                <a:gd name="T8" fmla="*/ 37 w 100"/>
                <a:gd name="T9" fmla="*/ 0 h 101"/>
                <a:gd name="T10" fmla="*/ 0 w 100"/>
                <a:gd name="T11" fmla="*/ 37 h 101"/>
                <a:gd name="T12" fmla="*/ 37 w 100"/>
                <a:gd name="T13" fmla="*/ 75 h 101"/>
                <a:gd name="T14" fmla="*/ 61 w 100"/>
                <a:gd name="T15" fmla="*/ 66 h 101"/>
                <a:gd name="T16" fmla="*/ 64 w 100"/>
                <a:gd name="T17" fmla="*/ 73 h 101"/>
                <a:gd name="T18" fmla="*/ 84 w 100"/>
                <a:gd name="T19" fmla="*/ 96 h 101"/>
                <a:gd name="T20" fmla="*/ 97 w 100"/>
                <a:gd name="T21" fmla="*/ 97 h 101"/>
                <a:gd name="T22" fmla="*/ 96 w 100"/>
                <a:gd name="T23" fmla="*/ 85 h 101"/>
                <a:gd name="T24" fmla="*/ 37 w 100"/>
                <a:gd name="T25" fmla="*/ 62 h 101"/>
                <a:gd name="T26" fmla="*/ 12 w 100"/>
                <a:gd name="T27" fmla="*/ 37 h 101"/>
                <a:gd name="T28" fmla="*/ 37 w 100"/>
                <a:gd name="T29" fmla="*/ 12 h 101"/>
                <a:gd name="T30" fmla="*/ 62 w 100"/>
                <a:gd name="T31" fmla="*/ 37 h 101"/>
                <a:gd name="T32" fmla="*/ 37 w 100"/>
                <a:gd name="T33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1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2"/>
                  </a:cubicBezTo>
                  <a:cubicBezTo>
                    <a:pt x="71" y="55"/>
                    <a:pt x="74" y="4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1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4"/>
                    <a:pt x="23" y="12"/>
                    <a:pt x="37" y="12"/>
                  </a:cubicBezTo>
                  <a:cubicBezTo>
                    <a:pt x="51" y="12"/>
                    <a:pt x="62" y="24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solidFill>
              <a:srgbClr val="00A0A4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102"/>
            <p:cNvSpPr/>
            <p:nvPr/>
          </p:nvSpPr>
          <p:spPr bwMode="auto">
            <a:xfrm>
              <a:off x="10136063" y="2463499"/>
              <a:ext cx="296546" cy="28773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rgbClr val="00A0A4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103"/>
            <p:cNvSpPr>
              <a:spLocks noEditPoints="1"/>
            </p:cNvSpPr>
            <p:nvPr/>
          </p:nvSpPr>
          <p:spPr bwMode="auto">
            <a:xfrm>
              <a:off x="10193316" y="4694937"/>
              <a:ext cx="98360" cy="155614"/>
            </a:xfrm>
            <a:custGeom>
              <a:avLst/>
              <a:gdLst>
                <a:gd name="T0" fmla="*/ 21 w 41"/>
                <a:gd name="T1" fmla="*/ 0 h 65"/>
                <a:gd name="T2" fmla="*/ 0 w 41"/>
                <a:gd name="T3" fmla="*/ 20 h 65"/>
                <a:gd name="T4" fmla="*/ 21 w 41"/>
                <a:gd name="T5" fmla="*/ 65 h 65"/>
                <a:gd name="T6" fmla="*/ 41 w 41"/>
                <a:gd name="T7" fmla="*/ 20 h 65"/>
                <a:gd name="T8" fmla="*/ 21 w 41"/>
                <a:gd name="T9" fmla="*/ 0 h 65"/>
                <a:gd name="T10" fmla="*/ 21 w 41"/>
                <a:gd name="T11" fmla="*/ 33 h 65"/>
                <a:gd name="T12" fmla="*/ 8 w 41"/>
                <a:gd name="T13" fmla="*/ 20 h 65"/>
                <a:gd name="T14" fmla="*/ 21 w 41"/>
                <a:gd name="T15" fmla="*/ 8 h 65"/>
                <a:gd name="T16" fmla="*/ 33 w 41"/>
                <a:gd name="T17" fmla="*/ 20 h 65"/>
                <a:gd name="T18" fmla="*/ 21 w 41"/>
                <a:gd name="T19" fmla="*/ 33 h 65"/>
                <a:gd name="T20" fmla="*/ 13 w 41"/>
                <a:gd name="T21" fmla="*/ 20 h 65"/>
                <a:gd name="T22" fmla="*/ 21 w 41"/>
                <a:gd name="T23" fmla="*/ 28 h 65"/>
                <a:gd name="T24" fmla="*/ 29 w 41"/>
                <a:gd name="T25" fmla="*/ 20 h 65"/>
                <a:gd name="T26" fmla="*/ 21 w 41"/>
                <a:gd name="T27" fmla="*/ 12 h 65"/>
                <a:gd name="T28" fmla="*/ 13 w 41"/>
                <a:gd name="T29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5">
                  <a:moveTo>
                    <a:pt x="21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41"/>
                    <a:pt x="21" y="65"/>
                    <a:pt x="21" y="65"/>
                  </a:cubicBezTo>
                  <a:cubicBezTo>
                    <a:pt x="21" y="65"/>
                    <a:pt x="41" y="41"/>
                    <a:pt x="41" y="20"/>
                  </a:cubicBezTo>
                  <a:cubicBezTo>
                    <a:pt x="41" y="9"/>
                    <a:pt x="32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8" y="27"/>
                    <a:pt x="8" y="20"/>
                  </a:cubicBezTo>
                  <a:cubicBezTo>
                    <a:pt x="8" y="13"/>
                    <a:pt x="14" y="8"/>
                    <a:pt x="21" y="8"/>
                  </a:cubicBezTo>
                  <a:cubicBezTo>
                    <a:pt x="28" y="8"/>
                    <a:pt x="33" y="13"/>
                    <a:pt x="33" y="20"/>
                  </a:cubicBezTo>
                  <a:cubicBezTo>
                    <a:pt x="33" y="27"/>
                    <a:pt x="28" y="33"/>
                    <a:pt x="21" y="33"/>
                  </a:cubicBezTo>
                  <a:close/>
                  <a:moveTo>
                    <a:pt x="13" y="20"/>
                  </a:moveTo>
                  <a:cubicBezTo>
                    <a:pt x="13" y="25"/>
                    <a:pt x="16" y="28"/>
                    <a:pt x="21" y="28"/>
                  </a:cubicBezTo>
                  <a:cubicBezTo>
                    <a:pt x="25" y="28"/>
                    <a:pt x="29" y="25"/>
                    <a:pt x="29" y="20"/>
                  </a:cubicBezTo>
                  <a:cubicBezTo>
                    <a:pt x="29" y="16"/>
                    <a:pt x="25" y="12"/>
                    <a:pt x="21" y="12"/>
                  </a:cubicBezTo>
                  <a:cubicBezTo>
                    <a:pt x="16" y="12"/>
                    <a:pt x="13" y="16"/>
                    <a:pt x="13" y="20"/>
                  </a:cubicBez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104"/>
            <p:cNvSpPr>
              <a:spLocks noEditPoints="1"/>
            </p:cNvSpPr>
            <p:nvPr/>
          </p:nvSpPr>
          <p:spPr bwMode="auto">
            <a:xfrm>
              <a:off x="10086149" y="4862295"/>
              <a:ext cx="152677" cy="20699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4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1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8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1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8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8"/>
                    <a:pt x="8" y="58"/>
                    <a:pt x="8" y="5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105"/>
            <p:cNvSpPr>
              <a:spLocks noEditPoints="1"/>
            </p:cNvSpPr>
            <p:nvPr/>
          </p:nvSpPr>
          <p:spPr bwMode="auto">
            <a:xfrm>
              <a:off x="10052384" y="3445625"/>
              <a:ext cx="205527" cy="155614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60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60 h 65"/>
                <a:gd name="T20" fmla="*/ 5 w 86"/>
                <a:gd name="T21" fmla="*/ 60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60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60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60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00A0A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106"/>
            <p:cNvSpPr>
              <a:spLocks noEditPoints="1"/>
            </p:cNvSpPr>
            <p:nvPr/>
          </p:nvSpPr>
          <p:spPr bwMode="auto">
            <a:xfrm>
              <a:off x="10272591" y="2792342"/>
              <a:ext cx="192315" cy="192314"/>
            </a:xfrm>
            <a:custGeom>
              <a:avLst/>
              <a:gdLst>
                <a:gd name="T0" fmla="*/ 0 w 131"/>
                <a:gd name="T1" fmla="*/ 131 h 131"/>
                <a:gd name="T2" fmla="*/ 65 w 131"/>
                <a:gd name="T3" fmla="*/ 131 h 131"/>
                <a:gd name="T4" fmla="*/ 65 w 131"/>
                <a:gd name="T5" fmla="*/ 0 h 131"/>
                <a:gd name="T6" fmla="*/ 0 w 131"/>
                <a:gd name="T7" fmla="*/ 0 h 131"/>
                <a:gd name="T8" fmla="*/ 0 w 131"/>
                <a:gd name="T9" fmla="*/ 131 h 131"/>
                <a:gd name="T10" fmla="*/ 41 w 131"/>
                <a:gd name="T11" fmla="*/ 17 h 131"/>
                <a:gd name="T12" fmla="*/ 57 w 131"/>
                <a:gd name="T13" fmla="*/ 17 h 131"/>
                <a:gd name="T14" fmla="*/ 57 w 131"/>
                <a:gd name="T15" fmla="*/ 33 h 131"/>
                <a:gd name="T16" fmla="*/ 41 w 131"/>
                <a:gd name="T17" fmla="*/ 33 h 131"/>
                <a:gd name="T18" fmla="*/ 41 w 131"/>
                <a:gd name="T19" fmla="*/ 17 h 131"/>
                <a:gd name="T20" fmla="*/ 41 w 131"/>
                <a:gd name="T21" fmla="*/ 49 h 131"/>
                <a:gd name="T22" fmla="*/ 57 w 131"/>
                <a:gd name="T23" fmla="*/ 49 h 131"/>
                <a:gd name="T24" fmla="*/ 57 w 131"/>
                <a:gd name="T25" fmla="*/ 66 h 131"/>
                <a:gd name="T26" fmla="*/ 41 w 131"/>
                <a:gd name="T27" fmla="*/ 66 h 131"/>
                <a:gd name="T28" fmla="*/ 41 w 131"/>
                <a:gd name="T29" fmla="*/ 49 h 131"/>
                <a:gd name="T30" fmla="*/ 41 w 131"/>
                <a:gd name="T31" fmla="*/ 82 h 131"/>
                <a:gd name="T32" fmla="*/ 57 w 131"/>
                <a:gd name="T33" fmla="*/ 82 h 131"/>
                <a:gd name="T34" fmla="*/ 57 w 131"/>
                <a:gd name="T35" fmla="*/ 98 h 131"/>
                <a:gd name="T36" fmla="*/ 41 w 131"/>
                <a:gd name="T37" fmla="*/ 98 h 131"/>
                <a:gd name="T38" fmla="*/ 41 w 131"/>
                <a:gd name="T39" fmla="*/ 82 h 131"/>
                <a:gd name="T40" fmla="*/ 8 w 131"/>
                <a:gd name="T41" fmla="*/ 17 h 131"/>
                <a:gd name="T42" fmla="*/ 24 w 131"/>
                <a:gd name="T43" fmla="*/ 17 h 131"/>
                <a:gd name="T44" fmla="*/ 24 w 131"/>
                <a:gd name="T45" fmla="*/ 33 h 131"/>
                <a:gd name="T46" fmla="*/ 8 w 131"/>
                <a:gd name="T47" fmla="*/ 33 h 131"/>
                <a:gd name="T48" fmla="*/ 8 w 131"/>
                <a:gd name="T49" fmla="*/ 17 h 131"/>
                <a:gd name="T50" fmla="*/ 8 w 131"/>
                <a:gd name="T51" fmla="*/ 49 h 131"/>
                <a:gd name="T52" fmla="*/ 24 w 131"/>
                <a:gd name="T53" fmla="*/ 49 h 131"/>
                <a:gd name="T54" fmla="*/ 24 w 131"/>
                <a:gd name="T55" fmla="*/ 66 h 131"/>
                <a:gd name="T56" fmla="*/ 8 w 131"/>
                <a:gd name="T57" fmla="*/ 66 h 131"/>
                <a:gd name="T58" fmla="*/ 8 w 131"/>
                <a:gd name="T59" fmla="*/ 49 h 131"/>
                <a:gd name="T60" fmla="*/ 8 w 131"/>
                <a:gd name="T61" fmla="*/ 82 h 131"/>
                <a:gd name="T62" fmla="*/ 24 w 131"/>
                <a:gd name="T63" fmla="*/ 82 h 131"/>
                <a:gd name="T64" fmla="*/ 24 w 131"/>
                <a:gd name="T65" fmla="*/ 98 h 131"/>
                <a:gd name="T66" fmla="*/ 8 w 131"/>
                <a:gd name="T67" fmla="*/ 98 h 131"/>
                <a:gd name="T68" fmla="*/ 8 w 131"/>
                <a:gd name="T69" fmla="*/ 82 h 131"/>
                <a:gd name="T70" fmla="*/ 73 w 131"/>
                <a:gd name="T71" fmla="*/ 41 h 131"/>
                <a:gd name="T72" fmla="*/ 131 w 131"/>
                <a:gd name="T73" fmla="*/ 41 h 131"/>
                <a:gd name="T74" fmla="*/ 131 w 131"/>
                <a:gd name="T75" fmla="*/ 49 h 131"/>
                <a:gd name="T76" fmla="*/ 73 w 131"/>
                <a:gd name="T77" fmla="*/ 49 h 131"/>
                <a:gd name="T78" fmla="*/ 73 w 131"/>
                <a:gd name="T79" fmla="*/ 41 h 131"/>
                <a:gd name="T80" fmla="*/ 73 w 131"/>
                <a:gd name="T81" fmla="*/ 131 h 131"/>
                <a:gd name="T82" fmla="*/ 90 w 131"/>
                <a:gd name="T83" fmla="*/ 131 h 131"/>
                <a:gd name="T84" fmla="*/ 90 w 131"/>
                <a:gd name="T85" fmla="*/ 98 h 131"/>
                <a:gd name="T86" fmla="*/ 114 w 131"/>
                <a:gd name="T87" fmla="*/ 98 h 131"/>
                <a:gd name="T88" fmla="*/ 114 w 131"/>
                <a:gd name="T89" fmla="*/ 131 h 131"/>
                <a:gd name="T90" fmla="*/ 131 w 131"/>
                <a:gd name="T91" fmla="*/ 131 h 131"/>
                <a:gd name="T92" fmla="*/ 131 w 131"/>
                <a:gd name="T93" fmla="*/ 57 h 131"/>
                <a:gd name="T94" fmla="*/ 73 w 131"/>
                <a:gd name="T95" fmla="*/ 57 h 131"/>
                <a:gd name="T96" fmla="*/ 73 w 131"/>
                <a:gd name="T9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31">
                  <a:moveTo>
                    <a:pt x="0" y="131"/>
                  </a:moveTo>
                  <a:lnTo>
                    <a:pt x="65" y="131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131"/>
                  </a:lnTo>
                  <a:close/>
                  <a:moveTo>
                    <a:pt x="41" y="17"/>
                  </a:moveTo>
                  <a:lnTo>
                    <a:pt x="57" y="17"/>
                  </a:lnTo>
                  <a:lnTo>
                    <a:pt x="57" y="33"/>
                  </a:lnTo>
                  <a:lnTo>
                    <a:pt x="41" y="33"/>
                  </a:lnTo>
                  <a:lnTo>
                    <a:pt x="41" y="17"/>
                  </a:lnTo>
                  <a:close/>
                  <a:moveTo>
                    <a:pt x="41" y="49"/>
                  </a:moveTo>
                  <a:lnTo>
                    <a:pt x="57" y="49"/>
                  </a:lnTo>
                  <a:lnTo>
                    <a:pt x="57" y="66"/>
                  </a:lnTo>
                  <a:lnTo>
                    <a:pt x="41" y="66"/>
                  </a:lnTo>
                  <a:lnTo>
                    <a:pt x="41" y="49"/>
                  </a:lnTo>
                  <a:close/>
                  <a:moveTo>
                    <a:pt x="41" y="82"/>
                  </a:moveTo>
                  <a:lnTo>
                    <a:pt x="57" y="82"/>
                  </a:lnTo>
                  <a:lnTo>
                    <a:pt x="57" y="98"/>
                  </a:lnTo>
                  <a:lnTo>
                    <a:pt x="41" y="98"/>
                  </a:lnTo>
                  <a:lnTo>
                    <a:pt x="41" y="82"/>
                  </a:lnTo>
                  <a:close/>
                  <a:moveTo>
                    <a:pt x="8" y="17"/>
                  </a:moveTo>
                  <a:lnTo>
                    <a:pt x="24" y="17"/>
                  </a:lnTo>
                  <a:lnTo>
                    <a:pt x="24" y="33"/>
                  </a:lnTo>
                  <a:lnTo>
                    <a:pt x="8" y="33"/>
                  </a:lnTo>
                  <a:lnTo>
                    <a:pt x="8" y="17"/>
                  </a:lnTo>
                  <a:close/>
                  <a:moveTo>
                    <a:pt x="8" y="49"/>
                  </a:moveTo>
                  <a:lnTo>
                    <a:pt x="24" y="49"/>
                  </a:lnTo>
                  <a:lnTo>
                    <a:pt x="24" y="66"/>
                  </a:lnTo>
                  <a:lnTo>
                    <a:pt x="8" y="66"/>
                  </a:lnTo>
                  <a:lnTo>
                    <a:pt x="8" y="49"/>
                  </a:lnTo>
                  <a:close/>
                  <a:moveTo>
                    <a:pt x="8" y="82"/>
                  </a:moveTo>
                  <a:lnTo>
                    <a:pt x="24" y="82"/>
                  </a:lnTo>
                  <a:lnTo>
                    <a:pt x="24" y="98"/>
                  </a:lnTo>
                  <a:lnTo>
                    <a:pt x="8" y="98"/>
                  </a:lnTo>
                  <a:lnTo>
                    <a:pt x="8" y="82"/>
                  </a:lnTo>
                  <a:close/>
                  <a:moveTo>
                    <a:pt x="73" y="41"/>
                  </a:moveTo>
                  <a:lnTo>
                    <a:pt x="131" y="41"/>
                  </a:lnTo>
                  <a:lnTo>
                    <a:pt x="131" y="49"/>
                  </a:lnTo>
                  <a:lnTo>
                    <a:pt x="73" y="49"/>
                  </a:lnTo>
                  <a:lnTo>
                    <a:pt x="73" y="41"/>
                  </a:lnTo>
                  <a:close/>
                  <a:moveTo>
                    <a:pt x="73" y="131"/>
                  </a:moveTo>
                  <a:lnTo>
                    <a:pt x="90" y="131"/>
                  </a:lnTo>
                  <a:lnTo>
                    <a:pt x="90" y="98"/>
                  </a:lnTo>
                  <a:lnTo>
                    <a:pt x="114" y="98"/>
                  </a:lnTo>
                  <a:lnTo>
                    <a:pt x="114" y="131"/>
                  </a:lnTo>
                  <a:lnTo>
                    <a:pt x="131" y="131"/>
                  </a:lnTo>
                  <a:lnTo>
                    <a:pt x="131" y="57"/>
                  </a:lnTo>
                  <a:lnTo>
                    <a:pt x="73" y="57"/>
                  </a:lnTo>
                  <a:lnTo>
                    <a:pt x="73" y="131"/>
                  </a:ln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107"/>
            <p:cNvSpPr>
              <a:spLocks noEditPoints="1"/>
            </p:cNvSpPr>
            <p:nvPr/>
          </p:nvSpPr>
          <p:spPr bwMode="auto">
            <a:xfrm>
              <a:off x="10234422" y="3027231"/>
              <a:ext cx="204059" cy="204059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6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30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4 h 85"/>
                <a:gd name="T36" fmla="*/ 55 w 85"/>
                <a:gd name="T37" fmla="*/ 11 h 85"/>
                <a:gd name="T38" fmla="*/ 74 w 85"/>
                <a:gd name="T39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30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9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4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30"/>
                  </a:lnTo>
                  <a:close/>
                </a:path>
              </a:pathLst>
            </a:custGeom>
            <a:solidFill>
              <a:srgbClr val="00A0A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108"/>
            <p:cNvSpPr>
              <a:spLocks noEditPoints="1"/>
            </p:cNvSpPr>
            <p:nvPr/>
          </p:nvSpPr>
          <p:spPr bwMode="auto">
            <a:xfrm>
              <a:off x="10049448" y="2785002"/>
              <a:ext cx="184974" cy="184974"/>
            </a:xfrm>
            <a:custGeom>
              <a:avLst/>
              <a:gdLst>
                <a:gd name="T0" fmla="*/ 53 w 77"/>
                <a:gd name="T1" fmla="*/ 30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8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5"/>
                    <a:pt x="0" y="42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8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8"/>
                    <a:pt x="7" y="61"/>
                    <a:pt x="4" y="54"/>
                  </a:cubicBezTo>
                  <a:lnTo>
                    <a:pt x="20" y="38"/>
                  </a:ln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109"/>
            <p:cNvSpPr>
              <a:spLocks noEditPoints="1"/>
            </p:cNvSpPr>
            <p:nvPr/>
          </p:nvSpPr>
          <p:spPr bwMode="auto">
            <a:xfrm>
              <a:off x="10046512" y="3003742"/>
              <a:ext cx="173230" cy="139465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58 h 58"/>
                <a:gd name="T4" fmla="*/ 72 w 72"/>
                <a:gd name="T5" fmla="*/ 58 h 58"/>
                <a:gd name="T6" fmla="*/ 72 w 72"/>
                <a:gd name="T7" fmla="*/ 0 h 58"/>
                <a:gd name="T8" fmla="*/ 0 w 72"/>
                <a:gd name="T9" fmla="*/ 0 h 58"/>
                <a:gd name="T10" fmla="*/ 67 w 72"/>
                <a:gd name="T11" fmla="*/ 53 h 58"/>
                <a:gd name="T12" fmla="*/ 4 w 72"/>
                <a:gd name="T13" fmla="*/ 53 h 58"/>
                <a:gd name="T14" fmla="*/ 4 w 72"/>
                <a:gd name="T15" fmla="*/ 4 h 58"/>
                <a:gd name="T16" fmla="*/ 67 w 72"/>
                <a:gd name="T17" fmla="*/ 4 h 58"/>
                <a:gd name="T18" fmla="*/ 67 w 72"/>
                <a:gd name="T19" fmla="*/ 53 h 58"/>
                <a:gd name="T20" fmla="*/ 49 w 72"/>
                <a:gd name="T21" fmla="*/ 15 h 58"/>
                <a:gd name="T22" fmla="*/ 56 w 72"/>
                <a:gd name="T23" fmla="*/ 22 h 58"/>
                <a:gd name="T24" fmla="*/ 63 w 72"/>
                <a:gd name="T25" fmla="*/ 15 h 58"/>
                <a:gd name="T26" fmla="*/ 56 w 72"/>
                <a:gd name="T27" fmla="*/ 9 h 58"/>
                <a:gd name="T28" fmla="*/ 49 w 72"/>
                <a:gd name="T29" fmla="*/ 15 h 58"/>
                <a:gd name="T30" fmla="*/ 63 w 72"/>
                <a:gd name="T31" fmla="*/ 49 h 58"/>
                <a:gd name="T32" fmla="*/ 9 w 72"/>
                <a:gd name="T33" fmla="*/ 49 h 58"/>
                <a:gd name="T34" fmla="*/ 22 w 72"/>
                <a:gd name="T35" fmla="*/ 13 h 58"/>
                <a:gd name="T36" fmla="*/ 40 w 72"/>
                <a:gd name="T37" fmla="*/ 35 h 58"/>
                <a:gd name="T38" fmla="*/ 49 w 72"/>
                <a:gd name="T39" fmla="*/ 29 h 58"/>
                <a:gd name="T40" fmla="*/ 63 w 72"/>
                <a:gd name="T41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8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7" y="53"/>
                  </a:lnTo>
                  <a:close/>
                  <a:moveTo>
                    <a:pt x="49" y="15"/>
                  </a:moveTo>
                  <a:cubicBezTo>
                    <a:pt x="49" y="19"/>
                    <a:pt x="52" y="22"/>
                    <a:pt x="56" y="22"/>
                  </a:cubicBezTo>
                  <a:cubicBezTo>
                    <a:pt x="60" y="22"/>
                    <a:pt x="63" y="19"/>
                    <a:pt x="63" y="15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5"/>
                  </a:cubicBezTo>
                  <a:close/>
                  <a:moveTo>
                    <a:pt x="63" y="49"/>
                  </a:moveTo>
                  <a:cubicBezTo>
                    <a:pt x="9" y="49"/>
                    <a:pt x="9" y="49"/>
                    <a:pt x="9" y="4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9" y="29"/>
                    <a:pt x="49" y="29"/>
                    <a:pt x="49" y="29"/>
                  </a:cubicBezTo>
                  <a:lnTo>
                    <a:pt x="63" y="49"/>
                  </a:lnTo>
                  <a:close/>
                </a:path>
              </a:pathLst>
            </a:custGeom>
            <a:solidFill>
              <a:srgbClr val="00A0A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110"/>
            <p:cNvSpPr>
              <a:spLocks noEditPoints="1"/>
            </p:cNvSpPr>
            <p:nvPr/>
          </p:nvSpPr>
          <p:spPr bwMode="auto">
            <a:xfrm>
              <a:off x="9977514" y="3196056"/>
              <a:ext cx="182039" cy="21139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60"/>
                    <a:pt x="16" y="65"/>
                  </a:cubicBezTo>
                  <a:cubicBezTo>
                    <a:pt x="28" y="60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1"/>
                    <a:pt x="6" y="78"/>
                    <a:pt x="4" y="78"/>
                  </a:cubicBez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111"/>
            <p:cNvSpPr>
              <a:spLocks noEditPoints="1"/>
            </p:cNvSpPr>
            <p:nvPr/>
          </p:nvSpPr>
          <p:spPr bwMode="auto">
            <a:xfrm>
              <a:off x="9927600" y="2476711"/>
              <a:ext cx="246632" cy="183506"/>
            </a:xfrm>
            <a:custGeom>
              <a:avLst/>
              <a:gdLst>
                <a:gd name="T0" fmla="*/ 99 w 103"/>
                <a:gd name="T1" fmla="*/ 3 h 77"/>
                <a:gd name="T2" fmla="*/ 52 w 103"/>
                <a:gd name="T3" fmla="*/ 0 h 77"/>
                <a:gd name="T4" fmla="*/ 4 w 103"/>
                <a:gd name="T5" fmla="*/ 3 h 77"/>
                <a:gd name="T6" fmla="*/ 0 w 103"/>
                <a:gd name="T7" fmla="*/ 38 h 77"/>
                <a:gd name="T8" fmla="*/ 4 w 103"/>
                <a:gd name="T9" fmla="*/ 73 h 77"/>
                <a:gd name="T10" fmla="*/ 52 w 103"/>
                <a:gd name="T11" fmla="*/ 77 h 77"/>
                <a:gd name="T12" fmla="*/ 99 w 103"/>
                <a:gd name="T13" fmla="*/ 73 h 77"/>
                <a:gd name="T14" fmla="*/ 103 w 103"/>
                <a:gd name="T15" fmla="*/ 38 h 77"/>
                <a:gd name="T16" fmla="*/ 99 w 103"/>
                <a:gd name="T17" fmla="*/ 3 h 77"/>
                <a:gd name="T18" fmla="*/ 39 w 103"/>
                <a:gd name="T19" fmla="*/ 57 h 77"/>
                <a:gd name="T20" fmla="*/ 39 w 103"/>
                <a:gd name="T21" fmla="*/ 19 h 77"/>
                <a:gd name="T22" fmla="*/ 71 w 103"/>
                <a:gd name="T23" fmla="*/ 38 h 77"/>
                <a:gd name="T24" fmla="*/ 39 w 103"/>
                <a:gd name="T25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3"/>
                  </a:moveTo>
                  <a:cubicBezTo>
                    <a:pt x="84" y="1"/>
                    <a:pt x="68" y="0"/>
                    <a:pt x="52" y="0"/>
                  </a:cubicBezTo>
                  <a:cubicBezTo>
                    <a:pt x="35" y="0"/>
                    <a:pt x="19" y="1"/>
                    <a:pt x="4" y="3"/>
                  </a:cubicBezTo>
                  <a:cubicBezTo>
                    <a:pt x="2" y="14"/>
                    <a:pt x="0" y="26"/>
                    <a:pt x="0" y="38"/>
                  </a:cubicBezTo>
                  <a:cubicBezTo>
                    <a:pt x="0" y="51"/>
                    <a:pt x="2" y="63"/>
                    <a:pt x="4" y="73"/>
                  </a:cubicBezTo>
                  <a:cubicBezTo>
                    <a:pt x="19" y="75"/>
                    <a:pt x="35" y="77"/>
                    <a:pt x="52" y="77"/>
                  </a:cubicBezTo>
                  <a:cubicBezTo>
                    <a:pt x="68" y="77"/>
                    <a:pt x="84" y="75"/>
                    <a:pt x="99" y="73"/>
                  </a:cubicBezTo>
                  <a:cubicBezTo>
                    <a:pt x="101" y="63"/>
                    <a:pt x="103" y="51"/>
                    <a:pt x="103" y="38"/>
                  </a:cubicBezTo>
                  <a:cubicBezTo>
                    <a:pt x="103" y="26"/>
                    <a:pt x="101" y="14"/>
                    <a:pt x="99" y="3"/>
                  </a:cubicBezTo>
                  <a:close/>
                  <a:moveTo>
                    <a:pt x="39" y="57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39" y="57"/>
                  </a:lnTo>
                  <a:close/>
                </a:path>
              </a:pathLst>
            </a:custGeom>
            <a:solidFill>
              <a:srgbClr val="00A0A4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112"/>
            <p:cNvSpPr>
              <a:spLocks noEditPoints="1"/>
            </p:cNvSpPr>
            <p:nvPr/>
          </p:nvSpPr>
          <p:spPr bwMode="auto">
            <a:xfrm>
              <a:off x="9908515" y="3662897"/>
              <a:ext cx="275994" cy="275994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6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3"/>
                    <a:pt x="74" y="88"/>
                    <a:pt x="89" y="7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6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solidFill>
              <a:srgbClr val="00A0A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113"/>
            <p:cNvSpPr>
              <a:spLocks noEditPoints="1"/>
            </p:cNvSpPr>
            <p:nvPr/>
          </p:nvSpPr>
          <p:spPr bwMode="auto">
            <a:xfrm>
              <a:off x="9863006" y="3999081"/>
              <a:ext cx="202591" cy="234889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6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9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6"/>
                    <a:pt x="43" y="86"/>
                  </a:cubicBezTo>
                  <a:cubicBezTo>
                    <a:pt x="34" y="86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9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114"/>
            <p:cNvSpPr/>
            <p:nvPr/>
          </p:nvSpPr>
          <p:spPr bwMode="auto">
            <a:xfrm>
              <a:off x="9886494" y="3447093"/>
              <a:ext cx="110104" cy="192314"/>
            </a:xfrm>
            <a:custGeom>
              <a:avLst/>
              <a:gdLst>
                <a:gd name="T0" fmla="*/ 0 w 75"/>
                <a:gd name="T1" fmla="*/ 131 h 131"/>
                <a:gd name="T2" fmla="*/ 0 w 75"/>
                <a:gd name="T3" fmla="*/ 0 h 131"/>
                <a:gd name="T4" fmla="*/ 21 w 75"/>
                <a:gd name="T5" fmla="*/ 0 h 131"/>
                <a:gd name="T6" fmla="*/ 21 w 75"/>
                <a:gd name="T7" fmla="*/ 59 h 131"/>
                <a:gd name="T8" fmla="*/ 75 w 75"/>
                <a:gd name="T9" fmla="*/ 5 h 131"/>
                <a:gd name="T10" fmla="*/ 75 w 75"/>
                <a:gd name="T11" fmla="*/ 125 h 131"/>
                <a:gd name="T12" fmla="*/ 21 w 75"/>
                <a:gd name="T13" fmla="*/ 71 h 131"/>
                <a:gd name="T14" fmla="*/ 21 w 75"/>
                <a:gd name="T15" fmla="*/ 131 h 131"/>
                <a:gd name="T16" fmla="*/ 0 w 75"/>
                <a:gd name="T1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1">
                  <a:moveTo>
                    <a:pt x="0" y="13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59"/>
                  </a:lnTo>
                  <a:lnTo>
                    <a:pt x="75" y="5"/>
                  </a:lnTo>
                  <a:lnTo>
                    <a:pt x="75" y="125"/>
                  </a:lnTo>
                  <a:lnTo>
                    <a:pt x="21" y="71"/>
                  </a:lnTo>
                  <a:lnTo>
                    <a:pt x="21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A0A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115"/>
            <p:cNvSpPr>
              <a:spLocks noEditPoints="1"/>
            </p:cNvSpPr>
            <p:nvPr/>
          </p:nvSpPr>
          <p:spPr bwMode="auto">
            <a:xfrm>
              <a:off x="9817495" y="2705727"/>
              <a:ext cx="209932" cy="187911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6 h 78"/>
                <a:gd name="T20" fmla="*/ 22 w 88"/>
                <a:gd name="T21" fmla="*/ 56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6 h 78"/>
                <a:gd name="T28" fmla="*/ 83 w 88"/>
                <a:gd name="T29" fmla="*/ 56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5 h 78"/>
                <a:gd name="T42" fmla="*/ 60 w 88"/>
                <a:gd name="T43" fmla="*/ 45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6"/>
                    <a:pt x="5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6" y="56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60" y="45"/>
                    <a:pt x="60" y="45"/>
                    <a:pt x="60" y="45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solidFill>
              <a:srgbClr val="00A0A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116"/>
            <p:cNvSpPr>
              <a:spLocks noEditPoints="1"/>
            </p:cNvSpPr>
            <p:nvPr/>
          </p:nvSpPr>
          <p:spPr bwMode="auto">
            <a:xfrm>
              <a:off x="9823368" y="2931807"/>
              <a:ext cx="183507" cy="193782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1 h 81"/>
                <a:gd name="T20" fmla="*/ 11 w 76"/>
                <a:gd name="T21" fmla="*/ 71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1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3 h 81"/>
                <a:gd name="T50" fmla="*/ 33 w 76"/>
                <a:gd name="T51" fmla="*/ 30 h 81"/>
                <a:gd name="T52" fmla="*/ 41 w 76"/>
                <a:gd name="T53" fmla="*/ 23 h 81"/>
                <a:gd name="T54" fmla="*/ 33 w 76"/>
                <a:gd name="T55" fmla="*/ 15 h 81"/>
                <a:gd name="T56" fmla="*/ 26 w 76"/>
                <a:gd name="T57" fmla="*/ 23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1"/>
                  </a:moveTo>
                  <a:cubicBezTo>
                    <a:pt x="11" y="71"/>
                    <a:pt x="11" y="71"/>
                    <a:pt x="11" y="7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1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3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3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3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117"/>
            <p:cNvSpPr>
              <a:spLocks noEditPoints="1"/>
            </p:cNvSpPr>
            <p:nvPr/>
          </p:nvSpPr>
          <p:spPr bwMode="auto">
            <a:xfrm>
              <a:off x="9987790" y="2257972"/>
              <a:ext cx="186443" cy="186442"/>
            </a:xfrm>
            <a:custGeom>
              <a:avLst/>
              <a:gdLst>
                <a:gd name="T0" fmla="*/ 67 w 127"/>
                <a:gd name="T1" fmla="*/ 0 h 127"/>
                <a:gd name="T2" fmla="*/ 55 w 127"/>
                <a:gd name="T3" fmla="*/ 11 h 127"/>
                <a:gd name="T4" fmla="*/ 67 w 127"/>
                <a:gd name="T5" fmla="*/ 24 h 127"/>
                <a:gd name="T6" fmla="*/ 39 w 127"/>
                <a:gd name="T7" fmla="*/ 55 h 127"/>
                <a:gd name="T8" fmla="*/ 11 w 127"/>
                <a:gd name="T9" fmla="*/ 55 h 127"/>
                <a:gd name="T10" fmla="*/ 34 w 127"/>
                <a:gd name="T11" fmla="*/ 77 h 127"/>
                <a:gd name="T12" fmla="*/ 0 w 127"/>
                <a:gd name="T13" fmla="*/ 122 h 127"/>
                <a:gd name="T14" fmla="*/ 0 w 127"/>
                <a:gd name="T15" fmla="*/ 127 h 127"/>
                <a:gd name="T16" fmla="*/ 4 w 127"/>
                <a:gd name="T17" fmla="*/ 127 h 127"/>
                <a:gd name="T18" fmla="*/ 49 w 127"/>
                <a:gd name="T19" fmla="*/ 93 h 127"/>
                <a:gd name="T20" fmla="*/ 71 w 127"/>
                <a:gd name="T21" fmla="*/ 114 h 127"/>
                <a:gd name="T22" fmla="*/ 71 w 127"/>
                <a:gd name="T23" fmla="*/ 86 h 127"/>
                <a:gd name="T24" fmla="*/ 102 w 127"/>
                <a:gd name="T25" fmla="*/ 59 h 127"/>
                <a:gd name="T26" fmla="*/ 114 w 127"/>
                <a:gd name="T27" fmla="*/ 72 h 127"/>
                <a:gd name="T28" fmla="*/ 127 w 127"/>
                <a:gd name="T29" fmla="*/ 59 h 127"/>
                <a:gd name="T30" fmla="*/ 67 w 127"/>
                <a:gd name="T31" fmla="*/ 0 h 127"/>
                <a:gd name="T32" fmla="*/ 55 w 127"/>
                <a:gd name="T33" fmla="*/ 67 h 127"/>
                <a:gd name="T34" fmla="*/ 47 w 127"/>
                <a:gd name="T35" fmla="*/ 59 h 127"/>
                <a:gd name="T36" fmla="*/ 75 w 127"/>
                <a:gd name="T37" fmla="*/ 31 h 127"/>
                <a:gd name="T38" fmla="*/ 83 w 127"/>
                <a:gd name="T39" fmla="*/ 39 h 127"/>
                <a:gd name="T40" fmla="*/ 55 w 127"/>
                <a:gd name="T41" fmla="*/ 6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7">
                  <a:moveTo>
                    <a:pt x="67" y="0"/>
                  </a:moveTo>
                  <a:lnTo>
                    <a:pt x="55" y="11"/>
                  </a:lnTo>
                  <a:lnTo>
                    <a:pt x="67" y="24"/>
                  </a:lnTo>
                  <a:lnTo>
                    <a:pt x="39" y="55"/>
                  </a:lnTo>
                  <a:lnTo>
                    <a:pt x="11" y="55"/>
                  </a:lnTo>
                  <a:lnTo>
                    <a:pt x="34" y="77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4" y="127"/>
                  </a:lnTo>
                  <a:lnTo>
                    <a:pt x="49" y="93"/>
                  </a:lnTo>
                  <a:lnTo>
                    <a:pt x="71" y="114"/>
                  </a:lnTo>
                  <a:lnTo>
                    <a:pt x="71" y="86"/>
                  </a:lnTo>
                  <a:lnTo>
                    <a:pt x="102" y="59"/>
                  </a:lnTo>
                  <a:lnTo>
                    <a:pt x="114" y="72"/>
                  </a:lnTo>
                  <a:lnTo>
                    <a:pt x="127" y="59"/>
                  </a:lnTo>
                  <a:lnTo>
                    <a:pt x="67" y="0"/>
                  </a:lnTo>
                  <a:close/>
                  <a:moveTo>
                    <a:pt x="55" y="67"/>
                  </a:moveTo>
                  <a:lnTo>
                    <a:pt x="47" y="59"/>
                  </a:lnTo>
                  <a:lnTo>
                    <a:pt x="75" y="31"/>
                  </a:lnTo>
                  <a:lnTo>
                    <a:pt x="83" y="39"/>
                  </a:lnTo>
                  <a:lnTo>
                    <a:pt x="55" y="67"/>
                  </a:lnTo>
                  <a:close/>
                </a:path>
              </a:pathLst>
            </a:custGeom>
            <a:solidFill>
              <a:srgbClr val="00A0A4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118"/>
            <p:cNvSpPr>
              <a:spLocks noEditPoints="1"/>
            </p:cNvSpPr>
            <p:nvPr/>
          </p:nvSpPr>
          <p:spPr bwMode="auto">
            <a:xfrm>
              <a:off x="9905579" y="1742685"/>
              <a:ext cx="184974" cy="124784"/>
            </a:xfrm>
            <a:custGeom>
              <a:avLst/>
              <a:gdLst>
                <a:gd name="T0" fmla="*/ 17 w 77"/>
                <a:gd name="T1" fmla="*/ 19 h 52"/>
                <a:gd name="T2" fmla="*/ 34 w 77"/>
                <a:gd name="T3" fmla="*/ 36 h 52"/>
                <a:gd name="T4" fmla="*/ 17 w 77"/>
                <a:gd name="T5" fmla="*/ 52 h 52"/>
                <a:gd name="T6" fmla="*/ 0 w 77"/>
                <a:gd name="T7" fmla="*/ 36 h 52"/>
                <a:gd name="T8" fmla="*/ 0 w 77"/>
                <a:gd name="T9" fmla="*/ 33 h 52"/>
                <a:gd name="T10" fmla="*/ 34 w 77"/>
                <a:gd name="T11" fmla="*/ 0 h 52"/>
                <a:gd name="T12" fmla="*/ 34 w 77"/>
                <a:gd name="T13" fmla="*/ 9 h 52"/>
                <a:gd name="T14" fmla="*/ 17 w 77"/>
                <a:gd name="T15" fmla="*/ 16 h 52"/>
                <a:gd name="T16" fmla="*/ 14 w 77"/>
                <a:gd name="T17" fmla="*/ 19 h 52"/>
                <a:gd name="T18" fmla="*/ 17 w 77"/>
                <a:gd name="T19" fmla="*/ 19 h 52"/>
                <a:gd name="T20" fmla="*/ 60 w 77"/>
                <a:gd name="T21" fmla="*/ 19 h 52"/>
                <a:gd name="T22" fmla="*/ 77 w 77"/>
                <a:gd name="T23" fmla="*/ 36 h 52"/>
                <a:gd name="T24" fmla="*/ 60 w 77"/>
                <a:gd name="T25" fmla="*/ 52 h 52"/>
                <a:gd name="T26" fmla="*/ 43 w 77"/>
                <a:gd name="T27" fmla="*/ 36 h 52"/>
                <a:gd name="T28" fmla="*/ 43 w 77"/>
                <a:gd name="T29" fmla="*/ 33 h 52"/>
                <a:gd name="T30" fmla="*/ 77 w 77"/>
                <a:gd name="T31" fmla="*/ 0 h 52"/>
                <a:gd name="T32" fmla="*/ 77 w 77"/>
                <a:gd name="T33" fmla="*/ 9 h 52"/>
                <a:gd name="T34" fmla="*/ 60 w 77"/>
                <a:gd name="T35" fmla="*/ 16 h 52"/>
                <a:gd name="T36" fmla="*/ 58 w 77"/>
                <a:gd name="T37" fmla="*/ 19 h 52"/>
                <a:gd name="T38" fmla="*/ 60 w 77"/>
                <a:gd name="T3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2">
                  <a:moveTo>
                    <a:pt x="17" y="19"/>
                  </a:moveTo>
                  <a:cubicBezTo>
                    <a:pt x="26" y="19"/>
                    <a:pt x="34" y="26"/>
                    <a:pt x="34" y="36"/>
                  </a:cubicBezTo>
                  <a:cubicBezTo>
                    <a:pt x="34" y="45"/>
                    <a:pt x="26" y="52"/>
                    <a:pt x="17" y="52"/>
                  </a:cubicBezTo>
                  <a:cubicBezTo>
                    <a:pt x="8" y="52"/>
                    <a:pt x="0" y="45"/>
                    <a:pt x="0" y="3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7" y="9"/>
                    <a:pt x="21" y="12"/>
                    <a:pt x="17" y="16"/>
                  </a:cubicBezTo>
                  <a:cubicBezTo>
                    <a:pt x="16" y="17"/>
                    <a:pt x="15" y="18"/>
                    <a:pt x="14" y="19"/>
                  </a:cubicBezTo>
                  <a:cubicBezTo>
                    <a:pt x="15" y="19"/>
                    <a:pt x="16" y="19"/>
                    <a:pt x="17" y="19"/>
                  </a:cubicBezTo>
                  <a:close/>
                  <a:moveTo>
                    <a:pt x="60" y="19"/>
                  </a:moveTo>
                  <a:cubicBezTo>
                    <a:pt x="70" y="19"/>
                    <a:pt x="77" y="26"/>
                    <a:pt x="77" y="36"/>
                  </a:cubicBezTo>
                  <a:cubicBezTo>
                    <a:pt x="77" y="45"/>
                    <a:pt x="70" y="52"/>
                    <a:pt x="60" y="52"/>
                  </a:cubicBezTo>
                  <a:cubicBezTo>
                    <a:pt x="51" y="52"/>
                    <a:pt x="43" y="45"/>
                    <a:pt x="43" y="3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15"/>
                    <a:pt x="58" y="0"/>
                    <a:pt x="77" y="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1" y="9"/>
                    <a:pt x="65" y="12"/>
                    <a:pt x="60" y="16"/>
                  </a:cubicBezTo>
                  <a:cubicBezTo>
                    <a:pt x="59" y="17"/>
                    <a:pt x="58" y="18"/>
                    <a:pt x="58" y="19"/>
                  </a:cubicBezTo>
                  <a:cubicBezTo>
                    <a:pt x="58" y="19"/>
                    <a:pt x="59" y="19"/>
                    <a:pt x="60" y="19"/>
                  </a:cubicBez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119"/>
            <p:cNvSpPr/>
            <p:nvPr/>
          </p:nvSpPr>
          <p:spPr bwMode="auto">
            <a:xfrm>
              <a:off x="9860070" y="2053913"/>
              <a:ext cx="287738" cy="273057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120"/>
            <p:cNvSpPr/>
            <p:nvPr/>
          </p:nvSpPr>
          <p:spPr bwMode="auto">
            <a:xfrm>
              <a:off x="9921728" y="1883618"/>
              <a:ext cx="180571" cy="189378"/>
            </a:xfrm>
            <a:custGeom>
              <a:avLst/>
              <a:gdLst>
                <a:gd name="T0" fmla="*/ 59 w 123"/>
                <a:gd name="T1" fmla="*/ 129 h 129"/>
                <a:gd name="T2" fmla="*/ 59 w 123"/>
                <a:gd name="T3" fmla="*/ 72 h 129"/>
                <a:gd name="T4" fmla="*/ 0 w 123"/>
                <a:gd name="T5" fmla="*/ 129 h 129"/>
                <a:gd name="T6" fmla="*/ 0 w 123"/>
                <a:gd name="T7" fmla="*/ 0 h 129"/>
                <a:gd name="T8" fmla="*/ 59 w 123"/>
                <a:gd name="T9" fmla="*/ 59 h 129"/>
                <a:gd name="T10" fmla="*/ 59 w 123"/>
                <a:gd name="T11" fmla="*/ 0 h 129"/>
                <a:gd name="T12" fmla="*/ 123 w 123"/>
                <a:gd name="T13" fmla="*/ 65 h 129"/>
                <a:gd name="T14" fmla="*/ 59 w 123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29">
                  <a:moveTo>
                    <a:pt x="59" y="129"/>
                  </a:moveTo>
                  <a:lnTo>
                    <a:pt x="59" y="72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9" y="59"/>
                  </a:lnTo>
                  <a:lnTo>
                    <a:pt x="59" y="0"/>
                  </a:lnTo>
                  <a:lnTo>
                    <a:pt x="123" y="65"/>
                  </a:lnTo>
                  <a:lnTo>
                    <a:pt x="59" y="129"/>
                  </a:ln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121"/>
            <p:cNvSpPr/>
            <p:nvPr/>
          </p:nvSpPr>
          <p:spPr bwMode="auto">
            <a:xfrm>
              <a:off x="9738221" y="3176972"/>
              <a:ext cx="227549" cy="227547"/>
            </a:xfrm>
            <a:custGeom>
              <a:avLst/>
              <a:gdLst>
                <a:gd name="T0" fmla="*/ 95 w 95"/>
                <a:gd name="T1" fmla="*/ 35 h 95"/>
                <a:gd name="T2" fmla="*/ 60 w 95"/>
                <a:gd name="T3" fmla="*/ 35 h 95"/>
                <a:gd name="T4" fmla="*/ 73 w 95"/>
                <a:gd name="T5" fmla="*/ 22 h 95"/>
                <a:gd name="T6" fmla="*/ 48 w 95"/>
                <a:gd name="T7" fmla="*/ 12 h 95"/>
                <a:gd name="T8" fmla="*/ 23 w 95"/>
                <a:gd name="T9" fmla="*/ 22 h 95"/>
                <a:gd name="T10" fmla="*/ 12 w 95"/>
                <a:gd name="T11" fmla="*/ 47 h 95"/>
                <a:gd name="T12" fmla="*/ 23 w 95"/>
                <a:gd name="T13" fmla="*/ 72 h 95"/>
                <a:gd name="T14" fmla="*/ 48 w 95"/>
                <a:gd name="T15" fmla="*/ 83 h 95"/>
                <a:gd name="T16" fmla="*/ 73 w 95"/>
                <a:gd name="T17" fmla="*/ 72 h 95"/>
                <a:gd name="T18" fmla="*/ 74 w 95"/>
                <a:gd name="T19" fmla="*/ 71 h 95"/>
                <a:gd name="T20" fmla="*/ 83 w 95"/>
                <a:gd name="T21" fmla="*/ 78 h 95"/>
                <a:gd name="T22" fmla="*/ 48 w 95"/>
                <a:gd name="T23" fmla="*/ 95 h 95"/>
                <a:gd name="T24" fmla="*/ 0 w 95"/>
                <a:gd name="T25" fmla="*/ 47 h 95"/>
                <a:gd name="T26" fmla="*/ 48 w 95"/>
                <a:gd name="T27" fmla="*/ 0 h 95"/>
                <a:gd name="T28" fmla="*/ 81 w 95"/>
                <a:gd name="T29" fmla="*/ 14 h 95"/>
                <a:gd name="T30" fmla="*/ 95 w 95"/>
                <a:gd name="T31" fmla="*/ 0 h 95"/>
                <a:gd name="T32" fmla="*/ 95 w 95"/>
                <a:gd name="T33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6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1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5"/>
                    <a:pt x="48" y="95"/>
                  </a:cubicBezTo>
                  <a:cubicBezTo>
                    <a:pt x="22" y="95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122"/>
            <p:cNvSpPr>
              <a:spLocks noEditPoints="1"/>
            </p:cNvSpPr>
            <p:nvPr/>
          </p:nvSpPr>
          <p:spPr bwMode="auto">
            <a:xfrm>
              <a:off x="9633990" y="2425329"/>
              <a:ext cx="249569" cy="252505"/>
            </a:xfrm>
            <a:custGeom>
              <a:avLst/>
              <a:gdLst>
                <a:gd name="T0" fmla="*/ 86 w 104"/>
                <a:gd name="T1" fmla="*/ 0 h 105"/>
                <a:gd name="T2" fmla="*/ 17 w 104"/>
                <a:gd name="T3" fmla="*/ 0 h 105"/>
                <a:gd name="T4" fmla="*/ 0 w 104"/>
                <a:gd name="T5" fmla="*/ 18 h 105"/>
                <a:gd name="T6" fmla="*/ 0 w 104"/>
                <a:gd name="T7" fmla="*/ 87 h 105"/>
                <a:gd name="T8" fmla="*/ 17 w 104"/>
                <a:gd name="T9" fmla="*/ 105 h 105"/>
                <a:gd name="T10" fmla="*/ 86 w 104"/>
                <a:gd name="T11" fmla="*/ 105 h 105"/>
                <a:gd name="T12" fmla="*/ 104 w 104"/>
                <a:gd name="T13" fmla="*/ 87 h 105"/>
                <a:gd name="T14" fmla="*/ 104 w 104"/>
                <a:gd name="T15" fmla="*/ 18 h 105"/>
                <a:gd name="T16" fmla="*/ 86 w 104"/>
                <a:gd name="T17" fmla="*/ 0 h 105"/>
                <a:gd name="T18" fmla="*/ 28 w 104"/>
                <a:gd name="T19" fmla="*/ 85 h 105"/>
                <a:gd name="T20" fmla="*/ 19 w 104"/>
                <a:gd name="T21" fmla="*/ 76 h 105"/>
                <a:gd name="T22" fmla="*/ 28 w 104"/>
                <a:gd name="T23" fmla="*/ 67 h 105"/>
                <a:gd name="T24" fmla="*/ 37 w 104"/>
                <a:gd name="T25" fmla="*/ 76 h 105"/>
                <a:gd name="T26" fmla="*/ 28 w 104"/>
                <a:gd name="T27" fmla="*/ 85 h 105"/>
                <a:gd name="T28" fmla="*/ 50 w 104"/>
                <a:gd name="T29" fmla="*/ 85 h 105"/>
                <a:gd name="T30" fmla="*/ 41 w 104"/>
                <a:gd name="T31" fmla="*/ 63 h 105"/>
                <a:gd name="T32" fmla="*/ 19 w 104"/>
                <a:gd name="T33" fmla="*/ 54 h 105"/>
                <a:gd name="T34" fmla="*/ 19 w 104"/>
                <a:gd name="T35" fmla="*/ 41 h 105"/>
                <a:gd name="T36" fmla="*/ 63 w 104"/>
                <a:gd name="T37" fmla="*/ 85 h 105"/>
                <a:gd name="T38" fmla="*/ 50 w 104"/>
                <a:gd name="T39" fmla="*/ 85 h 105"/>
                <a:gd name="T40" fmla="*/ 73 w 104"/>
                <a:gd name="T41" fmla="*/ 85 h 105"/>
                <a:gd name="T42" fmla="*/ 19 w 104"/>
                <a:gd name="T43" fmla="*/ 31 h 105"/>
                <a:gd name="T44" fmla="*/ 19 w 104"/>
                <a:gd name="T45" fmla="*/ 18 h 105"/>
                <a:gd name="T46" fmla="*/ 86 w 104"/>
                <a:gd name="T47" fmla="*/ 85 h 105"/>
                <a:gd name="T48" fmla="*/ 73 w 104"/>
                <a:gd name="T49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5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5"/>
                    <a:pt x="17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96" y="105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solidFill>
              <a:srgbClr val="00A0A4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123"/>
            <p:cNvSpPr>
              <a:spLocks noEditPoints="1"/>
            </p:cNvSpPr>
            <p:nvPr/>
          </p:nvSpPr>
          <p:spPr bwMode="auto">
            <a:xfrm>
              <a:off x="9613437" y="3401583"/>
              <a:ext cx="230484" cy="242228"/>
            </a:xfrm>
            <a:custGeom>
              <a:avLst/>
              <a:gdLst>
                <a:gd name="T0" fmla="*/ 41 w 96"/>
                <a:gd name="T1" fmla="*/ 6 h 101"/>
                <a:gd name="T2" fmla="*/ 42 w 96"/>
                <a:gd name="T3" fmla="*/ 2 h 101"/>
                <a:gd name="T4" fmla="*/ 36 w 96"/>
                <a:gd name="T5" fmla="*/ 0 h 101"/>
                <a:gd name="T6" fmla="*/ 35 w 96"/>
                <a:gd name="T7" fmla="*/ 7 h 101"/>
                <a:gd name="T8" fmla="*/ 0 w 96"/>
                <a:gd name="T9" fmla="*/ 54 h 101"/>
                <a:gd name="T10" fmla="*/ 96 w 96"/>
                <a:gd name="T11" fmla="*/ 54 h 101"/>
                <a:gd name="T12" fmla="*/ 33 w 96"/>
                <a:gd name="T13" fmla="*/ 4 h 101"/>
                <a:gd name="T14" fmla="*/ 38 w 96"/>
                <a:gd name="T15" fmla="*/ 1 h 101"/>
                <a:gd name="T16" fmla="*/ 40 w 96"/>
                <a:gd name="T17" fmla="*/ 5 h 101"/>
                <a:gd name="T18" fmla="*/ 35 w 96"/>
                <a:gd name="T19" fmla="*/ 6 h 101"/>
                <a:gd name="T20" fmla="*/ 73 w 96"/>
                <a:gd name="T21" fmla="*/ 79 h 101"/>
                <a:gd name="T22" fmla="*/ 54 w 96"/>
                <a:gd name="T23" fmla="*/ 81 h 101"/>
                <a:gd name="T24" fmla="*/ 48 w 96"/>
                <a:gd name="T25" fmla="*/ 90 h 101"/>
                <a:gd name="T26" fmla="*/ 13 w 96"/>
                <a:gd name="T27" fmla="*/ 64 h 101"/>
                <a:gd name="T28" fmla="*/ 12 w 96"/>
                <a:gd name="T29" fmla="*/ 58 h 101"/>
                <a:gd name="T30" fmla="*/ 22 w 96"/>
                <a:gd name="T31" fmla="*/ 28 h 101"/>
                <a:gd name="T32" fmla="*/ 42 w 96"/>
                <a:gd name="T33" fmla="*/ 26 h 101"/>
                <a:gd name="T34" fmla="*/ 48 w 96"/>
                <a:gd name="T35" fmla="*/ 17 h 101"/>
                <a:gd name="T36" fmla="*/ 83 w 96"/>
                <a:gd name="T37" fmla="*/ 43 h 101"/>
                <a:gd name="T38" fmla="*/ 84 w 96"/>
                <a:gd name="T39" fmla="*/ 49 h 101"/>
                <a:gd name="T40" fmla="*/ 73 w 96"/>
                <a:gd name="T41" fmla="*/ 79 h 101"/>
                <a:gd name="T42" fmla="*/ 53 w 96"/>
                <a:gd name="T43" fmla="*/ 44 h 101"/>
                <a:gd name="T44" fmla="*/ 43 w 96"/>
                <a:gd name="T45" fmla="*/ 32 h 101"/>
                <a:gd name="T46" fmla="*/ 40 w 96"/>
                <a:gd name="T47" fmla="*/ 46 h 101"/>
                <a:gd name="T48" fmla="*/ 38 w 96"/>
                <a:gd name="T49" fmla="*/ 49 h 101"/>
                <a:gd name="T50" fmla="*/ 26 w 96"/>
                <a:gd name="T51" fmla="*/ 58 h 101"/>
                <a:gd name="T52" fmla="*/ 38 w 96"/>
                <a:gd name="T53" fmla="*/ 59 h 101"/>
                <a:gd name="T54" fmla="*/ 43 w 96"/>
                <a:gd name="T55" fmla="*/ 63 h 101"/>
                <a:gd name="T56" fmla="*/ 53 w 96"/>
                <a:gd name="T57" fmla="*/ 75 h 101"/>
                <a:gd name="T58" fmla="*/ 56 w 96"/>
                <a:gd name="T59" fmla="*/ 61 h 101"/>
                <a:gd name="T60" fmla="*/ 58 w 96"/>
                <a:gd name="T61" fmla="*/ 58 h 101"/>
                <a:gd name="T62" fmla="*/ 70 w 96"/>
                <a:gd name="T63" fmla="*/ 49 h 101"/>
                <a:gd name="T64" fmla="*/ 58 w 96"/>
                <a:gd name="T65" fmla="*/ 48 h 101"/>
                <a:gd name="T66" fmla="*/ 48 w 96"/>
                <a:gd name="T67" fmla="*/ 44 h 101"/>
                <a:gd name="T68" fmla="*/ 48 w 96"/>
                <a:gd name="T69" fmla="*/ 44 h 101"/>
                <a:gd name="T70" fmla="*/ 48 w 96"/>
                <a:gd name="T71" fmla="*/ 44 h 101"/>
                <a:gd name="T72" fmla="*/ 49 w 96"/>
                <a:gd name="T73" fmla="*/ 44 h 101"/>
                <a:gd name="T74" fmla="*/ 52 w 96"/>
                <a:gd name="T75" fmla="*/ 45 h 101"/>
                <a:gd name="T76" fmla="*/ 39 w 96"/>
                <a:gd name="T77" fmla="*/ 57 h 101"/>
                <a:gd name="T78" fmla="*/ 46 w 96"/>
                <a:gd name="T79" fmla="*/ 44 h 101"/>
                <a:gd name="T80" fmla="*/ 53 w 96"/>
                <a:gd name="T81" fmla="*/ 62 h 101"/>
                <a:gd name="T82" fmla="*/ 50 w 96"/>
                <a:gd name="T83" fmla="*/ 63 h 101"/>
                <a:gd name="T84" fmla="*/ 47 w 96"/>
                <a:gd name="T85" fmla="*/ 63 h 101"/>
                <a:gd name="T86" fmla="*/ 47 w 96"/>
                <a:gd name="T87" fmla="*/ 63 h 101"/>
                <a:gd name="T88" fmla="*/ 51 w 96"/>
                <a:gd name="T89" fmla="*/ 57 h 101"/>
                <a:gd name="T90" fmla="*/ 57 w 96"/>
                <a:gd name="T91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1">
                  <a:moveTo>
                    <a:pt x="48" y="6"/>
                  </a:moveTo>
                  <a:cubicBezTo>
                    <a:pt x="46" y="6"/>
                    <a:pt x="43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5"/>
                    <a:pt x="43" y="4"/>
                    <a:pt x="42" y="2"/>
                  </a:cubicBezTo>
                  <a:cubicBezTo>
                    <a:pt x="42" y="1"/>
                    <a:pt x="40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3" y="0"/>
                    <a:pt x="31" y="3"/>
                    <a:pt x="32" y="5"/>
                  </a:cubicBezTo>
                  <a:cubicBezTo>
                    <a:pt x="32" y="6"/>
                    <a:pt x="33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15" y="13"/>
                    <a:pt x="0" y="32"/>
                    <a:pt x="0" y="54"/>
                  </a:cubicBezTo>
                  <a:cubicBezTo>
                    <a:pt x="0" y="80"/>
                    <a:pt x="22" y="101"/>
                    <a:pt x="48" y="101"/>
                  </a:cubicBezTo>
                  <a:cubicBezTo>
                    <a:pt x="74" y="101"/>
                    <a:pt x="96" y="80"/>
                    <a:pt x="96" y="54"/>
                  </a:cubicBezTo>
                  <a:cubicBezTo>
                    <a:pt x="96" y="27"/>
                    <a:pt x="74" y="6"/>
                    <a:pt x="48" y="6"/>
                  </a:cubicBezTo>
                  <a:close/>
                  <a:moveTo>
                    <a:pt x="33" y="4"/>
                  </a:moveTo>
                  <a:cubicBezTo>
                    <a:pt x="33" y="3"/>
                    <a:pt x="35" y="2"/>
                    <a:pt x="37" y="1"/>
                  </a:cubicBezTo>
                  <a:cubicBezTo>
                    <a:pt x="37" y="1"/>
                    <a:pt x="37" y="1"/>
                    <a:pt x="38" y="1"/>
                  </a:cubicBezTo>
                  <a:cubicBezTo>
                    <a:pt x="39" y="1"/>
                    <a:pt x="41" y="2"/>
                    <a:pt x="41" y="3"/>
                  </a:cubicBezTo>
                  <a:cubicBezTo>
                    <a:pt x="41" y="4"/>
                    <a:pt x="41" y="4"/>
                    <a:pt x="40" y="5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6" y="5"/>
                    <a:pt x="36" y="5"/>
                    <a:pt x="35" y="6"/>
                  </a:cubicBezTo>
                  <a:cubicBezTo>
                    <a:pt x="34" y="6"/>
                    <a:pt x="33" y="5"/>
                    <a:pt x="33" y="4"/>
                  </a:cubicBezTo>
                  <a:close/>
                  <a:moveTo>
                    <a:pt x="73" y="79"/>
                  </a:moveTo>
                  <a:cubicBezTo>
                    <a:pt x="69" y="84"/>
                    <a:pt x="64" y="87"/>
                    <a:pt x="58" y="88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90"/>
                    <a:pt x="50" y="90"/>
                    <a:pt x="48" y="90"/>
                  </a:cubicBezTo>
                  <a:cubicBezTo>
                    <a:pt x="38" y="90"/>
                    <a:pt x="29" y="86"/>
                    <a:pt x="22" y="79"/>
                  </a:cubicBezTo>
                  <a:cubicBezTo>
                    <a:pt x="18" y="75"/>
                    <a:pt x="15" y="70"/>
                    <a:pt x="13" y="64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5"/>
                    <a:pt x="12" y="54"/>
                  </a:cubicBezTo>
                  <a:cubicBezTo>
                    <a:pt x="12" y="44"/>
                    <a:pt x="15" y="35"/>
                    <a:pt x="22" y="28"/>
                  </a:cubicBezTo>
                  <a:cubicBezTo>
                    <a:pt x="27" y="24"/>
                    <a:pt x="32" y="21"/>
                    <a:pt x="38" y="19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18"/>
                    <a:pt x="46" y="17"/>
                    <a:pt x="48" y="17"/>
                  </a:cubicBezTo>
                  <a:cubicBezTo>
                    <a:pt x="58" y="17"/>
                    <a:pt x="67" y="21"/>
                    <a:pt x="73" y="28"/>
                  </a:cubicBezTo>
                  <a:cubicBezTo>
                    <a:pt x="78" y="32"/>
                    <a:pt x="81" y="38"/>
                    <a:pt x="83" y="43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50"/>
                    <a:pt x="84" y="52"/>
                    <a:pt x="84" y="54"/>
                  </a:cubicBezTo>
                  <a:cubicBezTo>
                    <a:pt x="84" y="63"/>
                    <a:pt x="80" y="72"/>
                    <a:pt x="73" y="79"/>
                  </a:cubicBezTo>
                  <a:close/>
                  <a:moveTo>
                    <a:pt x="73" y="29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2" y="43"/>
                    <a:pt x="50" y="43"/>
                    <a:pt x="48" y="4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4"/>
                    <a:pt x="40" y="45"/>
                    <a:pt x="40" y="46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50"/>
                    <a:pt x="37" y="52"/>
                    <a:pt x="37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4"/>
                    <a:pt x="46" y="65"/>
                    <a:pt x="47" y="6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3"/>
                    <a:pt x="55" y="62"/>
                    <a:pt x="56" y="6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6"/>
                    <a:pt x="59" y="54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58" y="49"/>
                    <a:pt x="58" y="48"/>
                  </a:cubicBezTo>
                  <a:lnTo>
                    <a:pt x="73" y="29"/>
                  </a:lnTo>
                  <a:close/>
                  <a:moveTo>
                    <a:pt x="48" y="44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lose/>
                  <a:moveTo>
                    <a:pt x="46" y="44"/>
                  </a:moveTo>
                  <a:cubicBezTo>
                    <a:pt x="47" y="44"/>
                    <a:pt x="47" y="44"/>
                    <a:pt x="48" y="44"/>
                  </a:cubicBezTo>
                  <a:cubicBezTo>
                    <a:pt x="48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4"/>
                    <a:pt x="51" y="44"/>
                    <a:pt x="52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6"/>
                    <a:pt x="39" y="56"/>
                  </a:cubicBezTo>
                  <a:cubicBezTo>
                    <a:pt x="37" y="50"/>
                    <a:pt x="41" y="45"/>
                    <a:pt x="46" y="44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2"/>
                    <a:pt x="51" y="63"/>
                    <a:pt x="50" y="63"/>
                  </a:cubicBezTo>
                  <a:cubicBezTo>
                    <a:pt x="49" y="63"/>
                    <a:pt x="49" y="63"/>
                    <a:pt x="48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6" y="63"/>
                    <a:pt x="45" y="63"/>
                    <a:pt x="44" y="62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1"/>
                    <a:pt x="57" y="52"/>
                  </a:cubicBezTo>
                  <a:cubicBezTo>
                    <a:pt x="58" y="56"/>
                    <a:pt x="56" y="60"/>
                    <a:pt x="53" y="62"/>
                  </a:cubicBezTo>
                  <a:close/>
                </a:path>
              </a:pathLst>
            </a:custGeom>
            <a:solidFill>
              <a:srgbClr val="00A0A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124"/>
            <p:cNvSpPr/>
            <p:nvPr/>
          </p:nvSpPr>
          <p:spPr bwMode="auto">
            <a:xfrm>
              <a:off x="9522418" y="2726280"/>
              <a:ext cx="255441" cy="255441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9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6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5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90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solidFill>
              <a:srgbClr val="00A0A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125"/>
            <p:cNvSpPr>
              <a:spLocks noEditPoints="1"/>
            </p:cNvSpPr>
            <p:nvPr/>
          </p:nvSpPr>
          <p:spPr bwMode="auto">
            <a:xfrm>
              <a:off x="9606096" y="2122911"/>
              <a:ext cx="243697" cy="264249"/>
            </a:xfrm>
            <a:custGeom>
              <a:avLst/>
              <a:gdLst>
                <a:gd name="T0" fmla="*/ 13 w 102"/>
                <a:gd name="T1" fmla="*/ 100 h 110"/>
                <a:gd name="T2" fmla="*/ 24 w 102"/>
                <a:gd name="T3" fmla="*/ 110 h 110"/>
                <a:gd name="T4" fmla="*/ 34 w 102"/>
                <a:gd name="T5" fmla="*/ 100 h 110"/>
                <a:gd name="T6" fmla="*/ 34 w 102"/>
                <a:gd name="T7" fmla="*/ 100 h 110"/>
                <a:gd name="T8" fmla="*/ 24 w 102"/>
                <a:gd name="T9" fmla="*/ 89 h 110"/>
                <a:gd name="T10" fmla="*/ 13 w 102"/>
                <a:gd name="T11" fmla="*/ 100 h 110"/>
                <a:gd name="T12" fmla="*/ 82 w 102"/>
                <a:gd name="T13" fmla="*/ 100 h 110"/>
                <a:gd name="T14" fmla="*/ 92 w 102"/>
                <a:gd name="T15" fmla="*/ 110 h 110"/>
                <a:gd name="T16" fmla="*/ 102 w 102"/>
                <a:gd name="T17" fmla="*/ 100 h 110"/>
                <a:gd name="T18" fmla="*/ 102 w 102"/>
                <a:gd name="T19" fmla="*/ 100 h 110"/>
                <a:gd name="T20" fmla="*/ 92 w 102"/>
                <a:gd name="T21" fmla="*/ 89 h 110"/>
                <a:gd name="T22" fmla="*/ 82 w 102"/>
                <a:gd name="T23" fmla="*/ 100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6 h 110"/>
                <a:gd name="T46" fmla="*/ 20 w 102"/>
                <a:gd name="T47" fmla="*/ 76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100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100"/>
                  </a:cubicBezTo>
                  <a:close/>
                  <a:moveTo>
                    <a:pt x="82" y="100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100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100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1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6" y="76"/>
                    <a:pt x="13" y="73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126"/>
            <p:cNvSpPr>
              <a:spLocks noEditPoints="1"/>
            </p:cNvSpPr>
            <p:nvPr/>
          </p:nvSpPr>
          <p:spPr bwMode="auto">
            <a:xfrm>
              <a:off x="9673627" y="1917384"/>
              <a:ext cx="205527" cy="201122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4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1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9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5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6"/>
                    <a:pt x="82" y="44"/>
                    <a:pt x="82" y="42"/>
                  </a:cubicBezTo>
                  <a:cubicBezTo>
                    <a:pt x="82" y="21"/>
                    <a:pt x="64" y="3"/>
                    <a:pt x="43" y="3"/>
                  </a:cubicBezTo>
                  <a:cubicBezTo>
                    <a:pt x="41" y="3"/>
                    <a:pt x="39" y="3"/>
                    <a:pt x="36" y="4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4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1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9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6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5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5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127"/>
            <p:cNvSpPr>
              <a:spLocks noEditPoints="1"/>
            </p:cNvSpPr>
            <p:nvPr/>
          </p:nvSpPr>
          <p:spPr bwMode="auto">
            <a:xfrm>
              <a:off x="9761710" y="1742685"/>
              <a:ext cx="114508" cy="149742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1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1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2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2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128"/>
            <p:cNvSpPr>
              <a:spLocks noEditPoints="1"/>
            </p:cNvSpPr>
            <p:nvPr/>
          </p:nvSpPr>
          <p:spPr bwMode="auto">
            <a:xfrm>
              <a:off x="9425526" y="2968509"/>
              <a:ext cx="312696" cy="314163"/>
            </a:xfrm>
            <a:custGeom>
              <a:avLst/>
              <a:gdLst>
                <a:gd name="T0" fmla="*/ 65 w 130"/>
                <a:gd name="T1" fmla="*/ 0 h 131"/>
                <a:gd name="T2" fmla="*/ 0 w 130"/>
                <a:gd name="T3" fmla="*/ 65 h 131"/>
                <a:gd name="T4" fmla="*/ 65 w 130"/>
                <a:gd name="T5" fmla="*/ 131 h 131"/>
                <a:gd name="T6" fmla="*/ 130 w 130"/>
                <a:gd name="T7" fmla="*/ 65 h 131"/>
                <a:gd name="T8" fmla="*/ 65 w 130"/>
                <a:gd name="T9" fmla="*/ 0 h 131"/>
                <a:gd name="T10" fmla="*/ 65 w 130"/>
                <a:gd name="T11" fmla="*/ 114 h 131"/>
                <a:gd name="T12" fmla="*/ 16 w 130"/>
                <a:gd name="T13" fmla="*/ 65 h 131"/>
                <a:gd name="T14" fmla="*/ 65 w 130"/>
                <a:gd name="T15" fmla="*/ 17 h 131"/>
                <a:gd name="T16" fmla="*/ 114 w 130"/>
                <a:gd name="T17" fmla="*/ 65 h 131"/>
                <a:gd name="T18" fmla="*/ 65 w 130"/>
                <a:gd name="T19" fmla="*/ 114 h 131"/>
                <a:gd name="T20" fmla="*/ 40 w 130"/>
                <a:gd name="T21" fmla="*/ 65 h 131"/>
                <a:gd name="T22" fmla="*/ 65 w 130"/>
                <a:gd name="T23" fmla="*/ 90 h 131"/>
                <a:gd name="T24" fmla="*/ 89 w 130"/>
                <a:gd name="T25" fmla="*/ 65 h 131"/>
                <a:gd name="T26" fmla="*/ 65 w 130"/>
                <a:gd name="T27" fmla="*/ 41 h 131"/>
                <a:gd name="T28" fmla="*/ 40 w 130"/>
                <a:gd name="T29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1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1" y="131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7"/>
                    <a:pt x="65" y="17"/>
                  </a:cubicBezTo>
                  <a:cubicBezTo>
                    <a:pt x="92" y="17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129"/>
            <p:cNvSpPr>
              <a:spLocks noEditPoints="1"/>
            </p:cNvSpPr>
            <p:nvPr/>
          </p:nvSpPr>
          <p:spPr bwMode="auto">
            <a:xfrm>
              <a:off x="9197978" y="1656071"/>
              <a:ext cx="518223" cy="224612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solidFill>
              <a:srgbClr val="00A0A4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130"/>
            <p:cNvSpPr>
              <a:spLocks noEditPoints="1"/>
            </p:cNvSpPr>
            <p:nvPr/>
          </p:nvSpPr>
          <p:spPr bwMode="auto">
            <a:xfrm>
              <a:off x="9296338" y="1924724"/>
              <a:ext cx="287738" cy="256909"/>
            </a:xfrm>
            <a:custGeom>
              <a:avLst/>
              <a:gdLst>
                <a:gd name="T0" fmla="*/ 50 w 120"/>
                <a:gd name="T1" fmla="*/ 0 h 107"/>
                <a:gd name="T2" fmla="*/ 50 w 120"/>
                <a:gd name="T3" fmla="*/ 0 h 107"/>
                <a:gd name="T4" fmla="*/ 100 w 120"/>
                <a:gd name="T5" fmla="*/ 41 h 107"/>
                <a:gd name="T6" fmla="*/ 50 w 120"/>
                <a:gd name="T7" fmla="*/ 81 h 107"/>
                <a:gd name="T8" fmla="*/ 42 w 120"/>
                <a:gd name="T9" fmla="*/ 81 h 107"/>
                <a:gd name="T10" fmla="*/ 7 w 120"/>
                <a:gd name="T11" fmla="*/ 93 h 107"/>
                <a:gd name="T12" fmla="*/ 7 w 120"/>
                <a:gd name="T13" fmla="*/ 91 h 107"/>
                <a:gd name="T14" fmla="*/ 19 w 120"/>
                <a:gd name="T15" fmla="*/ 75 h 107"/>
                <a:gd name="T16" fmla="*/ 19 w 120"/>
                <a:gd name="T17" fmla="*/ 72 h 107"/>
                <a:gd name="T18" fmla="*/ 0 w 120"/>
                <a:gd name="T19" fmla="*/ 41 h 107"/>
                <a:gd name="T20" fmla="*/ 50 w 120"/>
                <a:gd name="T21" fmla="*/ 0 h 107"/>
                <a:gd name="T22" fmla="*/ 104 w 120"/>
                <a:gd name="T23" fmla="*/ 91 h 107"/>
                <a:gd name="T24" fmla="*/ 113 w 120"/>
                <a:gd name="T25" fmla="*/ 104 h 107"/>
                <a:gd name="T26" fmla="*/ 113 w 120"/>
                <a:gd name="T27" fmla="*/ 107 h 107"/>
                <a:gd name="T28" fmla="*/ 83 w 120"/>
                <a:gd name="T29" fmla="*/ 96 h 107"/>
                <a:gd name="T30" fmla="*/ 77 w 120"/>
                <a:gd name="T31" fmla="*/ 96 h 107"/>
                <a:gd name="T32" fmla="*/ 50 w 120"/>
                <a:gd name="T33" fmla="*/ 89 h 107"/>
                <a:gd name="T34" fmla="*/ 90 w 120"/>
                <a:gd name="T35" fmla="*/ 75 h 107"/>
                <a:gd name="T36" fmla="*/ 103 w 120"/>
                <a:gd name="T37" fmla="*/ 60 h 107"/>
                <a:gd name="T38" fmla="*/ 108 w 120"/>
                <a:gd name="T39" fmla="*/ 41 h 107"/>
                <a:gd name="T40" fmla="*/ 108 w 120"/>
                <a:gd name="T41" fmla="*/ 37 h 107"/>
                <a:gd name="T42" fmla="*/ 120 w 120"/>
                <a:gd name="T43" fmla="*/ 62 h 107"/>
                <a:gd name="T44" fmla="*/ 104 w 120"/>
                <a:gd name="T45" fmla="*/ 88 h 107"/>
                <a:gd name="T46" fmla="*/ 104 w 120"/>
                <a:gd name="T47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7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1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2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7"/>
                    <a:pt x="107" y="102"/>
                    <a:pt x="113" y="104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02" y="106"/>
                    <a:pt x="93" y="105"/>
                    <a:pt x="83" y="96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9"/>
                    <a:pt x="108" y="37"/>
                  </a:cubicBezTo>
                  <a:cubicBezTo>
                    <a:pt x="115" y="44"/>
                    <a:pt x="120" y="52"/>
                    <a:pt x="120" y="62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131"/>
            <p:cNvSpPr>
              <a:spLocks noEditPoints="1"/>
            </p:cNvSpPr>
            <p:nvPr/>
          </p:nvSpPr>
          <p:spPr bwMode="auto">
            <a:xfrm>
              <a:off x="9325699" y="2209525"/>
              <a:ext cx="253973" cy="252505"/>
            </a:xfrm>
            <a:custGeom>
              <a:avLst/>
              <a:gdLst>
                <a:gd name="T0" fmla="*/ 20 w 106"/>
                <a:gd name="T1" fmla="*/ 53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3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3 h 105"/>
                <a:gd name="T14" fmla="*/ 86 w 106"/>
                <a:gd name="T15" fmla="*/ 53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3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3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3 h 105"/>
                <a:gd name="T50" fmla="*/ 53 w 106"/>
                <a:gd name="T51" fmla="*/ 85 h 105"/>
                <a:gd name="T52" fmla="*/ 39 w 106"/>
                <a:gd name="T53" fmla="*/ 83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3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3"/>
                  </a:cubicBezTo>
                  <a:close/>
                  <a:moveTo>
                    <a:pt x="86" y="53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3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3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3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3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3"/>
                  </a:ln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132"/>
            <p:cNvSpPr>
              <a:spLocks noEditPoints="1"/>
            </p:cNvSpPr>
            <p:nvPr/>
          </p:nvSpPr>
          <p:spPr bwMode="auto">
            <a:xfrm>
              <a:off x="9341847" y="2514881"/>
              <a:ext cx="237824" cy="251037"/>
            </a:xfrm>
            <a:custGeom>
              <a:avLst/>
              <a:gdLst>
                <a:gd name="T0" fmla="*/ 75 w 162"/>
                <a:gd name="T1" fmla="*/ 65 h 171"/>
                <a:gd name="T2" fmla="*/ 54 w 162"/>
                <a:gd name="T3" fmla="*/ 86 h 171"/>
                <a:gd name="T4" fmla="*/ 87 w 162"/>
                <a:gd name="T5" fmla="*/ 65 h 171"/>
                <a:gd name="T6" fmla="*/ 108 w 162"/>
                <a:gd name="T7" fmla="*/ 86 h 171"/>
                <a:gd name="T8" fmla="*/ 87 w 162"/>
                <a:gd name="T9" fmla="*/ 65 h 171"/>
                <a:gd name="T10" fmla="*/ 139 w 162"/>
                <a:gd name="T11" fmla="*/ 65 h 171"/>
                <a:gd name="T12" fmla="*/ 118 w 162"/>
                <a:gd name="T13" fmla="*/ 86 h 171"/>
                <a:gd name="T14" fmla="*/ 21 w 162"/>
                <a:gd name="T15" fmla="*/ 129 h 171"/>
                <a:gd name="T16" fmla="*/ 43 w 162"/>
                <a:gd name="T17" fmla="*/ 150 h 171"/>
                <a:gd name="T18" fmla="*/ 21 w 162"/>
                <a:gd name="T19" fmla="*/ 129 h 171"/>
                <a:gd name="T20" fmla="*/ 75 w 162"/>
                <a:gd name="T21" fmla="*/ 129 h 171"/>
                <a:gd name="T22" fmla="*/ 54 w 162"/>
                <a:gd name="T23" fmla="*/ 150 h 171"/>
                <a:gd name="T24" fmla="*/ 87 w 162"/>
                <a:gd name="T25" fmla="*/ 129 h 171"/>
                <a:gd name="T26" fmla="*/ 108 w 162"/>
                <a:gd name="T27" fmla="*/ 150 h 171"/>
                <a:gd name="T28" fmla="*/ 87 w 162"/>
                <a:gd name="T29" fmla="*/ 129 h 171"/>
                <a:gd name="T30" fmla="*/ 75 w 162"/>
                <a:gd name="T31" fmla="*/ 96 h 171"/>
                <a:gd name="T32" fmla="*/ 54 w 162"/>
                <a:gd name="T33" fmla="*/ 117 h 171"/>
                <a:gd name="T34" fmla="*/ 87 w 162"/>
                <a:gd name="T35" fmla="*/ 96 h 171"/>
                <a:gd name="T36" fmla="*/ 108 w 162"/>
                <a:gd name="T37" fmla="*/ 117 h 171"/>
                <a:gd name="T38" fmla="*/ 87 w 162"/>
                <a:gd name="T39" fmla="*/ 96 h 171"/>
                <a:gd name="T40" fmla="*/ 139 w 162"/>
                <a:gd name="T41" fmla="*/ 96 h 171"/>
                <a:gd name="T42" fmla="*/ 118 w 162"/>
                <a:gd name="T43" fmla="*/ 117 h 171"/>
                <a:gd name="T44" fmla="*/ 21 w 162"/>
                <a:gd name="T45" fmla="*/ 96 h 171"/>
                <a:gd name="T46" fmla="*/ 43 w 162"/>
                <a:gd name="T47" fmla="*/ 117 h 171"/>
                <a:gd name="T48" fmla="*/ 21 w 162"/>
                <a:gd name="T49" fmla="*/ 96 h 171"/>
                <a:gd name="T50" fmla="*/ 139 w 162"/>
                <a:gd name="T51" fmla="*/ 11 h 171"/>
                <a:gd name="T52" fmla="*/ 118 w 162"/>
                <a:gd name="T53" fmla="*/ 0 h 171"/>
                <a:gd name="T54" fmla="*/ 43 w 162"/>
                <a:gd name="T55" fmla="*/ 11 h 171"/>
                <a:gd name="T56" fmla="*/ 21 w 162"/>
                <a:gd name="T57" fmla="*/ 0 h 171"/>
                <a:gd name="T58" fmla="*/ 0 w 162"/>
                <a:gd name="T59" fmla="*/ 171 h 171"/>
                <a:gd name="T60" fmla="*/ 162 w 162"/>
                <a:gd name="T61" fmla="*/ 0 h 171"/>
                <a:gd name="T62" fmla="*/ 150 w 162"/>
                <a:gd name="T63" fmla="*/ 161 h 171"/>
                <a:gd name="T64" fmla="*/ 11 w 162"/>
                <a:gd name="T65" fmla="*/ 44 h 171"/>
                <a:gd name="T66" fmla="*/ 150 w 162"/>
                <a:gd name="T67" fmla="*/ 1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171">
                  <a:moveTo>
                    <a:pt x="54" y="65"/>
                  </a:moveTo>
                  <a:lnTo>
                    <a:pt x="75" y="65"/>
                  </a:lnTo>
                  <a:lnTo>
                    <a:pt x="75" y="86"/>
                  </a:lnTo>
                  <a:lnTo>
                    <a:pt x="54" y="86"/>
                  </a:lnTo>
                  <a:lnTo>
                    <a:pt x="54" y="65"/>
                  </a:lnTo>
                  <a:close/>
                  <a:moveTo>
                    <a:pt x="87" y="65"/>
                  </a:moveTo>
                  <a:lnTo>
                    <a:pt x="108" y="65"/>
                  </a:lnTo>
                  <a:lnTo>
                    <a:pt x="108" y="86"/>
                  </a:lnTo>
                  <a:lnTo>
                    <a:pt x="87" y="86"/>
                  </a:lnTo>
                  <a:lnTo>
                    <a:pt x="87" y="65"/>
                  </a:lnTo>
                  <a:close/>
                  <a:moveTo>
                    <a:pt x="118" y="65"/>
                  </a:moveTo>
                  <a:lnTo>
                    <a:pt x="139" y="65"/>
                  </a:lnTo>
                  <a:lnTo>
                    <a:pt x="139" y="86"/>
                  </a:lnTo>
                  <a:lnTo>
                    <a:pt x="118" y="86"/>
                  </a:lnTo>
                  <a:lnTo>
                    <a:pt x="118" y="65"/>
                  </a:lnTo>
                  <a:close/>
                  <a:moveTo>
                    <a:pt x="21" y="129"/>
                  </a:moveTo>
                  <a:lnTo>
                    <a:pt x="43" y="129"/>
                  </a:lnTo>
                  <a:lnTo>
                    <a:pt x="43" y="150"/>
                  </a:lnTo>
                  <a:lnTo>
                    <a:pt x="21" y="150"/>
                  </a:lnTo>
                  <a:lnTo>
                    <a:pt x="21" y="129"/>
                  </a:lnTo>
                  <a:close/>
                  <a:moveTo>
                    <a:pt x="54" y="129"/>
                  </a:moveTo>
                  <a:lnTo>
                    <a:pt x="75" y="129"/>
                  </a:lnTo>
                  <a:lnTo>
                    <a:pt x="75" y="150"/>
                  </a:lnTo>
                  <a:lnTo>
                    <a:pt x="54" y="150"/>
                  </a:lnTo>
                  <a:lnTo>
                    <a:pt x="54" y="129"/>
                  </a:lnTo>
                  <a:close/>
                  <a:moveTo>
                    <a:pt x="87" y="129"/>
                  </a:moveTo>
                  <a:lnTo>
                    <a:pt x="108" y="129"/>
                  </a:lnTo>
                  <a:lnTo>
                    <a:pt x="108" y="150"/>
                  </a:lnTo>
                  <a:lnTo>
                    <a:pt x="87" y="150"/>
                  </a:lnTo>
                  <a:lnTo>
                    <a:pt x="87" y="129"/>
                  </a:lnTo>
                  <a:close/>
                  <a:moveTo>
                    <a:pt x="54" y="96"/>
                  </a:moveTo>
                  <a:lnTo>
                    <a:pt x="75" y="96"/>
                  </a:lnTo>
                  <a:lnTo>
                    <a:pt x="75" y="117"/>
                  </a:lnTo>
                  <a:lnTo>
                    <a:pt x="54" y="117"/>
                  </a:lnTo>
                  <a:lnTo>
                    <a:pt x="54" y="96"/>
                  </a:lnTo>
                  <a:close/>
                  <a:moveTo>
                    <a:pt x="87" y="96"/>
                  </a:moveTo>
                  <a:lnTo>
                    <a:pt x="108" y="96"/>
                  </a:lnTo>
                  <a:lnTo>
                    <a:pt x="108" y="117"/>
                  </a:lnTo>
                  <a:lnTo>
                    <a:pt x="87" y="117"/>
                  </a:lnTo>
                  <a:lnTo>
                    <a:pt x="87" y="96"/>
                  </a:lnTo>
                  <a:close/>
                  <a:moveTo>
                    <a:pt x="118" y="96"/>
                  </a:moveTo>
                  <a:lnTo>
                    <a:pt x="139" y="96"/>
                  </a:lnTo>
                  <a:lnTo>
                    <a:pt x="139" y="117"/>
                  </a:lnTo>
                  <a:lnTo>
                    <a:pt x="118" y="117"/>
                  </a:lnTo>
                  <a:lnTo>
                    <a:pt x="118" y="96"/>
                  </a:lnTo>
                  <a:close/>
                  <a:moveTo>
                    <a:pt x="21" y="96"/>
                  </a:moveTo>
                  <a:lnTo>
                    <a:pt x="43" y="96"/>
                  </a:lnTo>
                  <a:lnTo>
                    <a:pt x="43" y="117"/>
                  </a:lnTo>
                  <a:lnTo>
                    <a:pt x="21" y="117"/>
                  </a:lnTo>
                  <a:lnTo>
                    <a:pt x="21" y="96"/>
                  </a:lnTo>
                  <a:close/>
                  <a:moveTo>
                    <a:pt x="139" y="0"/>
                  </a:moveTo>
                  <a:lnTo>
                    <a:pt x="139" y="11"/>
                  </a:lnTo>
                  <a:lnTo>
                    <a:pt x="118" y="11"/>
                  </a:lnTo>
                  <a:lnTo>
                    <a:pt x="118" y="0"/>
                  </a:lnTo>
                  <a:lnTo>
                    <a:pt x="43" y="0"/>
                  </a:lnTo>
                  <a:lnTo>
                    <a:pt x="43" y="11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71"/>
                  </a:lnTo>
                  <a:lnTo>
                    <a:pt x="162" y="171"/>
                  </a:lnTo>
                  <a:lnTo>
                    <a:pt x="162" y="0"/>
                  </a:lnTo>
                  <a:lnTo>
                    <a:pt x="139" y="0"/>
                  </a:lnTo>
                  <a:close/>
                  <a:moveTo>
                    <a:pt x="150" y="161"/>
                  </a:moveTo>
                  <a:lnTo>
                    <a:pt x="11" y="161"/>
                  </a:lnTo>
                  <a:lnTo>
                    <a:pt x="11" y="44"/>
                  </a:lnTo>
                  <a:lnTo>
                    <a:pt x="150" y="44"/>
                  </a:lnTo>
                  <a:lnTo>
                    <a:pt x="150" y="161"/>
                  </a:lnTo>
                  <a:close/>
                </a:path>
              </a:pathLst>
            </a:custGeom>
            <a:solidFill>
              <a:srgbClr val="00A0A4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133"/>
            <p:cNvSpPr>
              <a:spLocks noEditPoints="1"/>
            </p:cNvSpPr>
            <p:nvPr/>
          </p:nvSpPr>
          <p:spPr bwMode="auto">
            <a:xfrm>
              <a:off x="9719137" y="3676109"/>
              <a:ext cx="201124" cy="201122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134"/>
            <p:cNvSpPr>
              <a:spLocks noEditPoints="1"/>
            </p:cNvSpPr>
            <p:nvPr/>
          </p:nvSpPr>
          <p:spPr bwMode="auto">
            <a:xfrm>
              <a:off x="9425526" y="3646749"/>
              <a:ext cx="350865" cy="350864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1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6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solidFill>
              <a:srgbClr val="00A0A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135"/>
            <p:cNvSpPr>
              <a:spLocks noEditPoints="1"/>
            </p:cNvSpPr>
            <p:nvPr/>
          </p:nvSpPr>
          <p:spPr bwMode="auto">
            <a:xfrm>
              <a:off x="9886494" y="4275074"/>
              <a:ext cx="204059" cy="20699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1 h 86"/>
                <a:gd name="T42" fmla="*/ 6 w 85"/>
                <a:gd name="T43" fmla="*/ 54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4 h 86"/>
                <a:gd name="T52" fmla="*/ 75 w 85"/>
                <a:gd name="T53" fmla="*/ 51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20"/>
                    <a:pt x="66" y="0"/>
                    <a:pt x="42" y="0"/>
                  </a:cubicBezTo>
                  <a:cubicBezTo>
                    <a:pt x="19" y="0"/>
                    <a:pt x="0" y="20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7" y="52"/>
                    <a:pt x="6" y="54"/>
                  </a:cubicBezTo>
                  <a:cubicBezTo>
                    <a:pt x="5" y="51"/>
                    <a:pt x="5" y="49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9"/>
                    <a:pt x="80" y="51"/>
                    <a:pt x="79" y="54"/>
                  </a:cubicBezTo>
                  <a:cubicBezTo>
                    <a:pt x="78" y="52"/>
                    <a:pt x="76" y="51"/>
                    <a:pt x="75" y="5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136"/>
            <p:cNvSpPr>
              <a:spLocks noEditPoints="1"/>
            </p:cNvSpPr>
            <p:nvPr/>
          </p:nvSpPr>
          <p:spPr bwMode="auto">
            <a:xfrm>
              <a:off x="9576736" y="4024037"/>
              <a:ext cx="249569" cy="248100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104 w 104"/>
                <a:gd name="T7" fmla="*/ 52 h 104"/>
                <a:gd name="T8" fmla="*/ 52 w 104"/>
                <a:gd name="T9" fmla="*/ 0 h 104"/>
                <a:gd name="T10" fmla="*/ 32 w 104"/>
                <a:gd name="T11" fmla="*/ 52 h 104"/>
                <a:gd name="T12" fmla="*/ 52 w 104"/>
                <a:gd name="T13" fmla="*/ 32 h 104"/>
                <a:gd name="T14" fmla="*/ 72 w 104"/>
                <a:gd name="T15" fmla="*/ 52 h 104"/>
                <a:gd name="T16" fmla="*/ 52 w 104"/>
                <a:gd name="T17" fmla="*/ 71 h 104"/>
                <a:gd name="T18" fmla="*/ 32 w 104"/>
                <a:gd name="T19" fmla="*/ 52 h 104"/>
                <a:gd name="T20" fmla="*/ 94 w 104"/>
                <a:gd name="T21" fmla="*/ 69 h 104"/>
                <a:gd name="T22" fmla="*/ 94 w 104"/>
                <a:gd name="T23" fmla="*/ 69 h 104"/>
                <a:gd name="T24" fmla="*/ 76 w 104"/>
                <a:gd name="T25" fmla="*/ 62 h 104"/>
                <a:gd name="T26" fmla="*/ 78 w 104"/>
                <a:gd name="T27" fmla="*/ 52 h 104"/>
                <a:gd name="T28" fmla="*/ 76 w 104"/>
                <a:gd name="T29" fmla="*/ 42 h 104"/>
                <a:gd name="T30" fmla="*/ 89 w 104"/>
                <a:gd name="T31" fmla="*/ 37 h 104"/>
                <a:gd name="T32" fmla="*/ 94 w 104"/>
                <a:gd name="T33" fmla="*/ 34 h 104"/>
                <a:gd name="T34" fmla="*/ 98 w 104"/>
                <a:gd name="T35" fmla="*/ 52 h 104"/>
                <a:gd name="T36" fmla="*/ 94 w 104"/>
                <a:gd name="T37" fmla="*/ 69 h 104"/>
                <a:gd name="T38" fmla="*/ 69 w 104"/>
                <a:gd name="T39" fmla="*/ 10 h 104"/>
                <a:gd name="T40" fmla="*/ 69 w 104"/>
                <a:gd name="T41" fmla="*/ 10 h 104"/>
                <a:gd name="T42" fmla="*/ 69 w 104"/>
                <a:gd name="T43" fmla="*/ 10 h 104"/>
                <a:gd name="T44" fmla="*/ 62 w 104"/>
                <a:gd name="T45" fmla="*/ 28 h 104"/>
                <a:gd name="T46" fmla="*/ 52 w 104"/>
                <a:gd name="T47" fmla="*/ 26 h 104"/>
                <a:gd name="T48" fmla="*/ 42 w 104"/>
                <a:gd name="T49" fmla="*/ 28 h 104"/>
                <a:gd name="T50" fmla="*/ 38 w 104"/>
                <a:gd name="T51" fmla="*/ 19 h 104"/>
                <a:gd name="T52" fmla="*/ 35 w 104"/>
                <a:gd name="T53" fmla="*/ 10 h 104"/>
                <a:gd name="T54" fmla="*/ 52 w 104"/>
                <a:gd name="T55" fmla="*/ 6 h 104"/>
                <a:gd name="T56" fmla="*/ 69 w 104"/>
                <a:gd name="T57" fmla="*/ 10 h 104"/>
                <a:gd name="T58" fmla="*/ 10 w 104"/>
                <a:gd name="T59" fmla="*/ 34 h 104"/>
                <a:gd name="T60" fmla="*/ 19 w 104"/>
                <a:gd name="T61" fmla="*/ 38 h 104"/>
                <a:gd name="T62" fmla="*/ 28 w 104"/>
                <a:gd name="T63" fmla="*/ 42 h 104"/>
                <a:gd name="T64" fmla="*/ 26 w 104"/>
                <a:gd name="T65" fmla="*/ 52 h 104"/>
                <a:gd name="T66" fmla="*/ 28 w 104"/>
                <a:gd name="T67" fmla="*/ 62 h 104"/>
                <a:gd name="T68" fmla="*/ 10 w 104"/>
                <a:gd name="T69" fmla="*/ 69 h 104"/>
                <a:gd name="T70" fmla="*/ 6 w 104"/>
                <a:gd name="T71" fmla="*/ 52 h 104"/>
                <a:gd name="T72" fmla="*/ 10 w 104"/>
                <a:gd name="T73" fmla="*/ 34 h 104"/>
                <a:gd name="T74" fmla="*/ 35 w 104"/>
                <a:gd name="T75" fmla="*/ 94 h 104"/>
                <a:gd name="T76" fmla="*/ 37 w 104"/>
                <a:gd name="T77" fmla="*/ 88 h 104"/>
                <a:gd name="T78" fmla="*/ 42 w 104"/>
                <a:gd name="T79" fmla="*/ 76 h 104"/>
                <a:gd name="T80" fmla="*/ 52 w 104"/>
                <a:gd name="T81" fmla="*/ 78 h 104"/>
                <a:gd name="T82" fmla="*/ 62 w 104"/>
                <a:gd name="T83" fmla="*/ 76 h 104"/>
                <a:gd name="T84" fmla="*/ 69 w 104"/>
                <a:gd name="T85" fmla="*/ 94 h 104"/>
                <a:gd name="T86" fmla="*/ 69 w 104"/>
                <a:gd name="T87" fmla="*/ 94 h 104"/>
                <a:gd name="T88" fmla="*/ 69 w 104"/>
                <a:gd name="T89" fmla="*/ 94 h 104"/>
                <a:gd name="T90" fmla="*/ 52 w 104"/>
                <a:gd name="T91" fmla="*/ 97 h 104"/>
                <a:gd name="T92" fmla="*/ 35 w 104"/>
                <a:gd name="T93" fmla="*/ 9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32" y="52"/>
                  </a:moveTo>
                  <a:cubicBezTo>
                    <a:pt x="32" y="41"/>
                    <a:pt x="41" y="32"/>
                    <a:pt x="52" y="32"/>
                  </a:cubicBezTo>
                  <a:cubicBezTo>
                    <a:pt x="63" y="32"/>
                    <a:pt x="72" y="41"/>
                    <a:pt x="72" y="52"/>
                  </a:cubicBezTo>
                  <a:cubicBezTo>
                    <a:pt x="72" y="63"/>
                    <a:pt x="63" y="71"/>
                    <a:pt x="52" y="71"/>
                  </a:cubicBezTo>
                  <a:cubicBezTo>
                    <a:pt x="41" y="71"/>
                    <a:pt x="32" y="63"/>
                    <a:pt x="32" y="52"/>
                  </a:cubicBezTo>
                  <a:close/>
                  <a:moveTo>
                    <a:pt x="94" y="69"/>
                  </a:moveTo>
                  <a:cubicBezTo>
                    <a:pt x="94" y="69"/>
                    <a:pt x="94" y="69"/>
                    <a:pt x="94" y="69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7" y="59"/>
                    <a:pt x="78" y="55"/>
                    <a:pt x="78" y="52"/>
                  </a:cubicBezTo>
                  <a:cubicBezTo>
                    <a:pt x="78" y="48"/>
                    <a:pt x="77" y="45"/>
                    <a:pt x="76" y="4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6" y="40"/>
                    <a:pt x="98" y="46"/>
                    <a:pt x="98" y="52"/>
                  </a:cubicBezTo>
                  <a:cubicBezTo>
                    <a:pt x="98" y="58"/>
                    <a:pt x="96" y="64"/>
                    <a:pt x="94" y="69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6"/>
                    <a:pt x="56" y="26"/>
                    <a:pt x="52" y="26"/>
                  </a:cubicBezTo>
                  <a:cubicBezTo>
                    <a:pt x="48" y="26"/>
                    <a:pt x="45" y="26"/>
                    <a:pt x="42" y="2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7"/>
                    <a:pt x="46" y="6"/>
                    <a:pt x="52" y="6"/>
                  </a:cubicBezTo>
                  <a:cubicBezTo>
                    <a:pt x="58" y="6"/>
                    <a:pt x="64" y="7"/>
                    <a:pt x="69" y="10"/>
                  </a:cubicBezTo>
                  <a:close/>
                  <a:moveTo>
                    <a:pt x="10" y="34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5"/>
                    <a:pt x="26" y="48"/>
                    <a:pt x="26" y="52"/>
                  </a:cubicBezTo>
                  <a:cubicBezTo>
                    <a:pt x="26" y="55"/>
                    <a:pt x="27" y="59"/>
                    <a:pt x="28" y="62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8" y="64"/>
                    <a:pt x="6" y="58"/>
                    <a:pt x="6" y="52"/>
                  </a:cubicBezTo>
                  <a:cubicBezTo>
                    <a:pt x="6" y="46"/>
                    <a:pt x="8" y="40"/>
                    <a:pt x="10" y="34"/>
                  </a:cubicBezTo>
                  <a:close/>
                  <a:moveTo>
                    <a:pt x="35" y="94"/>
                  </a:moveTo>
                  <a:cubicBezTo>
                    <a:pt x="37" y="88"/>
                    <a:pt x="37" y="88"/>
                    <a:pt x="37" y="88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5" y="77"/>
                    <a:pt x="48" y="78"/>
                    <a:pt x="52" y="78"/>
                  </a:cubicBezTo>
                  <a:cubicBezTo>
                    <a:pt x="56" y="78"/>
                    <a:pt x="59" y="77"/>
                    <a:pt x="62" y="76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4" y="96"/>
                    <a:pt x="58" y="97"/>
                    <a:pt x="52" y="97"/>
                  </a:cubicBezTo>
                  <a:cubicBezTo>
                    <a:pt x="46" y="97"/>
                    <a:pt x="40" y="96"/>
                    <a:pt x="35" y="94"/>
                  </a:cubicBez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137"/>
            <p:cNvSpPr/>
            <p:nvPr/>
          </p:nvSpPr>
          <p:spPr bwMode="auto">
            <a:xfrm>
              <a:off x="9651607" y="4324988"/>
              <a:ext cx="287738" cy="290674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6"/>
                    <a:pt x="4" y="80"/>
                    <a:pt x="10" y="80"/>
                  </a:cubicBezTo>
                  <a:cubicBezTo>
                    <a:pt x="15" y="80"/>
                    <a:pt x="20" y="76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8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138"/>
            <p:cNvSpPr>
              <a:spLocks noEditPoints="1"/>
            </p:cNvSpPr>
            <p:nvPr/>
          </p:nvSpPr>
          <p:spPr bwMode="auto">
            <a:xfrm>
              <a:off x="9269913" y="3375158"/>
              <a:ext cx="299482" cy="248100"/>
            </a:xfrm>
            <a:custGeom>
              <a:avLst/>
              <a:gdLst>
                <a:gd name="T0" fmla="*/ 125 w 125"/>
                <a:gd name="T1" fmla="*/ 55 h 103"/>
                <a:gd name="T2" fmla="*/ 110 w 125"/>
                <a:gd name="T3" fmla="*/ 24 h 103"/>
                <a:gd name="T4" fmla="*/ 86 w 125"/>
                <a:gd name="T5" fmla="*/ 24 h 103"/>
                <a:gd name="T6" fmla="*/ 86 w 125"/>
                <a:gd name="T7" fmla="*/ 8 h 103"/>
                <a:gd name="T8" fmla="*/ 78 w 125"/>
                <a:gd name="T9" fmla="*/ 0 h 103"/>
                <a:gd name="T10" fmla="*/ 8 w 125"/>
                <a:gd name="T11" fmla="*/ 0 h 103"/>
                <a:gd name="T12" fmla="*/ 0 w 125"/>
                <a:gd name="T13" fmla="*/ 8 h 103"/>
                <a:gd name="T14" fmla="*/ 0 w 125"/>
                <a:gd name="T15" fmla="*/ 71 h 103"/>
                <a:gd name="T16" fmla="*/ 8 w 125"/>
                <a:gd name="T17" fmla="*/ 79 h 103"/>
                <a:gd name="T18" fmla="*/ 18 w 125"/>
                <a:gd name="T19" fmla="*/ 79 h 103"/>
                <a:gd name="T20" fmla="*/ 16 w 125"/>
                <a:gd name="T21" fmla="*/ 87 h 103"/>
                <a:gd name="T22" fmla="*/ 31 w 125"/>
                <a:gd name="T23" fmla="*/ 103 h 103"/>
                <a:gd name="T24" fmla="*/ 47 w 125"/>
                <a:gd name="T25" fmla="*/ 87 h 103"/>
                <a:gd name="T26" fmla="*/ 45 w 125"/>
                <a:gd name="T27" fmla="*/ 79 h 103"/>
                <a:gd name="T28" fmla="*/ 88 w 125"/>
                <a:gd name="T29" fmla="*/ 79 h 103"/>
                <a:gd name="T30" fmla="*/ 86 w 125"/>
                <a:gd name="T31" fmla="*/ 87 h 103"/>
                <a:gd name="T32" fmla="*/ 102 w 125"/>
                <a:gd name="T33" fmla="*/ 103 h 103"/>
                <a:gd name="T34" fmla="*/ 118 w 125"/>
                <a:gd name="T35" fmla="*/ 87 h 103"/>
                <a:gd name="T36" fmla="*/ 115 w 125"/>
                <a:gd name="T37" fmla="*/ 79 h 103"/>
                <a:gd name="T38" fmla="*/ 125 w 125"/>
                <a:gd name="T39" fmla="*/ 79 h 103"/>
                <a:gd name="T40" fmla="*/ 125 w 125"/>
                <a:gd name="T41" fmla="*/ 55 h 103"/>
                <a:gd name="T42" fmla="*/ 86 w 125"/>
                <a:gd name="T43" fmla="*/ 55 h 103"/>
                <a:gd name="T44" fmla="*/ 86 w 125"/>
                <a:gd name="T45" fmla="*/ 36 h 103"/>
                <a:gd name="T46" fmla="*/ 102 w 125"/>
                <a:gd name="T47" fmla="*/ 36 h 103"/>
                <a:gd name="T48" fmla="*/ 112 w 125"/>
                <a:gd name="T49" fmla="*/ 55 h 103"/>
                <a:gd name="T50" fmla="*/ 86 w 125"/>
                <a:gd name="T51" fmla="*/ 5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3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6"/>
                    <a:pt x="23" y="103"/>
                    <a:pt x="31" y="103"/>
                  </a:cubicBezTo>
                  <a:cubicBezTo>
                    <a:pt x="40" y="103"/>
                    <a:pt x="47" y="96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6"/>
                    <a:pt x="93" y="103"/>
                    <a:pt x="102" y="103"/>
                  </a:cubicBezTo>
                  <a:cubicBezTo>
                    <a:pt x="111" y="103"/>
                    <a:pt x="118" y="96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solidFill>
              <a:srgbClr val="00A0A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139"/>
            <p:cNvSpPr>
              <a:spLocks noEditPoints="1"/>
            </p:cNvSpPr>
            <p:nvPr/>
          </p:nvSpPr>
          <p:spPr bwMode="auto">
            <a:xfrm>
              <a:off x="9137789" y="3087420"/>
              <a:ext cx="252505" cy="252505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10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2 h 105"/>
                <a:gd name="T26" fmla="*/ 53 w 105"/>
                <a:gd name="T27" fmla="*/ 105 h 105"/>
                <a:gd name="T28" fmla="*/ 101 w 105"/>
                <a:gd name="T29" fmla="*/ 102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90 h 105"/>
                <a:gd name="T36" fmla="*/ 53 w 105"/>
                <a:gd name="T37" fmla="*/ 92 h 105"/>
                <a:gd name="T38" fmla="*/ 16 w 105"/>
                <a:gd name="T39" fmla="*/ 90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3"/>
                    <a:pt x="0" y="65"/>
                  </a:cubicBezTo>
                  <a:cubicBezTo>
                    <a:pt x="0" y="78"/>
                    <a:pt x="2" y="91"/>
                    <a:pt x="4" y="102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2"/>
                  </a:cubicBezTo>
                  <a:cubicBezTo>
                    <a:pt x="104" y="91"/>
                    <a:pt x="105" y="78"/>
                    <a:pt x="105" y="65"/>
                  </a:cubicBezTo>
                  <a:cubicBezTo>
                    <a:pt x="105" y="53"/>
                    <a:pt x="104" y="40"/>
                    <a:pt x="101" y="29"/>
                  </a:cubicBezTo>
                  <a:close/>
                  <a:moveTo>
                    <a:pt x="89" y="90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90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90"/>
                  </a:cubicBezTo>
                  <a:close/>
                </a:path>
              </a:pathLst>
            </a:custGeom>
            <a:solidFill>
              <a:srgbClr val="06BED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140"/>
            <p:cNvSpPr/>
            <p:nvPr/>
          </p:nvSpPr>
          <p:spPr bwMode="auto">
            <a:xfrm>
              <a:off x="9155405" y="2798215"/>
              <a:ext cx="321504" cy="261313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8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6 h 109"/>
                <a:gd name="T26" fmla="*/ 20 w 134"/>
                <a:gd name="T27" fmla="*/ 67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9"/>
                    <a:pt x="130" y="2"/>
                  </a:cubicBezTo>
                  <a:cubicBezTo>
                    <a:pt x="125" y="5"/>
                    <a:pt x="119" y="8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8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2"/>
                    <a:pt x="9" y="40"/>
                    <a:pt x="6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6" y="52"/>
                    <a:pt x="15" y="63"/>
                    <a:pt x="28" y="66"/>
                  </a:cubicBezTo>
                  <a:cubicBezTo>
                    <a:pt x="25" y="66"/>
                    <a:pt x="23" y="67"/>
                    <a:pt x="20" y="67"/>
                  </a:cubicBezTo>
                  <a:cubicBezTo>
                    <a:pt x="19" y="67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30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solidFill>
              <a:srgbClr val="06BED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141"/>
            <p:cNvSpPr>
              <a:spLocks noEditPoints="1"/>
            </p:cNvSpPr>
            <p:nvPr/>
          </p:nvSpPr>
          <p:spPr bwMode="auto">
            <a:xfrm>
              <a:off x="9299274" y="4135609"/>
              <a:ext cx="311227" cy="293610"/>
            </a:xfrm>
            <a:custGeom>
              <a:avLst/>
              <a:gdLst>
                <a:gd name="T0" fmla="*/ 93 w 212"/>
                <a:gd name="T1" fmla="*/ 107 h 200"/>
                <a:gd name="T2" fmla="*/ 119 w 212"/>
                <a:gd name="T3" fmla="*/ 107 h 200"/>
                <a:gd name="T4" fmla="*/ 119 w 212"/>
                <a:gd name="T5" fmla="*/ 54 h 200"/>
                <a:gd name="T6" fmla="*/ 158 w 212"/>
                <a:gd name="T7" fmla="*/ 54 h 200"/>
                <a:gd name="T8" fmla="*/ 106 w 212"/>
                <a:gd name="T9" fmla="*/ 0 h 200"/>
                <a:gd name="T10" fmla="*/ 52 w 212"/>
                <a:gd name="T11" fmla="*/ 54 h 200"/>
                <a:gd name="T12" fmla="*/ 93 w 212"/>
                <a:gd name="T13" fmla="*/ 54 h 200"/>
                <a:gd name="T14" fmla="*/ 93 w 212"/>
                <a:gd name="T15" fmla="*/ 107 h 200"/>
                <a:gd name="T16" fmla="*/ 132 w 212"/>
                <a:gd name="T17" fmla="*/ 77 h 200"/>
                <a:gd name="T18" fmla="*/ 132 w 212"/>
                <a:gd name="T19" fmla="*/ 97 h 200"/>
                <a:gd name="T20" fmla="*/ 192 w 212"/>
                <a:gd name="T21" fmla="*/ 120 h 200"/>
                <a:gd name="T22" fmla="*/ 106 w 212"/>
                <a:gd name="T23" fmla="*/ 152 h 200"/>
                <a:gd name="T24" fmla="*/ 18 w 212"/>
                <a:gd name="T25" fmla="*/ 120 h 200"/>
                <a:gd name="T26" fmla="*/ 78 w 212"/>
                <a:gd name="T27" fmla="*/ 97 h 200"/>
                <a:gd name="T28" fmla="*/ 78 w 212"/>
                <a:gd name="T29" fmla="*/ 77 h 200"/>
                <a:gd name="T30" fmla="*/ 0 w 212"/>
                <a:gd name="T31" fmla="*/ 107 h 200"/>
                <a:gd name="T32" fmla="*/ 0 w 212"/>
                <a:gd name="T33" fmla="*/ 160 h 200"/>
                <a:gd name="T34" fmla="*/ 106 w 212"/>
                <a:gd name="T35" fmla="*/ 200 h 200"/>
                <a:gd name="T36" fmla="*/ 212 w 212"/>
                <a:gd name="T37" fmla="*/ 160 h 200"/>
                <a:gd name="T38" fmla="*/ 212 w 212"/>
                <a:gd name="T39" fmla="*/ 107 h 200"/>
                <a:gd name="T40" fmla="*/ 132 w 212"/>
                <a:gd name="T41" fmla="*/ 7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00">
                  <a:moveTo>
                    <a:pt x="93" y="107"/>
                  </a:moveTo>
                  <a:lnTo>
                    <a:pt x="119" y="107"/>
                  </a:lnTo>
                  <a:lnTo>
                    <a:pt x="119" y="54"/>
                  </a:lnTo>
                  <a:lnTo>
                    <a:pt x="158" y="54"/>
                  </a:lnTo>
                  <a:lnTo>
                    <a:pt x="106" y="0"/>
                  </a:lnTo>
                  <a:lnTo>
                    <a:pt x="52" y="54"/>
                  </a:lnTo>
                  <a:lnTo>
                    <a:pt x="93" y="54"/>
                  </a:lnTo>
                  <a:lnTo>
                    <a:pt x="93" y="107"/>
                  </a:lnTo>
                  <a:close/>
                  <a:moveTo>
                    <a:pt x="132" y="77"/>
                  </a:moveTo>
                  <a:lnTo>
                    <a:pt x="132" y="97"/>
                  </a:lnTo>
                  <a:lnTo>
                    <a:pt x="192" y="120"/>
                  </a:lnTo>
                  <a:lnTo>
                    <a:pt x="106" y="152"/>
                  </a:lnTo>
                  <a:lnTo>
                    <a:pt x="18" y="120"/>
                  </a:lnTo>
                  <a:lnTo>
                    <a:pt x="78" y="97"/>
                  </a:lnTo>
                  <a:lnTo>
                    <a:pt x="78" y="77"/>
                  </a:lnTo>
                  <a:lnTo>
                    <a:pt x="0" y="107"/>
                  </a:lnTo>
                  <a:lnTo>
                    <a:pt x="0" y="160"/>
                  </a:lnTo>
                  <a:lnTo>
                    <a:pt x="106" y="200"/>
                  </a:lnTo>
                  <a:lnTo>
                    <a:pt x="212" y="160"/>
                  </a:lnTo>
                  <a:lnTo>
                    <a:pt x="212" y="107"/>
                  </a:lnTo>
                  <a:lnTo>
                    <a:pt x="132" y="77"/>
                  </a:ln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142"/>
            <p:cNvSpPr>
              <a:spLocks noEditPoints="1"/>
            </p:cNvSpPr>
            <p:nvPr/>
          </p:nvSpPr>
          <p:spPr bwMode="auto">
            <a:xfrm>
              <a:off x="9284594" y="4452708"/>
              <a:ext cx="237824" cy="180570"/>
            </a:xfrm>
            <a:custGeom>
              <a:avLst/>
              <a:gdLst>
                <a:gd name="T0" fmla="*/ 37 w 99"/>
                <a:gd name="T1" fmla="*/ 16 h 75"/>
                <a:gd name="T2" fmla="*/ 53 w 99"/>
                <a:gd name="T3" fmla="*/ 31 h 75"/>
                <a:gd name="T4" fmla="*/ 68 w 99"/>
                <a:gd name="T5" fmla="*/ 16 h 75"/>
                <a:gd name="T6" fmla="*/ 53 w 99"/>
                <a:gd name="T7" fmla="*/ 0 h 75"/>
                <a:gd name="T8" fmla="*/ 37 w 99"/>
                <a:gd name="T9" fmla="*/ 16 h 75"/>
                <a:gd name="T10" fmla="*/ 0 w 99"/>
                <a:gd name="T11" fmla="*/ 16 h 75"/>
                <a:gd name="T12" fmla="*/ 16 w 99"/>
                <a:gd name="T13" fmla="*/ 31 h 75"/>
                <a:gd name="T14" fmla="*/ 31 w 99"/>
                <a:gd name="T15" fmla="*/ 16 h 75"/>
                <a:gd name="T16" fmla="*/ 16 w 99"/>
                <a:gd name="T17" fmla="*/ 0 h 75"/>
                <a:gd name="T18" fmla="*/ 0 w 99"/>
                <a:gd name="T19" fmla="*/ 16 h 75"/>
                <a:gd name="T20" fmla="*/ 74 w 99"/>
                <a:gd name="T21" fmla="*/ 47 h 75"/>
                <a:gd name="T22" fmla="*/ 74 w 99"/>
                <a:gd name="T23" fmla="*/ 37 h 75"/>
                <a:gd name="T24" fmla="*/ 68 w 99"/>
                <a:gd name="T25" fmla="*/ 31 h 75"/>
                <a:gd name="T26" fmla="*/ 53 w 99"/>
                <a:gd name="T27" fmla="*/ 31 h 75"/>
                <a:gd name="T28" fmla="*/ 16 w 99"/>
                <a:gd name="T29" fmla="*/ 31 h 75"/>
                <a:gd name="T30" fmla="*/ 6 w 99"/>
                <a:gd name="T31" fmla="*/ 31 h 75"/>
                <a:gd name="T32" fmla="*/ 0 w 99"/>
                <a:gd name="T33" fmla="*/ 37 h 75"/>
                <a:gd name="T34" fmla="*/ 0 w 99"/>
                <a:gd name="T35" fmla="*/ 68 h 75"/>
                <a:gd name="T36" fmla="*/ 6 w 99"/>
                <a:gd name="T37" fmla="*/ 75 h 75"/>
                <a:gd name="T38" fmla="*/ 68 w 99"/>
                <a:gd name="T39" fmla="*/ 75 h 75"/>
                <a:gd name="T40" fmla="*/ 74 w 99"/>
                <a:gd name="T41" fmla="*/ 68 h 75"/>
                <a:gd name="T42" fmla="*/ 74 w 99"/>
                <a:gd name="T43" fmla="*/ 59 h 75"/>
                <a:gd name="T44" fmla="*/ 99 w 99"/>
                <a:gd name="T45" fmla="*/ 75 h 75"/>
                <a:gd name="T46" fmla="*/ 99 w 99"/>
                <a:gd name="T47" fmla="*/ 31 h 75"/>
                <a:gd name="T48" fmla="*/ 74 w 99"/>
                <a:gd name="T49" fmla="*/ 47 h 75"/>
                <a:gd name="T50" fmla="*/ 62 w 99"/>
                <a:gd name="T51" fmla="*/ 62 h 75"/>
                <a:gd name="T52" fmla="*/ 13 w 99"/>
                <a:gd name="T53" fmla="*/ 62 h 75"/>
                <a:gd name="T54" fmla="*/ 13 w 99"/>
                <a:gd name="T55" fmla="*/ 44 h 75"/>
                <a:gd name="T56" fmla="*/ 62 w 99"/>
                <a:gd name="T57" fmla="*/ 44 h 75"/>
                <a:gd name="T58" fmla="*/ 62 w 99"/>
                <a:gd name="T5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5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5"/>
                    <a:pt x="6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72" y="75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2" y="44"/>
                    <a:pt x="62" y="44"/>
                    <a:pt x="62" y="44"/>
                  </a:cubicBezTo>
                  <a:lnTo>
                    <a:pt x="62" y="62"/>
                  </a:ln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143"/>
            <p:cNvSpPr>
              <a:spLocks noEditPoints="1"/>
            </p:cNvSpPr>
            <p:nvPr/>
          </p:nvSpPr>
          <p:spPr bwMode="auto">
            <a:xfrm>
              <a:off x="9228808" y="3866956"/>
              <a:ext cx="252505" cy="255441"/>
            </a:xfrm>
            <a:custGeom>
              <a:avLst/>
              <a:gdLst>
                <a:gd name="T0" fmla="*/ 53 w 105"/>
                <a:gd name="T1" fmla="*/ 0 h 106"/>
                <a:gd name="T2" fmla="*/ 0 w 105"/>
                <a:gd name="T3" fmla="*/ 53 h 106"/>
                <a:gd name="T4" fmla="*/ 53 w 105"/>
                <a:gd name="T5" fmla="*/ 106 h 106"/>
                <a:gd name="T6" fmla="*/ 105 w 105"/>
                <a:gd name="T7" fmla="*/ 53 h 106"/>
                <a:gd name="T8" fmla="*/ 53 w 105"/>
                <a:gd name="T9" fmla="*/ 0 h 106"/>
                <a:gd name="T10" fmla="*/ 84 w 105"/>
                <a:gd name="T11" fmla="*/ 45 h 106"/>
                <a:gd name="T12" fmla="*/ 55 w 105"/>
                <a:gd name="T13" fmla="*/ 85 h 106"/>
                <a:gd name="T14" fmla="*/ 41 w 105"/>
                <a:gd name="T15" fmla="*/ 80 h 106"/>
                <a:gd name="T16" fmla="*/ 31 w 105"/>
                <a:gd name="T17" fmla="*/ 48 h 106"/>
                <a:gd name="T18" fmla="*/ 24 w 105"/>
                <a:gd name="T19" fmla="*/ 50 h 106"/>
                <a:gd name="T20" fmla="*/ 21 w 105"/>
                <a:gd name="T21" fmla="*/ 47 h 106"/>
                <a:gd name="T22" fmla="*/ 40 w 105"/>
                <a:gd name="T23" fmla="*/ 33 h 106"/>
                <a:gd name="T24" fmla="*/ 51 w 105"/>
                <a:gd name="T25" fmla="*/ 54 h 106"/>
                <a:gd name="T26" fmla="*/ 56 w 105"/>
                <a:gd name="T27" fmla="*/ 67 h 106"/>
                <a:gd name="T28" fmla="*/ 64 w 105"/>
                <a:gd name="T29" fmla="*/ 55 h 106"/>
                <a:gd name="T30" fmla="*/ 57 w 105"/>
                <a:gd name="T31" fmla="*/ 47 h 106"/>
                <a:gd name="T32" fmla="*/ 84 w 105"/>
                <a:gd name="T33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6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6"/>
                    <a:pt x="53" y="106"/>
                  </a:cubicBezTo>
                  <a:cubicBezTo>
                    <a:pt x="82" y="106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9"/>
                    <a:pt x="64" y="43"/>
                    <a:pt x="57" y="47"/>
                  </a:cubicBezTo>
                  <a:cubicBezTo>
                    <a:pt x="60" y="30"/>
                    <a:pt x="87" y="26"/>
                    <a:pt x="84" y="45"/>
                  </a:cubicBez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144"/>
            <p:cNvSpPr>
              <a:spLocks noEditPoints="1"/>
            </p:cNvSpPr>
            <p:nvPr/>
          </p:nvSpPr>
          <p:spPr bwMode="auto">
            <a:xfrm>
              <a:off x="9149533" y="3642344"/>
              <a:ext cx="245165" cy="208464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4 h 87"/>
                <a:gd name="T8" fmla="*/ 81 w 102"/>
                <a:gd name="T9" fmla="*/ 13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4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4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4 h 87"/>
                <a:gd name="T34" fmla="*/ 71 w 102"/>
                <a:gd name="T35" fmla="*/ 72 h 87"/>
                <a:gd name="T36" fmla="*/ 68 w 102"/>
                <a:gd name="T37" fmla="*/ 74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5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2 h 87"/>
                <a:gd name="T64" fmla="*/ 0 w 102"/>
                <a:gd name="T65" fmla="*/ 62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4"/>
                  </a:cubicBezTo>
                  <a:cubicBezTo>
                    <a:pt x="93" y="32"/>
                    <a:pt x="89" y="21"/>
                    <a:pt x="81" y="13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4"/>
                  </a:cubicBezTo>
                  <a:cubicBezTo>
                    <a:pt x="102" y="58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4"/>
                  </a:moveTo>
                  <a:cubicBezTo>
                    <a:pt x="67" y="74"/>
                    <a:pt x="65" y="73"/>
                    <a:pt x="65" y="72"/>
                  </a:cubicBezTo>
                  <a:cubicBezTo>
                    <a:pt x="63" y="70"/>
                    <a:pt x="63" y="68"/>
                    <a:pt x="65" y="66"/>
                  </a:cubicBezTo>
                  <a:cubicBezTo>
                    <a:pt x="77" y="54"/>
                    <a:pt x="77" y="33"/>
                    <a:pt x="65" y="21"/>
                  </a:cubicBezTo>
                  <a:cubicBezTo>
                    <a:pt x="63" y="19"/>
                    <a:pt x="63" y="17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4"/>
                  </a:cubicBezTo>
                  <a:cubicBezTo>
                    <a:pt x="83" y="54"/>
                    <a:pt x="79" y="65"/>
                    <a:pt x="71" y="72"/>
                  </a:cubicBezTo>
                  <a:cubicBezTo>
                    <a:pt x="70" y="73"/>
                    <a:pt x="69" y="74"/>
                    <a:pt x="68" y="74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5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2"/>
                    <a:pt x="53" y="22"/>
                    <a:pt x="55" y="23"/>
                  </a:cubicBezTo>
                  <a:cubicBezTo>
                    <a:pt x="66" y="34"/>
                    <a:pt x="66" y="53"/>
                    <a:pt x="55" y="64"/>
                  </a:cubicBezTo>
                  <a:cubicBezTo>
                    <a:pt x="54" y="65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5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solidFill>
              <a:srgbClr val="06BED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145"/>
            <p:cNvSpPr>
              <a:spLocks noEditPoints="1"/>
            </p:cNvSpPr>
            <p:nvPr/>
          </p:nvSpPr>
          <p:spPr bwMode="auto">
            <a:xfrm>
              <a:off x="8939601" y="3375158"/>
              <a:ext cx="277462" cy="245164"/>
            </a:xfrm>
            <a:custGeom>
              <a:avLst/>
              <a:gdLst>
                <a:gd name="T0" fmla="*/ 124 w 189"/>
                <a:gd name="T1" fmla="*/ 23 h 167"/>
                <a:gd name="T2" fmla="*/ 65 w 189"/>
                <a:gd name="T3" fmla="*/ 0 h 167"/>
                <a:gd name="T4" fmla="*/ 0 w 189"/>
                <a:gd name="T5" fmla="*/ 23 h 167"/>
                <a:gd name="T6" fmla="*/ 0 w 189"/>
                <a:gd name="T7" fmla="*/ 167 h 167"/>
                <a:gd name="T8" fmla="*/ 65 w 189"/>
                <a:gd name="T9" fmla="*/ 142 h 167"/>
                <a:gd name="T10" fmla="*/ 124 w 189"/>
                <a:gd name="T11" fmla="*/ 167 h 167"/>
                <a:gd name="T12" fmla="*/ 189 w 189"/>
                <a:gd name="T13" fmla="*/ 142 h 167"/>
                <a:gd name="T14" fmla="*/ 189 w 189"/>
                <a:gd name="T15" fmla="*/ 0 h 167"/>
                <a:gd name="T16" fmla="*/ 124 w 189"/>
                <a:gd name="T17" fmla="*/ 23 h 167"/>
                <a:gd name="T18" fmla="*/ 70 w 189"/>
                <a:gd name="T19" fmla="*/ 15 h 167"/>
                <a:gd name="T20" fmla="*/ 119 w 189"/>
                <a:gd name="T21" fmla="*/ 35 h 167"/>
                <a:gd name="T22" fmla="*/ 119 w 189"/>
                <a:gd name="T23" fmla="*/ 152 h 167"/>
                <a:gd name="T24" fmla="*/ 70 w 189"/>
                <a:gd name="T25" fmla="*/ 133 h 167"/>
                <a:gd name="T26" fmla="*/ 70 w 189"/>
                <a:gd name="T27" fmla="*/ 15 h 167"/>
                <a:gd name="T28" fmla="*/ 11 w 189"/>
                <a:gd name="T29" fmla="*/ 31 h 167"/>
                <a:gd name="T30" fmla="*/ 58 w 189"/>
                <a:gd name="T31" fmla="*/ 15 h 167"/>
                <a:gd name="T32" fmla="*/ 58 w 189"/>
                <a:gd name="T33" fmla="*/ 133 h 167"/>
                <a:gd name="T34" fmla="*/ 11 w 189"/>
                <a:gd name="T35" fmla="*/ 151 h 167"/>
                <a:gd name="T36" fmla="*/ 11 w 189"/>
                <a:gd name="T37" fmla="*/ 31 h 167"/>
                <a:gd name="T38" fmla="*/ 178 w 189"/>
                <a:gd name="T39" fmla="*/ 134 h 167"/>
                <a:gd name="T40" fmla="*/ 130 w 189"/>
                <a:gd name="T41" fmla="*/ 152 h 167"/>
                <a:gd name="T42" fmla="*/ 130 w 189"/>
                <a:gd name="T43" fmla="*/ 35 h 167"/>
                <a:gd name="T44" fmla="*/ 178 w 189"/>
                <a:gd name="T45" fmla="*/ 17 h 167"/>
                <a:gd name="T46" fmla="*/ 178 w 189"/>
                <a:gd name="T47" fmla="*/ 13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167">
                  <a:moveTo>
                    <a:pt x="124" y="23"/>
                  </a:moveTo>
                  <a:lnTo>
                    <a:pt x="65" y="0"/>
                  </a:lnTo>
                  <a:lnTo>
                    <a:pt x="0" y="23"/>
                  </a:lnTo>
                  <a:lnTo>
                    <a:pt x="0" y="167"/>
                  </a:lnTo>
                  <a:lnTo>
                    <a:pt x="65" y="142"/>
                  </a:lnTo>
                  <a:lnTo>
                    <a:pt x="124" y="167"/>
                  </a:lnTo>
                  <a:lnTo>
                    <a:pt x="189" y="142"/>
                  </a:lnTo>
                  <a:lnTo>
                    <a:pt x="189" y="0"/>
                  </a:lnTo>
                  <a:lnTo>
                    <a:pt x="124" y="23"/>
                  </a:lnTo>
                  <a:close/>
                  <a:moveTo>
                    <a:pt x="70" y="15"/>
                  </a:moveTo>
                  <a:lnTo>
                    <a:pt x="119" y="35"/>
                  </a:lnTo>
                  <a:lnTo>
                    <a:pt x="119" y="152"/>
                  </a:lnTo>
                  <a:lnTo>
                    <a:pt x="70" y="133"/>
                  </a:lnTo>
                  <a:lnTo>
                    <a:pt x="70" y="15"/>
                  </a:lnTo>
                  <a:close/>
                  <a:moveTo>
                    <a:pt x="11" y="31"/>
                  </a:moveTo>
                  <a:lnTo>
                    <a:pt x="58" y="15"/>
                  </a:lnTo>
                  <a:lnTo>
                    <a:pt x="58" y="133"/>
                  </a:lnTo>
                  <a:lnTo>
                    <a:pt x="11" y="151"/>
                  </a:lnTo>
                  <a:lnTo>
                    <a:pt x="11" y="31"/>
                  </a:lnTo>
                  <a:close/>
                  <a:moveTo>
                    <a:pt x="178" y="134"/>
                  </a:moveTo>
                  <a:lnTo>
                    <a:pt x="130" y="152"/>
                  </a:lnTo>
                  <a:lnTo>
                    <a:pt x="130" y="35"/>
                  </a:lnTo>
                  <a:lnTo>
                    <a:pt x="178" y="17"/>
                  </a:lnTo>
                  <a:lnTo>
                    <a:pt x="178" y="134"/>
                  </a:lnTo>
                  <a:close/>
                </a:path>
              </a:pathLst>
            </a:custGeom>
            <a:solidFill>
              <a:srgbClr val="06BED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146"/>
            <p:cNvSpPr>
              <a:spLocks noEditPoints="1"/>
            </p:cNvSpPr>
            <p:nvPr/>
          </p:nvSpPr>
          <p:spPr bwMode="auto">
            <a:xfrm>
              <a:off x="9008600" y="2459094"/>
              <a:ext cx="303887" cy="306822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9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solidFill>
              <a:srgbClr val="00A0A4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147"/>
            <p:cNvSpPr>
              <a:spLocks noEditPoints="1"/>
            </p:cNvSpPr>
            <p:nvPr/>
          </p:nvSpPr>
          <p:spPr bwMode="auto">
            <a:xfrm>
              <a:off x="9893834" y="4608321"/>
              <a:ext cx="230484" cy="230484"/>
            </a:xfrm>
            <a:custGeom>
              <a:avLst/>
              <a:gdLst>
                <a:gd name="T0" fmla="*/ 0 w 157"/>
                <a:gd name="T1" fmla="*/ 74 h 157"/>
                <a:gd name="T2" fmla="*/ 0 w 157"/>
                <a:gd name="T3" fmla="*/ 23 h 157"/>
                <a:gd name="T4" fmla="*/ 64 w 157"/>
                <a:gd name="T5" fmla="*/ 13 h 157"/>
                <a:gd name="T6" fmla="*/ 64 w 157"/>
                <a:gd name="T7" fmla="*/ 74 h 157"/>
                <a:gd name="T8" fmla="*/ 0 w 157"/>
                <a:gd name="T9" fmla="*/ 74 h 157"/>
                <a:gd name="T10" fmla="*/ 73 w 157"/>
                <a:gd name="T11" fmla="*/ 12 h 157"/>
                <a:gd name="T12" fmla="*/ 157 w 157"/>
                <a:gd name="T13" fmla="*/ 0 h 157"/>
                <a:gd name="T14" fmla="*/ 157 w 157"/>
                <a:gd name="T15" fmla="*/ 74 h 157"/>
                <a:gd name="T16" fmla="*/ 73 w 157"/>
                <a:gd name="T17" fmla="*/ 74 h 157"/>
                <a:gd name="T18" fmla="*/ 73 w 157"/>
                <a:gd name="T19" fmla="*/ 12 h 157"/>
                <a:gd name="T20" fmla="*/ 157 w 157"/>
                <a:gd name="T21" fmla="*/ 84 h 157"/>
                <a:gd name="T22" fmla="*/ 157 w 157"/>
                <a:gd name="T23" fmla="*/ 157 h 157"/>
                <a:gd name="T24" fmla="*/ 73 w 157"/>
                <a:gd name="T25" fmla="*/ 146 h 157"/>
                <a:gd name="T26" fmla="*/ 73 w 157"/>
                <a:gd name="T27" fmla="*/ 84 h 157"/>
                <a:gd name="T28" fmla="*/ 157 w 157"/>
                <a:gd name="T29" fmla="*/ 84 h 157"/>
                <a:gd name="T30" fmla="*/ 64 w 157"/>
                <a:gd name="T31" fmla="*/ 144 h 157"/>
                <a:gd name="T32" fmla="*/ 0 w 157"/>
                <a:gd name="T33" fmla="*/ 136 h 157"/>
                <a:gd name="T34" fmla="*/ 0 w 157"/>
                <a:gd name="T35" fmla="*/ 84 h 157"/>
                <a:gd name="T36" fmla="*/ 64 w 157"/>
                <a:gd name="T37" fmla="*/ 84 h 157"/>
                <a:gd name="T38" fmla="*/ 64 w 157"/>
                <a:gd name="T39" fmla="*/ 14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57">
                  <a:moveTo>
                    <a:pt x="0" y="74"/>
                  </a:moveTo>
                  <a:lnTo>
                    <a:pt x="0" y="23"/>
                  </a:lnTo>
                  <a:lnTo>
                    <a:pt x="64" y="13"/>
                  </a:lnTo>
                  <a:lnTo>
                    <a:pt x="64" y="74"/>
                  </a:lnTo>
                  <a:lnTo>
                    <a:pt x="0" y="74"/>
                  </a:lnTo>
                  <a:close/>
                  <a:moveTo>
                    <a:pt x="73" y="12"/>
                  </a:moveTo>
                  <a:lnTo>
                    <a:pt x="157" y="0"/>
                  </a:lnTo>
                  <a:lnTo>
                    <a:pt x="157" y="74"/>
                  </a:lnTo>
                  <a:lnTo>
                    <a:pt x="73" y="74"/>
                  </a:lnTo>
                  <a:lnTo>
                    <a:pt x="73" y="12"/>
                  </a:lnTo>
                  <a:close/>
                  <a:moveTo>
                    <a:pt x="157" y="84"/>
                  </a:moveTo>
                  <a:lnTo>
                    <a:pt x="157" y="157"/>
                  </a:lnTo>
                  <a:lnTo>
                    <a:pt x="73" y="146"/>
                  </a:lnTo>
                  <a:lnTo>
                    <a:pt x="73" y="84"/>
                  </a:lnTo>
                  <a:lnTo>
                    <a:pt x="157" y="84"/>
                  </a:lnTo>
                  <a:close/>
                  <a:moveTo>
                    <a:pt x="64" y="144"/>
                  </a:moveTo>
                  <a:lnTo>
                    <a:pt x="0" y="136"/>
                  </a:lnTo>
                  <a:lnTo>
                    <a:pt x="0" y="84"/>
                  </a:lnTo>
                  <a:lnTo>
                    <a:pt x="64" y="84"/>
                  </a:lnTo>
                  <a:lnTo>
                    <a:pt x="64" y="144"/>
                  </a:ln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148"/>
            <p:cNvSpPr>
              <a:spLocks noEditPoints="1"/>
            </p:cNvSpPr>
            <p:nvPr/>
          </p:nvSpPr>
          <p:spPr bwMode="auto">
            <a:xfrm>
              <a:off x="9641330" y="4558408"/>
              <a:ext cx="204059" cy="204059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20 h 85"/>
                <a:gd name="T16" fmla="*/ 64 w 85"/>
                <a:gd name="T17" fmla="*/ 20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8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8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8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2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8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8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5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4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8"/>
                    <a:pt x="59" y="25"/>
                  </a:cubicBezTo>
                  <a:cubicBezTo>
                    <a:pt x="59" y="22"/>
                    <a:pt x="61" y="20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9" y="15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8"/>
                  </a:cubicBezTo>
                  <a:cubicBezTo>
                    <a:pt x="27" y="28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8"/>
                  </a:cubicBezTo>
                  <a:cubicBezTo>
                    <a:pt x="51" y="28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7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2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8"/>
                  </a:moveTo>
                  <a:cubicBezTo>
                    <a:pt x="71" y="29"/>
                    <a:pt x="71" y="30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8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149"/>
            <p:cNvSpPr/>
            <p:nvPr/>
          </p:nvSpPr>
          <p:spPr bwMode="auto">
            <a:xfrm>
              <a:off x="9893834" y="4932762"/>
              <a:ext cx="273057" cy="270121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7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3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100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7"/>
                    <a:pt x="60" y="47"/>
                    <a:pt x="60" y="47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4"/>
                    <a:pt x="23" y="44"/>
                    <a:pt x="20" y="4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9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4" y="97"/>
                    <a:pt x="113" y="93"/>
                    <a:pt x="110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150"/>
            <p:cNvSpPr>
              <a:spLocks noEditPoints="1"/>
            </p:cNvSpPr>
            <p:nvPr/>
          </p:nvSpPr>
          <p:spPr bwMode="auto">
            <a:xfrm>
              <a:off x="9070259" y="4672916"/>
              <a:ext cx="268654" cy="412522"/>
            </a:xfrm>
            <a:custGeom>
              <a:avLst/>
              <a:gdLst>
                <a:gd name="T0" fmla="*/ 84 w 112"/>
                <a:gd name="T1" fmla="*/ 3 h 172"/>
                <a:gd name="T2" fmla="*/ 111 w 112"/>
                <a:gd name="T3" fmla="*/ 19 h 172"/>
                <a:gd name="T4" fmla="*/ 110 w 112"/>
                <a:gd name="T5" fmla="*/ 33 h 172"/>
                <a:gd name="T6" fmla="*/ 103 w 112"/>
                <a:gd name="T7" fmla="*/ 44 h 172"/>
                <a:gd name="T8" fmla="*/ 65 w 112"/>
                <a:gd name="T9" fmla="*/ 21 h 172"/>
                <a:gd name="T10" fmla="*/ 72 w 112"/>
                <a:gd name="T11" fmla="*/ 10 h 172"/>
                <a:gd name="T12" fmla="*/ 84 w 112"/>
                <a:gd name="T13" fmla="*/ 3 h 172"/>
                <a:gd name="T14" fmla="*/ 0 w 112"/>
                <a:gd name="T15" fmla="*/ 130 h 172"/>
                <a:gd name="T16" fmla="*/ 1 w 112"/>
                <a:gd name="T17" fmla="*/ 172 h 172"/>
                <a:gd name="T18" fmla="*/ 38 w 112"/>
                <a:gd name="T19" fmla="*/ 153 h 172"/>
                <a:gd name="T20" fmla="*/ 98 w 112"/>
                <a:gd name="T21" fmla="*/ 52 h 172"/>
                <a:gd name="T22" fmla="*/ 60 w 112"/>
                <a:gd name="T23" fmla="*/ 29 h 172"/>
                <a:gd name="T24" fmla="*/ 0 w 112"/>
                <a:gd name="T25" fmla="*/ 130 h 172"/>
                <a:gd name="T26" fmla="*/ 76 w 112"/>
                <a:gd name="T27" fmla="*/ 57 h 172"/>
                <a:gd name="T28" fmla="*/ 30 w 112"/>
                <a:gd name="T29" fmla="*/ 134 h 172"/>
                <a:gd name="T30" fmla="*/ 20 w 112"/>
                <a:gd name="T31" fmla="*/ 128 h 172"/>
                <a:gd name="T32" fmla="*/ 66 w 112"/>
                <a:gd name="T33" fmla="*/ 52 h 172"/>
                <a:gd name="T34" fmla="*/ 76 w 112"/>
                <a:gd name="T35" fmla="*/ 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2">
                  <a:moveTo>
                    <a:pt x="84" y="3"/>
                  </a:moveTo>
                  <a:cubicBezTo>
                    <a:pt x="96" y="0"/>
                    <a:pt x="108" y="7"/>
                    <a:pt x="111" y="19"/>
                  </a:cubicBezTo>
                  <a:cubicBezTo>
                    <a:pt x="112" y="24"/>
                    <a:pt x="112" y="29"/>
                    <a:pt x="110" y="3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5" y="7"/>
                    <a:pt x="79" y="4"/>
                    <a:pt x="84" y="3"/>
                  </a:cubicBezTo>
                  <a:close/>
                  <a:moveTo>
                    <a:pt x="0" y="130"/>
                  </a:moveTo>
                  <a:cubicBezTo>
                    <a:pt x="1" y="172"/>
                    <a:pt x="1" y="172"/>
                    <a:pt x="1" y="172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0" y="130"/>
                  </a:lnTo>
                  <a:close/>
                  <a:moveTo>
                    <a:pt x="76" y="57"/>
                  </a:moveTo>
                  <a:cubicBezTo>
                    <a:pt x="30" y="134"/>
                    <a:pt x="30" y="134"/>
                    <a:pt x="30" y="134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7"/>
                  </a:ln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151"/>
            <p:cNvSpPr>
              <a:spLocks noEditPoints="1"/>
            </p:cNvSpPr>
            <p:nvPr/>
          </p:nvSpPr>
          <p:spPr bwMode="auto">
            <a:xfrm>
              <a:off x="9391761" y="4687596"/>
              <a:ext cx="229016" cy="261313"/>
            </a:xfrm>
            <a:custGeom>
              <a:avLst/>
              <a:gdLst>
                <a:gd name="T0" fmla="*/ 40 w 95"/>
                <a:gd name="T1" fmla="*/ 61 h 109"/>
                <a:gd name="T2" fmla="*/ 34 w 95"/>
                <a:gd name="T3" fmla="*/ 54 h 109"/>
                <a:gd name="T4" fmla="*/ 13 w 95"/>
                <a:gd name="T5" fmla="*/ 75 h 109"/>
                <a:gd name="T6" fmla="*/ 34 w 95"/>
                <a:gd name="T7" fmla="*/ 95 h 109"/>
                <a:gd name="T8" fmla="*/ 40 w 95"/>
                <a:gd name="T9" fmla="*/ 88 h 109"/>
                <a:gd name="T10" fmla="*/ 27 w 95"/>
                <a:gd name="T11" fmla="*/ 75 h 109"/>
                <a:gd name="T12" fmla="*/ 40 w 95"/>
                <a:gd name="T13" fmla="*/ 61 h 109"/>
                <a:gd name="T14" fmla="*/ 54 w 95"/>
                <a:gd name="T15" fmla="*/ 88 h 109"/>
                <a:gd name="T16" fmla="*/ 61 w 95"/>
                <a:gd name="T17" fmla="*/ 95 h 109"/>
                <a:gd name="T18" fmla="*/ 81 w 95"/>
                <a:gd name="T19" fmla="*/ 75 h 109"/>
                <a:gd name="T20" fmla="*/ 61 w 95"/>
                <a:gd name="T21" fmla="*/ 54 h 109"/>
                <a:gd name="T22" fmla="*/ 54 w 95"/>
                <a:gd name="T23" fmla="*/ 61 h 109"/>
                <a:gd name="T24" fmla="*/ 68 w 95"/>
                <a:gd name="T25" fmla="*/ 75 h 109"/>
                <a:gd name="T26" fmla="*/ 54 w 95"/>
                <a:gd name="T27" fmla="*/ 88 h 109"/>
                <a:gd name="T28" fmla="*/ 89 w 95"/>
                <a:gd name="T29" fmla="*/ 21 h 109"/>
                <a:gd name="T30" fmla="*/ 74 w 95"/>
                <a:gd name="T31" fmla="*/ 6 h 109"/>
                <a:gd name="T32" fmla="*/ 59 w 95"/>
                <a:gd name="T33" fmla="*/ 0 h 109"/>
                <a:gd name="T34" fmla="*/ 8 w 95"/>
                <a:gd name="T35" fmla="*/ 0 h 109"/>
                <a:gd name="T36" fmla="*/ 0 w 95"/>
                <a:gd name="T37" fmla="*/ 8 h 109"/>
                <a:gd name="T38" fmla="*/ 0 w 95"/>
                <a:gd name="T39" fmla="*/ 100 h 109"/>
                <a:gd name="T40" fmla="*/ 8 w 95"/>
                <a:gd name="T41" fmla="*/ 109 h 109"/>
                <a:gd name="T42" fmla="*/ 86 w 95"/>
                <a:gd name="T43" fmla="*/ 109 h 109"/>
                <a:gd name="T44" fmla="*/ 95 w 95"/>
                <a:gd name="T45" fmla="*/ 100 h 109"/>
                <a:gd name="T46" fmla="*/ 95 w 95"/>
                <a:gd name="T47" fmla="*/ 36 h 109"/>
                <a:gd name="T48" fmla="*/ 89 w 95"/>
                <a:gd name="T49" fmla="*/ 21 h 109"/>
                <a:gd name="T50" fmla="*/ 84 w 95"/>
                <a:gd name="T51" fmla="*/ 26 h 109"/>
                <a:gd name="T52" fmla="*/ 85 w 95"/>
                <a:gd name="T53" fmla="*/ 27 h 109"/>
                <a:gd name="T54" fmla="*/ 68 w 95"/>
                <a:gd name="T55" fmla="*/ 27 h 109"/>
                <a:gd name="T56" fmla="*/ 68 w 95"/>
                <a:gd name="T57" fmla="*/ 10 h 109"/>
                <a:gd name="T58" fmla="*/ 69 w 95"/>
                <a:gd name="T59" fmla="*/ 11 h 109"/>
                <a:gd name="T60" fmla="*/ 84 w 95"/>
                <a:gd name="T61" fmla="*/ 26 h 109"/>
                <a:gd name="T62" fmla="*/ 88 w 95"/>
                <a:gd name="T63" fmla="*/ 100 h 109"/>
                <a:gd name="T64" fmla="*/ 86 w 95"/>
                <a:gd name="T65" fmla="*/ 102 h 109"/>
                <a:gd name="T66" fmla="*/ 8 w 95"/>
                <a:gd name="T67" fmla="*/ 102 h 109"/>
                <a:gd name="T68" fmla="*/ 6 w 95"/>
                <a:gd name="T69" fmla="*/ 100 h 109"/>
                <a:gd name="T70" fmla="*/ 6 w 95"/>
                <a:gd name="T71" fmla="*/ 8 h 109"/>
                <a:gd name="T72" fmla="*/ 8 w 95"/>
                <a:gd name="T73" fmla="*/ 7 h 109"/>
                <a:gd name="T74" fmla="*/ 59 w 95"/>
                <a:gd name="T75" fmla="*/ 7 h 109"/>
                <a:gd name="T76" fmla="*/ 61 w 95"/>
                <a:gd name="T77" fmla="*/ 7 h 109"/>
                <a:gd name="T78" fmla="*/ 61 w 95"/>
                <a:gd name="T79" fmla="*/ 34 h 109"/>
                <a:gd name="T80" fmla="*/ 88 w 95"/>
                <a:gd name="T81" fmla="*/ 34 h 109"/>
                <a:gd name="T82" fmla="*/ 88 w 95"/>
                <a:gd name="T83" fmla="*/ 36 h 109"/>
                <a:gd name="T84" fmla="*/ 88 w 95"/>
                <a:gd name="T85" fmla="*/ 10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9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5"/>
                    <a:pt x="27" y="75"/>
                    <a:pt x="27" y="75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3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9"/>
                    <a:pt x="8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91" y="109"/>
                    <a:pt x="95" y="105"/>
                    <a:pt x="95" y="100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7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6"/>
                  </a:cubicBezTo>
                  <a:lnTo>
                    <a:pt x="88" y="100"/>
                  </a:ln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152"/>
            <p:cNvSpPr>
              <a:spLocks noEditPoints="1"/>
            </p:cNvSpPr>
            <p:nvPr/>
          </p:nvSpPr>
          <p:spPr bwMode="auto">
            <a:xfrm>
              <a:off x="8971898" y="2175761"/>
              <a:ext cx="300951" cy="22314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8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3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3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8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8"/>
                  </a:lnTo>
                  <a:close/>
                </a:path>
              </a:pathLst>
            </a:custGeom>
            <a:solidFill>
              <a:srgbClr val="06BED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153"/>
            <p:cNvSpPr>
              <a:spLocks noEditPoints="1"/>
            </p:cNvSpPr>
            <p:nvPr/>
          </p:nvSpPr>
          <p:spPr bwMode="auto">
            <a:xfrm>
              <a:off x="8600482" y="3987336"/>
              <a:ext cx="155614" cy="158549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5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6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6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2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6"/>
                    <a:pt x="55" y="46"/>
                    <a:pt x="55" y="46"/>
                  </a:cubicBezTo>
                  <a:cubicBezTo>
                    <a:pt x="37" y="46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6"/>
                    <a:pt x="26" y="46"/>
                  </a:cubicBezTo>
                  <a:cubicBezTo>
                    <a:pt x="30" y="46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2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154"/>
            <p:cNvSpPr/>
            <p:nvPr/>
          </p:nvSpPr>
          <p:spPr bwMode="auto">
            <a:xfrm>
              <a:off x="8894092" y="3758839"/>
              <a:ext cx="209932" cy="201122"/>
            </a:xfrm>
            <a:custGeom>
              <a:avLst/>
              <a:gdLst>
                <a:gd name="T0" fmla="*/ 55 w 88"/>
                <a:gd name="T1" fmla="*/ 59 h 84"/>
                <a:gd name="T2" fmla="*/ 53 w 88"/>
                <a:gd name="T3" fmla="*/ 53 h 84"/>
                <a:gd name="T4" fmla="*/ 61 w 88"/>
                <a:gd name="T5" fmla="*/ 38 h 84"/>
                <a:gd name="T6" fmla="*/ 63 w 88"/>
                <a:gd name="T7" fmla="*/ 26 h 84"/>
                <a:gd name="T8" fmla="*/ 44 w 88"/>
                <a:gd name="T9" fmla="*/ 0 h 84"/>
                <a:gd name="T10" fmla="*/ 25 w 88"/>
                <a:gd name="T11" fmla="*/ 26 h 84"/>
                <a:gd name="T12" fmla="*/ 28 w 88"/>
                <a:gd name="T13" fmla="*/ 38 h 84"/>
                <a:gd name="T14" fmla="*/ 36 w 88"/>
                <a:gd name="T15" fmla="*/ 53 h 84"/>
                <a:gd name="T16" fmla="*/ 33 w 88"/>
                <a:gd name="T17" fmla="*/ 59 h 84"/>
                <a:gd name="T18" fmla="*/ 0 w 88"/>
                <a:gd name="T19" fmla="*/ 84 h 84"/>
                <a:gd name="T20" fmla="*/ 44 w 88"/>
                <a:gd name="T21" fmla="*/ 84 h 84"/>
                <a:gd name="T22" fmla="*/ 88 w 88"/>
                <a:gd name="T23" fmla="*/ 84 h 84"/>
                <a:gd name="T24" fmla="*/ 55 w 88"/>
                <a:gd name="T2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4">
                  <a:moveTo>
                    <a:pt x="55" y="59"/>
                  </a:moveTo>
                  <a:cubicBezTo>
                    <a:pt x="53" y="59"/>
                    <a:pt x="53" y="53"/>
                    <a:pt x="53" y="53"/>
                  </a:cubicBezTo>
                  <a:cubicBezTo>
                    <a:pt x="53" y="53"/>
                    <a:pt x="59" y="46"/>
                    <a:pt x="61" y="38"/>
                  </a:cubicBezTo>
                  <a:cubicBezTo>
                    <a:pt x="64" y="38"/>
                    <a:pt x="67" y="29"/>
                    <a:pt x="63" y="26"/>
                  </a:cubicBezTo>
                  <a:cubicBezTo>
                    <a:pt x="63" y="22"/>
                    <a:pt x="68" y="0"/>
                    <a:pt x="44" y="0"/>
                  </a:cubicBezTo>
                  <a:cubicBezTo>
                    <a:pt x="21" y="0"/>
                    <a:pt x="25" y="22"/>
                    <a:pt x="25" y="26"/>
                  </a:cubicBezTo>
                  <a:cubicBezTo>
                    <a:pt x="22" y="29"/>
                    <a:pt x="24" y="38"/>
                    <a:pt x="28" y="38"/>
                  </a:cubicBezTo>
                  <a:cubicBezTo>
                    <a:pt x="29" y="46"/>
                    <a:pt x="36" y="53"/>
                    <a:pt x="36" y="53"/>
                  </a:cubicBezTo>
                  <a:cubicBezTo>
                    <a:pt x="36" y="53"/>
                    <a:pt x="35" y="59"/>
                    <a:pt x="33" y="59"/>
                  </a:cubicBezTo>
                  <a:cubicBezTo>
                    <a:pt x="26" y="60"/>
                    <a:pt x="0" y="72"/>
                    <a:pt x="0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8" y="72"/>
                    <a:pt x="62" y="60"/>
                    <a:pt x="55" y="59"/>
                  </a:cubicBez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155"/>
            <p:cNvSpPr>
              <a:spLocks noEditPoints="1"/>
            </p:cNvSpPr>
            <p:nvPr/>
          </p:nvSpPr>
          <p:spPr bwMode="auto">
            <a:xfrm>
              <a:off x="8229065" y="4153225"/>
              <a:ext cx="196719" cy="196719"/>
            </a:xfrm>
            <a:custGeom>
              <a:avLst/>
              <a:gdLst>
                <a:gd name="T0" fmla="*/ 0 w 82"/>
                <a:gd name="T1" fmla="*/ 41 h 82"/>
                <a:gd name="T2" fmla="*/ 82 w 82"/>
                <a:gd name="T3" fmla="*/ 41 h 82"/>
                <a:gd name="T4" fmla="*/ 64 w 82"/>
                <a:gd name="T5" fmla="*/ 55 h 82"/>
                <a:gd name="T6" fmla="*/ 77 w 82"/>
                <a:gd name="T7" fmla="*/ 44 h 82"/>
                <a:gd name="T8" fmla="*/ 64 w 82"/>
                <a:gd name="T9" fmla="*/ 55 h 82"/>
                <a:gd name="T10" fmla="*/ 16 w 82"/>
                <a:gd name="T11" fmla="*/ 38 h 82"/>
                <a:gd name="T12" fmla="*/ 8 w 82"/>
                <a:gd name="T13" fmla="*/ 27 h 82"/>
                <a:gd name="T14" fmla="*/ 59 w 82"/>
                <a:gd name="T15" fmla="*/ 27 h 82"/>
                <a:gd name="T16" fmla="*/ 44 w 82"/>
                <a:gd name="T17" fmla="*/ 38 h 82"/>
                <a:gd name="T18" fmla="*/ 59 w 82"/>
                <a:gd name="T19" fmla="*/ 27 h 82"/>
                <a:gd name="T20" fmla="*/ 44 w 82"/>
                <a:gd name="T21" fmla="*/ 5 h 82"/>
                <a:gd name="T22" fmla="*/ 54 w 82"/>
                <a:gd name="T23" fmla="*/ 14 h 82"/>
                <a:gd name="T24" fmla="*/ 44 w 82"/>
                <a:gd name="T25" fmla="*/ 22 h 82"/>
                <a:gd name="T26" fmla="*/ 35 w 82"/>
                <a:gd name="T27" fmla="*/ 7 h 82"/>
                <a:gd name="T28" fmla="*/ 38 w 82"/>
                <a:gd name="T29" fmla="*/ 22 h 82"/>
                <a:gd name="T30" fmla="*/ 28 w 82"/>
                <a:gd name="T31" fmla="*/ 14 h 82"/>
                <a:gd name="T32" fmla="*/ 38 w 82"/>
                <a:gd name="T33" fmla="*/ 38 h 82"/>
                <a:gd name="T34" fmla="*/ 23 w 82"/>
                <a:gd name="T35" fmla="*/ 27 h 82"/>
                <a:gd name="T36" fmla="*/ 8 w 82"/>
                <a:gd name="T37" fmla="*/ 55 h 82"/>
                <a:gd name="T38" fmla="*/ 16 w 82"/>
                <a:gd name="T39" fmla="*/ 44 h 82"/>
                <a:gd name="T40" fmla="*/ 8 w 82"/>
                <a:gd name="T41" fmla="*/ 55 h 82"/>
                <a:gd name="T42" fmla="*/ 38 w 82"/>
                <a:gd name="T43" fmla="*/ 44 h 82"/>
                <a:gd name="T44" fmla="*/ 23 w 82"/>
                <a:gd name="T45" fmla="*/ 55 h 82"/>
                <a:gd name="T46" fmla="*/ 38 w 82"/>
                <a:gd name="T47" fmla="*/ 60 h 82"/>
                <a:gd name="T48" fmla="*/ 35 w 82"/>
                <a:gd name="T49" fmla="*/ 74 h 82"/>
                <a:gd name="T50" fmla="*/ 25 w 82"/>
                <a:gd name="T51" fmla="*/ 60 h 82"/>
                <a:gd name="T52" fmla="*/ 54 w 82"/>
                <a:gd name="T53" fmla="*/ 67 h 82"/>
                <a:gd name="T54" fmla="*/ 44 w 82"/>
                <a:gd name="T55" fmla="*/ 76 h 82"/>
                <a:gd name="T56" fmla="*/ 57 w 82"/>
                <a:gd name="T57" fmla="*/ 60 h 82"/>
                <a:gd name="T58" fmla="*/ 44 w 82"/>
                <a:gd name="T59" fmla="*/ 55 h 82"/>
                <a:gd name="T60" fmla="*/ 60 w 82"/>
                <a:gd name="T61" fmla="*/ 44 h 82"/>
                <a:gd name="T62" fmla="*/ 44 w 82"/>
                <a:gd name="T63" fmla="*/ 55 h 82"/>
                <a:gd name="T64" fmla="*/ 64 w 82"/>
                <a:gd name="T65" fmla="*/ 27 h 82"/>
                <a:gd name="T66" fmla="*/ 77 w 82"/>
                <a:gd name="T67" fmla="*/ 38 h 82"/>
                <a:gd name="T68" fmla="*/ 71 w 82"/>
                <a:gd name="T69" fmla="*/ 22 h 82"/>
                <a:gd name="T70" fmla="*/ 57 w 82"/>
                <a:gd name="T71" fmla="*/ 9 h 82"/>
                <a:gd name="T72" fmla="*/ 71 w 82"/>
                <a:gd name="T73" fmla="*/ 22 h 82"/>
                <a:gd name="T74" fmla="*/ 26 w 82"/>
                <a:gd name="T75" fmla="*/ 9 h 82"/>
                <a:gd name="T76" fmla="*/ 11 w 82"/>
                <a:gd name="T77" fmla="*/ 22 h 82"/>
                <a:gd name="T78" fmla="*/ 11 w 82"/>
                <a:gd name="T79" fmla="*/ 60 h 82"/>
                <a:gd name="T80" fmla="*/ 26 w 82"/>
                <a:gd name="T81" fmla="*/ 73 h 82"/>
                <a:gd name="T82" fmla="*/ 11 w 82"/>
                <a:gd name="T83" fmla="*/ 60 h 82"/>
                <a:gd name="T84" fmla="*/ 57 w 82"/>
                <a:gd name="T85" fmla="*/ 73 h 82"/>
                <a:gd name="T86" fmla="*/ 71 w 82"/>
                <a:gd name="T8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ubicBezTo>
                    <a:pt x="82" y="18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1"/>
                    <a:pt x="66" y="47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7"/>
                    <a:pt x="76" y="51"/>
                    <a:pt x="74" y="55"/>
                  </a:cubicBezTo>
                  <a:lnTo>
                    <a:pt x="64" y="55"/>
                  </a:lnTo>
                  <a:close/>
                  <a:moveTo>
                    <a:pt x="18" y="27"/>
                  </a:moveTo>
                  <a:cubicBezTo>
                    <a:pt x="17" y="31"/>
                    <a:pt x="17" y="34"/>
                    <a:pt x="1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4"/>
                    <a:pt x="7" y="31"/>
                    <a:pt x="8" y="27"/>
                  </a:cubicBezTo>
                  <a:lnTo>
                    <a:pt x="18" y="27"/>
                  </a:lnTo>
                  <a:close/>
                  <a:moveTo>
                    <a:pt x="59" y="27"/>
                  </a:moveTo>
                  <a:cubicBezTo>
                    <a:pt x="60" y="31"/>
                    <a:pt x="60" y="34"/>
                    <a:pt x="60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59" y="27"/>
                  </a:lnTo>
                  <a:close/>
                  <a:moveTo>
                    <a:pt x="44" y="22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5" y="6"/>
                    <a:pt x="46" y="6"/>
                    <a:pt x="48" y="7"/>
                  </a:cubicBezTo>
                  <a:cubicBezTo>
                    <a:pt x="50" y="9"/>
                    <a:pt x="52" y="11"/>
                    <a:pt x="54" y="14"/>
                  </a:cubicBezTo>
                  <a:cubicBezTo>
                    <a:pt x="55" y="17"/>
                    <a:pt x="56" y="19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4"/>
                  </a:moveTo>
                  <a:cubicBezTo>
                    <a:pt x="30" y="11"/>
                    <a:pt x="32" y="9"/>
                    <a:pt x="35" y="7"/>
                  </a:cubicBezTo>
                  <a:cubicBezTo>
                    <a:pt x="36" y="6"/>
                    <a:pt x="37" y="6"/>
                    <a:pt x="38" y="5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19"/>
                    <a:pt x="27" y="17"/>
                    <a:pt x="28" y="14"/>
                  </a:cubicBezTo>
                  <a:close/>
                  <a:moveTo>
                    <a:pt x="38" y="27"/>
                  </a:moveTo>
                  <a:cubicBezTo>
                    <a:pt x="38" y="38"/>
                    <a:pt x="38" y="38"/>
                    <a:pt x="38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4"/>
                    <a:pt x="23" y="31"/>
                    <a:pt x="23" y="27"/>
                  </a:cubicBezTo>
                  <a:lnTo>
                    <a:pt x="38" y="27"/>
                  </a:lnTo>
                  <a:close/>
                  <a:moveTo>
                    <a:pt x="8" y="55"/>
                  </a:moveTo>
                  <a:cubicBezTo>
                    <a:pt x="7" y="51"/>
                    <a:pt x="6" y="47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7"/>
                    <a:pt x="17" y="51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1"/>
                    <a:pt x="22" y="47"/>
                    <a:pt x="22" y="44"/>
                  </a:cubicBezTo>
                  <a:close/>
                  <a:moveTo>
                    <a:pt x="38" y="60"/>
                  </a:move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6" y="75"/>
                    <a:pt x="35" y="74"/>
                  </a:cubicBezTo>
                  <a:cubicBezTo>
                    <a:pt x="32" y="73"/>
                    <a:pt x="30" y="70"/>
                    <a:pt x="28" y="67"/>
                  </a:cubicBezTo>
                  <a:cubicBezTo>
                    <a:pt x="27" y="65"/>
                    <a:pt x="26" y="63"/>
                    <a:pt x="25" y="60"/>
                  </a:cubicBezTo>
                  <a:cubicBezTo>
                    <a:pt x="38" y="60"/>
                    <a:pt x="38" y="60"/>
                    <a:pt x="38" y="60"/>
                  </a:cubicBezTo>
                  <a:close/>
                  <a:moveTo>
                    <a:pt x="54" y="67"/>
                  </a:moveTo>
                  <a:cubicBezTo>
                    <a:pt x="52" y="70"/>
                    <a:pt x="50" y="73"/>
                    <a:pt x="48" y="74"/>
                  </a:cubicBezTo>
                  <a:cubicBezTo>
                    <a:pt x="46" y="75"/>
                    <a:pt x="45" y="76"/>
                    <a:pt x="44" y="7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6" y="63"/>
                    <a:pt x="55" y="65"/>
                    <a:pt x="54" y="67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7"/>
                    <a:pt x="60" y="51"/>
                    <a:pt x="59" y="55"/>
                  </a:cubicBezTo>
                  <a:lnTo>
                    <a:pt x="44" y="55"/>
                  </a:lnTo>
                  <a:close/>
                  <a:moveTo>
                    <a:pt x="66" y="38"/>
                  </a:moveTo>
                  <a:cubicBezTo>
                    <a:pt x="66" y="34"/>
                    <a:pt x="65" y="31"/>
                    <a:pt x="6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6" y="31"/>
                    <a:pt x="76" y="34"/>
                    <a:pt x="77" y="38"/>
                  </a:cubicBezTo>
                  <a:lnTo>
                    <a:pt x="66" y="38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2"/>
                    <a:pt x="57" y="9"/>
                  </a:cubicBezTo>
                  <a:cubicBezTo>
                    <a:pt x="60" y="10"/>
                    <a:pt x="63" y="13"/>
                    <a:pt x="66" y="16"/>
                  </a:cubicBezTo>
                  <a:cubicBezTo>
                    <a:pt x="68" y="17"/>
                    <a:pt x="70" y="19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3"/>
                    <a:pt x="22" y="10"/>
                    <a:pt x="26" y="9"/>
                  </a:cubicBezTo>
                  <a:cubicBezTo>
                    <a:pt x="23" y="12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19"/>
                    <a:pt x="14" y="17"/>
                    <a:pt x="16" y="16"/>
                  </a:cubicBezTo>
                  <a:close/>
                  <a:moveTo>
                    <a:pt x="11" y="60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21" y="65"/>
                    <a:pt x="23" y="69"/>
                    <a:pt x="26" y="73"/>
                  </a:cubicBezTo>
                  <a:cubicBezTo>
                    <a:pt x="22" y="71"/>
                    <a:pt x="19" y="69"/>
                    <a:pt x="16" y="66"/>
                  </a:cubicBezTo>
                  <a:cubicBezTo>
                    <a:pt x="14" y="64"/>
                    <a:pt x="12" y="62"/>
                    <a:pt x="11" y="60"/>
                  </a:cubicBezTo>
                  <a:close/>
                  <a:moveTo>
                    <a:pt x="66" y="66"/>
                  </a:moveTo>
                  <a:cubicBezTo>
                    <a:pt x="63" y="69"/>
                    <a:pt x="60" y="71"/>
                    <a:pt x="57" y="73"/>
                  </a:cubicBezTo>
                  <a:cubicBezTo>
                    <a:pt x="59" y="69"/>
                    <a:pt x="61" y="65"/>
                    <a:pt x="63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2"/>
                    <a:pt x="68" y="64"/>
                    <a:pt x="66" y="66"/>
                  </a:cubicBez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156"/>
            <p:cNvSpPr>
              <a:spLocks noEditPoints="1"/>
            </p:cNvSpPr>
            <p:nvPr/>
          </p:nvSpPr>
          <p:spPr bwMode="auto">
            <a:xfrm>
              <a:off x="8814818" y="2915659"/>
              <a:ext cx="164422" cy="174697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7 h 73"/>
                <a:gd name="T34" fmla="*/ 19 w 69"/>
                <a:gd name="T35" fmla="*/ 37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19" y="37"/>
                    <a:pt x="19" y="37"/>
                    <a:pt x="19" y="37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157"/>
            <p:cNvSpPr>
              <a:spLocks noEditPoints="1"/>
            </p:cNvSpPr>
            <p:nvPr/>
          </p:nvSpPr>
          <p:spPr bwMode="auto">
            <a:xfrm>
              <a:off x="8948410" y="1868938"/>
              <a:ext cx="182039" cy="21139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3"/>
                    <a:pt x="30" y="12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solidFill>
              <a:srgbClr val="06BED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158"/>
            <p:cNvSpPr>
              <a:spLocks noEditPoints="1"/>
            </p:cNvSpPr>
            <p:nvPr/>
          </p:nvSpPr>
          <p:spPr bwMode="auto">
            <a:xfrm>
              <a:off x="8713521" y="3241566"/>
              <a:ext cx="184974" cy="184974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9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2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2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159"/>
            <p:cNvSpPr>
              <a:spLocks noEditPoints="1"/>
            </p:cNvSpPr>
            <p:nvPr/>
          </p:nvSpPr>
          <p:spPr bwMode="auto">
            <a:xfrm>
              <a:off x="8394955" y="3740704"/>
              <a:ext cx="171762" cy="148273"/>
            </a:xfrm>
            <a:custGeom>
              <a:avLst/>
              <a:gdLst>
                <a:gd name="T0" fmla="*/ 18 w 72"/>
                <a:gd name="T1" fmla="*/ 0 h 62"/>
                <a:gd name="T2" fmla="*/ 54 w 72"/>
                <a:gd name="T3" fmla="*/ 0 h 62"/>
                <a:gd name="T4" fmla="*/ 54 w 72"/>
                <a:gd name="T5" fmla="*/ 9 h 62"/>
                <a:gd name="T6" fmla="*/ 18 w 72"/>
                <a:gd name="T7" fmla="*/ 9 h 62"/>
                <a:gd name="T8" fmla="*/ 18 w 72"/>
                <a:gd name="T9" fmla="*/ 0 h 62"/>
                <a:gd name="T10" fmla="*/ 67 w 72"/>
                <a:gd name="T11" fmla="*/ 13 h 62"/>
                <a:gd name="T12" fmla="*/ 4 w 72"/>
                <a:gd name="T13" fmla="*/ 13 h 62"/>
                <a:gd name="T14" fmla="*/ 0 w 72"/>
                <a:gd name="T15" fmla="*/ 18 h 62"/>
                <a:gd name="T16" fmla="*/ 0 w 72"/>
                <a:gd name="T17" fmla="*/ 40 h 62"/>
                <a:gd name="T18" fmla="*/ 4 w 72"/>
                <a:gd name="T19" fmla="*/ 44 h 62"/>
                <a:gd name="T20" fmla="*/ 18 w 72"/>
                <a:gd name="T21" fmla="*/ 44 h 62"/>
                <a:gd name="T22" fmla="*/ 18 w 72"/>
                <a:gd name="T23" fmla="*/ 62 h 62"/>
                <a:gd name="T24" fmla="*/ 54 w 72"/>
                <a:gd name="T25" fmla="*/ 62 h 62"/>
                <a:gd name="T26" fmla="*/ 54 w 72"/>
                <a:gd name="T27" fmla="*/ 44 h 62"/>
                <a:gd name="T28" fmla="*/ 67 w 72"/>
                <a:gd name="T29" fmla="*/ 44 h 62"/>
                <a:gd name="T30" fmla="*/ 72 w 72"/>
                <a:gd name="T31" fmla="*/ 40 h 62"/>
                <a:gd name="T32" fmla="*/ 72 w 72"/>
                <a:gd name="T33" fmla="*/ 18 h 62"/>
                <a:gd name="T34" fmla="*/ 67 w 72"/>
                <a:gd name="T35" fmla="*/ 13 h 62"/>
                <a:gd name="T36" fmla="*/ 49 w 72"/>
                <a:gd name="T37" fmla="*/ 58 h 62"/>
                <a:gd name="T38" fmla="*/ 22 w 72"/>
                <a:gd name="T39" fmla="*/ 58 h 62"/>
                <a:gd name="T40" fmla="*/ 22 w 72"/>
                <a:gd name="T41" fmla="*/ 35 h 62"/>
                <a:gd name="T42" fmla="*/ 49 w 72"/>
                <a:gd name="T43" fmla="*/ 35 h 62"/>
                <a:gd name="T44" fmla="*/ 49 w 72"/>
                <a:gd name="T45" fmla="*/ 58 h 62"/>
                <a:gd name="T46" fmla="*/ 68 w 72"/>
                <a:gd name="T47" fmla="*/ 20 h 62"/>
                <a:gd name="T48" fmla="*/ 65 w 72"/>
                <a:gd name="T49" fmla="*/ 23 h 62"/>
                <a:gd name="T50" fmla="*/ 62 w 72"/>
                <a:gd name="T51" fmla="*/ 20 h 62"/>
                <a:gd name="T52" fmla="*/ 65 w 72"/>
                <a:gd name="T53" fmla="*/ 17 h 62"/>
                <a:gd name="T54" fmla="*/ 68 w 72"/>
                <a:gd name="T55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2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5"/>
                    <a:pt x="0" y="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70" y="44"/>
                    <a:pt x="72" y="42"/>
                    <a:pt x="72" y="40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5"/>
                    <a:pt x="70" y="13"/>
                    <a:pt x="67" y="13"/>
                  </a:cubicBezTo>
                  <a:close/>
                  <a:moveTo>
                    <a:pt x="49" y="58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49" y="35"/>
                    <a:pt x="49" y="35"/>
                    <a:pt x="49" y="35"/>
                  </a:cubicBezTo>
                  <a:lnTo>
                    <a:pt x="49" y="58"/>
                  </a:lnTo>
                  <a:close/>
                  <a:moveTo>
                    <a:pt x="68" y="20"/>
                  </a:moveTo>
                  <a:cubicBezTo>
                    <a:pt x="68" y="22"/>
                    <a:pt x="67" y="23"/>
                    <a:pt x="65" y="23"/>
                  </a:cubicBezTo>
                  <a:cubicBezTo>
                    <a:pt x="63" y="23"/>
                    <a:pt x="62" y="22"/>
                    <a:pt x="62" y="20"/>
                  </a:cubicBezTo>
                  <a:cubicBezTo>
                    <a:pt x="62" y="18"/>
                    <a:pt x="63" y="17"/>
                    <a:pt x="65" y="17"/>
                  </a:cubicBezTo>
                  <a:cubicBezTo>
                    <a:pt x="67" y="17"/>
                    <a:pt x="68" y="18"/>
                    <a:pt x="68" y="20"/>
                  </a:cubicBezTo>
                  <a:close/>
                </a:path>
              </a:pathLst>
            </a:custGeom>
            <a:solidFill>
              <a:srgbClr val="06BED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 160"/>
            <p:cNvSpPr>
              <a:spLocks noEditPoints="1"/>
            </p:cNvSpPr>
            <p:nvPr/>
          </p:nvSpPr>
          <p:spPr bwMode="auto">
            <a:xfrm>
              <a:off x="8657736" y="3598302"/>
              <a:ext cx="173230" cy="173230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6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6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06BED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161"/>
            <p:cNvSpPr>
              <a:spLocks noEditPoints="1"/>
            </p:cNvSpPr>
            <p:nvPr/>
          </p:nvSpPr>
          <p:spPr bwMode="auto">
            <a:xfrm>
              <a:off x="9008600" y="1528350"/>
              <a:ext cx="165890" cy="165890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5 h 69"/>
                <a:gd name="T14" fmla="*/ 35 w 69"/>
                <a:gd name="T15" fmla="*/ 7 h 69"/>
                <a:gd name="T16" fmla="*/ 62 w 69"/>
                <a:gd name="T17" fmla="*/ 35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5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5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5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5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5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 162"/>
            <p:cNvSpPr/>
            <p:nvPr/>
          </p:nvSpPr>
          <p:spPr bwMode="auto">
            <a:xfrm>
              <a:off x="8456613" y="3033103"/>
              <a:ext cx="182039" cy="189378"/>
            </a:xfrm>
            <a:custGeom>
              <a:avLst/>
              <a:gdLst>
                <a:gd name="T0" fmla="*/ 59 w 124"/>
                <a:gd name="T1" fmla="*/ 129 h 129"/>
                <a:gd name="T2" fmla="*/ 59 w 124"/>
                <a:gd name="T3" fmla="*/ 70 h 129"/>
                <a:gd name="T4" fmla="*/ 0 w 124"/>
                <a:gd name="T5" fmla="*/ 129 h 129"/>
                <a:gd name="T6" fmla="*/ 0 w 124"/>
                <a:gd name="T7" fmla="*/ 0 h 129"/>
                <a:gd name="T8" fmla="*/ 59 w 124"/>
                <a:gd name="T9" fmla="*/ 58 h 129"/>
                <a:gd name="T10" fmla="*/ 59 w 124"/>
                <a:gd name="T11" fmla="*/ 0 h 129"/>
                <a:gd name="T12" fmla="*/ 124 w 124"/>
                <a:gd name="T13" fmla="*/ 65 h 129"/>
                <a:gd name="T14" fmla="*/ 59 w 124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29">
                  <a:moveTo>
                    <a:pt x="59" y="129"/>
                  </a:moveTo>
                  <a:lnTo>
                    <a:pt x="59" y="70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9" y="58"/>
                  </a:lnTo>
                  <a:lnTo>
                    <a:pt x="59" y="0"/>
                  </a:lnTo>
                  <a:lnTo>
                    <a:pt x="124" y="65"/>
                  </a:lnTo>
                  <a:lnTo>
                    <a:pt x="59" y="129"/>
                  </a:lnTo>
                  <a:close/>
                </a:path>
              </a:pathLst>
            </a:custGeom>
            <a:solidFill>
              <a:srgbClr val="06BED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 163"/>
            <p:cNvSpPr>
              <a:spLocks noEditPoints="1"/>
            </p:cNvSpPr>
            <p:nvPr/>
          </p:nvSpPr>
          <p:spPr bwMode="auto">
            <a:xfrm>
              <a:off x="8631311" y="2371011"/>
              <a:ext cx="192315" cy="190847"/>
            </a:xfrm>
            <a:custGeom>
              <a:avLst/>
              <a:gdLst>
                <a:gd name="T0" fmla="*/ 0 w 131"/>
                <a:gd name="T1" fmla="*/ 130 h 130"/>
                <a:gd name="T2" fmla="*/ 66 w 131"/>
                <a:gd name="T3" fmla="*/ 130 h 130"/>
                <a:gd name="T4" fmla="*/ 66 w 131"/>
                <a:gd name="T5" fmla="*/ 0 h 130"/>
                <a:gd name="T6" fmla="*/ 0 w 131"/>
                <a:gd name="T7" fmla="*/ 0 h 130"/>
                <a:gd name="T8" fmla="*/ 0 w 131"/>
                <a:gd name="T9" fmla="*/ 130 h 130"/>
                <a:gd name="T10" fmla="*/ 41 w 131"/>
                <a:gd name="T11" fmla="*/ 16 h 130"/>
                <a:gd name="T12" fmla="*/ 58 w 131"/>
                <a:gd name="T13" fmla="*/ 16 h 130"/>
                <a:gd name="T14" fmla="*/ 58 w 131"/>
                <a:gd name="T15" fmla="*/ 32 h 130"/>
                <a:gd name="T16" fmla="*/ 41 w 131"/>
                <a:gd name="T17" fmla="*/ 32 h 130"/>
                <a:gd name="T18" fmla="*/ 41 w 131"/>
                <a:gd name="T19" fmla="*/ 16 h 130"/>
                <a:gd name="T20" fmla="*/ 41 w 131"/>
                <a:gd name="T21" fmla="*/ 49 h 130"/>
                <a:gd name="T22" fmla="*/ 58 w 131"/>
                <a:gd name="T23" fmla="*/ 49 h 130"/>
                <a:gd name="T24" fmla="*/ 58 w 131"/>
                <a:gd name="T25" fmla="*/ 65 h 130"/>
                <a:gd name="T26" fmla="*/ 41 w 131"/>
                <a:gd name="T27" fmla="*/ 65 h 130"/>
                <a:gd name="T28" fmla="*/ 41 w 131"/>
                <a:gd name="T29" fmla="*/ 49 h 130"/>
                <a:gd name="T30" fmla="*/ 41 w 131"/>
                <a:gd name="T31" fmla="*/ 81 h 130"/>
                <a:gd name="T32" fmla="*/ 58 w 131"/>
                <a:gd name="T33" fmla="*/ 81 h 130"/>
                <a:gd name="T34" fmla="*/ 58 w 131"/>
                <a:gd name="T35" fmla="*/ 98 h 130"/>
                <a:gd name="T36" fmla="*/ 41 w 131"/>
                <a:gd name="T37" fmla="*/ 98 h 130"/>
                <a:gd name="T38" fmla="*/ 41 w 131"/>
                <a:gd name="T39" fmla="*/ 81 h 130"/>
                <a:gd name="T40" fmla="*/ 9 w 131"/>
                <a:gd name="T41" fmla="*/ 16 h 130"/>
                <a:gd name="T42" fmla="*/ 25 w 131"/>
                <a:gd name="T43" fmla="*/ 16 h 130"/>
                <a:gd name="T44" fmla="*/ 25 w 131"/>
                <a:gd name="T45" fmla="*/ 32 h 130"/>
                <a:gd name="T46" fmla="*/ 9 w 131"/>
                <a:gd name="T47" fmla="*/ 32 h 130"/>
                <a:gd name="T48" fmla="*/ 9 w 131"/>
                <a:gd name="T49" fmla="*/ 16 h 130"/>
                <a:gd name="T50" fmla="*/ 9 w 131"/>
                <a:gd name="T51" fmla="*/ 49 h 130"/>
                <a:gd name="T52" fmla="*/ 25 w 131"/>
                <a:gd name="T53" fmla="*/ 49 h 130"/>
                <a:gd name="T54" fmla="*/ 25 w 131"/>
                <a:gd name="T55" fmla="*/ 65 h 130"/>
                <a:gd name="T56" fmla="*/ 9 w 131"/>
                <a:gd name="T57" fmla="*/ 65 h 130"/>
                <a:gd name="T58" fmla="*/ 9 w 131"/>
                <a:gd name="T59" fmla="*/ 49 h 130"/>
                <a:gd name="T60" fmla="*/ 9 w 131"/>
                <a:gd name="T61" fmla="*/ 81 h 130"/>
                <a:gd name="T62" fmla="*/ 25 w 131"/>
                <a:gd name="T63" fmla="*/ 81 h 130"/>
                <a:gd name="T64" fmla="*/ 25 w 131"/>
                <a:gd name="T65" fmla="*/ 98 h 130"/>
                <a:gd name="T66" fmla="*/ 9 w 131"/>
                <a:gd name="T67" fmla="*/ 98 h 130"/>
                <a:gd name="T68" fmla="*/ 9 w 131"/>
                <a:gd name="T69" fmla="*/ 81 h 130"/>
                <a:gd name="T70" fmla="*/ 74 w 131"/>
                <a:gd name="T71" fmla="*/ 41 h 130"/>
                <a:gd name="T72" fmla="*/ 131 w 131"/>
                <a:gd name="T73" fmla="*/ 41 h 130"/>
                <a:gd name="T74" fmla="*/ 131 w 131"/>
                <a:gd name="T75" fmla="*/ 49 h 130"/>
                <a:gd name="T76" fmla="*/ 74 w 131"/>
                <a:gd name="T77" fmla="*/ 49 h 130"/>
                <a:gd name="T78" fmla="*/ 74 w 131"/>
                <a:gd name="T79" fmla="*/ 41 h 130"/>
                <a:gd name="T80" fmla="*/ 74 w 131"/>
                <a:gd name="T81" fmla="*/ 130 h 130"/>
                <a:gd name="T82" fmla="*/ 90 w 131"/>
                <a:gd name="T83" fmla="*/ 130 h 130"/>
                <a:gd name="T84" fmla="*/ 90 w 131"/>
                <a:gd name="T85" fmla="*/ 98 h 130"/>
                <a:gd name="T86" fmla="*/ 115 w 131"/>
                <a:gd name="T87" fmla="*/ 98 h 130"/>
                <a:gd name="T88" fmla="*/ 115 w 131"/>
                <a:gd name="T89" fmla="*/ 130 h 130"/>
                <a:gd name="T90" fmla="*/ 131 w 131"/>
                <a:gd name="T91" fmla="*/ 130 h 130"/>
                <a:gd name="T92" fmla="*/ 131 w 131"/>
                <a:gd name="T93" fmla="*/ 57 h 130"/>
                <a:gd name="T94" fmla="*/ 74 w 131"/>
                <a:gd name="T95" fmla="*/ 57 h 130"/>
                <a:gd name="T96" fmla="*/ 74 w 131"/>
                <a:gd name="T9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30">
                  <a:moveTo>
                    <a:pt x="0" y="130"/>
                  </a:moveTo>
                  <a:lnTo>
                    <a:pt x="66" y="13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30"/>
                  </a:lnTo>
                  <a:close/>
                  <a:moveTo>
                    <a:pt x="41" y="16"/>
                  </a:moveTo>
                  <a:lnTo>
                    <a:pt x="58" y="16"/>
                  </a:lnTo>
                  <a:lnTo>
                    <a:pt x="58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1" y="49"/>
                  </a:moveTo>
                  <a:lnTo>
                    <a:pt x="58" y="49"/>
                  </a:lnTo>
                  <a:lnTo>
                    <a:pt x="58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41" y="81"/>
                  </a:moveTo>
                  <a:lnTo>
                    <a:pt x="58" y="81"/>
                  </a:lnTo>
                  <a:lnTo>
                    <a:pt x="58" y="98"/>
                  </a:lnTo>
                  <a:lnTo>
                    <a:pt x="41" y="98"/>
                  </a:lnTo>
                  <a:lnTo>
                    <a:pt x="41" y="81"/>
                  </a:lnTo>
                  <a:close/>
                  <a:moveTo>
                    <a:pt x="9" y="16"/>
                  </a:moveTo>
                  <a:lnTo>
                    <a:pt x="25" y="16"/>
                  </a:lnTo>
                  <a:lnTo>
                    <a:pt x="25" y="32"/>
                  </a:lnTo>
                  <a:lnTo>
                    <a:pt x="9" y="32"/>
                  </a:lnTo>
                  <a:lnTo>
                    <a:pt x="9" y="16"/>
                  </a:lnTo>
                  <a:close/>
                  <a:moveTo>
                    <a:pt x="9" y="49"/>
                  </a:moveTo>
                  <a:lnTo>
                    <a:pt x="25" y="49"/>
                  </a:lnTo>
                  <a:lnTo>
                    <a:pt x="25" y="65"/>
                  </a:lnTo>
                  <a:lnTo>
                    <a:pt x="9" y="65"/>
                  </a:lnTo>
                  <a:lnTo>
                    <a:pt x="9" y="49"/>
                  </a:lnTo>
                  <a:close/>
                  <a:moveTo>
                    <a:pt x="9" y="81"/>
                  </a:moveTo>
                  <a:lnTo>
                    <a:pt x="25" y="81"/>
                  </a:lnTo>
                  <a:lnTo>
                    <a:pt x="25" y="98"/>
                  </a:lnTo>
                  <a:lnTo>
                    <a:pt x="9" y="98"/>
                  </a:lnTo>
                  <a:lnTo>
                    <a:pt x="9" y="81"/>
                  </a:lnTo>
                  <a:close/>
                  <a:moveTo>
                    <a:pt x="74" y="41"/>
                  </a:moveTo>
                  <a:lnTo>
                    <a:pt x="131" y="41"/>
                  </a:lnTo>
                  <a:lnTo>
                    <a:pt x="131" y="49"/>
                  </a:lnTo>
                  <a:lnTo>
                    <a:pt x="74" y="49"/>
                  </a:lnTo>
                  <a:lnTo>
                    <a:pt x="74" y="41"/>
                  </a:lnTo>
                  <a:close/>
                  <a:moveTo>
                    <a:pt x="74" y="130"/>
                  </a:moveTo>
                  <a:lnTo>
                    <a:pt x="90" y="130"/>
                  </a:lnTo>
                  <a:lnTo>
                    <a:pt x="90" y="98"/>
                  </a:lnTo>
                  <a:lnTo>
                    <a:pt x="115" y="98"/>
                  </a:lnTo>
                  <a:lnTo>
                    <a:pt x="115" y="130"/>
                  </a:lnTo>
                  <a:lnTo>
                    <a:pt x="131" y="130"/>
                  </a:lnTo>
                  <a:lnTo>
                    <a:pt x="131" y="57"/>
                  </a:lnTo>
                  <a:lnTo>
                    <a:pt x="74" y="57"/>
                  </a:lnTo>
                  <a:lnTo>
                    <a:pt x="74" y="130"/>
                  </a:lnTo>
                  <a:close/>
                </a:path>
              </a:pathLst>
            </a:custGeom>
            <a:solidFill>
              <a:srgbClr val="06BED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 164"/>
            <p:cNvSpPr>
              <a:spLocks noEditPoints="1"/>
            </p:cNvSpPr>
            <p:nvPr/>
          </p:nvSpPr>
          <p:spPr bwMode="auto">
            <a:xfrm>
              <a:off x="8716458" y="2693983"/>
              <a:ext cx="110104" cy="115975"/>
            </a:xfrm>
            <a:custGeom>
              <a:avLst/>
              <a:gdLst>
                <a:gd name="T0" fmla="*/ 43 w 46"/>
                <a:gd name="T1" fmla="*/ 29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4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9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9"/>
                  </a:moveTo>
                  <a:cubicBezTo>
                    <a:pt x="40" y="24"/>
                    <a:pt x="42" y="19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9"/>
                    <a:pt x="18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solidFill>
              <a:srgbClr val="06BED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 166"/>
            <p:cNvSpPr>
              <a:spLocks noEditPoints="1"/>
            </p:cNvSpPr>
            <p:nvPr/>
          </p:nvSpPr>
          <p:spPr bwMode="auto">
            <a:xfrm>
              <a:off x="8478634" y="3392775"/>
              <a:ext cx="80743" cy="155614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50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9 h 65"/>
                <a:gd name="T26" fmla="*/ 22 w 34"/>
                <a:gd name="T27" fmla="*/ 59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4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2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3 h 65"/>
                <a:gd name="T58" fmla="*/ 21 w 34"/>
                <a:gd name="T59" fmla="*/ 20 h 65"/>
                <a:gd name="T60" fmla="*/ 28 w 34"/>
                <a:gd name="T61" fmla="*/ 22 h 65"/>
                <a:gd name="T62" fmla="*/ 26 w 34"/>
                <a:gd name="T63" fmla="*/ 12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50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2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2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2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7"/>
                    <a:pt x="19" y="9"/>
                    <a:pt x="20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2"/>
                  </a:cubicBezTo>
                  <a:close/>
                </a:path>
              </a:pathLst>
            </a:custGeom>
            <a:solidFill>
              <a:srgbClr val="06BED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Freeform 167"/>
            <p:cNvSpPr/>
            <p:nvPr/>
          </p:nvSpPr>
          <p:spPr bwMode="auto">
            <a:xfrm>
              <a:off x="8535888" y="1898299"/>
              <a:ext cx="220207" cy="220207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8 h 92"/>
                <a:gd name="T24" fmla="*/ 21 w 92"/>
                <a:gd name="T25" fmla="*/ 92 h 92"/>
                <a:gd name="T26" fmla="*/ 0 w 92"/>
                <a:gd name="T27" fmla="*/ 78 h 92"/>
                <a:gd name="T28" fmla="*/ 21 w 92"/>
                <a:gd name="T29" fmla="*/ 63 h 92"/>
                <a:gd name="T30" fmla="*/ 29 w 92"/>
                <a:gd name="T31" fmla="*/ 65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86"/>
                    <a:pt x="32" y="92"/>
                    <a:pt x="21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5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Freeform 168"/>
            <p:cNvSpPr>
              <a:spLocks noEditPoints="1"/>
            </p:cNvSpPr>
            <p:nvPr/>
          </p:nvSpPr>
          <p:spPr bwMode="auto">
            <a:xfrm>
              <a:off x="8022070" y="3797957"/>
              <a:ext cx="170294" cy="151209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3 h 63"/>
                <a:gd name="T6" fmla="*/ 30 w 71"/>
                <a:gd name="T7" fmla="*/ 47 h 63"/>
                <a:gd name="T8" fmla="*/ 25 w 71"/>
                <a:gd name="T9" fmla="*/ 47 h 63"/>
                <a:gd name="T10" fmla="*/ 4 w 71"/>
                <a:gd name="T11" fmla="*/ 55 h 63"/>
                <a:gd name="T12" fmla="*/ 4 w 71"/>
                <a:gd name="T13" fmla="*/ 53 h 63"/>
                <a:gd name="T14" fmla="*/ 11 w 71"/>
                <a:gd name="T15" fmla="*/ 44 h 63"/>
                <a:gd name="T16" fmla="*/ 11 w 71"/>
                <a:gd name="T17" fmla="*/ 42 h 63"/>
                <a:gd name="T18" fmla="*/ 0 w 71"/>
                <a:gd name="T19" fmla="*/ 23 h 63"/>
                <a:gd name="T20" fmla="*/ 30 w 71"/>
                <a:gd name="T21" fmla="*/ 0 h 63"/>
                <a:gd name="T22" fmla="*/ 62 w 71"/>
                <a:gd name="T23" fmla="*/ 53 h 63"/>
                <a:gd name="T24" fmla="*/ 67 w 71"/>
                <a:gd name="T25" fmla="*/ 61 h 63"/>
                <a:gd name="T26" fmla="*/ 67 w 71"/>
                <a:gd name="T27" fmla="*/ 63 h 63"/>
                <a:gd name="T28" fmla="*/ 50 w 71"/>
                <a:gd name="T29" fmla="*/ 56 h 63"/>
                <a:gd name="T30" fmla="*/ 46 w 71"/>
                <a:gd name="T31" fmla="*/ 56 h 63"/>
                <a:gd name="T32" fmla="*/ 30 w 71"/>
                <a:gd name="T33" fmla="*/ 52 h 63"/>
                <a:gd name="T34" fmla="*/ 54 w 71"/>
                <a:gd name="T35" fmla="*/ 44 h 63"/>
                <a:gd name="T36" fmla="*/ 61 w 71"/>
                <a:gd name="T37" fmla="*/ 35 h 63"/>
                <a:gd name="T38" fmla="*/ 64 w 71"/>
                <a:gd name="T39" fmla="*/ 23 h 63"/>
                <a:gd name="T40" fmla="*/ 64 w 71"/>
                <a:gd name="T41" fmla="*/ 22 h 63"/>
                <a:gd name="T42" fmla="*/ 71 w 71"/>
                <a:gd name="T43" fmla="*/ 36 h 63"/>
                <a:gd name="T44" fmla="*/ 62 w 71"/>
                <a:gd name="T45" fmla="*/ 52 h 63"/>
                <a:gd name="T46" fmla="*/ 62 w 71"/>
                <a:gd name="T4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0"/>
                    <a:pt x="59" y="23"/>
                  </a:cubicBezTo>
                  <a:cubicBezTo>
                    <a:pt x="59" y="37"/>
                    <a:pt x="46" y="47"/>
                    <a:pt x="30" y="47"/>
                  </a:cubicBezTo>
                  <a:cubicBezTo>
                    <a:pt x="28" y="47"/>
                    <a:pt x="27" y="47"/>
                    <a:pt x="25" y="47"/>
                  </a:cubicBezTo>
                  <a:cubicBezTo>
                    <a:pt x="19" y="53"/>
                    <a:pt x="11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8" y="51"/>
                    <a:pt x="11" y="48"/>
                    <a:pt x="11" y="44"/>
                  </a:cubicBezTo>
                  <a:cubicBezTo>
                    <a:pt x="11" y="43"/>
                    <a:pt x="11" y="43"/>
                    <a:pt x="11" y="42"/>
                  </a:cubicBezTo>
                  <a:cubicBezTo>
                    <a:pt x="4" y="38"/>
                    <a:pt x="0" y="31"/>
                    <a:pt x="0" y="23"/>
                  </a:cubicBezTo>
                  <a:cubicBezTo>
                    <a:pt x="0" y="10"/>
                    <a:pt x="13" y="0"/>
                    <a:pt x="30" y="0"/>
                  </a:cubicBezTo>
                  <a:close/>
                  <a:moveTo>
                    <a:pt x="62" y="53"/>
                  </a:moveTo>
                  <a:cubicBezTo>
                    <a:pt x="62" y="57"/>
                    <a:pt x="64" y="60"/>
                    <a:pt x="67" y="61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2"/>
                    <a:pt x="55" y="61"/>
                    <a:pt x="50" y="56"/>
                  </a:cubicBezTo>
                  <a:cubicBezTo>
                    <a:pt x="48" y="56"/>
                    <a:pt x="47" y="56"/>
                    <a:pt x="46" y="56"/>
                  </a:cubicBezTo>
                  <a:cubicBezTo>
                    <a:pt x="40" y="56"/>
                    <a:pt x="34" y="55"/>
                    <a:pt x="30" y="52"/>
                  </a:cubicBezTo>
                  <a:cubicBezTo>
                    <a:pt x="39" y="52"/>
                    <a:pt x="47" y="49"/>
                    <a:pt x="54" y="44"/>
                  </a:cubicBezTo>
                  <a:cubicBezTo>
                    <a:pt x="57" y="41"/>
                    <a:pt x="59" y="38"/>
                    <a:pt x="61" y="35"/>
                  </a:cubicBezTo>
                  <a:cubicBezTo>
                    <a:pt x="63" y="31"/>
                    <a:pt x="64" y="27"/>
                    <a:pt x="64" y="23"/>
                  </a:cubicBezTo>
                  <a:cubicBezTo>
                    <a:pt x="64" y="23"/>
                    <a:pt x="64" y="22"/>
                    <a:pt x="64" y="22"/>
                  </a:cubicBezTo>
                  <a:cubicBezTo>
                    <a:pt x="68" y="25"/>
                    <a:pt x="71" y="30"/>
                    <a:pt x="71" y="36"/>
                  </a:cubicBezTo>
                  <a:cubicBezTo>
                    <a:pt x="71" y="42"/>
                    <a:pt x="67" y="48"/>
                    <a:pt x="62" y="52"/>
                  </a:cubicBezTo>
                  <a:cubicBezTo>
                    <a:pt x="62" y="52"/>
                    <a:pt x="62" y="53"/>
                    <a:pt x="62" y="53"/>
                  </a:cubicBez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Freeform 169"/>
            <p:cNvSpPr/>
            <p:nvPr/>
          </p:nvSpPr>
          <p:spPr bwMode="auto">
            <a:xfrm>
              <a:off x="8160067" y="3476455"/>
              <a:ext cx="155614" cy="155614"/>
            </a:xfrm>
            <a:custGeom>
              <a:avLst/>
              <a:gdLst>
                <a:gd name="T0" fmla="*/ 65 w 65"/>
                <a:gd name="T1" fmla="*/ 24 h 65"/>
                <a:gd name="T2" fmla="*/ 41 w 65"/>
                <a:gd name="T3" fmla="*/ 24 h 65"/>
                <a:gd name="T4" fmla="*/ 50 w 65"/>
                <a:gd name="T5" fmla="*/ 15 h 65"/>
                <a:gd name="T6" fmla="*/ 33 w 65"/>
                <a:gd name="T7" fmla="*/ 8 h 65"/>
                <a:gd name="T8" fmla="*/ 16 w 65"/>
                <a:gd name="T9" fmla="*/ 15 h 65"/>
                <a:gd name="T10" fmla="*/ 9 w 65"/>
                <a:gd name="T11" fmla="*/ 32 h 65"/>
                <a:gd name="T12" fmla="*/ 16 w 65"/>
                <a:gd name="T13" fmla="*/ 49 h 65"/>
                <a:gd name="T14" fmla="*/ 33 w 65"/>
                <a:gd name="T15" fmla="*/ 56 h 65"/>
                <a:gd name="T16" fmla="*/ 50 w 65"/>
                <a:gd name="T17" fmla="*/ 49 h 65"/>
                <a:gd name="T18" fmla="*/ 51 w 65"/>
                <a:gd name="T19" fmla="*/ 48 h 65"/>
                <a:gd name="T20" fmla="*/ 57 w 65"/>
                <a:gd name="T21" fmla="*/ 54 h 65"/>
                <a:gd name="T22" fmla="*/ 33 w 65"/>
                <a:gd name="T23" fmla="*/ 65 h 65"/>
                <a:gd name="T24" fmla="*/ 0 w 65"/>
                <a:gd name="T25" fmla="*/ 32 h 65"/>
                <a:gd name="T26" fmla="*/ 33 w 65"/>
                <a:gd name="T27" fmla="*/ 0 h 65"/>
                <a:gd name="T28" fmla="*/ 56 w 65"/>
                <a:gd name="T29" fmla="*/ 9 h 65"/>
                <a:gd name="T30" fmla="*/ 65 w 65"/>
                <a:gd name="T31" fmla="*/ 0 h 65"/>
                <a:gd name="T32" fmla="*/ 65 w 65"/>
                <a:gd name="T33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5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9"/>
                    <a:pt x="51" y="48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1" y="60"/>
                    <a:pt x="43" y="65"/>
                    <a:pt x="33" y="65"/>
                  </a:cubicBezTo>
                  <a:cubicBezTo>
                    <a:pt x="15" y="65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4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solidFill>
              <a:srgbClr val="06BED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Freeform 171"/>
            <p:cNvSpPr>
              <a:spLocks noEditPoints="1"/>
            </p:cNvSpPr>
            <p:nvPr/>
          </p:nvSpPr>
          <p:spPr bwMode="auto">
            <a:xfrm>
              <a:off x="8728202" y="1600285"/>
              <a:ext cx="129189" cy="127720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7" y="20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174"/>
            <p:cNvSpPr>
              <a:spLocks noEditPoints="1"/>
            </p:cNvSpPr>
            <p:nvPr/>
          </p:nvSpPr>
          <p:spPr bwMode="auto">
            <a:xfrm>
              <a:off x="7816543" y="3336989"/>
              <a:ext cx="151209" cy="149742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6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6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2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1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6 h 62"/>
                <a:gd name="T54" fmla="*/ 35 w 63"/>
                <a:gd name="T55" fmla="*/ 21 h 62"/>
                <a:gd name="T56" fmla="*/ 49 w 63"/>
                <a:gd name="T57" fmla="*/ 12 h 62"/>
                <a:gd name="T58" fmla="*/ 32 w 63"/>
                <a:gd name="T59" fmla="*/ 5 h 62"/>
                <a:gd name="T60" fmla="*/ 25 w 63"/>
                <a:gd name="T61" fmla="*/ 6 h 62"/>
                <a:gd name="T62" fmla="*/ 52 w 63"/>
                <a:gd name="T63" fmla="*/ 15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9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9"/>
                    <a:pt x="49" y="62"/>
                    <a:pt x="32" y="62"/>
                  </a:cubicBezTo>
                  <a:close/>
                  <a:moveTo>
                    <a:pt x="58" y="36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6"/>
                  </a:cubicBezTo>
                  <a:close/>
                  <a:moveTo>
                    <a:pt x="42" y="56"/>
                  </a:moveTo>
                  <a:cubicBezTo>
                    <a:pt x="41" y="54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2"/>
                  </a:cubicBezTo>
                  <a:cubicBezTo>
                    <a:pt x="34" y="32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6" y="7"/>
                    <a:pt x="31" y="13"/>
                    <a:pt x="35" y="21"/>
                  </a:cubicBezTo>
                  <a:cubicBezTo>
                    <a:pt x="45" y="18"/>
                    <a:pt x="49" y="12"/>
                    <a:pt x="49" y="12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2" y="15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8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5"/>
                  </a:cubicBezTo>
                  <a:close/>
                </a:path>
              </a:pathLst>
            </a:custGeom>
            <a:solidFill>
              <a:srgbClr val="06BED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175"/>
            <p:cNvSpPr>
              <a:spLocks noEditPoints="1"/>
            </p:cNvSpPr>
            <p:nvPr/>
          </p:nvSpPr>
          <p:spPr bwMode="auto">
            <a:xfrm>
              <a:off x="7768097" y="4134142"/>
              <a:ext cx="155614" cy="136528"/>
            </a:xfrm>
            <a:custGeom>
              <a:avLst/>
              <a:gdLst>
                <a:gd name="T0" fmla="*/ 65 w 65"/>
                <a:gd name="T1" fmla="*/ 19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9 h 57"/>
                <a:gd name="T10" fmla="*/ 6 w 65"/>
                <a:gd name="T11" fmla="*/ 33 h 57"/>
                <a:gd name="T12" fmla="*/ 6 w 65"/>
                <a:gd name="T13" fmla="*/ 33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3 h 57"/>
                <a:gd name="T22" fmla="*/ 59 w 65"/>
                <a:gd name="T23" fmla="*/ 33 h 57"/>
                <a:gd name="T24" fmla="*/ 65 w 65"/>
                <a:gd name="T25" fmla="*/ 19 h 57"/>
                <a:gd name="T26" fmla="*/ 54 w 65"/>
                <a:gd name="T27" fmla="*/ 27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7 h 57"/>
                <a:gd name="T36" fmla="*/ 8 w 65"/>
                <a:gd name="T37" fmla="*/ 19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9 h 57"/>
                <a:gd name="T50" fmla="*/ 54 w 65"/>
                <a:gd name="T51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9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5" y="24"/>
                    <a:pt x="65" y="19"/>
                  </a:cubicBezTo>
                  <a:close/>
                  <a:moveTo>
                    <a:pt x="54" y="2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8"/>
                    <a:pt x="32" y="48"/>
                  </a:cubicBezTo>
                  <a:cubicBezTo>
                    <a:pt x="32" y="48"/>
                    <a:pt x="32" y="47"/>
                    <a:pt x="32" y="4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4"/>
                    <a:pt x="8" y="22"/>
                    <a:pt x="8" y="19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9"/>
                  </a:cubicBezTo>
                  <a:cubicBezTo>
                    <a:pt x="57" y="22"/>
                    <a:pt x="56" y="24"/>
                    <a:pt x="54" y="27"/>
                  </a:cubicBez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177"/>
            <p:cNvSpPr>
              <a:spLocks noEditPoints="1"/>
            </p:cNvSpPr>
            <p:nvPr/>
          </p:nvSpPr>
          <p:spPr bwMode="auto">
            <a:xfrm>
              <a:off x="7994176" y="4445368"/>
              <a:ext cx="113040" cy="115975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20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"/>
                    <a:pt x="18" y="3"/>
                    <a:pt x="18" y="5"/>
                  </a:cubicBezTo>
                  <a:cubicBezTo>
                    <a:pt x="15" y="9"/>
                    <a:pt x="9" y="11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20"/>
                  </a:cubicBezTo>
                  <a:cubicBezTo>
                    <a:pt x="6" y="24"/>
                    <a:pt x="5" y="30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0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30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30"/>
                    <a:pt x="29" y="34"/>
                    <a:pt x="23" y="34"/>
                  </a:cubicBez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178"/>
            <p:cNvSpPr>
              <a:spLocks noEditPoints="1"/>
            </p:cNvSpPr>
            <p:nvPr/>
          </p:nvSpPr>
          <p:spPr bwMode="auto">
            <a:xfrm>
              <a:off x="7365851" y="4411602"/>
              <a:ext cx="186443" cy="187911"/>
            </a:xfrm>
            <a:custGeom>
              <a:avLst/>
              <a:gdLst>
                <a:gd name="T0" fmla="*/ 67 w 127"/>
                <a:gd name="T1" fmla="*/ 0 h 128"/>
                <a:gd name="T2" fmla="*/ 55 w 127"/>
                <a:gd name="T3" fmla="*/ 13 h 128"/>
                <a:gd name="T4" fmla="*/ 67 w 127"/>
                <a:gd name="T5" fmla="*/ 25 h 128"/>
                <a:gd name="T6" fmla="*/ 39 w 127"/>
                <a:gd name="T7" fmla="*/ 56 h 128"/>
                <a:gd name="T8" fmla="*/ 11 w 127"/>
                <a:gd name="T9" fmla="*/ 56 h 128"/>
                <a:gd name="T10" fmla="*/ 32 w 127"/>
                <a:gd name="T11" fmla="*/ 79 h 128"/>
                <a:gd name="T12" fmla="*/ 0 w 127"/>
                <a:gd name="T13" fmla="*/ 123 h 128"/>
                <a:gd name="T14" fmla="*/ 0 w 127"/>
                <a:gd name="T15" fmla="*/ 128 h 128"/>
                <a:gd name="T16" fmla="*/ 5 w 127"/>
                <a:gd name="T17" fmla="*/ 128 h 128"/>
                <a:gd name="T18" fmla="*/ 49 w 127"/>
                <a:gd name="T19" fmla="*/ 93 h 128"/>
                <a:gd name="T20" fmla="*/ 72 w 127"/>
                <a:gd name="T21" fmla="*/ 116 h 128"/>
                <a:gd name="T22" fmla="*/ 72 w 127"/>
                <a:gd name="T23" fmla="*/ 88 h 128"/>
                <a:gd name="T24" fmla="*/ 103 w 127"/>
                <a:gd name="T25" fmla="*/ 61 h 128"/>
                <a:gd name="T26" fmla="*/ 114 w 127"/>
                <a:gd name="T27" fmla="*/ 72 h 128"/>
                <a:gd name="T28" fmla="*/ 127 w 127"/>
                <a:gd name="T29" fmla="*/ 61 h 128"/>
                <a:gd name="T30" fmla="*/ 67 w 127"/>
                <a:gd name="T31" fmla="*/ 0 h 128"/>
                <a:gd name="T32" fmla="*/ 55 w 127"/>
                <a:gd name="T33" fmla="*/ 69 h 128"/>
                <a:gd name="T34" fmla="*/ 47 w 127"/>
                <a:gd name="T35" fmla="*/ 61 h 128"/>
                <a:gd name="T36" fmla="*/ 75 w 127"/>
                <a:gd name="T37" fmla="*/ 33 h 128"/>
                <a:gd name="T38" fmla="*/ 83 w 127"/>
                <a:gd name="T39" fmla="*/ 41 h 128"/>
                <a:gd name="T40" fmla="*/ 55 w 127"/>
                <a:gd name="T41" fmla="*/ 6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8">
                  <a:moveTo>
                    <a:pt x="67" y="0"/>
                  </a:moveTo>
                  <a:lnTo>
                    <a:pt x="55" y="13"/>
                  </a:lnTo>
                  <a:lnTo>
                    <a:pt x="67" y="25"/>
                  </a:lnTo>
                  <a:lnTo>
                    <a:pt x="39" y="56"/>
                  </a:lnTo>
                  <a:lnTo>
                    <a:pt x="11" y="56"/>
                  </a:lnTo>
                  <a:lnTo>
                    <a:pt x="32" y="79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5" y="128"/>
                  </a:lnTo>
                  <a:lnTo>
                    <a:pt x="49" y="93"/>
                  </a:lnTo>
                  <a:lnTo>
                    <a:pt x="72" y="116"/>
                  </a:lnTo>
                  <a:lnTo>
                    <a:pt x="72" y="88"/>
                  </a:lnTo>
                  <a:lnTo>
                    <a:pt x="103" y="61"/>
                  </a:lnTo>
                  <a:lnTo>
                    <a:pt x="114" y="72"/>
                  </a:lnTo>
                  <a:lnTo>
                    <a:pt x="127" y="61"/>
                  </a:lnTo>
                  <a:lnTo>
                    <a:pt x="67" y="0"/>
                  </a:lnTo>
                  <a:close/>
                  <a:moveTo>
                    <a:pt x="55" y="69"/>
                  </a:moveTo>
                  <a:lnTo>
                    <a:pt x="47" y="61"/>
                  </a:lnTo>
                  <a:lnTo>
                    <a:pt x="75" y="33"/>
                  </a:lnTo>
                  <a:lnTo>
                    <a:pt x="83" y="41"/>
                  </a:lnTo>
                  <a:lnTo>
                    <a:pt x="55" y="69"/>
                  </a:ln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Freeform 179"/>
            <p:cNvSpPr>
              <a:spLocks noEditPoints="1"/>
            </p:cNvSpPr>
            <p:nvPr/>
          </p:nvSpPr>
          <p:spPr bwMode="auto">
            <a:xfrm>
              <a:off x="7351170" y="3982931"/>
              <a:ext cx="136529" cy="139465"/>
            </a:xfrm>
            <a:custGeom>
              <a:avLst/>
              <a:gdLst>
                <a:gd name="T0" fmla="*/ 57 w 57"/>
                <a:gd name="T1" fmla="*/ 29 h 58"/>
                <a:gd name="T2" fmla="*/ 28 w 57"/>
                <a:gd name="T3" fmla="*/ 58 h 58"/>
                <a:gd name="T4" fmla="*/ 0 w 57"/>
                <a:gd name="T5" fmla="*/ 29 h 58"/>
                <a:gd name="T6" fmla="*/ 28 w 57"/>
                <a:gd name="T7" fmla="*/ 0 h 58"/>
                <a:gd name="T8" fmla="*/ 57 w 57"/>
                <a:gd name="T9" fmla="*/ 29 h 58"/>
                <a:gd name="T10" fmla="*/ 5 w 57"/>
                <a:gd name="T11" fmla="*/ 29 h 58"/>
                <a:gd name="T12" fmla="*/ 28 w 57"/>
                <a:gd name="T13" fmla="*/ 52 h 58"/>
                <a:gd name="T14" fmla="*/ 52 w 57"/>
                <a:gd name="T15" fmla="*/ 29 h 58"/>
                <a:gd name="T16" fmla="*/ 28 w 57"/>
                <a:gd name="T17" fmla="*/ 6 h 58"/>
                <a:gd name="T18" fmla="*/ 5 w 57"/>
                <a:gd name="T19" fmla="*/ 29 h 58"/>
                <a:gd name="T20" fmla="*/ 31 w 57"/>
                <a:gd name="T21" fmla="*/ 12 h 58"/>
                <a:gd name="T22" fmla="*/ 45 w 57"/>
                <a:gd name="T23" fmla="*/ 26 h 58"/>
                <a:gd name="T24" fmla="*/ 45 w 57"/>
                <a:gd name="T25" fmla="*/ 31 h 58"/>
                <a:gd name="T26" fmla="*/ 40 w 57"/>
                <a:gd name="T27" fmla="*/ 31 h 58"/>
                <a:gd name="T28" fmla="*/ 32 w 57"/>
                <a:gd name="T29" fmla="*/ 23 h 58"/>
                <a:gd name="T30" fmla="*/ 32 w 57"/>
                <a:gd name="T31" fmla="*/ 43 h 58"/>
                <a:gd name="T32" fmla="*/ 28 w 57"/>
                <a:gd name="T33" fmla="*/ 47 h 58"/>
                <a:gd name="T34" fmla="*/ 25 w 57"/>
                <a:gd name="T35" fmla="*/ 43 h 58"/>
                <a:gd name="T36" fmla="*/ 25 w 57"/>
                <a:gd name="T37" fmla="*/ 23 h 58"/>
                <a:gd name="T38" fmla="*/ 17 w 57"/>
                <a:gd name="T39" fmla="*/ 31 h 58"/>
                <a:gd name="T40" fmla="*/ 12 w 57"/>
                <a:gd name="T41" fmla="*/ 31 h 58"/>
                <a:gd name="T42" fmla="*/ 11 w 57"/>
                <a:gd name="T43" fmla="*/ 29 h 58"/>
                <a:gd name="T44" fmla="*/ 12 w 57"/>
                <a:gd name="T45" fmla="*/ 26 h 58"/>
                <a:gd name="T46" fmla="*/ 26 w 57"/>
                <a:gd name="T47" fmla="*/ 12 h 58"/>
                <a:gd name="T48" fmla="*/ 31 w 57"/>
                <a:gd name="T4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8">
                  <a:moveTo>
                    <a:pt x="57" y="29"/>
                  </a:move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6"/>
                    <a:pt x="28" y="6"/>
                  </a:cubicBezTo>
                  <a:cubicBezTo>
                    <a:pt x="16" y="6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Freeform 185"/>
            <p:cNvSpPr>
              <a:spLocks noEditPoints="1"/>
            </p:cNvSpPr>
            <p:nvPr/>
          </p:nvSpPr>
          <p:spPr bwMode="auto">
            <a:xfrm>
              <a:off x="7418701" y="3162291"/>
              <a:ext cx="215804" cy="120380"/>
            </a:xfrm>
            <a:custGeom>
              <a:avLst/>
              <a:gdLst>
                <a:gd name="T0" fmla="*/ 83 w 90"/>
                <a:gd name="T1" fmla="*/ 46 h 50"/>
                <a:gd name="T2" fmla="*/ 85 w 90"/>
                <a:gd name="T3" fmla="*/ 36 h 50"/>
                <a:gd name="T4" fmla="*/ 87 w 90"/>
                <a:gd name="T5" fmla="*/ 27 h 50"/>
                <a:gd name="T6" fmla="*/ 89 w 90"/>
                <a:gd name="T7" fmla="*/ 16 h 50"/>
                <a:gd name="T8" fmla="*/ 86 w 90"/>
                <a:gd name="T9" fmla="*/ 10 h 50"/>
                <a:gd name="T10" fmla="*/ 64 w 90"/>
                <a:gd name="T11" fmla="*/ 1 h 50"/>
                <a:gd name="T12" fmla="*/ 57 w 90"/>
                <a:gd name="T13" fmla="*/ 3 h 50"/>
                <a:gd name="T14" fmla="*/ 52 w 90"/>
                <a:gd name="T15" fmla="*/ 13 h 50"/>
                <a:gd name="T16" fmla="*/ 51 w 90"/>
                <a:gd name="T17" fmla="*/ 14 h 50"/>
                <a:gd name="T18" fmla="*/ 15 w 90"/>
                <a:gd name="T19" fmla="*/ 6 h 50"/>
                <a:gd name="T20" fmla="*/ 0 w 90"/>
                <a:gd name="T21" fmla="*/ 13 h 50"/>
                <a:gd name="T22" fmla="*/ 8 w 90"/>
                <a:gd name="T23" fmla="*/ 25 h 50"/>
                <a:gd name="T24" fmla="*/ 12 w 90"/>
                <a:gd name="T25" fmla="*/ 22 h 50"/>
                <a:gd name="T26" fmla="*/ 17 w 90"/>
                <a:gd name="T27" fmla="*/ 30 h 50"/>
                <a:gd name="T28" fmla="*/ 25 w 90"/>
                <a:gd name="T29" fmla="*/ 25 h 50"/>
                <a:gd name="T30" fmla="*/ 30 w 90"/>
                <a:gd name="T31" fmla="*/ 33 h 50"/>
                <a:gd name="T32" fmla="*/ 38 w 90"/>
                <a:gd name="T33" fmla="*/ 28 h 50"/>
                <a:gd name="T34" fmla="*/ 43 w 90"/>
                <a:gd name="T35" fmla="*/ 35 h 50"/>
                <a:gd name="T36" fmla="*/ 47 w 90"/>
                <a:gd name="T37" fmla="*/ 33 h 50"/>
                <a:gd name="T38" fmla="*/ 47 w 90"/>
                <a:gd name="T39" fmla="*/ 34 h 50"/>
                <a:gd name="T40" fmla="*/ 48 w 90"/>
                <a:gd name="T41" fmla="*/ 45 h 50"/>
                <a:gd name="T42" fmla="*/ 54 w 90"/>
                <a:gd name="T43" fmla="*/ 50 h 50"/>
                <a:gd name="T44" fmla="*/ 78 w 90"/>
                <a:gd name="T45" fmla="*/ 50 h 50"/>
                <a:gd name="T46" fmla="*/ 83 w 90"/>
                <a:gd name="T47" fmla="*/ 46 h 50"/>
                <a:gd name="T48" fmla="*/ 17 w 90"/>
                <a:gd name="T49" fmla="*/ 15 h 50"/>
                <a:gd name="T50" fmla="*/ 18 w 90"/>
                <a:gd name="T51" fmla="*/ 11 h 50"/>
                <a:gd name="T52" fmla="*/ 49 w 90"/>
                <a:gd name="T53" fmla="*/ 17 h 50"/>
                <a:gd name="T54" fmla="*/ 48 w 90"/>
                <a:gd name="T55" fmla="*/ 22 h 50"/>
                <a:gd name="T56" fmla="*/ 17 w 90"/>
                <a:gd name="T57" fmla="*/ 15 h 50"/>
                <a:gd name="T58" fmla="*/ 73 w 90"/>
                <a:gd name="T59" fmla="*/ 45 h 50"/>
                <a:gd name="T60" fmla="*/ 69 w 90"/>
                <a:gd name="T61" fmla="*/ 44 h 50"/>
                <a:gd name="T62" fmla="*/ 67 w 90"/>
                <a:gd name="T63" fmla="*/ 41 h 50"/>
                <a:gd name="T64" fmla="*/ 73 w 90"/>
                <a:gd name="T65" fmla="*/ 14 h 50"/>
                <a:gd name="T66" fmla="*/ 75 w 90"/>
                <a:gd name="T67" fmla="*/ 12 h 50"/>
                <a:gd name="T68" fmla="*/ 80 w 90"/>
                <a:gd name="T69" fmla="*/ 13 h 50"/>
                <a:gd name="T70" fmla="*/ 82 w 90"/>
                <a:gd name="T71" fmla="*/ 16 h 50"/>
                <a:gd name="T72" fmla="*/ 76 w 90"/>
                <a:gd name="T73" fmla="*/ 43 h 50"/>
                <a:gd name="T74" fmla="*/ 73 w 90"/>
                <a:gd name="T75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0">
                  <a:moveTo>
                    <a:pt x="83" y="4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86" y="33"/>
                    <a:pt x="87" y="29"/>
                    <a:pt x="87" y="2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4"/>
                    <a:pt x="88" y="11"/>
                    <a:pt x="86" y="1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3"/>
                    <a:pt x="51" y="13"/>
                    <a:pt x="51" y="1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4"/>
                    <a:pt x="47" y="34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9" y="48"/>
                    <a:pt x="51" y="50"/>
                    <a:pt x="54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0" y="50"/>
                    <a:pt x="83" y="48"/>
                    <a:pt x="83" y="46"/>
                  </a:cubicBezTo>
                  <a:close/>
                  <a:moveTo>
                    <a:pt x="17" y="15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22"/>
                    <a:pt x="48" y="22"/>
                    <a:pt x="48" y="22"/>
                  </a:cubicBezTo>
                  <a:lnTo>
                    <a:pt x="17" y="15"/>
                  </a:lnTo>
                  <a:close/>
                  <a:moveTo>
                    <a:pt x="73" y="45"/>
                  </a:moveTo>
                  <a:cubicBezTo>
                    <a:pt x="69" y="44"/>
                    <a:pt x="69" y="44"/>
                    <a:pt x="69" y="44"/>
                  </a:cubicBezTo>
                  <a:cubicBezTo>
                    <a:pt x="67" y="44"/>
                    <a:pt x="67" y="42"/>
                    <a:pt x="67" y="41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4" y="12"/>
                    <a:pt x="75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3"/>
                    <a:pt x="82" y="15"/>
                    <a:pt x="82" y="16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4"/>
                    <a:pt x="74" y="45"/>
                    <a:pt x="73" y="45"/>
                  </a:cubicBezTo>
                  <a:close/>
                </a:path>
              </a:pathLst>
            </a:custGeom>
            <a:solidFill>
              <a:srgbClr val="06BED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Freeform 186"/>
            <p:cNvSpPr>
              <a:spLocks noEditPoints="1"/>
            </p:cNvSpPr>
            <p:nvPr/>
          </p:nvSpPr>
          <p:spPr bwMode="auto">
            <a:xfrm>
              <a:off x="7972156" y="1343375"/>
              <a:ext cx="155614" cy="154145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30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30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30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30 h 64"/>
                <a:gd name="T68" fmla="*/ 56 w 65"/>
                <a:gd name="T69" fmla="*/ 17 h 64"/>
                <a:gd name="T70" fmla="*/ 44 w 65"/>
                <a:gd name="T71" fmla="*/ 7 h 64"/>
                <a:gd name="T72" fmla="*/ 56 w 65"/>
                <a:gd name="T73" fmla="*/ 17 h 64"/>
                <a:gd name="T74" fmla="*/ 20 w 65"/>
                <a:gd name="T75" fmla="*/ 7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7"/>
                    <a:pt x="13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27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7"/>
                    <a:pt x="47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5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5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7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7"/>
                    <a:pt x="24" y="55"/>
                    <a:pt x="23" y="52"/>
                  </a:cubicBezTo>
                  <a:cubicBezTo>
                    <a:pt x="22" y="51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5"/>
                    <a:pt x="39" y="57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1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30"/>
                  </a:moveTo>
                  <a:cubicBezTo>
                    <a:pt x="52" y="27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7"/>
                    <a:pt x="60" y="30"/>
                  </a:cubicBezTo>
                  <a:lnTo>
                    <a:pt x="52" y="30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7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4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7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4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1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1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Freeform 194"/>
            <p:cNvSpPr>
              <a:spLocks noEditPoints="1"/>
            </p:cNvSpPr>
            <p:nvPr/>
          </p:nvSpPr>
          <p:spPr bwMode="auto">
            <a:xfrm>
              <a:off x="8362658" y="4502622"/>
              <a:ext cx="143869" cy="14680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1 h 61"/>
                <a:gd name="T14" fmla="*/ 30 w 60"/>
                <a:gd name="T15" fmla="*/ 6 h 61"/>
                <a:gd name="T16" fmla="*/ 55 w 60"/>
                <a:gd name="T17" fmla="*/ 31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1 h 61"/>
                <a:gd name="T40" fmla="*/ 22 w 60"/>
                <a:gd name="T41" fmla="*/ 31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1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1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1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1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Freeform 196"/>
            <p:cNvSpPr>
              <a:spLocks noEditPoints="1"/>
            </p:cNvSpPr>
            <p:nvPr/>
          </p:nvSpPr>
          <p:spPr bwMode="auto">
            <a:xfrm>
              <a:off x="7514125" y="4822657"/>
              <a:ext cx="165890" cy="164422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6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4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1"/>
                    <a:pt x="32" y="30"/>
                    <a:pt x="34" y="36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Freeform 206"/>
            <p:cNvSpPr>
              <a:spLocks noEditPoints="1"/>
            </p:cNvSpPr>
            <p:nvPr/>
          </p:nvSpPr>
          <p:spPr bwMode="auto">
            <a:xfrm>
              <a:off x="9849793" y="5205819"/>
              <a:ext cx="286271" cy="253972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1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2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6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60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3"/>
                    <a:pt x="77" y="81"/>
                    <a:pt x="50" y="81"/>
                  </a:cubicBezTo>
                  <a:cubicBezTo>
                    <a:pt x="47" y="81"/>
                    <a:pt x="44" y="80"/>
                    <a:pt x="42" y="80"/>
                  </a:cubicBezTo>
                  <a:cubicBezTo>
                    <a:pt x="31" y="91"/>
                    <a:pt x="19" y="93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2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6"/>
                    <a:pt x="76" y="96"/>
                  </a:cubicBezTo>
                  <a:cubicBezTo>
                    <a:pt x="66" y="96"/>
                    <a:pt x="57" y="93"/>
                    <a:pt x="50" y="88"/>
                  </a:cubicBezTo>
                  <a:cubicBezTo>
                    <a:pt x="65" y="88"/>
                    <a:pt x="79" y="84"/>
                    <a:pt x="90" y="75"/>
                  </a:cubicBezTo>
                  <a:cubicBezTo>
                    <a:pt x="95" y="71"/>
                    <a:pt x="100" y="65"/>
                    <a:pt x="103" y="60"/>
                  </a:cubicBezTo>
                  <a:cubicBezTo>
                    <a:pt x="106" y="54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2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Freeform 207"/>
            <p:cNvSpPr>
              <a:spLocks noEditPoints="1"/>
            </p:cNvSpPr>
            <p:nvPr/>
          </p:nvSpPr>
          <p:spPr bwMode="auto">
            <a:xfrm>
              <a:off x="9682435" y="4835870"/>
              <a:ext cx="167357" cy="168825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7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7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7"/>
                  </a:lnTo>
                  <a:close/>
                </a:path>
              </a:pathLst>
            </a:custGeom>
            <a:solidFill>
              <a:srgbClr val="1092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Freeform 208"/>
            <p:cNvSpPr>
              <a:spLocks noEditPoints="1"/>
            </p:cNvSpPr>
            <p:nvPr/>
          </p:nvSpPr>
          <p:spPr bwMode="auto">
            <a:xfrm>
              <a:off x="8869135" y="5114799"/>
              <a:ext cx="206996" cy="234889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7 h 98"/>
                <a:gd name="T10" fmla="*/ 43 w 86"/>
                <a:gd name="T11" fmla="*/ 85 h 98"/>
                <a:gd name="T12" fmla="*/ 22 w 86"/>
                <a:gd name="T13" fmla="*/ 77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1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7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7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1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20" y="98"/>
                    <a:pt x="43" y="98"/>
                  </a:cubicBezTo>
                  <a:cubicBezTo>
                    <a:pt x="67" y="98"/>
                    <a:pt x="86" y="79"/>
                    <a:pt x="86" y="55"/>
                  </a:cubicBezTo>
                  <a:cubicBezTo>
                    <a:pt x="86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Freeform 209"/>
            <p:cNvSpPr/>
            <p:nvPr/>
          </p:nvSpPr>
          <p:spPr bwMode="auto">
            <a:xfrm>
              <a:off x="8612226" y="5357028"/>
              <a:ext cx="278929" cy="233420"/>
            </a:xfrm>
            <a:custGeom>
              <a:avLst/>
              <a:gdLst>
                <a:gd name="T0" fmla="*/ 57 w 116"/>
                <a:gd name="T1" fmla="*/ 1 h 97"/>
                <a:gd name="T2" fmla="*/ 48 w 116"/>
                <a:gd name="T3" fmla="*/ 8 h 97"/>
                <a:gd name="T4" fmla="*/ 55 w 116"/>
                <a:gd name="T5" fmla="*/ 18 h 97"/>
                <a:gd name="T6" fmla="*/ 85 w 116"/>
                <a:gd name="T7" fmla="*/ 22 h 97"/>
                <a:gd name="T8" fmla="*/ 5 w 116"/>
                <a:gd name="T9" fmla="*/ 81 h 97"/>
                <a:gd name="T10" fmla="*/ 3 w 116"/>
                <a:gd name="T11" fmla="*/ 93 h 97"/>
                <a:gd name="T12" fmla="*/ 8 w 116"/>
                <a:gd name="T13" fmla="*/ 96 h 97"/>
                <a:gd name="T14" fmla="*/ 15 w 116"/>
                <a:gd name="T15" fmla="*/ 95 h 97"/>
                <a:gd name="T16" fmla="*/ 95 w 116"/>
                <a:gd name="T17" fmla="*/ 36 h 97"/>
                <a:gd name="T18" fmla="*/ 90 w 116"/>
                <a:gd name="T19" fmla="*/ 66 h 97"/>
                <a:gd name="T20" fmla="*/ 97 w 116"/>
                <a:gd name="T21" fmla="*/ 76 h 97"/>
                <a:gd name="T22" fmla="*/ 107 w 116"/>
                <a:gd name="T23" fmla="*/ 69 h 97"/>
                <a:gd name="T24" fmla="*/ 116 w 116"/>
                <a:gd name="T25" fmla="*/ 10 h 97"/>
                <a:gd name="T26" fmla="*/ 57 w 116"/>
                <a:gd name="T27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7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3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7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Freeform 210"/>
            <p:cNvSpPr>
              <a:spLocks noEditPoints="1"/>
            </p:cNvSpPr>
            <p:nvPr/>
          </p:nvSpPr>
          <p:spPr bwMode="auto">
            <a:xfrm>
              <a:off x="9234680" y="5013504"/>
              <a:ext cx="239293" cy="256909"/>
            </a:xfrm>
            <a:custGeom>
              <a:avLst/>
              <a:gdLst>
                <a:gd name="T0" fmla="*/ 90 w 100"/>
                <a:gd name="T1" fmla="*/ 0 h 107"/>
                <a:gd name="T2" fmla="*/ 10 w 100"/>
                <a:gd name="T3" fmla="*/ 0 h 107"/>
                <a:gd name="T4" fmla="*/ 0 w 100"/>
                <a:gd name="T5" fmla="*/ 10 h 107"/>
                <a:gd name="T6" fmla="*/ 0 w 100"/>
                <a:gd name="T7" fmla="*/ 97 h 107"/>
                <a:gd name="T8" fmla="*/ 10 w 100"/>
                <a:gd name="T9" fmla="*/ 107 h 107"/>
                <a:gd name="T10" fmla="*/ 90 w 100"/>
                <a:gd name="T11" fmla="*/ 107 h 107"/>
                <a:gd name="T12" fmla="*/ 100 w 100"/>
                <a:gd name="T13" fmla="*/ 97 h 107"/>
                <a:gd name="T14" fmla="*/ 100 w 100"/>
                <a:gd name="T15" fmla="*/ 10 h 107"/>
                <a:gd name="T16" fmla="*/ 90 w 100"/>
                <a:gd name="T17" fmla="*/ 0 h 107"/>
                <a:gd name="T18" fmla="*/ 86 w 100"/>
                <a:gd name="T19" fmla="*/ 93 h 107"/>
                <a:gd name="T20" fmla="*/ 13 w 100"/>
                <a:gd name="T21" fmla="*/ 93 h 107"/>
                <a:gd name="T22" fmla="*/ 13 w 100"/>
                <a:gd name="T23" fmla="*/ 13 h 107"/>
                <a:gd name="T24" fmla="*/ 86 w 100"/>
                <a:gd name="T25" fmla="*/ 13 h 107"/>
                <a:gd name="T26" fmla="*/ 86 w 100"/>
                <a:gd name="T27" fmla="*/ 93 h 107"/>
                <a:gd name="T28" fmla="*/ 26 w 100"/>
                <a:gd name="T29" fmla="*/ 47 h 107"/>
                <a:gd name="T30" fmla="*/ 73 w 100"/>
                <a:gd name="T31" fmla="*/ 47 h 107"/>
                <a:gd name="T32" fmla="*/ 73 w 100"/>
                <a:gd name="T33" fmla="*/ 53 h 107"/>
                <a:gd name="T34" fmla="*/ 26 w 100"/>
                <a:gd name="T35" fmla="*/ 53 h 107"/>
                <a:gd name="T36" fmla="*/ 26 w 100"/>
                <a:gd name="T37" fmla="*/ 47 h 107"/>
                <a:gd name="T38" fmla="*/ 26 w 100"/>
                <a:gd name="T39" fmla="*/ 60 h 107"/>
                <a:gd name="T40" fmla="*/ 73 w 100"/>
                <a:gd name="T41" fmla="*/ 60 h 107"/>
                <a:gd name="T42" fmla="*/ 73 w 100"/>
                <a:gd name="T43" fmla="*/ 67 h 107"/>
                <a:gd name="T44" fmla="*/ 26 w 100"/>
                <a:gd name="T45" fmla="*/ 67 h 107"/>
                <a:gd name="T46" fmla="*/ 26 w 100"/>
                <a:gd name="T47" fmla="*/ 60 h 107"/>
                <a:gd name="T48" fmla="*/ 26 w 100"/>
                <a:gd name="T49" fmla="*/ 73 h 107"/>
                <a:gd name="T50" fmla="*/ 73 w 100"/>
                <a:gd name="T51" fmla="*/ 73 h 107"/>
                <a:gd name="T52" fmla="*/ 73 w 100"/>
                <a:gd name="T53" fmla="*/ 80 h 107"/>
                <a:gd name="T54" fmla="*/ 26 w 100"/>
                <a:gd name="T55" fmla="*/ 80 h 107"/>
                <a:gd name="T56" fmla="*/ 26 w 100"/>
                <a:gd name="T57" fmla="*/ 73 h 107"/>
                <a:gd name="T58" fmla="*/ 26 w 100"/>
                <a:gd name="T59" fmla="*/ 33 h 107"/>
                <a:gd name="T60" fmla="*/ 73 w 100"/>
                <a:gd name="T61" fmla="*/ 33 h 107"/>
                <a:gd name="T62" fmla="*/ 73 w 100"/>
                <a:gd name="T63" fmla="*/ 40 h 107"/>
                <a:gd name="T64" fmla="*/ 26 w 100"/>
                <a:gd name="T65" fmla="*/ 40 h 107"/>
                <a:gd name="T66" fmla="*/ 26 w 100"/>
                <a:gd name="T6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7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7"/>
                    <a:pt x="1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5" y="107"/>
                    <a:pt x="100" y="102"/>
                    <a:pt x="100" y="97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5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Freeform 211"/>
            <p:cNvSpPr/>
            <p:nvPr/>
          </p:nvSpPr>
          <p:spPr bwMode="auto">
            <a:xfrm>
              <a:off x="9535630" y="5045801"/>
              <a:ext cx="274526" cy="273057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Freeform 212"/>
            <p:cNvSpPr/>
            <p:nvPr/>
          </p:nvSpPr>
          <p:spPr bwMode="auto">
            <a:xfrm>
              <a:off x="9553246" y="5383453"/>
              <a:ext cx="258377" cy="211399"/>
            </a:xfrm>
            <a:custGeom>
              <a:avLst/>
              <a:gdLst>
                <a:gd name="T0" fmla="*/ 108 w 108"/>
                <a:gd name="T1" fmla="*/ 11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1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8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4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4"/>
                    <a:pt x="13" y="53"/>
                  </a:cubicBezTo>
                  <a:cubicBezTo>
                    <a:pt x="15" y="62"/>
                    <a:pt x="23" y="69"/>
                    <a:pt x="33" y="69"/>
                  </a:cubicBezTo>
                  <a:cubicBezTo>
                    <a:pt x="26" y="75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Freeform 213"/>
            <p:cNvSpPr/>
            <p:nvPr/>
          </p:nvSpPr>
          <p:spPr bwMode="auto">
            <a:xfrm>
              <a:off x="9936409" y="5515577"/>
              <a:ext cx="182039" cy="189378"/>
            </a:xfrm>
            <a:custGeom>
              <a:avLst/>
              <a:gdLst>
                <a:gd name="T0" fmla="*/ 66 w 124"/>
                <a:gd name="T1" fmla="*/ 0 h 129"/>
                <a:gd name="T2" fmla="*/ 66 w 124"/>
                <a:gd name="T3" fmla="*/ 59 h 129"/>
                <a:gd name="T4" fmla="*/ 124 w 124"/>
                <a:gd name="T5" fmla="*/ 0 h 129"/>
                <a:gd name="T6" fmla="*/ 124 w 124"/>
                <a:gd name="T7" fmla="*/ 129 h 129"/>
                <a:gd name="T8" fmla="*/ 66 w 124"/>
                <a:gd name="T9" fmla="*/ 70 h 129"/>
                <a:gd name="T10" fmla="*/ 66 w 124"/>
                <a:gd name="T11" fmla="*/ 129 h 129"/>
                <a:gd name="T12" fmla="*/ 0 w 124"/>
                <a:gd name="T13" fmla="*/ 64 h 129"/>
                <a:gd name="T14" fmla="*/ 66 w 124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29">
                  <a:moveTo>
                    <a:pt x="66" y="0"/>
                  </a:moveTo>
                  <a:lnTo>
                    <a:pt x="66" y="59"/>
                  </a:lnTo>
                  <a:lnTo>
                    <a:pt x="124" y="0"/>
                  </a:lnTo>
                  <a:lnTo>
                    <a:pt x="124" y="129"/>
                  </a:lnTo>
                  <a:lnTo>
                    <a:pt x="66" y="70"/>
                  </a:lnTo>
                  <a:lnTo>
                    <a:pt x="66" y="129"/>
                  </a:lnTo>
                  <a:lnTo>
                    <a:pt x="0" y="6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2" name="Freeform 214"/>
            <p:cNvSpPr>
              <a:spLocks noEditPoints="1"/>
            </p:cNvSpPr>
            <p:nvPr/>
          </p:nvSpPr>
          <p:spPr bwMode="auto">
            <a:xfrm>
              <a:off x="9607565" y="5553747"/>
              <a:ext cx="274526" cy="273057"/>
            </a:xfrm>
            <a:custGeom>
              <a:avLst/>
              <a:gdLst>
                <a:gd name="T0" fmla="*/ 0 w 114"/>
                <a:gd name="T1" fmla="*/ 83 h 114"/>
                <a:gd name="T2" fmla="*/ 10 w 114"/>
                <a:gd name="T3" fmla="*/ 93 h 114"/>
                <a:gd name="T4" fmla="*/ 30 w 114"/>
                <a:gd name="T5" fmla="*/ 73 h 114"/>
                <a:gd name="T6" fmla="*/ 41 w 114"/>
                <a:gd name="T7" fmla="*/ 84 h 114"/>
                <a:gd name="T8" fmla="*/ 21 w 114"/>
                <a:gd name="T9" fmla="*/ 104 h 114"/>
                <a:gd name="T10" fmla="*/ 31 w 114"/>
                <a:gd name="T11" fmla="*/ 114 h 114"/>
                <a:gd name="T12" fmla="*/ 51 w 114"/>
                <a:gd name="T13" fmla="*/ 94 h 114"/>
                <a:gd name="T14" fmla="*/ 64 w 114"/>
                <a:gd name="T15" fmla="*/ 107 h 114"/>
                <a:gd name="T16" fmla="*/ 74 w 114"/>
                <a:gd name="T17" fmla="*/ 97 h 114"/>
                <a:gd name="T18" fmla="*/ 17 w 114"/>
                <a:gd name="T19" fmla="*/ 40 h 114"/>
                <a:gd name="T20" fmla="*/ 7 w 114"/>
                <a:gd name="T21" fmla="*/ 50 h 114"/>
                <a:gd name="T22" fmla="*/ 20 w 114"/>
                <a:gd name="T23" fmla="*/ 63 h 114"/>
                <a:gd name="T24" fmla="*/ 0 w 114"/>
                <a:gd name="T25" fmla="*/ 83 h 114"/>
                <a:gd name="T26" fmla="*/ 84 w 114"/>
                <a:gd name="T27" fmla="*/ 30 h 114"/>
                <a:gd name="T28" fmla="*/ 26 w 114"/>
                <a:gd name="T29" fmla="*/ 39 h 114"/>
                <a:gd name="T30" fmla="*/ 75 w 114"/>
                <a:gd name="T31" fmla="*/ 88 h 114"/>
                <a:gd name="T32" fmla="*/ 84 w 114"/>
                <a:gd name="T33" fmla="*/ 30 h 114"/>
                <a:gd name="T34" fmla="*/ 93 w 114"/>
                <a:gd name="T35" fmla="*/ 35 h 114"/>
                <a:gd name="T36" fmla="*/ 79 w 114"/>
                <a:gd name="T37" fmla="*/ 21 h 114"/>
                <a:gd name="T38" fmla="*/ 100 w 114"/>
                <a:gd name="T39" fmla="*/ 0 h 114"/>
                <a:gd name="T40" fmla="*/ 114 w 114"/>
                <a:gd name="T41" fmla="*/ 14 h 114"/>
                <a:gd name="T42" fmla="*/ 93 w 114"/>
                <a:gd name="T43" fmla="*/ 3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4">
                  <a:moveTo>
                    <a:pt x="0" y="8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0"/>
                  </a:moveTo>
                  <a:cubicBezTo>
                    <a:pt x="65" y="12"/>
                    <a:pt x="41" y="26"/>
                    <a:pt x="26" y="39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88" y="73"/>
                    <a:pt x="102" y="49"/>
                    <a:pt x="84" y="30"/>
                  </a:cubicBezTo>
                  <a:close/>
                  <a:moveTo>
                    <a:pt x="93" y="35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9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Freeform 215"/>
            <p:cNvSpPr>
              <a:spLocks noEditPoints="1"/>
            </p:cNvSpPr>
            <p:nvPr/>
          </p:nvSpPr>
          <p:spPr bwMode="auto">
            <a:xfrm>
              <a:off x="8939601" y="5327666"/>
              <a:ext cx="274526" cy="268653"/>
            </a:xfrm>
            <a:custGeom>
              <a:avLst/>
              <a:gdLst>
                <a:gd name="T0" fmla="*/ 110 w 115"/>
                <a:gd name="T1" fmla="*/ 36 h 112"/>
                <a:gd name="T2" fmla="*/ 86 w 115"/>
                <a:gd name="T3" fmla="*/ 1 h 112"/>
                <a:gd name="T4" fmla="*/ 86 w 115"/>
                <a:gd name="T5" fmla="*/ 1 h 112"/>
                <a:gd name="T6" fmla="*/ 77 w 115"/>
                <a:gd name="T7" fmla="*/ 4 h 112"/>
                <a:gd name="T8" fmla="*/ 32 w 115"/>
                <a:gd name="T9" fmla="*/ 39 h 112"/>
                <a:gd name="T10" fmla="*/ 36 w 115"/>
                <a:gd name="T11" fmla="*/ 56 h 112"/>
                <a:gd name="T12" fmla="*/ 42 w 115"/>
                <a:gd name="T13" fmla="*/ 73 h 112"/>
                <a:gd name="T14" fmla="*/ 98 w 115"/>
                <a:gd name="T15" fmla="*/ 81 h 112"/>
                <a:gd name="T16" fmla="*/ 106 w 115"/>
                <a:gd name="T17" fmla="*/ 78 h 112"/>
                <a:gd name="T18" fmla="*/ 106 w 115"/>
                <a:gd name="T19" fmla="*/ 79 h 112"/>
                <a:gd name="T20" fmla="*/ 110 w 115"/>
                <a:gd name="T21" fmla="*/ 36 h 112"/>
                <a:gd name="T22" fmla="*/ 102 w 115"/>
                <a:gd name="T23" fmla="*/ 73 h 112"/>
                <a:gd name="T24" fmla="*/ 99 w 115"/>
                <a:gd name="T25" fmla="*/ 73 h 112"/>
                <a:gd name="T26" fmla="*/ 93 w 115"/>
                <a:gd name="T27" fmla="*/ 67 h 112"/>
                <a:gd name="T28" fmla="*/ 83 w 115"/>
                <a:gd name="T29" fmla="*/ 43 h 112"/>
                <a:gd name="T30" fmla="*/ 80 w 115"/>
                <a:gd name="T31" fmla="*/ 18 h 112"/>
                <a:gd name="T32" fmla="*/ 82 w 115"/>
                <a:gd name="T33" fmla="*/ 10 h 112"/>
                <a:gd name="T34" fmla="*/ 84 w 115"/>
                <a:gd name="T35" fmla="*/ 8 h 112"/>
                <a:gd name="T36" fmla="*/ 87 w 115"/>
                <a:gd name="T37" fmla="*/ 9 h 112"/>
                <a:gd name="T38" fmla="*/ 93 w 115"/>
                <a:gd name="T39" fmla="*/ 15 h 112"/>
                <a:gd name="T40" fmla="*/ 103 w 115"/>
                <a:gd name="T41" fmla="*/ 38 h 112"/>
                <a:gd name="T42" fmla="*/ 106 w 115"/>
                <a:gd name="T43" fmla="*/ 63 h 112"/>
                <a:gd name="T44" fmla="*/ 104 w 115"/>
                <a:gd name="T45" fmla="*/ 71 h 112"/>
                <a:gd name="T46" fmla="*/ 102 w 115"/>
                <a:gd name="T47" fmla="*/ 73 h 112"/>
                <a:gd name="T48" fmla="*/ 28 w 115"/>
                <a:gd name="T49" fmla="*/ 58 h 112"/>
                <a:gd name="T50" fmla="*/ 25 w 115"/>
                <a:gd name="T51" fmla="*/ 42 h 112"/>
                <a:gd name="T52" fmla="*/ 11 w 115"/>
                <a:gd name="T53" fmla="*/ 47 h 112"/>
                <a:gd name="T54" fmla="*/ 4 w 115"/>
                <a:gd name="T55" fmla="*/ 49 h 112"/>
                <a:gd name="T56" fmla="*/ 0 w 115"/>
                <a:gd name="T57" fmla="*/ 61 h 112"/>
                <a:gd name="T58" fmla="*/ 3 w 115"/>
                <a:gd name="T59" fmla="*/ 70 h 112"/>
                <a:gd name="T60" fmla="*/ 11 w 115"/>
                <a:gd name="T61" fmla="*/ 78 h 112"/>
                <a:gd name="T62" fmla="*/ 19 w 115"/>
                <a:gd name="T63" fmla="*/ 76 h 112"/>
                <a:gd name="T64" fmla="*/ 34 w 115"/>
                <a:gd name="T65" fmla="*/ 73 h 112"/>
                <a:gd name="T66" fmla="*/ 28 w 115"/>
                <a:gd name="T67" fmla="*/ 58 h 112"/>
                <a:gd name="T68" fmla="*/ 47 w 115"/>
                <a:gd name="T69" fmla="*/ 77 h 112"/>
                <a:gd name="T70" fmla="*/ 32 w 115"/>
                <a:gd name="T71" fmla="*/ 78 h 112"/>
                <a:gd name="T72" fmla="*/ 50 w 115"/>
                <a:gd name="T73" fmla="*/ 110 h 112"/>
                <a:gd name="T74" fmla="*/ 54 w 115"/>
                <a:gd name="T75" fmla="*/ 111 h 112"/>
                <a:gd name="T76" fmla="*/ 66 w 115"/>
                <a:gd name="T77" fmla="*/ 102 h 112"/>
                <a:gd name="T78" fmla="*/ 66 w 115"/>
                <a:gd name="T79" fmla="*/ 98 h 112"/>
                <a:gd name="T80" fmla="*/ 47 w 115"/>
                <a:gd name="T81" fmla="*/ 77 h 112"/>
                <a:gd name="T82" fmla="*/ 96 w 115"/>
                <a:gd name="T83" fmla="*/ 53 h 112"/>
                <a:gd name="T84" fmla="*/ 95 w 115"/>
                <a:gd name="T85" fmla="*/ 53 h 112"/>
                <a:gd name="T86" fmla="*/ 93 w 115"/>
                <a:gd name="T87" fmla="*/ 51 h 112"/>
                <a:gd name="T88" fmla="*/ 89 w 115"/>
                <a:gd name="T89" fmla="*/ 42 h 112"/>
                <a:gd name="T90" fmla="*/ 88 w 115"/>
                <a:gd name="T91" fmla="*/ 32 h 112"/>
                <a:gd name="T92" fmla="*/ 89 w 115"/>
                <a:gd name="T93" fmla="*/ 29 h 112"/>
                <a:gd name="T94" fmla="*/ 90 w 115"/>
                <a:gd name="T95" fmla="*/ 28 h 112"/>
                <a:gd name="T96" fmla="*/ 91 w 115"/>
                <a:gd name="T97" fmla="*/ 29 h 112"/>
                <a:gd name="T98" fmla="*/ 93 w 115"/>
                <a:gd name="T99" fmla="*/ 31 h 112"/>
                <a:gd name="T100" fmla="*/ 97 w 115"/>
                <a:gd name="T101" fmla="*/ 40 h 112"/>
                <a:gd name="T102" fmla="*/ 98 w 115"/>
                <a:gd name="T103" fmla="*/ 49 h 112"/>
                <a:gd name="T104" fmla="*/ 97 w 115"/>
                <a:gd name="T105" fmla="*/ 52 h 112"/>
                <a:gd name="T106" fmla="*/ 96 w 115"/>
                <a:gd name="T107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2">
                  <a:moveTo>
                    <a:pt x="110" y="36"/>
                  </a:moveTo>
                  <a:cubicBezTo>
                    <a:pt x="104" y="15"/>
                    <a:pt x="93" y="0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0" y="25"/>
                    <a:pt x="32" y="39"/>
                  </a:cubicBezTo>
                  <a:cubicBezTo>
                    <a:pt x="33" y="44"/>
                    <a:pt x="34" y="50"/>
                    <a:pt x="36" y="56"/>
                  </a:cubicBezTo>
                  <a:cubicBezTo>
                    <a:pt x="37" y="63"/>
                    <a:pt x="39" y="68"/>
                    <a:pt x="42" y="73"/>
                  </a:cubicBezTo>
                  <a:cubicBezTo>
                    <a:pt x="73" y="71"/>
                    <a:pt x="98" y="81"/>
                    <a:pt x="98" y="81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78"/>
                    <a:pt x="106" y="79"/>
                    <a:pt x="106" y="79"/>
                  </a:cubicBezTo>
                  <a:cubicBezTo>
                    <a:pt x="114" y="76"/>
                    <a:pt x="115" y="57"/>
                    <a:pt x="110" y="36"/>
                  </a:cubicBezTo>
                  <a:close/>
                  <a:moveTo>
                    <a:pt x="102" y="73"/>
                  </a:moveTo>
                  <a:cubicBezTo>
                    <a:pt x="101" y="74"/>
                    <a:pt x="99" y="73"/>
                    <a:pt x="99" y="73"/>
                  </a:cubicBezTo>
                  <a:cubicBezTo>
                    <a:pt x="97" y="71"/>
                    <a:pt x="95" y="69"/>
                    <a:pt x="93" y="67"/>
                  </a:cubicBezTo>
                  <a:cubicBezTo>
                    <a:pt x="89" y="61"/>
                    <a:pt x="85" y="53"/>
                    <a:pt x="83" y="43"/>
                  </a:cubicBezTo>
                  <a:cubicBezTo>
                    <a:pt x="80" y="34"/>
                    <a:pt x="79" y="25"/>
                    <a:pt x="80" y="18"/>
                  </a:cubicBezTo>
                  <a:cubicBezTo>
                    <a:pt x="80" y="15"/>
                    <a:pt x="81" y="12"/>
                    <a:pt x="82" y="10"/>
                  </a:cubicBezTo>
                  <a:cubicBezTo>
                    <a:pt x="82" y="10"/>
                    <a:pt x="83" y="8"/>
                    <a:pt x="84" y="8"/>
                  </a:cubicBezTo>
                  <a:cubicBezTo>
                    <a:pt x="85" y="8"/>
                    <a:pt x="87" y="9"/>
                    <a:pt x="87" y="9"/>
                  </a:cubicBezTo>
                  <a:cubicBezTo>
                    <a:pt x="89" y="10"/>
                    <a:pt x="91" y="12"/>
                    <a:pt x="93" y="15"/>
                  </a:cubicBezTo>
                  <a:cubicBezTo>
                    <a:pt x="97" y="20"/>
                    <a:pt x="101" y="29"/>
                    <a:pt x="103" y="38"/>
                  </a:cubicBezTo>
                  <a:cubicBezTo>
                    <a:pt x="106" y="47"/>
                    <a:pt x="107" y="56"/>
                    <a:pt x="106" y="63"/>
                  </a:cubicBezTo>
                  <a:cubicBezTo>
                    <a:pt x="105" y="67"/>
                    <a:pt x="105" y="69"/>
                    <a:pt x="104" y="71"/>
                  </a:cubicBezTo>
                  <a:cubicBezTo>
                    <a:pt x="103" y="72"/>
                    <a:pt x="103" y="73"/>
                    <a:pt x="102" y="73"/>
                  </a:cubicBezTo>
                  <a:close/>
                  <a:moveTo>
                    <a:pt x="28" y="58"/>
                  </a:moveTo>
                  <a:cubicBezTo>
                    <a:pt x="27" y="53"/>
                    <a:pt x="26" y="47"/>
                    <a:pt x="25" y="42"/>
                  </a:cubicBezTo>
                  <a:cubicBezTo>
                    <a:pt x="20" y="44"/>
                    <a:pt x="16" y="46"/>
                    <a:pt x="11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1" y="78"/>
                    <a:pt x="19" y="76"/>
                  </a:cubicBezTo>
                  <a:cubicBezTo>
                    <a:pt x="24" y="75"/>
                    <a:pt x="28" y="74"/>
                    <a:pt x="34" y="73"/>
                  </a:cubicBezTo>
                  <a:cubicBezTo>
                    <a:pt x="32" y="69"/>
                    <a:pt x="30" y="64"/>
                    <a:pt x="28" y="58"/>
                  </a:cubicBezTo>
                  <a:close/>
                  <a:moveTo>
                    <a:pt x="47" y="77"/>
                  </a:moveTo>
                  <a:cubicBezTo>
                    <a:pt x="32" y="78"/>
                    <a:pt x="32" y="78"/>
                    <a:pt x="32" y="78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1" y="112"/>
                    <a:pt x="53" y="112"/>
                    <a:pt x="54" y="111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7" y="101"/>
                    <a:pt x="67" y="99"/>
                    <a:pt x="66" y="98"/>
                  </a:cubicBezTo>
                  <a:lnTo>
                    <a:pt x="47" y="77"/>
                  </a:lnTo>
                  <a:close/>
                  <a:moveTo>
                    <a:pt x="96" y="53"/>
                  </a:moveTo>
                  <a:cubicBezTo>
                    <a:pt x="96" y="53"/>
                    <a:pt x="95" y="53"/>
                    <a:pt x="95" y="53"/>
                  </a:cubicBezTo>
                  <a:cubicBezTo>
                    <a:pt x="94" y="53"/>
                    <a:pt x="94" y="52"/>
                    <a:pt x="93" y="51"/>
                  </a:cubicBezTo>
                  <a:cubicBezTo>
                    <a:pt x="91" y="49"/>
                    <a:pt x="90" y="45"/>
                    <a:pt x="89" y="42"/>
                  </a:cubicBezTo>
                  <a:cubicBezTo>
                    <a:pt x="88" y="38"/>
                    <a:pt x="88" y="35"/>
                    <a:pt x="88" y="32"/>
                  </a:cubicBezTo>
                  <a:cubicBezTo>
                    <a:pt x="88" y="31"/>
                    <a:pt x="88" y="30"/>
                    <a:pt x="89" y="29"/>
                  </a:cubicBezTo>
                  <a:cubicBezTo>
                    <a:pt x="89" y="29"/>
                    <a:pt x="89" y="28"/>
                    <a:pt x="90" y="28"/>
                  </a:cubicBezTo>
                  <a:cubicBezTo>
                    <a:pt x="90" y="28"/>
                    <a:pt x="90" y="28"/>
                    <a:pt x="91" y="29"/>
                  </a:cubicBezTo>
                  <a:cubicBezTo>
                    <a:pt x="91" y="29"/>
                    <a:pt x="92" y="30"/>
                    <a:pt x="93" y="31"/>
                  </a:cubicBezTo>
                  <a:cubicBezTo>
                    <a:pt x="94" y="33"/>
                    <a:pt x="96" y="36"/>
                    <a:pt x="97" y="40"/>
                  </a:cubicBezTo>
                  <a:cubicBezTo>
                    <a:pt x="98" y="43"/>
                    <a:pt x="98" y="47"/>
                    <a:pt x="98" y="49"/>
                  </a:cubicBezTo>
                  <a:cubicBezTo>
                    <a:pt x="98" y="51"/>
                    <a:pt x="98" y="52"/>
                    <a:pt x="97" y="52"/>
                  </a:cubicBezTo>
                  <a:cubicBezTo>
                    <a:pt x="97" y="53"/>
                    <a:pt x="97" y="53"/>
                    <a:pt x="9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Freeform 216"/>
            <p:cNvSpPr>
              <a:spLocks noEditPoints="1"/>
            </p:cNvSpPr>
            <p:nvPr/>
          </p:nvSpPr>
          <p:spPr bwMode="auto">
            <a:xfrm>
              <a:off x="9265509" y="5335008"/>
              <a:ext cx="251037" cy="252505"/>
            </a:xfrm>
            <a:custGeom>
              <a:avLst/>
              <a:gdLst>
                <a:gd name="T0" fmla="*/ 100 w 105"/>
                <a:gd name="T1" fmla="*/ 29 h 105"/>
                <a:gd name="T2" fmla="*/ 71 w 105"/>
                <a:gd name="T3" fmla="*/ 26 h 105"/>
                <a:gd name="T4" fmla="*/ 88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2 w 105"/>
                <a:gd name="T11" fmla="*/ 26 h 105"/>
                <a:gd name="T12" fmla="*/ 52 w 105"/>
                <a:gd name="T13" fmla="*/ 26 h 105"/>
                <a:gd name="T14" fmla="*/ 26 w 105"/>
                <a:gd name="T15" fmla="*/ 0 h 105"/>
                <a:gd name="T16" fmla="*/ 19 w 105"/>
                <a:gd name="T17" fmla="*/ 6 h 105"/>
                <a:gd name="T18" fmla="*/ 39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2 w 105"/>
                <a:gd name="T27" fmla="*/ 105 h 105"/>
                <a:gd name="T28" fmla="*/ 100 w 105"/>
                <a:gd name="T29" fmla="*/ 101 h 105"/>
                <a:gd name="T30" fmla="*/ 105 w 105"/>
                <a:gd name="T31" fmla="*/ 65 h 105"/>
                <a:gd name="T32" fmla="*/ 100 w 105"/>
                <a:gd name="T33" fmla="*/ 29 h 105"/>
                <a:gd name="T34" fmla="*/ 88 w 105"/>
                <a:gd name="T35" fmla="*/ 89 h 105"/>
                <a:gd name="T36" fmla="*/ 52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2 w 105"/>
                <a:gd name="T45" fmla="*/ 39 h 105"/>
                <a:gd name="T46" fmla="*/ 88 w 105"/>
                <a:gd name="T47" fmla="*/ 41 h 105"/>
                <a:gd name="T48" fmla="*/ 92 w 105"/>
                <a:gd name="T49" fmla="*/ 65 h 105"/>
                <a:gd name="T50" fmla="*/ 88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0" y="29"/>
                  </a:moveTo>
                  <a:cubicBezTo>
                    <a:pt x="91" y="28"/>
                    <a:pt x="82" y="27"/>
                    <a:pt x="71" y="26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4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1" y="40"/>
                    <a:pt x="0" y="52"/>
                    <a:pt x="0" y="65"/>
                  </a:cubicBezTo>
                  <a:cubicBezTo>
                    <a:pt x="0" y="78"/>
                    <a:pt x="1" y="90"/>
                    <a:pt x="4" y="101"/>
                  </a:cubicBezTo>
                  <a:cubicBezTo>
                    <a:pt x="19" y="104"/>
                    <a:pt x="35" y="105"/>
                    <a:pt x="52" y="105"/>
                  </a:cubicBezTo>
                  <a:cubicBezTo>
                    <a:pt x="69" y="105"/>
                    <a:pt x="86" y="104"/>
                    <a:pt x="100" y="101"/>
                  </a:cubicBezTo>
                  <a:cubicBezTo>
                    <a:pt x="103" y="90"/>
                    <a:pt x="105" y="78"/>
                    <a:pt x="105" y="65"/>
                  </a:cubicBezTo>
                  <a:cubicBezTo>
                    <a:pt x="105" y="52"/>
                    <a:pt x="103" y="40"/>
                    <a:pt x="100" y="29"/>
                  </a:cubicBezTo>
                  <a:close/>
                  <a:moveTo>
                    <a:pt x="88" y="89"/>
                  </a:moveTo>
                  <a:cubicBezTo>
                    <a:pt x="77" y="91"/>
                    <a:pt x="65" y="92"/>
                    <a:pt x="52" y="92"/>
                  </a:cubicBezTo>
                  <a:cubicBezTo>
                    <a:pt x="39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39" y="39"/>
                    <a:pt x="52" y="39"/>
                  </a:cubicBezTo>
                  <a:cubicBezTo>
                    <a:pt x="65" y="39"/>
                    <a:pt x="77" y="40"/>
                    <a:pt x="88" y="41"/>
                  </a:cubicBezTo>
                  <a:cubicBezTo>
                    <a:pt x="90" y="49"/>
                    <a:pt x="92" y="57"/>
                    <a:pt x="92" y="65"/>
                  </a:cubicBezTo>
                  <a:cubicBezTo>
                    <a:pt x="92" y="74"/>
                    <a:pt x="90" y="82"/>
                    <a:pt x="8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Freeform 217"/>
            <p:cNvSpPr/>
            <p:nvPr/>
          </p:nvSpPr>
          <p:spPr bwMode="auto">
            <a:xfrm>
              <a:off x="9228808" y="5637426"/>
              <a:ext cx="306823" cy="173230"/>
            </a:xfrm>
            <a:custGeom>
              <a:avLst/>
              <a:gdLst>
                <a:gd name="T0" fmla="*/ 128 w 128"/>
                <a:gd name="T1" fmla="*/ 50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1 h 72"/>
                <a:gd name="T8" fmla="*/ 45 w 128"/>
                <a:gd name="T9" fmla="*/ 4 h 72"/>
                <a:gd name="T10" fmla="*/ 29 w 128"/>
                <a:gd name="T11" fmla="*/ 21 h 72"/>
                <a:gd name="T12" fmla="*/ 29 w 128"/>
                <a:gd name="T13" fmla="*/ 23 h 72"/>
                <a:gd name="T14" fmla="*/ 24 w 128"/>
                <a:gd name="T15" fmla="*/ 23 h 72"/>
                <a:gd name="T16" fmla="*/ 0 w 128"/>
                <a:gd name="T17" fmla="*/ 47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0"/>
                  </a:moveTo>
                  <a:cubicBezTo>
                    <a:pt x="128" y="39"/>
                    <a:pt x="121" y="31"/>
                    <a:pt x="112" y="29"/>
                  </a:cubicBezTo>
                  <a:cubicBezTo>
                    <a:pt x="111" y="12"/>
                    <a:pt x="98" y="0"/>
                    <a:pt x="82" y="0"/>
                  </a:cubicBezTo>
                  <a:cubicBezTo>
                    <a:pt x="72" y="0"/>
                    <a:pt x="64" y="4"/>
                    <a:pt x="58" y="11"/>
                  </a:cubicBezTo>
                  <a:cubicBezTo>
                    <a:pt x="55" y="7"/>
                    <a:pt x="51" y="4"/>
                    <a:pt x="45" y="4"/>
                  </a:cubicBezTo>
                  <a:cubicBezTo>
                    <a:pt x="36" y="4"/>
                    <a:pt x="29" y="12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7" y="23"/>
                    <a:pt x="26" y="23"/>
                    <a:pt x="24" y="23"/>
                  </a:cubicBezTo>
                  <a:cubicBezTo>
                    <a:pt x="11" y="23"/>
                    <a:pt x="0" y="34"/>
                    <a:pt x="0" y="47"/>
                  </a:cubicBezTo>
                  <a:cubicBezTo>
                    <a:pt x="0" y="61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1"/>
                    <a:pt x="128" y="62"/>
                    <a:pt x="128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Freeform 218"/>
            <p:cNvSpPr>
              <a:spLocks noEditPoints="1"/>
            </p:cNvSpPr>
            <p:nvPr/>
          </p:nvSpPr>
          <p:spPr bwMode="auto">
            <a:xfrm>
              <a:off x="8944006" y="5637426"/>
              <a:ext cx="211399" cy="173230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6 h 72"/>
                <a:gd name="T12" fmla="*/ 5 w 88"/>
                <a:gd name="T13" fmla="*/ 66 h 72"/>
                <a:gd name="T14" fmla="*/ 5 w 88"/>
                <a:gd name="T15" fmla="*/ 5 h 72"/>
                <a:gd name="T16" fmla="*/ 83 w 88"/>
                <a:gd name="T17" fmla="*/ 5 h 72"/>
                <a:gd name="T18" fmla="*/ 83 w 88"/>
                <a:gd name="T19" fmla="*/ 66 h 72"/>
                <a:gd name="T20" fmla="*/ 61 w 88"/>
                <a:gd name="T21" fmla="*/ 19 h 72"/>
                <a:gd name="T22" fmla="*/ 69 w 88"/>
                <a:gd name="T23" fmla="*/ 27 h 72"/>
                <a:gd name="T24" fmla="*/ 77 w 88"/>
                <a:gd name="T25" fmla="*/ 19 h 72"/>
                <a:gd name="T26" fmla="*/ 69 w 88"/>
                <a:gd name="T27" fmla="*/ 11 h 72"/>
                <a:gd name="T28" fmla="*/ 61 w 88"/>
                <a:gd name="T29" fmla="*/ 19 h 72"/>
                <a:gd name="T30" fmla="*/ 77 w 88"/>
                <a:gd name="T31" fmla="*/ 60 h 72"/>
                <a:gd name="T32" fmla="*/ 11 w 88"/>
                <a:gd name="T33" fmla="*/ 60 h 72"/>
                <a:gd name="T34" fmla="*/ 27 w 88"/>
                <a:gd name="T35" fmla="*/ 16 h 72"/>
                <a:gd name="T36" fmla="*/ 50 w 88"/>
                <a:gd name="T37" fmla="*/ 44 h 72"/>
                <a:gd name="T38" fmla="*/ 61 w 88"/>
                <a:gd name="T39" fmla="*/ 36 h 72"/>
                <a:gd name="T40" fmla="*/ 77 w 88"/>
                <a:gd name="T4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6"/>
                  </a:moveTo>
                  <a:cubicBezTo>
                    <a:pt x="5" y="66"/>
                    <a:pt x="5" y="66"/>
                    <a:pt x="5" y="6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83" y="5"/>
                    <a:pt x="83" y="5"/>
                    <a:pt x="83" y="5"/>
                  </a:cubicBezTo>
                  <a:lnTo>
                    <a:pt x="83" y="66"/>
                  </a:lnTo>
                  <a:close/>
                  <a:moveTo>
                    <a:pt x="61" y="19"/>
                  </a:moveTo>
                  <a:cubicBezTo>
                    <a:pt x="61" y="24"/>
                    <a:pt x="64" y="27"/>
                    <a:pt x="69" y="27"/>
                  </a:cubicBezTo>
                  <a:cubicBezTo>
                    <a:pt x="74" y="27"/>
                    <a:pt x="77" y="24"/>
                    <a:pt x="77" y="19"/>
                  </a:cubicBezTo>
                  <a:cubicBezTo>
                    <a:pt x="77" y="14"/>
                    <a:pt x="74" y="11"/>
                    <a:pt x="69" y="11"/>
                  </a:cubicBezTo>
                  <a:cubicBezTo>
                    <a:pt x="64" y="11"/>
                    <a:pt x="61" y="14"/>
                    <a:pt x="61" y="19"/>
                  </a:cubicBezTo>
                  <a:close/>
                  <a:moveTo>
                    <a:pt x="77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Freeform 219"/>
            <p:cNvSpPr>
              <a:spLocks noEditPoints="1"/>
            </p:cNvSpPr>
            <p:nvPr/>
          </p:nvSpPr>
          <p:spPr bwMode="auto">
            <a:xfrm>
              <a:off x="8637183" y="5596320"/>
              <a:ext cx="204059" cy="206995"/>
            </a:xfrm>
            <a:custGeom>
              <a:avLst/>
              <a:gdLst>
                <a:gd name="T0" fmla="*/ 57 w 85"/>
                <a:gd name="T1" fmla="*/ 59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9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1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2 h 86"/>
                <a:gd name="T38" fmla="*/ 31 w 85"/>
                <a:gd name="T39" fmla="*/ 34 h 86"/>
                <a:gd name="T40" fmla="*/ 12 w 85"/>
                <a:gd name="T41" fmla="*/ 86 h 86"/>
                <a:gd name="T42" fmla="*/ 0 w 85"/>
                <a:gd name="T43" fmla="*/ 86 h 86"/>
                <a:gd name="T44" fmla="*/ 5 w 85"/>
                <a:gd name="T45" fmla="*/ 55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9"/>
                  </a:moveTo>
                  <a:cubicBezTo>
                    <a:pt x="64" y="51"/>
                    <a:pt x="73" y="48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9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1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3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7"/>
                    <a:pt x="12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5"/>
                  </a:cubicBezTo>
                  <a:cubicBezTo>
                    <a:pt x="9" y="44"/>
                    <a:pt x="14" y="35"/>
                    <a:pt x="22" y="26"/>
                  </a:cubicBezTo>
                  <a:cubicBezTo>
                    <a:pt x="30" y="18"/>
                    <a:pt x="39" y="12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7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" name="Freeform 227"/>
            <p:cNvSpPr>
              <a:spLocks noEditPoints="1"/>
            </p:cNvSpPr>
            <p:nvPr/>
          </p:nvSpPr>
          <p:spPr bwMode="auto">
            <a:xfrm>
              <a:off x="8036359" y="3018418"/>
              <a:ext cx="173230" cy="170294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1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1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5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7"/>
                    <a:pt x="53" y="51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06BED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" name="Freeform 229"/>
            <p:cNvSpPr>
              <a:spLocks noEditPoints="1"/>
            </p:cNvSpPr>
            <p:nvPr/>
          </p:nvSpPr>
          <p:spPr bwMode="auto">
            <a:xfrm>
              <a:off x="8506527" y="1289058"/>
              <a:ext cx="142401" cy="140933"/>
            </a:xfrm>
            <a:custGeom>
              <a:avLst/>
              <a:gdLst>
                <a:gd name="T0" fmla="*/ 30 w 59"/>
                <a:gd name="T1" fmla="*/ 0 h 59"/>
                <a:gd name="T2" fmla="*/ 0 w 59"/>
                <a:gd name="T3" fmla="*/ 29 h 59"/>
                <a:gd name="T4" fmla="*/ 30 w 59"/>
                <a:gd name="T5" fmla="*/ 59 h 59"/>
                <a:gd name="T6" fmla="*/ 59 w 59"/>
                <a:gd name="T7" fmla="*/ 29 h 59"/>
                <a:gd name="T8" fmla="*/ 30 w 59"/>
                <a:gd name="T9" fmla="*/ 0 h 59"/>
                <a:gd name="T10" fmla="*/ 47 w 59"/>
                <a:gd name="T11" fmla="*/ 25 h 59"/>
                <a:gd name="T12" fmla="*/ 31 w 59"/>
                <a:gd name="T13" fmla="*/ 47 h 59"/>
                <a:gd name="T14" fmla="*/ 24 w 59"/>
                <a:gd name="T15" fmla="*/ 44 h 59"/>
                <a:gd name="T16" fmla="*/ 18 w 59"/>
                <a:gd name="T17" fmla="*/ 27 h 59"/>
                <a:gd name="T18" fmla="*/ 14 w 59"/>
                <a:gd name="T19" fmla="*/ 28 h 59"/>
                <a:gd name="T20" fmla="*/ 12 w 59"/>
                <a:gd name="T21" fmla="*/ 26 h 59"/>
                <a:gd name="T22" fmla="*/ 23 w 59"/>
                <a:gd name="T23" fmla="*/ 18 h 59"/>
                <a:gd name="T24" fmla="*/ 29 w 59"/>
                <a:gd name="T25" fmla="*/ 30 h 59"/>
                <a:gd name="T26" fmla="*/ 32 w 59"/>
                <a:gd name="T27" fmla="*/ 37 h 59"/>
                <a:gd name="T28" fmla="*/ 36 w 59"/>
                <a:gd name="T29" fmla="*/ 31 h 59"/>
                <a:gd name="T30" fmla="*/ 32 w 59"/>
                <a:gd name="T31" fmla="*/ 26 h 59"/>
                <a:gd name="T32" fmla="*/ 47 w 59"/>
                <a:gd name="T33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9"/>
                    <a:pt x="30" y="59"/>
                  </a:cubicBezTo>
                  <a:cubicBezTo>
                    <a:pt x="46" y="59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7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1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solidFill>
              <a:srgbClr val="0C6D9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箭头连接符 25"/>
          <p:cNvCxnSpPr>
            <a:stCxn id="2" idx="2"/>
          </p:cNvCxnSpPr>
          <p:nvPr/>
        </p:nvCxnSpPr>
        <p:spPr>
          <a:xfrm flipH="1">
            <a:off x="2197101" y="1214116"/>
            <a:ext cx="25400" cy="5643884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34804" y="445701"/>
            <a:ext cx="3775393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互联网发展趋势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1479550" y="1868449"/>
            <a:ext cx="1485900" cy="5461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500">
                <a:cs typeface="+mn-ea"/>
                <a:sym typeface="+mn-lt"/>
              </a:rPr>
              <a:t>趋势一</a:t>
            </a:r>
            <a:endParaRPr lang="en-US" sz="2500"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987800" y="1722399"/>
            <a:ext cx="7353300" cy="838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700" dirty="0">
                <a:solidFill>
                  <a:schemeClr val="bg1"/>
                </a:solidFill>
                <a:cs typeface="+mn-ea"/>
                <a:sym typeface="+mn-lt"/>
              </a:rPr>
              <a:t>数据的资源化：</a:t>
            </a:r>
            <a:r>
              <a:rPr lang="zh-CN" altLang="en-US" sz="1400" dirty="0">
                <a:solidFill>
                  <a:srgbClr val="68F9F6"/>
                </a:solidFill>
                <a:cs typeface="+mn-ea"/>
                <a:sym typeface="+mn-lt"/>
              </a:rPr>
              <a:t>是指大数据成为企业和社会关注的重要战略资源，并已成为大家争相抢夺的新焦点。因而，企业必须要提前制定大数据营销战略计划，抢占市场先机。</a:t>
            </a:r>
            <a:endParaRPr lang="en-US" sz="1400" dirty="0">
              <a:solidFill>
                <a:srgbClr val="68F9F6"/>
              </a:solidFill>
              <a:cs typeface="+mn-ea"/>
              <a:sym typeface="+mn-lt"/>
            </a:endParaRPr>
          </a:p>
        </p:txBody>
      </p:sp>
      <p:cxnSp>
        <p:nvCxnSpPr>
          <p:cNvPr id="7" name="直接箭头连接符 6"/>
          <p:cNvCxnSpPr>
            <a:stCxn id="3" idx="3"/>
            <a:endCxn id="4" idx="1"/>
          </p:cNvCxnSpPr>
          <p:nvPr/>
        </p:nvCxnSpPr>
        <p:spPr>
          <a:xfrm>
            <a:off x="2965450" y="2141499"/>
            <a:ext cx="1022350" cy="0"/>
          </a:xfrm>
          <a:prstGeom prst="straightConnector1">
            <a:avLst/>
          </a:prstGeom>
          <a:ln w="15875">
            <a:solidFill>
              <a:srgbClr val="00B0F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: 圆角 9"/>
          <p:cNvSpPr/>
          <p:nvPr/>
        </p:nvSpPr>
        <p:spPr>
          <a:xfrm>
            <a:off x="1479550" y="3152350"/>
            <a:ext cx="1485900" cy="5461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500">
                <a:cs typeface="+mn-ea"/>
                <a:sym typeface="+mn-lt"/>
              </a:rPr>
              <a:t>趋势二</a:t>
            </a:r>
            <a:endParaRPr lang="en-US" sz="2500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3987800" y="3006300"/>
            <a:ext cx="7353300" cy="838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700">
                <a:solidFill>
                  <a:schemeClr val="bg1"/>
                </a:solidFill>
                <a:cs typeface="+mn-ea"/>
                <a:sym typeface="+mn-lt"/>
              </a:rPr>
              <a:t>与云计算的深度结合：</a:t>
            </a:r>
            <a:r>
              <a:rPr lang="zh-CN" altLang="en-US" sz="1400">
                <a:solidFill>
                  <a:srgbClr val="00B0F0"/>
                </a:solidFill>
                <a:cs typeface="+mn-ea"/>
                <a:sym typeface="+mn-lt"/>
              </a:rPr>
              <a:t>大数据离不开云处理，云处理为大数据提供了弹性可拓展的基础设备，是产生大数据的平台之一。自</a:t>
            </a:r>
            <a:r>
              <a:rPr lang="en-US" altLang="zh-CN" sz="1400">
                <a:solidFill>
                  <a:srgbClr val="00B0F0"/>
                </a:solidFill>
                <a:cs typeface="+mn-ea"/>
                <a:sym typeface="+mn-lt"/>
              </a:rPr>
              <a:t>2013</a:t>
            </a:r>
            <a:r>
              <a:rPr lang="zh-CN" altLang="en-US" sz="1400">
                <a:solidFill>
                  <a:srgbClr val="00B0F0"/>
                </a:solidFill>
                <a:cs typeface="+mn-ea"/>
                <a:sym typeface="+mn-lt"/>
              </a:rPr>
              <a:t>年开始，大数据技术已开始和云计算技术紧密结合，预计未来两者关系将更为密切。</a:t>
            </a:r>
            <a:endParaRPr lang="en-US" sz="1400">
              <a:solidFill>
                <a:srgbClr val="00B0F0"/>
              </a:solidFill>
              <a:cs typeface="+mn-ea"/>
              <a:sym typeface="+mn-lt"/>
            </a:endParaRPr>
          </a:p>
        </p:txBody>
      </p:sp>
      <p:cxnSp>
        <p:nvCxnSpPr>
          <p:cNvPr id="12" name="直接箭头连接符 11"/>
          <p:cNvCxnSpPr>
            <a:stCxn id="10" idx="3"/>
            <a:endCxn id="11" idx="1"/>
          </p:cNvCxnSpPr>
          <p:nvPr/>
        </p:nvCxnSpPr>
        <p:spPr>
          <a:xfrm>
            <a:off x="2965450" y="3425400"/>
            <a:ext cx="1022350" cy="0"/>
          </a:xfrm>
          <a:prstGeom prst="straightConnector1">
            <a:avLst/>
          </a:prstGeom>
          <a:ln w="15875">
            <a:solidFill>
              <a:srgbClr val="00B0F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圆角 13"/>
          <p:cNvSpPr/>
          <p:nvPr/>
        </p:nvSpPr>
        <p:spPr>
          <a:xfrm>
            <a:off x="1479550" y="4436251"/>
            <a:ext cx="1485900" cy="5461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500">
                <a:cs typeface="+mn-ea"/>
                <a:sym typeface="+mn-lt"/>
              </a:rPr>
              <a:t>趋势三</a:t>
            </a:r>
            <a:endParaRPr lang="en-US" sz="25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987800" y="4290201"/>
            <a:ext cx="7353300" cy="838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700">
                <a:solidFill>
                  <a:schemeClr val="bg1"/>
                </a:solidFill>
                <a:cs typeface="+mn-ea"/>
                <a:sym typeface="+mn-lt"/>
              </a:rPr>
              <a:t>科学理论的突破：</a:t>
            </a:r>
            <a:r>
              <a:rPr lang="zh-CN" altLang="en-US" sz="1400">
                <a:solidFill>
                  <a:srgbClr val="68F9F6"/>
                </a:solidFill>
                <a:cs typeface="+mn-ea"/>
                <a:sym typeface="+mn-lt"/>
              </a:rPr>
              <a:t>随着大数据的快速发展，就像计算机和互联网一样，大数据很有可能是新一轮的技术革命。随之兴起的数据挖掘、机器学习和人工智能等相关技术，可能会改变数据世界里的很多算法和基础理论，实现科学技术上的突破。</a:t>
            </a:r>
            <a:endParaRPr lang="en-US" sz="1400">
              <a:solidFill>
                <a:srgbClr val="68F9F6"/>
              </a:solidFill>
              <a:cs typeface="+mn-ea"/>
              <a:sym typeface="+mn-lt"/>
            </a:endParaRPr>
          </a:p>
        </p:txBody>
      </p:sp>
      <p:cxnSp>
        <p:nvCxnSpPr>
          <p:cNvPr id="16" name="直接箭头连接符 15"/>
          <p:cNvCxnSpPr>
            <a:stCxn id="14" idx="3"/>
            <a:endCxn id="15" idx="1"/>
          </p:cNvCxnSpPr>
          <p:nvPr/>
        </p:nvCxnSpPr>
        <p:spPr>
          <a:xfrm>
            <a:off x="2965450" y="4709301"/>
            <a:ext cx="1022350" cy="0"/>
          </a:xfrm>
          <a:prstGeom prst="straightConnector1">
            <a:avLst/>
          </a:prstGeom>
          <a:ln w="15875">
            <a:solidFill>
              <a:srgbClr val="00B0F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圆角 17"/>
          <p:cNvSpPr/>
          <p:nvPr/>
        </p:nvSpPr>
        <p:spPr>
          <a:xfrm>
            <a:off x="1479550" y="5720152"/>
            <a:ext cx="1485900" cy="5461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500">
                <a:cs typeface="+mn-ea"/>
                <a:sym typeface="+mn-lt"/>
              </a:rPr>
              <a:t>趋势四</a:t>
            </a:r>
            <a:endParaRPr lang="en-US" sz="2500">
              <a:cs typeface="+mn-ea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3987800" y="5574102"/>
            <a:ext cx="7353300" cy="838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700">
                <a:solidFill>
                  <a:schemeClr val="bg1"/>
                </a:solidFill>
                <a:cs typeface="+mn-ea"/>
                <a:sym typeface="+mn-lt"/>
              </a:rPr>
              <a:t>数据科学和数据联盟的成立：</a:t>
            </a:r>
            <a:r>
              <a:rPr lang="zh-CN" altLang="en-US" sz="1400">
                <a:solidFill>
                  <a:srgbClr val="00B0F0"/>
                </a:solidFill>
                <a:cs typeface="+mn-ea"/>
                <a:sym typeface="+mn-lt"/>
              </a:rPr>
              <a:t>未来，数据科学将成为一门专门的学科，被越来越多的人所认知。各大高校将设立专门的数据科学类专业，也会催生一批与之相关的新的就业岗位。</a:t>
            </a:r>
            <a:endParaRPr lang="en-US" sz="1400">
              <a:solidFill>
                <a:srgbClr val="00B0F0"/>
              </a:solidFill>
              <a:cs typeface="+mn-ea"/>
              <a:sym typeface="+mn-lt"/>
            </a:endParaRPr>
          </a:p>
        </p:txBody>
      </p:sp>
      <p:cxnSp>
        <p:nvCxnSpPr>
          <p:cNvPr id="20" name="直接箭头连接符 19"/>
          <p:cNvCxnSpPr>
            <a:stCxn id="18" idx="3"/>
            <a:endCxn id="19" idx="1"/>
          </p:cNvCxnSpPr>
          <p:nvPr/>
        </p:nvCxnSpPr>
        <p:spPr>
          <a:xfrm>
            <a:off x="2965450" y="5993202"/>
            <a:ext cx="1022350" cy="0"/>
          </a:xfrm>
          <a:prstGeom prst="straightConnector1">
            <a:avLst/>
          </a:prstGeom>
          <a:ln w="15875">
            <a:solidFill>
              <a:srgbClr val="00B0F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6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3" grpId="0" animBg="1"/>
      <p:bldP spid="4" grpId="0" animBg="1"/>
      <p:bldP spid="10" grpId="0" animBg="1"/>
      <p:bldP spid="11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箭头连接符 26"/>
          <p:cNvCxnSpPr>
            <a:endCxn id="18" idx="0"/>
          </p:cNvCxnSpPr>
          <p:nvPr/>
        </p:nvCxnSpPr>
        <p:spPr>
          <a:xfrm flipH="1">
            <a:off x="2222500" y="0"/>
            <a:ext cx="2286" cy="5558620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圆角 2"/>
          <p:cNvSpPr/>
          <p:nvPr/>
        </p:nvSpPr>
        <p:spPr>
          <a:xfrm>
            <a:off x="1479550" y="753280"/>
            <a:ext cx="1485900" cy="5461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500">
                <a:cs typeface="+mn-ea"/>
                <a:sym typeface="+mn-lt"/>
              </a:rPr>
              <a:t>趋势五</a:t>
            </a:r>
            <a:endParaRPr lang="en-US" sz="2500"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987800" y="450881"/>
            <a:ext cx="7353300" cy="115089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700">
                <a:solidFill>
                  <a:schemeClr val="bg1"/>
                </a:solidFill>
                <a:cs typeface="+mn-ea"/>
                <a:sym typeface="+mn-lt"/>
              </a:rPr>
              <a:t>数据泄露泛滥：</a:t>
            </a:r>
            <a:r>
              <a:rPr lang="zh-CN" altLang="en-US" sz="1400">
                <a:solidFill>
                  <a:srgbClr val="68F9F6"/>
                </a:solidFill>
                <a:cs typeface="+mn-ea"/>
                <a:sym typeface="+mn-lt"/>
              </a:rPr>
              <a:t>未来几年数据泄露事件的增长率也许会达到</a:t>
            </a:r>
            <a:r>
              <a:rPr lang="en-US" altLang="zh-CN" sz="1400">
                <a:solidFill>
                  <a:srgbClr val="68F9F6"/>
                </a:solidFill>
                <a:cs typeface="+mn-ea"/>
                <a:sym typeface="+mn-lt"/>
              </a:rPr>
              <a:t>100%</a:t>
            </a:r>
            <a:r>
              <a:rPr lang="zh-CN" altLang="en-US" sz="1400">
                <a:solidFill>
                  <a:srgbClr val="68F9F6"/>
                </a:solidFill>
                <a:cs typeface="+mn-ea"/>
                <a:sym typeface="+mn-lt"/>
              </a:rPr>
              <a:t>，除非数据在其源头就能够得到安全保障。可以说，在未来，每个财富</a:t>
            </a:r>
            <a:r>
              <a:rPr lang="en-US" altLang="zh-CN" sz="1400">
                <a:solidFill>
                  <a:srgbClr val="68F9F6"/>
                </a:solidFill>
                <a:cs typeface="+mn-ea"/>
                <a:sym typeface="+mn-lt"/>
              </a:rPr>
              <a:t>500</a:t>
            </a:r>
            <a:r>
              <a:rPr lang="zh-CN" altLang="en-US" sz="1400">
                <a:solidFill>
                  <a:srgbClr val="68F9F6"/>
                </a:solidFill>
                <a:cs typeface="+mn-ea"/>
                <a:sym typeface="+mn-lt"/>
              </a:rPr>
              <a:t>强企业都会面临数据攻击，无论他们是否已经做好安全防范。而所有企业，无论规模大小，都需要重新审视今天的安全定义。</a:t>
            </a:r>
            <a:endParaRPr lang="en-US" sz="1400">
              <a:solidFill>
                <a:srgbClr val="68F9F6"/>
              </a:solidFill>
              <a:cs typeface="+mn-ea"/>
              <a:sym typeface="+mn-lt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2965450" y="1026330"/>
            <a:ext cx="1022350" cy="1"/>
          </a:xfrm>
          <a:prstGeom prst="straightConnector1">
            <a:avLst/>
          </a:prstGeom>
          <a:ln w="15875">
            <a:solidFill>
              <a:srgbClr val="00B0F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: 圆角 9"/>
          <p:cNvSpPr/>
          <p:nvPr/>
        </p:nvSpPr>
        <p:spPr>
          <a:xfrm>
            <a:off x="1479550" y="2355060"/>
            <a:ext cx="1485900" cy="5461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500">
                <a:cs typeface="+mn-ea"/>
                <a:sym typeface="+mn-lt"/>
              </a:rPr>
              <a:t>趋势六</a:t>
            </a:r>
            <a:endParaRPr lang="en-US" sz="2500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3987800" y="2052661"/>
            <a:ext cx="7353300" cy="115089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700">
                <a:solidFill>
                  <a:schemeClr val="bg1"/>
                </a:solidFill>
                <a:cs typeface="+mn-ea"/>
                <a:sym typeface="+mn-lt"/>
              </a:rPr>
              <a:t>数据管理成为核心竞争力：</a:t>
            </a:r>
            <a:r>
              <a:rPr lang="zh-CN" altLang="en-US" sz="1400">
                <a:solidFill>
                  <a:srgbClr val="00B0F0"/>
                </a:solidFill>
                <a:cs typeface="+mn-ea"/>
                <a:sym typeface="+mn-lt"/>
              </a:rPr>
              <a:t>数据管理成为核心竞争力，直接影响财务表现。当“数据资产是企业核心资产”的概念深入人心之后，企业对于数据管理便有了更清晰的界定，将数据管理作为企业核心竞争力，持续发展，战略性规划与运用数据资产，成为企业数据管理的核心。</a:t>
            </a:r>
            <a:endParaRPr lang="en-US" sz="1400">
              <a:solidFill>
                <a:srgbClr val="00B0F0"/>
              </a:solidFill>
              <a:cs typeface="+mn-ea"/>
              <a:sym typeface="+mn-lt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965450" y="2628110"/>
            <a:ext cx="1022350" cy="1"/>
          </a:xfrm>
          <a:prstGeom prst="straightConnector1">
            <a:avLst/>
          </a:prstGeom>
          <a:ln w="15875">
            <a:solidFill>
              <a:srgbClr val="00B0F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圆角 13"/>
          <p:cNvSpPr/>
          <p:nvPr/>
        </p:nvSpPr>
        <p:spPr>
          <a:xfrm>
            <a:off x="1479550" y="3956840"/>
            <a:ext cx="1485900" cy="5461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500">
                <a:cs typeface="+mn-ea"/>
                <a:sym typeface="+mn-lt"/>
              </a:rPr>
              <a:t>趋势七</a:t>
            </a:r>
            <a:endParaRPr lang="en-US" sz="25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987800" y="3654441"/>
            <a:ext cx="7353300" cy="115089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700">
                <a:solidFill>
                  <a:schemeClr val="bg1"/>
                </a:solidFill>
                <a:cs typeface="+mn-ea"/>
                <a:sym typeface="+mn-lt"/>
              </a:rPr>
              <a:t>数据质量是</a:t>
            </a:r>
            <a:r>
              <a:rPr lang="en-US" altLang="zh-CN" sz="1700">
                <a:solidFill>
                  <a:schemeClr val="bg1"/>
                </a:solidFill>
                <a:cs typeface="+mn-ea"/>
                <a:sym typeface="+mn-lt"/>
              </a:rPr>
              <a:t>BI(</a:t>
            </a:r>
            <a:r>
              <a:rPr lang="zh-CN" altLang="en-US" sz="1700">
                <a:solidFill>
                  <a:schemeClr val="bg1"/>
                </a:solidFill>
                <a:cs typeface="+mn-ea"/>
                <a:sym typeface="+mn-lt"/>
              </a:rPr>
              <a:t>商业智能</a:t>
            </a:r>
            <a:r>
              <a:rPr lang="en-US" altLang="zh-CN" sz="1700">
                <a:solidFill>
                  <a:schemeClr val="bg1"/>
                </a:solidFill>
                <a:cs typeface="+mn-ea"/>
                <a:sym typeface="+mn-lt"/>
              </a:rPr>
              <a:t>)</a:t>
            </a:r>
            <a:r>
              <a:rPr lang="zh-CN" altLang="en-US" sz="1700">
                <a:solidFill>
                  <a:schemeClr val="bg1"/>
                </a:solidFill>
                <a:cs typeface="+mn-ea"/>
                <a:sym typeface="+mn-lt"/>
              </a:rPr>
              <a:t>成功的关键：</a:t>
            </a:r>
            <a:r>
              <a:rPr lang="zh-CN" altLang="en-US" sz="1400">
                <a:solidFill>
                  <a:srgbClr val="68F9F6"/>
                </a:solidFill>
                <a:cs typeface="+mn-ea"/>
                <a:sym typeface="+mn-lt"/>
              </a:rPr>
              <a:t>采用自助式商业智能工具进行大数据处理的企业将会脱颖而出。其中要面临的一个挑战是，很多数据源会带来大量低质量数据。想要成功，企业需要理解原始数据与数据分析之间的差距，从而消除低质量数据并通过</a:t>
            </a:r>
            <a:r>
              <a:rPr lang="en-US" altLang="zh-CN" sz="1400">
                <a:solidFill>
                  <a:srgbClr val="68F9F6"/>
                </a:solidFill>
                <a:cs typeface="+mn-ea"/>
                <a:sym typeface="+mn-lt"/>
              </a:rPr>
              <a:t>BI</a:t>
            </a:r>
            <a:r>
              <a:rPr lang="zh-CN" altLang="en-US" sz="1400">
                <a:solidFill>
                  <a:srgbClr val="68F9F6"/>
                </a:solidFill>
                <a:cs typeface="+mn-ea"/>
                <a:sym typeface="+mn-lt"/>
              </a:rPr>
              <a:t>获得更佳决策。</a:t>
            </a:r>
            <a:endParaRPr lang="en-US" sz="1400">
              <a:solidFill>
                <a:srgbClr val="68F9F6"/>
              </a:solidFill>
              <a:cs typeface="+mn-ea"/>
              <a:sym typeface="+mn-lt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2965450" y="4229890"/>
            <a:ext cx="1022350" cy="1"/>
          </a:xfrm>
          <a:prstGeom prst="straightConnector1">
            <a:avLst/>
          </a:prstGeom>
          <a:ln w="15875">
            <a:solidFill>
              <a:srgbClr val="00B0F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圆角 17"/>
          <p:cNvSpPr/>
          <p:nvPr/>
        </p:nvSpPr>
        <p:spPr>
          <a:xfrm>
            <a:off x="1479550" y="5558620"/>
            <a:ext cx="1485900" cy="5461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500">
                <a:cs typeface="+mn-ea"/>
                <a:sym typeface="+mn-lt"/>
              </a:rPr>
              <a:t>趋势八</a:t>
            </a:r>
            <a:endParaRPr lang="en-US" sz="2500">
              <a:cs typeface="+mn-ea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3987800" y="5256221"/>
            <a:ext cx="7353300" cy="115089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700">
                <a:solidFill>
                  <a:schemeClr val="bg1"/>
                </a:solidFill>
                <a:cs typeface="+mn-ea"/>
                <a:sym typeface="+mn-lt"/>
              </a:rPr>
              <a:t>数据生态系统复合化程度加强：</a:t>
            </a:r>
            <a:r>
              <a:rPr lang="zh-CN" altLang="en-US" sz="1400">
                <a:solidFill>
                  <a:srgbClr val="00B0F0"/>
                </a:solidFill>
                <a:cs typeface="+mn-ea"/>
                <a:sym typeface="+mn-lt"/>
              </a:rPr>
              <a:t>大数据的世界不只是一个单一的、巨大的计算机网络，而是一个由大量活动构件与多元参与者元素所构成的生态系统，终端设备提供商、基础设施提供商、网络服务提供商、网络接入服务提供商、数据服务使能者、数据服务提供商、触点服务、数据服务零售商等等一系列的参与者共同构建的生态系统。</a:t>
            </a:r>
            <a:endParaRPr lang="en-US" sz="1400">
              <a:solidFill>
                <a:srgbClr val="00B0F0"/>
              </a:solidFill>
              <a:cs typeface="+mn-ea"/>
              <a:sym typeface="+mn-lt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2965450" y="5831670"/>
            <a:ext cx="1022350" cy="1"/>
          </a:xfrm>
          <a:prstGeom prst="straightConnector1">
            <a:avLst/>
          </a:prstGeom>
          <a:ln w="15875">
            <a:solidFill>
              <a:srgbClr val="00B0F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4" grpId="0" animBg="1"/>
      <p:bldP spid="15" grpId="0" animBg="1"/>
      <p:bldP spid="18" grpId="0" animBg="1"/>
      <p:bldP spid="19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87222" y="470166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8000">
                <a:solidFill>
                  <a:srgbClr val="8FE2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添加您的标题</a:t>
            </a:r>
            <a:endParaRPr lang="en-US" altLang="zh-CN" sz="3600" dirty="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11607" y="2191563"/>
            <a:ext cx="200567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800">
                <a:solidFill>
                  <a:srgbClr val="68F9F6"/>
                </a:solidFill>
                <a:effectLst>
                  <a:glow rad="508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05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71626" y="5498057"/>
            <a:ext cx="5635949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00B0F0"/>
                </a:solidFill>
                <a:cs typeface="+mn-ea"/>
                <a:sym typeface="+mn-lt"/>
              </a:rPr>
              <a:t>添加您的说明文字及详细概述描写</a:t>
            </a:r>
            <a:r>
              <a:rPr lang="zh-CN" altLang="en-US" sz="1200" dirty="0">
                <a:solidFill>
                  <a:srgbClr val="00B0F0"/>
                </a:solidFill>
                <a:cs typeface="+mn-ea"/>
                <a:sym typeface="+mn-lt"/>
              </a:rPr>
              <a:t>文字，添加您的说明文字及详细概述描写</a:t>
            </a:r>
            <a:r>
              <a:rPr lang="zh-CN" altLang="en-US" sz="1200" dirty="0" smtClean="0">
                <a:solidFill>
                  <a:srgbClr val="00B0F0"/>
                </a:solidFill>
                <a:cs typeface="+mn-ea"/>
                <a:sym typeface="+mn-lt"/>
              </a:rPr>
              <a:t>文字添加</a:t>
            </a:r>
            <a:r>
              <a:rPr lang="zh-CN" altLang="en-US" sz="1200" dirty="0">
                <a:solidFill>
                  <a:srgbClr val="00B0F0"/>
                </a:solidFill>
                <a:cs typeface="+mn-ea"/>
                <a:sym typeface="+mn-lt"/>
              </a:rPr>
              <a:t>您的说明文字及详细概述描写</a:t>
            </a:r>
            <a:r>
              <a:rPr lang="zh-CN" altLang="en-US" sz="1200" dirty="0" smtClean="0">
                <a:solidFill>
                  <a:srgbClr val="00B0F0"/>
                </a:solidFill>
                <a:cs typeface="+mn-ea"/>
                <a:sym typeface="+mn-lt"/>
              </a:rPr>
              <a:t>文字</a:t>
            </a:r>
            <a:endParaRPr lang="en-US" sz="1200" dirty="0">
              <a:solidFill>
                <a:srgbClr val="00B0F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326439" y="0"/>
            <a:ext cx="1141496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05661" y="1291137"/>
            <a:ext cx="3775393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</a:t>
            </a:r>
            <a:r>
              <a:rPr lang="zh-CN" altLang="en-US" sz="4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科技领域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27314" y="2500086"/>
            <a:ext cx="1422400" cy="508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68F9F6"/>
                </a:solidFill>
                <a:cs typeface="+mn-ea"/>
                <a:sym typeface="+mn-lt"/>
              </a:rPr>
              <a:t>教育学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2360385" y="2500086"/>
            <a:ext cx="1422400" cy="508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68F9F6"/>
                </a:solidFill>
                <a:cs typeface="+mn-ea"/>
                <a:sym typeface="+mn-lt"/>
              </a:rPr>
              <a:t>情报学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3893457" y="2500086"/>
            <a:ext cx="1422400" cy="508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68F9F6"/>
                </a:solidFill>
                <a:cs typeface="+mn-ea"/>
                <a:sym typeface="+mn-lt"/>
              </a:rPr>
              <a:t>公共服务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827314" y="3200400"/>
            <a:ext cx="1422400" cy="508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68F9F6"/>
                </a:solidFill>
                <a:cs typeface="+mn-ea"/>
                <a:sym typeface="+mn-lt"/>
              </a:rPr>
              <a:t>天文学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2360385" y="3200400"/>
            <a:ext cx="1422400" cy="508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68F9F6"/>
                </a:solidFill>
                <a:cs typeface="+mn-ea"/>
                <a:sym typeface="+mn-lt"/>
              </a:rPr>
              <a:t>电子政务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893457" y="3200400"/>
            <a:ext cx="1422400" cy="508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68F9F6"/>
                </a:solidFill>
                <a:cs typeface="+mn-ea"/>
                <a:sym typeface="+mn-lt"/>
              </a:rPr>
              <a:t>传媒业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827314" y="3900714"/>
            <a:ext cx="1422400" cy="508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68F9F6"/>
                </a:solidFill>
                <a:cs typeface="+mn-ea"/>
                <a:sym typeface="+mn-lt"/>
              </a:rPr>
              <a:t>生物医学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2360385" y="3900714"/>
            <a:ext cx="1422400" cy="508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68F9F6"/>
                </a:solidFill>
                <a:cs typeface="+mn-ea"/>
                <a:sym typeface="+mn-lt"/>
              </a:rPr>
              <a:t>商业智能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3893457" y="3900714"/>
            <a:ext cx="1422400" cy="508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68F9F6"/>
                </a:solidFill>
                <a:cs typeface="+mn-ea"/>
                <a:sym typeface="+mn-lt"/>
              </a:rPr>
              <a:t>图书馆学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827314" y="4601028"/>
            <a:ext cx="1422400" cy="508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68F9F6"/>
                </a:solidFill>
                <a:cs typeface="+mn-ea"/>
                <a:sym typeface="+mn-lt"/>
              </a:rPr>
              <a:t>气候学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2360385" y="4601028"/>
            <a:ext cx="1422400" cy="508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68F9F6"/>
                </a:solidFill>
                <a:cs typeface="+mn-ea"/>
                <a:sym typeface="+mn-lt"/>
              </a:rPr>
              <a:t>企业管理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3893457" y="4601028"/>
            <a:ext cx="1422400" cy="508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68F9F6"/>
                </a:solidFill>
                <a:cs typeface="+mn-ea"/>
                <a:sym typeface="+mn-lt"/>
              </a:rPr>
              <a:t>市场营销</a:t>
            </a:r>
          </a:p>
        </p:txBody>
      </p:sp>
      <p:sp>
        <p:nvSpPr>
          <p:cNvPr id="17" name="矩形: 圆角 16"/>
          <p:cNvSpPr/>
          <p:nvPr/>
        </p:nvSpPr>
        <p:spPr>
          <a:xfrm>
            <a:off x="827314" y="5301344"/>
            <a:ext cx="1422400" cy="508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68F9F6"/>
                </a:solidFill>
                <a:cs typeface="+mn-ea"/>
                <a:sym typeface="+mn-lt"/>
              </a:rPr>
              <a:t>金融学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2360385" y="5301344"/>
            <a:ext cx="1422400" cy="508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68F9F6"/>
                </a:solidFill>
                <a:cs typeface="+mn-ea"/>
                <a:sym typeface="+mn-lt"/>
              </a:rPr>
              <a:t>生活娱乐</a:t>
            </a:r>
          </a:p>
        </p:txBody>
      </p:sp>
      <p:sp>
        <p:nvSpPr>
          <p:cNvPr id="19" name="矩形: 圆角 18"/>
          <p:cNvSpPr/>
          <p:nvPr/>
        </p:nvSpPr>
        <p:spPr>
          <a:xfrm>
            <a:off x="3893457" y="5301344"/>
            <a:ext cx="1422400" cy="508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68F9F6"/>
                </a:solidFill>
                <a:cs typeface="+mn-ea"/>
                <a:sym typeface="+mn-lt"/>
              </a:rPr>
              <a:t>总统选举</a:t>
            </a:r>
          </a:p>
        </p:txBody>
      </p:sp>
      <p:sp>
        <p:nvSpPr>
          <p:cNvPr id="21" name="矩形 20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1265" y="405765"/>
            <a:ext cx="2749471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47" name="箭头: V 形 46"/>
          <p:cNvSpPr/>
          <p:nvPr/>
        </p:nvSpPr>
        <p:spPr>
          <a:xfrm>
            <a:off x="872576" y="1574800"/>
            <a:ext cx="2166449" cy="660400"/>
          </a:xfrm>
          <a:prstGeom prst="chevron">
            <a:avLst>
              <a:gd name="adj" fmla="val 2293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大数据</a:t>
            </a:r>
          </a:p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业务战略</a:t>
            </a:r>
          </a:p>
        </p:txBody>
      </p:sp>
      <p:sp>
        <p:nvSpPr>
          <p:cNvPr id="53" name="箭头: V 形 52"/>
          <p:cNvSpPr/>
          <p:nvPr/>
        </p:nvSpPr>
        <p:spPr>
          <a:xfrm>
            <a:off x="2942676" y="1574800"/>
            <a:ext cx="2166449" cy="660400"/>
          </a:xfrm>
          <a:prstGeom prst="chevron">
            <a:avLst>
              <a:gd name="adj" fmla="val 2293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大数据</a:t>
            </a:r>
          </a:p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建设目标</a:t>
            </a:r>
          </a:p>
        </p:txBody>
      </p:sp>
      <p:sp>
        <p:nvSpPr>
          <p:cNvPr id="54" name="箭头: V 形 53"/>
          <p:cNvSpPr/>
          <p:nvPr/>
        </p:nvSpPr>
        <p:spPr>
          <a:xfrm>
            <a:off x="5012776" y="1574800"/>
            <a:ext cx="2166449" cy="660400"/>
          </a:xfrm>
          <a:prstGeom prst="chevron">
            <a:avLst>
              <a:gd name="adj" fmla="val 2293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大数据</a:t>
            </a:r>
          </a:p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架构设计</a:t>
            </a:r>
          </a:p>
        </p:txBody>
      </p:sp>
      <p:sp>
        <p:nvSpPr>
          <p:cNvPr id="55" name="箭头: V 形 54"/>
          <p:cNvSpPr/>
          <p:nvPr/>
        </p:nvSpPr>
        <p:spPr>
          <a:xfrm>
            <a:off x="7082876" y="1574800"/>
            <a:ext cx="2166449" cy="660400"/>
          </a:xfrm>
          <a:prstGeom prst="chevron">
            <a:avLst>
              <a:gd name="adj" fmla="val 2293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大数据实施</a:t>
            </a:r>
          </a:p>
        </p:txBody>
      </p:sp>
      <p:sp>
        <p:nvSpPr>
          <p:cNvPr id="56" name="箭头: V 形 55"/>
          <p:cNvSpPr/>
          <p:nvPr/>
        </p:nvSpPr>
        <p:spPr>
          <a:xfrm>
            <a:off x="9152976" y="1574800"/>
            <a:ext cx="2166449" cy="660400"/>
          </a:xfrm>
          <a:prstGeom prst="chevron">
            <a:avLst>
              <a:gd name="adj" fmla="val 2293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大数据运维</a:t>
            </a:r>
          </a:p>
        </p:txBody>
      </p:sp>
      <p:grpSp>
        <p:nvGrpSpPr>
          <p:cNvPr id="110" name="组合 109"/>
          <p:cNvGrpSpPr/>
          <p:nvPr/>
        </p:nvGrpSpPr>
        <p:grpSpPr>
          <a:xfrm>
            <a:off x="1009650" y="2235200"/>
            <a:ext cx="1892300" cy="1813377"/>
            <a:chOff x="1009650" y="2235200"/>
            <a:chExt cx="1892300" cy="1813377"/>
          </a:xfrm>
        </p:grpSpPr>
        <p:cxnSp>
          <p:nvCxnSpPr>
            <p:cNvPr id="98" name="直接连接符 97"/>
            <p:cNvCxnSpPr>
              <a:stCxn id="47" idx="2"/>
            </p:cNvCxnSpPr>
            <p:nvPr/>
          </p:nvCxnSpPr>
          <p:spPr>
            <a:xfrm>
              <a:off x="1880072" y="2235200"/>
              <a:ext cx="12228" cy="142240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: 圆角 57"/>
            <p:cNvSpPr/>
            <p:nvPr/>
          </p:nvSpPr>
          <p:spPr>
            <a:xfrm>
              <a:off x="1009650" y="2458659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企业战略目标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  <p:sp>
          <p:nvSpPr>
            <p:cNvPr id="65" name="矩形: 圆角 64"/>
            <p:cNvSpPr/>
            <p:nvPr/>
          </p:nvSpPr>
          <p:spPr>
            <a:xfrm>
              <a:off x="1009650" y="3063118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业务目标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  <p:sp>
          <p:nvSpPr>
            <p:cNvPr id="71" name="矩形: 圆角 70"/>
            <p:cNvSpPr/>
            <p:nvPr/>
          </p:nvSpPr>
          <p:spPr>
            <a:xfrm>
              <a:off x="1009650" y="3667577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业务模式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079750" y="2235200"/>
            <a:ext cx="1892300" cy="2417836"/>
            <a:chOff x="3079750" y="2235200"/>
            <a:chExt cx="1892300" cy="2417836"/>
          </a:xfrm>
        </p:grpSpPr>
        <p:cxnSp>
          <p:nvCxnSpPr>
            <p:cNvPr id="101" name="直接连接符 100"/>
            <p:cNvCxnSpPr>
              <a:stCxn id="53" idx="2"/>
            </p:cNvCxnSpPr>
            <p:nvPr/>
          </p:nvCxnSpPr>
          <p:spPr>
            <a:xfrm flipH="1">
              <a:off x="3949700" y="2235200"/>
              <a:ext cx="472" cy="205740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: 圆角 58"/>
            <p:cNvSpPr/>
            <p:nvPr/>
          </p:nvSpPr>
          <p:spPr>
            <a:xfrm>
              <a:off x="3079750" y="2458659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大数据目标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: 圆角 65"/>
            <p:cNvSpPr/>
            <p:nvPr/>
          </p:nvSpPr>
          <p:spPr>
            <a:xfrm>
              <a:off x="3079750" y="3063118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服务对象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  <p:sp>
          <p:nvSpPr>
            <p:cNvPr id="72" name="矩形: 圆角 71"/>
            <p:cNvSpPr/>
            <p:nvPr/>
          </p:nvSpPr>
          <p:spPr>
            <a:xfrm>
              <a:off x="3079750" y="3667577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服务模式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  <p:sp>
          <p:nvSpPr>
            <p:cNvPr id="78" name="矩形: 圆角 77"/>
            <p:cNvSpPr/>
            <p:nvPr/>
          </p:nvSpPr>
          <p:spPr>
            <a:xfrm>
              <a:off x="3079750" y="4272036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应用场景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7219950" y="2235200"/>
            <a:ext cx="1892300" cy="2417836"/>
            <a:chOff x="7219950" y="2235200"/>
            <a:chExt cx="1892300" cy="2417836"/>
          </a:xfrm>
        </p:grpSpPr>
        <p:cxnSp>
          <p:nvCxnSpPr>
            <p:cNvPr id="105" name="直接连接符 104"/>
            <p:cNvCxnSpPr>
              <a:stCxn id="55" idx="2"/>
            </p:cNvCxnSpPr>
            <p:nvPr/>
          </p:nvCxnSpPr>
          <p:spPr>
            <a:xfrm flipH="1">
              <a:off x="8089900" y="2235200"/>
              <a:ext cx="472" cy="203200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: 圆角 60"/>
            <p:cNvSpPr/>
            <p:nvPr/>
          </p:nvSpPr>
          <p:spPr>
            <a:xfrm>
              <a:off x="7219950" y="2458659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容量规划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  <p:sp>
          <p:nvSpPr>
            <p:cNvPr id="68" name="矩形: 圆角 67"/>
            <p:cNvSpPr/>
            <p:nvPr/>
          </p:nvSpPr>
          <p:spPr>
            <a:xfrm>
              <a:off x="7219950" y="3063118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安装、配置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  <p:sp>
          <p:nvSpPr>
            <p:cNvPr id="74" name="矩形: 圆角 73"/>
            <p:cNvSpPr/>
            <p:nvPr/>
          </p:nvSpPr>
          <p:spPr>
            <a:xfrm>
              <a:off x="7219950" y="3667577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验收测试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  <p:sp>
          <p:nvSpPr>
            <p:cNvPr id="80" name="矩形: 圆角 79"/>
            <p:cNvSpPr/>
            <p:nvPr/>
          </p:nvSpPr>
          <p:spPr>
            <a:xfrm>
              <a:off x="7219950" y="4272036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系统上线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5149850" y="2235200"/>
            <a:ext cx="1892300" cy="3022295"/>
            <a:chOff x="5149850" y="2235200"/>
            <a:chExt cx="1892300" cy="3022295"/>
          </a:xfrm>
        </p:grpSpPr>
        <p:cxnSp>
          <p:nvCxnSpPr>
            <p:cNvPr id="103" name="直接连接符 102"/>
            <p:cNvCxnSpPr>
              <a:stCxn id="54" idx="2"/>
            </p:cNvCxnSpPr>
            <p:nvPr/>
          </p:nvCxnSpPr>
          <p:spPr>
            <a:xfrm>
              <a:off x="6020272" y="2235200"/>
              <a:ext cx="12228" cy="261620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: 圆角 59"/>
            <p:cNvSpPr/>
            <p:nvPr/>
          </p:nvSpPr>
          <p:spPr>
            <a:xfrm>
              <a:off x="5149850" y="2458659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大数据服务定义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  <p:sp>
          <p:nvSpPr>
            <p:cNvPr id="67" name="矩形: 圆角 66"/>
            <p:cNvSpPr/>
            <p:nvPr/>
          </p:nvSpPr>
          <p:spPr>
            <a:xfrm>
              <a:off x="5149850" y="3063118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大数据信息模型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  <p:sp>
          <p:nvSpPr>
            <p:cNvPr id="73" name="矩形: 圆角 72"/>
            <p:cNvSpPr/>
            <p:nvPr/>
          </p:nvSpPr>
          <p:spPr>
            <a:xfrm>
              <a:off x="5149850" y="3667577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大数据管理定义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  <p:sp>
          <p:nvSpPr>
            <p:cNvPr id="79" name="矩形: 圆角 78"/>
            <p:cNvSpPr/>
            <p:nvPr/>
          </p:nvSpPr>
          <p:spPr>
            <a:xfrm>
              <a:off x="5149850" y="4272036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技术选择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  <p:sp>
          <p:nvSpPr>
            <p:cNvPr id="85" name="矩形: 圆角 84"/>
            <p:cNvSpPr/>
            <p:nvPr/>
          </p:nvSpPr>
          <p:spPr>
            <a:xfrm>
              <a:off x="5149850" y="4876495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验证测试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9290050" y="2235200"/>
            <a:ext cx="1892300" cy="3022295"/>
            <a:chOff x="9290050" y="2235200"/>
            <a:chExt cx="1892300" cy="3022295"/>
          </a:xfrm>
        </p:grpSpPr>
        <p:cxnSp>
          <p:nvCxnSpPr>
            <p:cNvPr id="109" name="直接连接符 108"/>
            <p:cNvCxnSpPr>
              <a:stCxn id="56" idx="2"/>
            </p:cNvCxnSpPr>
            <p:nvPr/>
          </p:nvCxnSpPr>
          <p:spPr>
            <a:xfrm>
              <a:off x="10160472" y="2235200"/>
              <a:ext cx="12228" cy="269240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: 圆角 61"/>
            <p:cNvSpPr/>
            <p:nvPr/>
          </p:nvSpPr>
          <p:spPr>
            <a:xfrm>
              <a:off x="9290050" y="2458659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大数据服务管理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: 圆角 68"/>
            <p:cNvSpPr/>
            <p:nvPr/>
          </p:nvSpPr>
          <p:spPr>
            <a:xfrm>
              <a:off x="9290050" y="3063118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系统监控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  <p:sp>
          <p:nvSpPr>
            <p:cNvPr id="75" name="矩形: 圆角 74"/>
            <p:cNvSpPr/>
            <p:nvPr/>
          </p:nvSpPr>
          <p:spPr>
            <a:xfrm>
              <a:off x="9290050" y="3667577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资源调度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  <p:sp>
          <p:nvSpPr>
            <p:cNvPr id="81" name="矩形: 圆角 80"/>
            <p:cNvSpPr/>
            <p:nvPr/>
          </p:nvSpPr>
          <p:spPr>
            <a:xfrm>
              <a:off x="9290050" y="4272036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生命周期管理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  <p:sp>
          <p:nvSpPr>
            <p:cNvPr id="87" name="矩形: 圆角 86"/>
            <p:cNvSpPr/>
            <p:nvPr/>
          </p:nvSpPr>
          <p:spPr>
            <a:xfrm>
              <a:off x="9290050" y="4876495"/>
              <a:ext cx="1892300" cy="381000"/>
            </a:xfrm>
            <a:prstGeom prst="roundRect">
              <a:avLst/>
            </a:prstGeom>
            <a:solidFill>
              <a:srgbClr val="061116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>
                  <a:solidFill>
                    <a:srgbClr val="6EF8F8"/>
                  </a:solidFill>
                  <a:cs typeface="+mn-ea"/>
                  <a:sym typeface="+mn-lt"/>
                </a:rPr>
                <a:t>服务性能管理</a:t>
              </a:r>
              <a:endParaRPr lang="en-US">
                <a:solidFill>
                  <a:srgbClr val="6EF8F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9" name="箭头: V 形 88"/>
          <p:cNvSpPr/>
          <p:nvPr/>
        </p:nvSpPr>
        <p:spPr>
          <a:xfrm flipH="1">
            <a:off x="952500" y="5480954"/>
            <a:ext cx="10388600" cy="40640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大数据持续改进</a:t>
            </a:r>
          </a:p>
        </p:txBody>
      </p:sp>
      <p:sp>
        <p:nvSpPr>
          <p:cNvPr id="92" name="矩形: 圆角 91"/>
          <p:cNvSpPr/>
          <p:nvPr/>
        </p:nvSpPr>
        <p:spPr>
          <a:xfrm>
            <a:off x="3079750" y="6110815"/>
            <a:ext cx="1892300" cy="381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>
                <a:solidFill>
                  <a:srgbClr val="6EF8F8"/>
                </a:solidFill>
                <a:cs typeface="+mn-ea"/>
                <a:sym typeface="+mn-lt"/>
              </a:rPr>
              <a:t>服务改进</a:t>
            </a:r>
            <a:endParaRPr lang="en-US">
              <a:solidFill>
                <a:srgbClr val="6EF8F8"/>
              </a:solidFill>
              <a:cs typeface="+mn-ea"/>
              <a:sym typeface="+mn-lt"/>
            </a:endParaRPr>
          </a:p>
        </p:txBody>
      </p:sp>
      <p:sp>
        <p:nvSpPr>
          <p:cNvPr id="93" name="矩形: 圆角 92"/>
          <p:cNvSpPr/>
          <p:nvPr/>
        </p:nvSpPr>
        <p:spPr>
          <a:xfrm>
            <a:off x="5149850" y="6110815"/>
            <a:ext cx="1892300" cy="381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>
                <a:solidFill>
                  <a:srgbClr val="6EF8F8"/>
                </a:solidFill>
                <a:cs typeface="+mn-ea"/>
                <a:sym typeface="+mn-lt"/>
              </a:rPr>
              <a:t>技术升级</a:t>
            </a:r>
            <a:endParaRPr lang="en-US">
              <a:solidFill>
                <a:srgbClr val="6EF8F8"/>
              </a:solidFill>
              <a:cs typeface="+mn-ea"/>
              <a:sym typeface="+mn-lt"/>
            </a:endParaRPr>
          </a:p>
        </p:txBody>
      </p:sp>
      <p:sp>
        <p:nvSpPr>
          <p:cNvPr id="94" name="矩形: 圆角 93"/>
          <p:cNvSpPr/>
          <p:nvPr/>
        </p:nvSpPr>
        <p:spPr>
          <a:xfrm>
            <a:off x="7219950" y="6110815"/>
            <a:ext cx="1892300" cy="381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>
                <a:solidFill>
                  <a:srgbClr val="6EF8F8"/>
                </a:solidFill>
                <a:cs typeface="+mn-ea"/>
                <a:sym typeface="+mn-lt"/>
              </a:rPr>
              <a:t>架构优化</a:t>
            </a:r>
            <a:endParaRPr lang="en-US">
              <a:solidFill>
                <a:srgbClr val="6EF8F8"/>
              </a:solidFill>
              <a:cs typeface="+mn-ea"/>
              <a:sym typeface="+mn-lt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47" grpId="0" animBg="1"/>
      <p:bldP spid="53" grpId="0" animBg="1"/>
      <p:bldP spid="54" grpId="0" animBg="1"/>
      <p:bldP spid="55" grpId="0" animBg="1"/>
      <p:bldP spid="56" grpId="0" animBg="1"/>
      <p:bldP spid="89" grpId="0" animBg="1"/>
      <p:bldP spid="92" grpId="0" animBg="1"/>
      <p:bldP spid="93" grpId="0" animBg="1"/>
      <p:bldP spid="94" grpId="0" animBg="1"/>
      <p:bldP spid="1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1265" y="405765"/>
            <a:ext cx="2749471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36650" y="3162300"/>
            <a:ext cx="2409445" cy="571500"/>
            <a:chOff x="1422400" y="3594100"/>
            <a:chExt cx="2832100" cy="571500"/>
          </a:xfrm>
        </p:grpSpPr>
        <p:sp>
          <p:nvSpPr>
            <p:cNvPr id="4" name="矩形 3"/>
            <p:cNvSpPr/>
            <p:nvPr/>
          </p:nvSpPr>
          <p:spPr>
            <a:xfrm>
              <a:off x="1422400" y="3848100"/>
              <a:ext cx="2832100" cy="3175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2691130" y="3594100"/>
              <a:ext cx="294640" cy="254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3621727" y="3416300"/>
            <a:ext cx="2409445" cy="571500"/>
            <a:chOff x="1422400" y="3594100"/>
            <a:chExt cx="2832100" cy="571500"/>
          </a:xfrm>
        </p:grpSpPr>
        <p:sp>
          <p:nvSpPr>
            <p:cNvPr id="8" name="矩形 7"/>
            <p:cNvSpPr/>
            <p:nvPr/>
          </p:nvSpPr>
          <p:spPr>
            <a:xfrm>
              <a:off x="1422400" y="3848100"/>
              <a:ext cx="2832100" cy="3175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2691130" y="3594100"/>
              <a:ext cx="294640" cy="254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17609" y="3162300"/>
            <a:ext cx="2409445" cy="571500"/>
            <a:chOff x="1422400" y="3594100"/>
            <a:chExt cx="2832100" cy="571500"/>
          </a:xfrm>
        </p:grpSpPr>
        <p:sp>
          <p:nvSpPr>
            <p:cNvPr id="11" name="矩形 10"/>
            <p:cNvSpPr/>
            <p:nvPr/>
          </p:nvSpPr>
          <p:spPr>
            <a:xfrm>
              <a:off x="1422400" y="3848100"/>
              <a:ext cx="2832100" cy="3175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2691130" y="3594100"/>
              <a:ext cx="294640" cy="254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8645905" y="3416300"/>
            <a:ext cx="2409445" cy="571500"/>
            <a:chOff x="1422400" y="3594100"/>
            <a:chExt cx="2832100" cy="571500"/>
          </a:xfrm>
        </p:grpSpPr>
        <p:sp>
          <p:nvSpPr>
            <p:cNvPr id="14" name="矩形 13"/>
            <p:cNvSpPr/>
            <p:nvPr/>
          </p:nvSpPr>
          <p:spPr>
            <a:xfrm>
              <a:off x="1422400" y="3848100"/>
              <a:ext cx="2832100" cy="3175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2691130" y="3594100"/>
              <a:ext cx="294640" cy="254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801779" y="1549400"/>
            <a:ext cx="936475" cy="1782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0">
                <a:solidFill>
                  <a:srgbClr val="00B0F0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894479" y="1549400"/>
            <a:ext cx="936475" cy="1782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0">
                <a:solidFill>
                  <a:srgbClr val="00B0F0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316379" y="3721100"/>
            <a:ext cx="936475" cy="1782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0">
                <a:solidFill>
                  <a:srgbClr val="00B0F0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409079" y="3721100"/>
            <a:ext cx="936475" cy="1782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0">
                <a:solidFill>
                  <a:srgbClr val="00B0F0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143000" y="3987800"/>
            <a:ext cx="231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68F9F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更深入地分析当前数据</a:t>
            </a:r>
            <a:endParaRPr lang="en-US">
              <a:solidFill>
                <a:srgbClr val="68F9F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21400" y="3987800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68F9F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针对高数据速度设计</a:t>
            </a:r>
            <a:endParaRPr lang="en-US">
              <a:solidFill>
                <a:srgbClr val="68F9F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70300" y="2565400"/>
            <a:ext cx="231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68F9F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针对数据多样性和数据量进行设计</a:t>
            </a:r>
            <a:endParaRPr lang="en-US">
              <a:solidFill>
                <a:srgbClr val="68F9F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648700" y="2565400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68F9F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发现新模式</a:t>
            </a:r>
            <a:endParaRPr lang="en-US">
              <a:solidFill>
                <a:srgbClr val="68F9F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905337" y="5753100"/>
            <a:ext cx="4381328" cy="59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000">
                <a:solidFill>
                  <a:srgbClr val="00B0F0"/>
                </a:solidFill>
                <a:cs typeface="+mn-ea"/>
                <a:sym typeface="+mn-lt"/>
              </a:rPr>
              <a:t>—— </a:t>
            </a:r>
            <a:r>
              <a:rPr lang="zh-CN" altLang="en-US" sz="3000">
                <a:solidFill>
                  <a:srgbClr val="00B0F0"/>
                </a:solidFill>
                <a:cs typeface="+mn-ea"/>
                <a:sym typeface="+mn-lt"/>
              </a:rPr>
              <a:t>提高业务价值 </a:t>
            </a:r>
            <a:r>
              <a:rPr lang="en-US" altLang="zh-CN" sz="3000">
                <a:solidFill>
                  <a:srgbClr val="00B0F0"/>
                </a:solidFill>
                <a:cs typeface="+mn-ea"/>
                <a:sym typeface="+mn-lt"/>
              </a:rPr>
              <a:t>——</a:t>
            </a:r>
            <a:endParaRPr lang="en-US" sz="300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87222" y="470166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8000">
                <a:solidFill>
                  <a:srgbClr val="8FE2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添加您的标题</a:t>
            </a:r>
            <a:endParaRPr lang="en-US" altLang="zh-CN" sz="3600" dirty="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36028" y="2178863"/>
            <a:ext cx="15568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800" dirty="0" smtClean="0">
                <a:solidFill>
                  <a:srgbClr val="68F9F6"/>
                </a:solidFill>
                <a:effectLst>
                  <a:glow rad="508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en-US" sz="16800" dirty="0">
              <a:solidFill>
                <a:srgbClr val="68F9F6"/>
              </a:solidFill>
              <a:effectLst>
                <a:glow rad="50800">
                  <a:schemeClr val="accent1">
                    <a:satMod val="175000"/>
                    <a:alpha val="40000"/>
                  </a:schemeClr>
                </a:glo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71626" y="5498057"/>
            <a:ext cx="5635949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00B0F0"/>
                </a:solidFill>
                <a:cs typeface="+mn-ea"/>
                <a:sym typeface="+mn-lt"/>
              </a:rPr>
              <a:t>添加您的说明文字及详细概述描写</a:t>
            </a:r>
            <a:r>
              <a:rPr lang="zh-CN" altLang="en-US" sz="1200" dirty="0">
                <a:solidFill>
                  <a:srgbClr val="00B0F0"/>
                </a:solidFill>
                <a:cs typeface="+mn-ea"/>
                <a:sym typeface="+mn-lt"/>
              </a:rPr>
              <a:t>文字，添加您的说明文字及详细概述描写</a:t>
            </a:r>
            <a:r>
              <a:rPr lang="zh-CN" altLang="en-US" sz="1200" dirty="0" smtClean="0">
                <a:solidFill>
                  <a:srgbClr val="00B0F0"/>
                </a:solidFill>
                <a:cs typeface="+mn-ea"/>
                <a:sym typeface="+mn-lt"/>
              </a:rPr>
              <a:t>文字添加</a:t>
            </a:r>
            <a:r>
              <a:rPr lang="zh-CN" altLang="en-US" sz="1200" dirty="0">
                <a:solidFill>
                  <a:srgbClr val="00B0F0"/>
                </a:solidFill>
                <a:cs typeface="+mn-ea"/>
                <a:sym typeface="+mn-lt"/>
              </a:rPr>
              <a:t>您的说明文字及详细概述描写</a:t>
            </a:r>
            <a:r>
              <a:rPr lang="zh-CN" altLang="en-US" sz="1200" dirty="0" smtClean="0">
                <a:solidFill>
                  <a:srgbClr val="00B0F0"/>
                </a:solidFill>
                <a:cs typeface="+mn-ea"/>
                <a:sym typeface="+mn-lt"/>
              </a:rPr>
              <a:t>文字</a:t>
            </a:r>
            <a:endParaRPr lang="en-US" sz="1200" dirty="0">
              <a:solidFill>
                <a:srgbClr val="00B0F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1461" y="647065"/>
            <a:ext cx="2749471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8500" y="1638300"/>
            <a:ext cx="6477000" cy="4741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rgbClr val="00B0F0"/>
                </a:solidFill>
                <a:cs typeface="+mn-ea"/>
                <a:sym typeface="+mn-lt"/>
              </a:rPr>
              <a:t>此事经被</a:t>
            </a:r>
            <a:r>
              <a:rPr lang="en-US" altLang="zh-CN" sz="1600">
                <a:solidFill>
                  <a:srgbClr val="00B0F0"/>
                </a:solidFill>
                <a:cs typeface="+mn-ea"/>
                <a:sym typeface="+mn-lt"/>
              </a:rPr>
              <a:t>《</a:t>
            </a:r>
            <a:r>
              <a:rPr lang="zh-CN" altLang="en-US" sz="1600">
                <a:solidFill>
                  <a:srgbClr val="00B0F0"/>
                </a:solidFill>
                <a:cs typeface="+mn-ea"/>
                <a:sym typeface="+mn-lt"/>
              </a:rPr>
              <a:t>纽约时报</a:t>
            </a:r>
            <a:r>
              <a:rPr lang="en-US" altLang="zh-CN" sz="1600">
                <a:solidFill>
                  <a:srgbClr val="00B0F0"/>
                </a:solidFill>
                <a:cs typeface="+mn-ea"/>
                <a:sym typeface="+mn-lt"/>
              </a:rPr>
              <a:t>》</a:t>
            </a:r>
            <a:r>
              <a:rPr lang="zh-CN" altLang="en-US" sz="1600">
                <a:solidFill>
                  <a:srgbClr val="00B0F0"/>
                </a:solidFill>
                <a:cs typeface="+mn-ea"/>
                <a:sym typeface="+mn-lt"/>
              </a:rPr>
              <a:t>报道后，塔吉特“大数据”的巨大威力轰动全美</a:t>
            </a:r>
          </a:p>
          <a:p>
            <a:pPr marL="285750" indent="-28575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rgbClr val="00B0F0"/>
                </a:solidFill>
                <a:cs typeface="+mn-ea"/>
                <a:sym typeface="+mn-lt"/>
              </a:rPr>
              <a:t>在美国，有一位父亲怒气冲冲地跑到塔吉特卖场，质问为何将带有婴儿用品优惠券的广告邮件，寄送给他正在念高中的女儿</a:t>
            </a:r>
            <a:r>
              <a:rPr lang="en-US" altLang="zh-CN" sz="1600">
                <a:solidFill>
                  <a:srgbClr val="00B0F0"/>
                </a:solidFill>
                <a:cs typeface="+mn-ea"/>
                <a:sym typeface="+mn-lt"/>
              </a:rPr>
              <a:t>?</a:t>
            </a:r>
          </a:p>
          <a:p>
            <a:pPr marL="285750" indent="-28575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rgbClr val="00B0F0"/>
                </a:solidFill>
                <a:cs typeface="+mn-ea"/>
                <a:sym typeface="+mn-lt"/>
              </a:rPr>
              <a:t>然而后来证实，他的女儿果真怀孕了。这名女孩搜寻商品的关键词，以及在社交网站所显露的行为轨迹，使沃尔玛捕捉到了她的怀孕信息。</a:t>
            </a:r>
          </a:p>
          <a:p>
            <a:pPr marL="285750" indent="-28575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rgbClr val="00B0F0"/>
                </a:solidFill>
                <a:cs typeface="+mn-ea"/>
                <a:sym typeface="+mn-lt"/>
              </a:rPr>
              <a:t>模型发现，许多孕妇在第</a:t>
            </a:r>
            <a:r>
              <a:rPr lang="en-US" altLang="zh-CN" sz="1600">
                <a:solidFill>
                  <a:srgbClr val="00B0F0"/>
                </a:solidFill>
                <a:cs typeface="+mn-ea"/>
                <a:sym typeface="+mn-lt"/>
              </a:rPr>
              <a:t>2</a:t>
            </a:r>
            <a:r>
              <a:rPr lang="zh-CN" altLang="en-US" sz="1600">
                <a:solidFill>
                  <a:srgbClr val="00B0F0"/>
                </a:solidFill>
                <a:cs typeface="+mn-ea"/>
                <a:sym typeface="+mn-lt"/>
              </a:rPr>
              <a:t>个妊娠期的开始会买许多大包装的无香味护手霜；在怀孕的最初</a:t>
            </a:r>
            <a:r>
              <a:rPr lang="en-US" altLang="zh-CN" sz="1600">
                <a:solidFill>
                  <a:srgbClr val="00B0F0"/>
                </a:solidFill>
                <a:cs typeface="+mn-ea"/>
                <a:sym typeface="+mn-lt"/>
              </a:rPr>
              <a:t>20</a:t>
            </a:r>
            <a:r>
              <a:rPr lang="zh-CN" altLang="en-US" sz="1600">
                <a:solidFill>
                  <a:srgbClr val="00B0F0"/>
                </a:solidFill>
                <a:cs typeface="+mn-ea"/>
                <a:sym typeface="+mn-lt"/>
              </a:rPr>
              <a:t>周大量购买补充钙、镁、锌的善存片之类的保健品。</a:t>
            </a:r>
          </a:p>
          <a:p>
            <a:pPr marL="285750" indent="-28575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rgbClr val="00B0F0"/>
                </a:solidFill>
                <a:cs typeface="+mn-ea"/>
                <a:sym typeface="+mn-lt"/>
              </a:rPr>
              <a:t>最后塔吉特选出了</a:t>
            </a:r>
            <a:r>
              <a:rPr lang="en-US" altLang="zh-CN" sz="1600">
                <a:solidFill>
                  <a:srgbClr val="00B0F0"/>
                </a:solidFill>
                <a:cs typeface="+mn-ea"/>
                <a:sym typeface="+mn-lt"/>
              </a:rPr>
              <a:t>25</a:t>
            </a:r>
            <a:r>
              <a:rPr lang="zh-CN" altLang="en-US" sz="1600">
                <a:solidFill>
                  <a:srgbClr val="00B0F0"/>
                </a:solidFill>
                <a:cs typeface="+mn-ea"/>
                <a:sym typeface="+mn-lt"/>
              </a:rPr>
              <a:t>种典型商品的消费数据构建了“怀孕预测指数”，通过这个指数，</a:t>
            </a:r>
            <a:r>
              <a:rPr lang="en-US" altLang="zh-CN" sz="1600">
                <a:solidFill>
                  <a:srgbClr val="00B0F0"/>
                </a:solidFill>
                <a:cs typeface="+mn-ea"/>
                <a:sym typeface="+mn-lt"/>
              </a:rPr>
              <a:t>Target</a:t>
            </a:r>
            <a:r>
              <a:rPr lang="zh-CN" altLang="en-US" sz="1600">
                <a:solidFill>
                  <a:srgbClr val="00B0F0"/>
                </a:solidFill>
                <a:cs typeface="+mn-ea"/>
                <a:sym typeface="+mn-lt"/>
              </a:rPr>
              <a:t>能够在很小的误差范围内预测到顾客的怀孕情况，因此</a:t>
            </a:r>
            <a:r>
              <a:rPr lang="en-US" altLang="zh-CN" sz="1600">
                <a:solidFill>
                  <a:srgbClr val="00B0F0"/>
                </a:solidFill>
                <a:cs typeface="+mn-ea"/>
                <a:sym typeface="+mn-lt"/>
              </a:rPr>
              <a:t>Target</a:t>
            </a:r>
            <a:r>
              <a:rPr lang="zh-CN" altLang="en-US" sz="1600">
                <a:solidFill>
                  <a:srgbClr val="00B0F0"/>
                </a:solidFill>
                <a:cs typeface="+mn-ea"/>
                <a:sym typeface="+mn-lt"/>
              </a:rPr>
              <a:t>就能早早地把孕妇优惠广告寄发给顾客。</a:t>
            </a:r>
          </a:p>
          <a:p>
            <a:pPr marL="285750" indent="-28575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7645400" y="1447800"/>
            <a:ext cx="3543300" cy="4635500"/>
          </a:xfrm>
          <a:prstGeom prst="roundRect">
            <a:avLst>
              <a:gd name="adj" fmla="val 10158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50300" y="6159500"/>
            <a:ext cx="1338828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拥抱大数据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3" grpId="0"/>
      <p:bldP spid="4" grpId="0" animBg="1"/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1265" y="405765"/>
            <a:ext cx="2749471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3594100" y="1778000"/>
            <a:ext cx="5081003" cy="4279900"/>
          </a:xfrm>
          <a:prstGeom prst="roundRect">
            <a:avLst>
              <a:gd name="adj" fmla="val 10158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00B0F0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49638" y="1778000"/>
            <a:ext cx="2464803" cy="4279900"/>
            <a:chOff x="849638" y="1778000"/>
            <a:chExt cx="2464803" cy="4279900"/>
          </a:xfrm>
        </p:grpSpPr>
        <p:sp>
          <p:nvSpPr>
            <p:cNvPr id="4" name="矩形: 圆角 3"/>
            <p:cNvSpPr/>
            <p:nvPr/>
          </p:nvSpPr>
          <p:spPr>
            <a:xfrm>
              <a:off x="849638" y="1778000"/>
              <a:ext cx="2464803" cy="4279900"/>
            </a:xfrm>
            <a:prstGeom prst="roundRect">
              <a:avLst>
                <a:gd name="adj" fmla="val 10158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28700" y="2171700"/>
              <a:ext cx="2209800" cy="3671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500">
                  <a:solidFill>
                    <a:srgbClr val="00B0F0"/>
                  </a:solidFill>
                  <a:cs typeface="+mn-ea"/>
                  <a:sym typeface="+mn-lt"/>
                </a:rPr>
                <a:t>亚马逊 “预测式发货”的新专利，可以通过对用户数据的分析，在他们还没有下单购物前，提前发出包裹。</a:t>
              </a:r>
              <a:endParaRPr lang="en-US" altLang="zh-CN" sz="1500">
                <a:solidFill>
                  <a:srgbClr val="00B0F0"/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500">
                  <a:solidFill>
                    <a:srgbClr val="00B0F0"/>
                  </a:solidFill>
                  <a:cs typeface="+mn-ea"/>
                  <a:sym typeface="+mn-lt"/>
                </a:rPr>
                <a:t>这项技术可以缩短发货时间，从而降低消费者前往实体店的冲动。从下单到收货之间的时间延迟可能会降低人们的购物意愿，导致他们放弃网上购物。</a:t>
              </a:r>
            </a:p>
            <a:p>
              <a:pPr>
                <a:lnSpc>
                  <a:spcPct val="120000"/>
                </a:lnSpc>
              </a:pPr>
              <a:endParaRPr lang="zh-CN" altLang="en-US" sz="150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88997" y="1778000"/>
            <a:ext cx="2464803" cy="4567150"/>
            <a:chOff x="8888997" y="1778000"/>
            <a:chExt cx="2464803" cy="4567150"/>
          </a:xfrm>
        </p:grpSpPr>
        <p:sp>
          <p:nvSpPr>
            <p:cNvPr id="6" name="矩形: 圆角 5"/>
            <p:cNvSpPr/>
            <p:nvPr/>
          </p:nvSpPr>
          <p:spPr>
            <a:xfrm>
              <a:off x="8888997" y="1778000"/>
              <a:ext cx="2464803" cy="4279900"/>
            </a:xfrm>
            <a:prstGeom prst="roundRect">
              <a:avLst>
                <a:gd name="adj" fmla="val 10158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067298" y="2171700"/>
              <a:ext cx="2096002" cy="417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500">
                  <a:solidFill>
                    <a:srgbClr val="00B0F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</a:defRPr>
              </a:lvl1pPr>
            </a:lstStyle>
            <a:p>
              <a:r>
                <a:rPr lang="zh-CN" altLang="en-US" sz="1300">
                  <a:latin typeface="+mn-lt"/>
                  <a:ea typeface="+mn-ea"/>
                  <a:sym typeface="+mn-lt"/>
                </a:rPr>
                <a:t>亚马逊可能会根据之前的订单和其他因素，预测用户的购物习惯，从而在他们实际下单前便将包裹发出。根据该专利文件，虽然包裹会提前从亚马逊发出，但在用户正式下单前，这些包裹仍会暂存在快递公司的转运中心或卡车里。</a:t>
              </a:r>
              <a:endParaRPr lang="en-US" altLang="zh-CN" sz="1300">
                <a:latin typeface="+mn-lt"/>
                <a:ea typeface="+mn-ea"/>
                <a:sym typeface="+mn-lt"/>
              </a:endParaRPr>
            </a:p>
            <a:p>
              <a:r>
                <a:rPr lang="zh-CN" altLang="en-US" sz="1300">
                  <a:latin typeface="+mn-lt"/>
                  <a:ea typeface="+mn-ea"/>
                  <a:sym typeface="+mn-lt"/>
                </a:rPr>
                <a:t>亚马逊为了决定要运送哪些货物，亚马逊可能会参考之前的订单、商品搜索记录、愿望清单、购物车，甚至包括用户的鼠标在某件商品上悬停的时间。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decel="37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decel="37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3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1265" y="405765"/>
            <a:ext cx="2749471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88100" y="1778000"/>
            <a:ext cx="5054600" cy="4292600"/>
            <a:chOff x="6388100" y="1778000"/>
            <a:chExt cx="5054600" cy="4292600"/>
          </a:xfrm>
        </p:grpSpPr>
        <p:sp>
          <p:nvSpPr>
            <p:cNvPr id="9" name="矩形: 圆角 8"/>
            <p:cNvSpPr/>
            <p:nvPr/>
          </p:nvSpPr>
          <p:spPr>
            <a:xfrm>
              <a:off x="6388100" y="1778000"/>
              <a:ext cx="5054600" cy="4292600"/>
            </a:xfrm>
            <a:prstGeom prst="roundRect">
              <a:avLst>
                <a:gd name="adj" fmla="val 6312"/>
              </a:avLst>
            </a:prstGeom>
            <a:solidFill>
              <a:srgbClr val="00B0F0">
                <a:alpha val="14902"/>
              </a:srgb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673850" y="2229317"/>
              <a:ext cx="4483100" cy="3387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rgbClr val="00B0F0"/>
                  </a:solidFill>
                  <a:cs typeface="+mn-ea"/>
                  <a:sym typeface="+mn-lt"/>
                </a:rPr>
                <a:t>        ARPA</a:t>
              </a:r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网和</a:t>
              </a:r>
              <a:r>
                <a:rPr lang="en-US" altLang="zh-CN" dirty="0">
                  <a:solidFill>
                    <a:srgbClr val="00B0F0"/>
                  </a:solidFill>
                  <a:cs typeface="+mn-ea"/>
                  <a:sym typeface="+mn-lt"/>
                </a:rPr>
                <a:t>NSF</a:t>
              </a:r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网最初都是为科研服务的，其主要目的为用户提供共享大型主机的宝贵资源</a:t>
              </a:r>
              <a:r>
                <a:rPr lang="zh-CN" altLang="en-US" dirty="0" smtClean="0">
                  <a:solidFill>
                    <a:srgbClr val="00B0F0"/>
                  </a:solidFill>
                  <a:cs typeface="+mn-ea"/>
                  <a:sym typeface="+mn-lt"/>
                </a:rPr>
                <a:t>。</a:t>
              </a:r>
              <a:endParaRPr lang="en-US" altLang="zh-CN" dirty="0" smtClean="0">
                <a:solidFill>
                  <a:srgbClr val="00B0F0"/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rgbClr val="00B0F0"/>
                  </a:solidFill>
                  <a:cs typeface="+mn-ea"/>
                  <a:sym typeface="+mn-lt"/>
                </a:rPr>
                <a:t> </a:t>
              </a:r>
              <a:r>
                <a:rPr lang="en-US" altLang="zh-CN" dirty="0" smtClean="0">
                  <a:solidFill>
                    <a:srgbClr val="00B0F0"/>
                  </a:solidFill>
                  <a:cs typeface="+mn-ea"/>
                  <a:sym typeface="+mn-lt"/>
                </a:rPr>
                <a:t>       </a:t>
              </a:r>
              <a:r>
                <a:rPr lang="zh-CN" altLang="en-US" dirty="0" smtClean="0">
                  <a:solidFill>
                    <a:srgbClr val="00B0F0"/>
                  </a:solidFill>
                  <a:cs typeface="+mn-ea"/>
                  <a:sym typeface="+mn-lt"/>
                </a:rPr>
                <a:t>随着</a:t>
              </a:r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接入主机数量的增加，越来越多的人把</a:t>
              </a:r>
              <a:r>
                <a:rPr lang="en-US" altLang="zh-CN" dirty="0">
                  <a:solidFill>
                    <a:srgbClr val="00B0F0"/>
                  </a:solidFill>
                  <a:cs typeface="+mn-ea"/>
                  <a:sym typeface="+mn-lt"/>
                </a:rPr>
                <a:t>Internet</a:t>
              </a:r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作为通信和交流的工具。一些公司还陆续在</a:t>
              </a:r>
              <a:r>
                <a:rPr lang="en-US" altLang="zh-CN" dirty="0">
                  <a:solidFill>
                    <a:srgbClr val="00B0F0"/>
                  </a:solidFill>
                  <a:cs typeface="+mn-ea"/>
                  <a:sym typeface="+mn-lt"/>
                </a:rPr>
                <a:t>Internet</a:t>
              </a:r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上开展了商业活动。随着</a:t>
              </a:r>
              <a:r>
                <a:rPr lang="en-US" altLang="zh-CN" dirty="0">
                  <a:solidFill>
                    <a:srgbClr val="00B0F0"/>
                  </a:solidFill>
                  <a:cs typeface="+mn-ea"/>
                  <a:sym typeface="+mn-lt"/>
                </a:rPr>
                <a:t>Internet</a:t>
              </a:r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的商业化，其在通信、信息检索、客户服务等方面的巨大潜力被挖掘出来，使</a:t>
              </a:r>
              <a:r>
                <a:rPr lang="en-US" altLang="zh-CN" dirty="0">
                  <a:solidFill>
                    <a:srgbClr val="00B0F0"/>
                  </a:solidFill>
                  <a:cs typeface="+mn-ea"/>
                  <a:sym typeface="+mn-lt"/>
                </a:rPr>
                <a:t>Internet</a:t>
              </a:r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有了质的飞跃，并最终走向全球。</a:t>
              </a:r>
            </a:p>
          </p:txBody>
        </p:sp>
      </p:grpSp>
      <p:sp>
        <p:nvSpPr>
          <p:cNvPr id="11" name="矩形: 圆角 10"/>
          <p:cNvSpPr/>
          <p:nvPr/>
        </p:nvSpPr>
        <p:spPr>
          <a:xfrm>
            <a:off x="1066800" y="1778000"/>
            <a:ext cx="5054600" cy="2014855"/>
          </a:xfrm>
          <a:prstGeom prst="roundRect">
            <a:avLst>
              <a:gd name="adj" fmla="val 10158"/>
            </a:avLst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rgbClr val="00B0F0"/>
                </a:solidFill>
                <a:cs typeface="+mn-ea"/>
                <a:sym typeface="+mn-lt"/>
              </a:rPr>
              <a:t>ARPA</a:t>
            </a:r>
            <a:r>
              <a:rPr lang="zh-CN" altLang="en-US" sz="2400" dirty="0">
                <a:solidFill>
                  <a:srgbClr val="00B0F0"/>
                </a:solidFill>
                <a:cs typeface="+mn-ea"/>
                <a:sym typeface="+mn-lt"/>
              </a:rPr>
              <a:t>网和</a:t>
            </a:r>
            <a:r>
              <a:rPr lang="en-US" altLang="zh-CN" sz="2400" dirty="0">
                <a:solidFill>
                  <a:srgbClr val="00B0F0"/>
                </a:solidFill>
                <a:cs typeface="+mn-ea"/>
                <a:sym typeface="+mn-lt"/>
              </a:rPr>
              <a:t>NSF</a:t>
            </a:r>
            <a:r>
              <a:rPr lang="zh-CN" altLang="en-US" sz="2400" dirty="0">
                <a:solidFill>
                  <a:srgbClr val="00B0F0"/>
                </a:solidFill>
                <a:cs typeface="+mn-ea"/>
                <a:sym typeface="+mn-lt"/>
              </a:rPr>
              <a:t>网最初都是为科研服务的，其主要目的为用户提供共享大型主机的宝贵资源</a:t>
            </a:r>
            <a:r>
              <a:rPr lang="zh-CN" altLang="en-US" sz="2400" dirty="0" smtClean="0">
                <a:solidFill>
                  <a:srgbClr val="00B0F0"/>
                </a:solidFill>
                <a:cs typeface="+mn-ea"/>
                <a:sym typeface="+mn-lt"/>
              </a:rPr>
              <a:t>。</a:t>
            </a:r>
            <a:endParaRPr lang="zh-CN" altLang="en-US" sz="2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066800" y="4004945"/>
            <a:ext cx="5054600" cy="2014855"/>
          </a:xfrm>
          <a:prstGeom prst="roundRect">
            <a:avLst>
              <a:gd name="adj" fmla="val 10158"/>
            </a:avLst>
          </a:prstGeom>
          <a:blipFill>
            <a:blip r:embed="rId3" cstate="screen"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grpId="3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4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2" grpId="2"/>
          <p:bldP spid="2" grpId="3"/>
          <p:bldP spid="2" grpId="4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grpId="3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4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2" grpId="2"/>
          <p:bldP spid="2" grpId="3"/>
          <p:bldP spid="2" grpId="4"/>
          <p:bldP spid="11" grpId="0" animBg="1"/>
          <p:bldP spid="12" grpId="0" animBg="1"/>
          <p:bldP spid="13" grpId="0" animBg="1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1265" y="405765"/>
            <a:ext cx="2749471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互联网交通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6450" y="1937114"/>
            <a:ext cx="3943350" cy="395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ARPA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网和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NSF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网最初都是为科研服务的，其主要目的为用户提供共享大型主机的宝贵资源。随着接入主机数量的增加，越来越多的人把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作为通信和交流的工具。一些公司还陆续在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上开展了商业活动</a:t>
            </a:r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。</a:t>
            </a:r>
            <a:endParaRPr lang="en-US" altLang="zh-CN" dirty="0" smtClean="0">
              <a:solidFill>
                <a:srgbClr val="00B0F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随着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的商业化，其在通信、信息检索、客户服务等方面的巨大潜力被挖掘出来，使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有了质的飞跃，并最终走向全球。</a:t>
            </a:r>
          </a:p>
        </p:txBody>
      </p:sp>
      <p:sp>
        <p:nvSpPr>
          <p:cNvPr id="8" name="任意多边形: 形状 7"/>
          <p:cNvSpPr/>
          <p:nvPr/>
        </p:nvSpPr>
        <p:spPr>
          <a:xfrm>
            <a:off x="5283198" y="1915886"/>
            <a:ext cx="6212115" cy="4426857"/>
          </a:xfrm>
          <a:custGeom>
            <a:avLst/>
            <a:gdLst>
              <a:gd name="connsiteX0" fmla="*/ 3177083 w 5791200"/>
              <a:gd name="connsiteY0" fmla="*/ 0 h 3551555"/>
              <a:gd name="connsiteX1" fmla="*/ 5575390 w 5791200"/>
              <a:gd name="connsiteY1" fmla="*/ 0 h 3551555"/>
              <a:gd name="connsiteX2" fmla="*/ 5791200 w 5791200"/>
              <a:gd name="connsiteY2" fmla="*/ 215810 h 3551555"/>
              <a:gd name="connsiteX3" fmla="*/ 5791200 w 5791200"/>
              <a:gd name="connsiteY3" fmla="*/ 3335745 h 3551555"/>
              <a:gd name="connsiteX4" fmla="*/ 5575390 w 5791200"/>
              <a:gd name="connsiteY4" fmla="*/ 3551555 h 3551555"/>
              <a:gd name="connsiteX5" fmla="*/ 3177083 w 5791200"/>
              <a:gd name="connsiteY5" fmla="*/ 3551555 h 3551555"/>
              <a:gd name="connsiteX6" fmla="*/ 2961273 w 5791200"/>
              <a:gd name="connsiteY6" fmla="*/ 3335745 h 3551555"/>
              <a:gd name="connsiteX7" fmla="*/ 2961273 w 5791200"/>
              <a:gd name="connsiteY7" fmla="*/ 215810 h 3551555"/>
              <a:gd name="connsiteX8" fmla="*/ 3177083 w 5791200"/>
              <a:gd name="connsiteY8" fmla="*/ 0 h 3551555"/>
              <a:gd name="connsiteX9" fmla="*/ 215810 w 5791200"/>
              <a:gd name="connsiteY9" fmla="*/ 0 h 3551555"/>
              <a:gd name="connsiteX10" fmla="*/ 2614117 w 5791200"/>
              <a:gd name="connsiteY10" fmla="*/ 0 h 3551555"/>
              <a:gd name="connsiteX11" fmla="*/ 2829927 w 5791200"/>
              <a:gd name="connsiteY11" fmla="*/ 215810 h 3551555"/>
              <a:gd name="connsiteX12" fmla="*/ 2829927 w 5791200"/>
              <a:gd name="connsiteY12" fmla="*/ 3335745 h 3551555"/>
              <a:gd name="connsiteX13" fmla="*/ 2614117 w 5791200"/>
              <a:gd name="connsiteY13" fmla="*/ 3551555 h 3551555"/>
              <a:gd name="connsiteX14" fmla="*/ 215810 w 5791200"/>
              <a:gd name="connsiteY14" fmla="*/ 3551555 h 3551555"/>
              <a:gd name="connsiteX15" fmla="*/ 0 w 5791200"/>
              <a:gd name="connsiteY15" fmla="*/ 3335745 h 3551555"/>
              <a:gd name="connsiteX16" fmla="*/ 0 w 5791200"/>
              <a:gd name="connsiteY16" fmla="*/ 215810 h 3551555"/>
              <a:gd name="connsiteX17" fmla="*/ 215810 w 5791200"/>
              <a:gd name="connsiteY17" fmla="*/ 0 h 35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91200" h="3551555">
                <a:moveTo>
                  <a:pt x="3177083" y="0"/>
                </a:moveTo>
                <a:lnTo>
                  <a:pt x="5575390" y="0"/>
                </a:lnTo>
                <a:cubicBezTo>
                  <a:pt x="5694579" y="0"/>
                  <a:pt x="5791200" y="96621"/>
                  <a:pt x="5791200" y="215810"/>
                </a:cubicBezTo>
                <a:lnTo>
                  <a:pt x="5791200" y="3335745"/>
                </a:lnTo>
                <a:cubicBezTo>
                  <a:pt x="5791200" y="3454934"/>
                  <a:pt x="5694579" y="3551555"/>
                  <a:pt x="5575390" y="3551555"/>
                </a:cubicBezTo>
                <a:lnTo>
                  <a:pt x="3177083" y="3551555"/>
                </a:lnTo>
                <a:cubicBezTo>
                  <a:pt x="3057894" y="3551555"/>
                  <a:pt x="2961273" y="3454934"/>
                  <a:pt x="2961273" y="3335745"/>
                </a:cubicBezTo>
                <a:lnTo>
                  <a:pt x="2961273" y="215810"/>
                </a:lnTo>
                <a:cubicBezTo>
                  <a:pt x="2961273" y="96621"/>
                  <a:pt x="3057894" y="0"/>
                  <a:pt x="3177083" y="0"/>
                </a:cubicBezTo>
                <a:close/>
                <a:moveTo>
                  <a:pt x="215810" y="0"/>
                </a:moveTo>
                <a:lnTo>
                  <a:pt x="2614117" y="0"/>
                </a:lnTo>
                <a:cubicBezTo>
                  <a:pt x="2733306" y="0"/>
                  <a:pt x="2829927" y="96621"/>
                  <a:pt x="2829927" y="215810"/>
                </a:cubicBezTo>
                <a:lnTo>
                  <a:pt x="2829927" y="3335745"/>
                </a:lnTo>
                <a:cubicBezTo>
                  <a:pt x="2829927" y="3454934"/>
                  <a:pt x="2733306" y="3551555"/>
                  <a:pt x="2614117" y="3551555"/>
                </a:cubicBezTo>
                <a:lnTo>
                  <a:pt x="215810" y="3551555"/>
                </a:lnTo>
                <a:cubicBezTo>
                  <a:pt x="96621" y="3551555"/>
                  <a:pt x="0" y="3454934"/>
                  <a:pt x="0" y="3335745"/>
                </a:cubicBezTo>
                <a:lnTo>
                  <a:pt x="0" y="215810"/>
                </a:lnTo>
                <a:cubicBezTo>
                  <a:pt x="0" y="96621"/>
                  <a:pt x="96621" y="0"/>
                  <a:pt x="21581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7" grpId="0"/>
      <p:bldP spid="8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06522" y="1160508"/>
            <a:ext cx="2749471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互联网金融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54057" y="2256428"/>
            <a:ext cx="479334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ARPA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网和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NSF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网最初都是为科研服务的，其主要目的为用户提供共享大型主机的宝贵资源</a:t>
            </a:r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。</a:t>
            </a:r>
            <a:endParaRPr lang="en-US" altLang="zh-CN" dirty="0" smtClean="0">
              <a:solidFill>
                <a:srgbClr val="00B0F0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随着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接入主机数量的增加，越来越多的人把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作为通信和交流的工具。一些公司还陆续在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上开展了商业活动。随着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的商业化，其在通信、信息检索、客户服务等方面的巨大潜力被挖掘出来，使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有了质的飞跃，并最终走向全球。</a:t>
            </a:r>
          </a:p>
        </p:txBody>
      </p:sp>
      <p:sp>
        <p:nvSpPr>
          <p:cNvPr id="6" name="椭圆 5"/>
          <p:cNvSpPr/>
          <p:nvPr/>
        </p:nvSpPr>
        <p:spPr>
          <a:xfrm>
            <a:off x="972457" y="1364343"/>
            <a:ext cx="4644571" cy="464457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96228" y="4826000"/>
            <a:ext cx="1219202" cy="1219202"/>
          </a:xfrm>
          <a:prstGeom prst="ellipse">
            <a:avLst/>
          </a:prstGeom>
          <a:solidFill>
            <a:srgbClr val="00B0F0"/>
          </a:solidFill>
          <a:ln w="1905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7000">
                <a:cs typeface="+mn-ea"/>
                <a:sym typeface="+mn-lt"/>
              </a:rPr>
              <a:t>$</a:t>
            </a:r>
          </a:p>
        </p:txBody>
      </p:sp>
      <p:sp>
        <p:nvSpPr>
          <p:cNvPr id="9" name="矩形 8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7" grpId="0"/>
      <p:bldP spid="6" grpId="0" animBg="1"/>
      <p:bldP spid="3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80971" y="3433054"/>
            <a:ext cx="4750018" cy="924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—— </a:t>
            </a:r>
            <a:r>
              <a:rPr lang="zh-CN" altLang="en-US" sz="4000" dirty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感谢观看 </a:t>
            </a:r>
            <a:r>
              <a:rPr lang="en-US" altLang="zh-CN" sz="4000" dirty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——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84162" y="2060596"/>
            <a:ext cx="4102405" cy="1826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700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</a:defRPr>
            </a:lvl1pPr>
          </a:lstStyle>
          <a:p>
            <a:r>
              <a:rPr lang="en-US" altLang="zh-CN" sz="10000" dirty="0">
                <a:latin typeface="方正细谭黑简体" panose="02000000000000000000" pitchFamily="2" charset="-122"/>
                <a:ea typeface="方正细谭黑简体" panose="02000000000000000000" pitchFamily="2" charset="-122"/>
                <a:sym typeface="+mn-lt"/>
              </a:rPr>
              <a:t>THANKS</a:t>
            </a:r>
            <a:endParaRPr lang="en-US" sz="10000" dirty="0">
              <a:latin typeface="方正细谭黑简体" panose="02000000000000000000" pitchFamily="2" charset="-122"/>
              <a:ea typeface="方正细谭黑简体" panose="02000000000000000000" pitchFamily="2" charset="-122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grpId="3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4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8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9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uiExpand="1" build="allAtOnce"/>
          <p:bldP spid="3" grpId="0"/>
          <p:bldP spid="3" grpId="1"/>
          <p:bldP spid="3" grpId="2"/>
          <p:bldP spid="3" grpId="3"/>
          <p:bldP spid="3" grpId="4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grpId="3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4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uiExpand="1" build="allAtOnce"/>
          <p:bldP spid="3" grpId="0"/>
          <p:bldP spid="3" grpId="1"/>
          <p:bldP spid="3" grpId="2"/>
          <p:bldP spid="3" grpId="3"/>
          <p:bldP spid="3" grpId="4"/>
          <p:bldP spid="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1265" y="405765"/>
            <a:ext cx="2749471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8520" y="5253990"/>
            <a:ext cx="1054608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8FE2FF"/>
                </a:solidFill>
                <a:cs typeface="+mn-ea"/>
                <a:sym typeface="+mn-lt"/>
              </a:rPr>
              <a:t>ARPA</a:t>
            </a:r>
            <a:r>
              <a:rPr lang="zh-CN" altLang="en-US" dirty="0">
                <a:solidFill>
                  <a:srgbClr val="8FE2FF"/>
                </a:solidFill>
                <a:cs typeface="+mn-ea"/>
                <a:sym typeface="+mn-lt"/>
              </a:rPr>
              <a:t>网和</a:t>
            </a:r>
            <a:r>
              <a:rPr lang="en-US" altLang="zh-CN" dirty="0">
                <a:solidFill>
                  <a:srgbClr val="8FE2FF"/>
                </a:solidFill>
                <a:cs typeface="+mn-ea"/>
                <a:sym typeface="+mn-lt"/>
              </a:rPr>
              <a:t>NSF</a:t>
            </a:r>
            <a:r>
              <a:rPr lang="zh-CN" altLang="en-US" dirty="0">
                <a:solidFill>
                  <a:srgbClr val="8FE2FF"/>
                </a:solidFill>
                <a:cs typeface="+mn-ea"/>
                <a:sym typeface="+mn-lt"/>
              </a:rPr>
              <a:t>网最初都是为科研服务的，其主要目的为用户提供共享大型主机的宝贵资源。随着接入主机数量的增加，越来越多的人把</a:t>
            </a:r>
            <a:r>
              <a:rPr lang="en-US" altLang="zh-CN" dirty="0">
                <a:solidFill>
                  <a:srgbClr val="8FE2FF"/>
                </a:solidFill>
                <a:cs typeface="+mn-ea"/>
                <a:sym typeface="+mn-lt"/>
              </a:rPr>
              <a:t>Internet</a:t>
            </a:r>
            <a:r>
              <a:rPr lang="zh-CN" altLang="en-US" dirty="0">
                <a:solidFill>
                  <a:srgbClr val="8FE2FF"/>
                </a:solidFill>
                <a:cs typeface="+mn-ea"/>
                <a:sym typeface="+mn-lt"/>
              </a:rPr>
              <a:t>作为通信和交流的工具。一些公司还陆续在</a:t>
            </a:r>
            <a:r>
              <a:rPr lang="en-US" altLang="zh-CN" dirty="0">
                <a:solidFill>
                  <a:srgbClr val="8FE2FF"/>
                </a:solidFill>
                <a:cs typeface="+mn-ea"/>
                <a:sym typeface="+mn-lt"/>
              </a:rPr>
              <a:t>Internet</a:t>
            </a:r>
            <a:r>
              <a:rPr lang="zh-CN" altLang="en-US" dirty="0">
                <a:solidFill>
                  <a:srgbClr val="8FE2FF"/>
                </a:solidFill>
                <a:cs typeface="+mn-ea"/>
                <a:sym typeface="+mn-lt"/>
              </a:rPr>
              <a:t>上开展了商业活动</a:t>
            </a:r>
            <a:r>
              <a:rPr lang="zh-CN" altLang="en-US" dirty="0" smtClean="0">
                <a:solidFill>
                  <a:srgbClr val="8FE2FF"/>
                </a:solidFill>
                <a:cs typeface="+mn-ea"/>
                <a:sym typeface="+mn-lt"/>
              </a:rPr>
              <a:t>。</a:t>
            </a:r>
            <a:endParaRPr lang="en-US" dirty="0">
              <a:solidFill>
                <a:srgbClr val="8FE2FF"/>
              </a:solidFill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882649" y="2219325"/>
            <a:ext cx="2070101" cy="2070101"/>
            <a:chOff x="882649" y="2219325"/>
            <a:chExt cx="2070101" cy="2070101"/>
          </a:xfrm>
        </p:grpSpPr>
        <p:sp>
          <p:nvSpPr>
            <p:cNvPr id="6" name="椭圆 5"/>
            <p:cNvSpPr/>
            <p:nvPr/>
          </p:nvSpPr>
          <p:spPr>
            <a:xfrm>
              <a:off x="1019174" y="2355850"/>
              <a:ext cx="1797050" cy="179705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 smtClean="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标题</a:t>
              </a:r>
              <a:endParaRPr lang="en-US" sz="3200" dirty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endParaRPr>
            </a:p>
          </p:txBody>
        </p:sp>
        <p:sp>
          <p:nvSpPr>
            <p:cNvPr id="7" name="空心弧 6"/>
            <p:cNvSpPr/>
            <p:nvPr/>
          </p:nvSpPr>
          <p:spPr>
            <a:xfrm rot="7613872">
              <a:off x="882649" y="2219325"/>
              <a:ext cx="2070101" cy="2070101"/>
            </a:xfrm>
            <a:prstGeom prst="blockArc">
              <a:avLst>
                <a:gd name="adj1" fmla="val 10800000"/>
                <a:gd name="adj2" fmla="val 3959450"/>
                <a:gd name="adj3" fmla="val 668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597399" y="2219326"/>
            <a:ext cx="2070101" cy="2070101"/>
            <a:chOff x="4597399" y="2219326"/>
            <a:chExt cx="2070101" cy="2070101"/>
          </a:xfrm>
        </p:grpSpPr>
        <p:sp>
          <p:nvSpPr>
            <p:cNvPr id="9" name="椭圆 8"/>
            <p:cNvSpPr/>
            <p:nvPr/>
          </p:nvSpPr>
          <p:spPr>
            <a:xfrm>
              <a:off x="4733924" y="2355851"/>
              <a:ext cx="1797050" cy="179705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标题</a:t>
              </a:r>
              <a:endParaRPr lang="en-US" altLang="zh-CN" sz="2800" dirty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 rot="10403810">
              <a:off x="4597399" y="2219326"/>
              <a:ext cx="2070101" cy="2070101"/>
            </a:xfrm>
            <a:prstGeom prst="blockArc">
              <a:avLst>
                <a:gd name="adj1" fmla="val 10800000"/>
                <a:gd name="adj2" fmla="val 16037164"/>
                <a:gd name="adj3" fmla="val 636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337549" y="2219325"/>
            <a:ext cx="2070101" cy="2070101"/>
            <a:chOff x="8337549" y="2219325"/>
            <a:chExt cx="2070101" cy="2070101"/>
          </a:xfrm>
        </p:grpSpPr>
        <p:sp>
          <p:nvSpPr>
            <p:cNvPr id="11" name="椭圆 10"/>
            <p:cNvSpPr/>
            <p:nvPr/>
          </p:nvSpPr>
          <p:spPr>
            <a:xfrm>
              <a:off x="8474074" y="2355850"/>
              <a:ext cx="1797050" cy="179705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标题</a:t>
              </a:r>
              <a:endParaRPr lang="en-US" altLang="zh-CN" sz="2800" dirty="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endParaRPr>
            </a:p>
          </p:txBody>
        </p:sp>
        <p:sp>
          <p:nvSpPr>
            <p:cNvPr id="10" name="空心弧 9"/>
            <p:cNvSpPr/>
            <p:nvPr/>
          </p:nvSpPr>
          <p:spPr>
            <a:xfrm rot="7613872">
              <a:off x="8337549" y="2219325"/>
              <a:ext cx="2070101" cy="2070101"/>
            </a:xfrm>
            <a:prstGeom prst="blockArc">
              <a:avLst>
                <a:gd name="adj1" fmla="val 10800000"/>
                <a:gd name="adj2" fmla="val 5582165"/>
                <a:gd name="adj3" fmla="val 663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2930" y="3820160"/>
            <a:ext cx="400050" cy="400050"/>
            <a:chOff x="582930" y="4023360"/>
            <a:chExt cx="400050" cy="400050"/>
          </a:xfrm>
        </p:grpSpPr>
        <p:sp>
          <p:nvSpPr>
            <p:cNvPr id="12" name="椭圆 11"/>
            <p:cNvSpPr/>
            <p:nvPr/>
          </p:nvSpPr>
          <p:spPr>
            <a:xfrm>
              <a:off x="582930" y="4023360"/>
              <a:ext cx="400050" cy="4000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>
              <a:biLevel thresh="50000"/>
            </a:blip>
            <a:stretch>
              <a:fillRect/>
            </a:stretch>
          </p:blipFill>
          <p:spPr>
            <a:xfrm>
              <a:off x="682938" y="4154891"/>
              <a:ext cx="200035" cy="136989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052830" y="4467860"/>
            <a:ext cx="242570" cy="242570"/>
            <a:chOff x="582930" y="4023360"/>
            <a:chExt cx="400050" cy="400050"/>
          </a:xfrm>
        </p:grpSpPr>
        <p:sp>
          <p:nvSpPr>
            <p:cNvPr id="18" name="椭圆 17"/>
            <p:cNvSpPr/>
            <p:nvPr/>
          </p:nvSpPr>
          <p:spPr>
            <a:xfrm>
              <a:off x="582930" y="4023360"/>
              <a:ext cx="400050" cy="4000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screen">
              <a:biLevel thresh="25000"/>
            </a:blip>
            <a:stretch>
              <a:fillRect/>
            </a:stretch>
          </p:blipFill>
          <p:spPr>
            <a:xfrm>
              <a:off x="714194" y="4154891"/>
              <a:ext cx="137523" cy="136989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913380" y="2279650"/>
            <a:ext cx="405130" cy="405130"/>
            <a:chOff x="582930" y="4023360"/>
            <a:chExt cx="400050" cy="400050"/>
          </a:xfrm>
        </p:grpSpPr>
        <p:sp>
          <p:nvSpPr>
            <p:cNvPr id="21" name="椭圆 20"/>
            <p:cNvSpPr/>
            <p:nvPr/>
          </p:nvSpPr>
          <p:spPr>
            <a:xfrm>
              <a:off x="582930" y="4023360"/>
              <a:ext cx="400050" cy="4000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 cstate="screen">
              <a:biLevel thresh="25000"/>
            </a:blip>
            <a:stretch>
              <a:fillRect/>
            </a:stretch>
          </p:blipFill>
          <p:spPr>
            <a:xfrm>
              <a:off x="731317" y="4154891"/>
              <a:ext cx="103277" cy="136989"/>
            </a:xfrm>
            <a:prstGeom prst="rect">
              <a:avLst/>
            </a:prstGeom>
          </p:spPr>
        </p:pic>
      </p:grpSp>
      <p:sp>
        <p:nvSpPr>
          <p:cNvPr id="24" name="椭圆 23"/>
          <p:cNvSpPr/>
          <p:nvPr/>
        </p:nvSpPr>
        <p:spPr>
          <a:xfrm>
            <a:off x="3370580" y="2921000"/>
            <a:ext cx="800100" cy="800100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1600">
                <a:solidFill>
                  <a:srgbClr val="68F9F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决策力</a:t>
            </a:r>
            <a:endParaRPr lang="en-US" sz="1600">
              <a:solidFill>
                <a:srgbClr val="68F9F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338320" y="3820160"/>
            <a:ext cx="388620" cy="388620"/>
            <a:chOff x="582930" y="4023360"/>
            <a:chExt cx="400050" cy="400050"/>
          </a:xfrm>
        </p:grpSpPr>
        <p:sp>
          <p:nvSpPr>
            <p:cNvPr id="27" name="椭圆 26"/>
            <p:cNvSpPr/>
            <p:nvPr/>
          </p:nvSpPr>
          <p:spPr>
            <a:xfrm>
              <a:off x="582930" y="4023360"/>
              <a:ext cx="400050" cy="4000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 cstate="screen">
              <a:biLevel thresh="25000"/>
            </a:blip>
            <a:stretch>
              <a:fillRect/>
            </a:stretch>
          </p:blipFill>
          <p:spPr>
            <a:xfrm>
              <a:off x="713665" y="4154891"/>
              <a:ext cx="138581" cy="136989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4726940" y="4424680"/>
            <a:ext cx="248920" cy="248920"/>
            <a:chOff x="582930" y="4023360"/>
            <a:chExt cx="400050" cy="400050"/>
          </a:xfrm>
        </p:grpSpPr>
        <p:sp>
          <p:nvSpPr>
            <p:cNvPr id="30" name="椭圆 29"/>
            <p:cNvSpPr/>
            <p:nvPr/>
          </p:nvSpPr>
          <p:spPr>
            <a:xfrm>
              <a:off x="582930" y="4023360"/>
              <a:ext cx="400050" cy="4000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biLevel thresh="25000"/>
            </a:blip>
            <a:stretch>
              <a:fillRect/>
            </a:stretch>
          </p:blipFill>
          <p:spPr>
            <a:xfrm>
              <a:off x="735723" y="4154892"/>
              <a:ext cx="94465" cy="136990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6647180" y="2258060"/>
            <a:ext cx="457200" cy="457200"/>
            <a:chOff x="582930" y="4023360"/>
            <a:chExt cx="400050" cy="400050"/>
          </a:xfrm>
        </p:grpSpPr>
        <p:sp>
          <p:nvSpPr>
            <p:cNvPr id="33" name="椭圆 32"/>
            <p:cNvSpPr/>
            <p:nvPr/>
          </p:nvSpPr>
          <p:spPr>
            <a:xfrm>
              <a:off x="582930" y="4023360"/>
              <a:ext cx="400050" cy="4000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8" cstate="screen">
              <a:biLevel thresh="25000"/>
            </a:blip>
            <a:stretch>
              <a:fillRect/>
            </a:stretch>
          </p:blipFill>
          <p:spPr>
            <a:xfrm>
              <a:off x="710357" y="4154891"/>
              <a:ext cx="145196" cy="136989"/>
            </a:xfrm>
            <a:prstGeom prst="rect">
              <a:avLst/>
            </a:prstGeom>
          </p:spPr>
        </p:pic>
      </p:grpSp>
      <p:sp>
        <p:nvSpPr>
          <p:cNvPr id="36" name="椭圆 35"/>
          <p:cNvSpPr/>
          <p:nvPr/>
        </p:nvSpPr>
        <p:spPr>
          <a:xfrm>
            <a:off x="7104380" y="2913380"/>
            <a:ext cx="789940" cy="789940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1400">
                <a:solidFill>
                  <a:srgbClr val="68F9F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洞察</a:t>
            </a:r>
            <a:endParaRPr lang="en-US" altLang="zh-CN" sz="1400">
              <a:solidFill>
                <a:srgbClr val="68F9F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  <a:p>
            <a:pPr algn="ctr"/>
            <a:r>
              <a:rPr lang="zh-CN" altLang="en-US" sz="1400">
                <a:solidFill>
                  <a:srgbClr val="68F9F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发现力</a:t>
            </a:r>
            <a:endParaRPr lang="en-US" sz="1400">
              <a:solidFill>
                <a:srgbClr val="68F9F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034020" y="3820160"/>
            <a:ext cx="386080" cy="386080"/>
            <a:chOff x="582930" y="4023360"/>
            <a:chExt cx="400050" cy="400050"/>
          </a:xfrm>
        </p:grpSpPr>
        <p:sp>
          <p:nvSpPr>
            <p:cNvPr id="39" name="椭圆 38"/>
            <p:cNvSpPr/>
            <p:nvPr/>
          </p:nvSpPr>
          <p:spPr>
            <a:xfrm>
              <a:off x="582930" y="4023360"/>
              <a:ext cx="400050" cy="4000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9" cstate="screen">
              <a:biLevel thresh="25000"/>
            </a:blip>
            <a:stretch>
              <a:fillRect/>
            </a:stretch>
          </p:blipFill>
          <p:spPr>
            <a:xfrm>
              <a:off x="706421" y="4154891"/>
              <a:ext cx="153069" cy="136989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8491220" y="4467860"/>
            <a:ext cx="233680" cy="233680"/>
            <a:chOff x="582930" y="4023360"/>
            <a:chExt cx="400050" cy="400050"/>
          </a:xfrm>
        </p:grpSpPr>
        <p:sp>
          <p:nvSpPr>
            <p:cNvPr id="42" name="椭圆 41"/>
            <p:cNvSpPr/>
            <p:nvPr/>
          </p:nvSpPr>
          <p:spPr>
            <a:xfrm>
              <a:off x="582930" y="4023360"/>
              <a:ext cx="400050" cy="4000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0" cstate="screen">
              <a:biLevel thresh="25000"/>
            </a:blip>
            <a:stretch>
              <a:fillRect/>
            </a:stretch>
          </p:blipFill>
          <p:spPr>
            <a:xfrm>
              <a:off x="712903" y="4154891"/>
              <a:ext cx="140101" cy="136989"/>
            </a:xfrm>
            <a:prstGeom prst="rect">
              <a:avLst/>
            </a:prstGeom>
          </p:spPr>
        </p:pic>
      </p:grpSp>
      <p:grpSp>
        <p:nvGrpSpPr>
          <p:cNvPr id="44" name="组合 43"/>
          <p:cNvGrpSpPr/>
          <p:nvPr/>
        </p:nvGrpSpPr>
        <p:grpSpPr>
          <a:xfrm>
            <a:off x="10403840" y="2235200"/>
            <a:ext cx="408940" cy="408940"/>
            <a:chOff x="582930" y="4023360"/>
            <a:chExt cx="400050" cy="400050"/>
          </a:xfrm>
        </p:grpSpPr>
        <p:sp>
          <p:nvSpPr>
            <p:cNvPr id="45" name="椭圆 44"/>
            <p:cNvSpPr/>
            <p:nvPr/>
          </p:nvSpPr>
          <p:spPr>
            <a:xfrm>
              <a:off x="582930" y="4023360"/>
              <a:ext cx="400050" cy="4000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1" cstate="screen">
              <a:biLevel thresh="25000"/>
            </a:blip>
            <a:stretch>
              <a:fillRect/>
            </a:stretch>
          </p:blipFill>
          <p:spPr>
            <a:xfrm>
              <a:off x="722755" y="4154891"/>
              <a:ext cx="120399" cy="136989"/>
            </a:xfrm>
            <a:prstGeom prst="rect">
              <a:avLst/>
            </a:prstGeom>
          </p:spPr>
        </p:pic>
      </p:grpSp>
      <p:sp>
        <p:nvSpPr>
          <p:cNvPr id="48" name="椭圆 47"/>
          <p:cNvSpPr/>
          <p:nvPr/>
        </p:nvSpPr>
        <p:spPr>
          <a:xfrm>
            <a:off x="10851515" y="2930525"/>
            <a:ext cx="770890" cy="770890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1400">
                <a:solidFill>
                  <a:srgbClr val="68F9F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流程优</a:t>
            </a:r>
            <a:endParaRPr lang="en-US" altLang="zh-CN" sz="1400">
              <a:solidFill>
                <a:srgbClr val="68F9F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  <a:p>
            <a:pPr algn="ctr"/>
            <a:r>
              <a:rPr lang="zh-CN" altLang="en-US" sz="1400">
                <a:solidFill>
                  <a:srgbClr val="68F9F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化能力</a:t>
            </a:r>
            <a:endParaRPr lang="en-US" sz="1400">
              <a:solidFill>
                <a:srgbClr val="68F9F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679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4" grpId="0"/>
      <p:bldP spid="24" grpId="0" animBg="1"/>
      <p:bldP spid="36" grpId="0" animBg="1"/>
      <p:bldP spid="48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1264" y="405765"/>
            <a:ext cx="2749471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4095" y="1625600"/>
            <a:ext cx="9124205" cy="5003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6300" y="2755900"/>
            <a:ext cx="4140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ARPA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网和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NSF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网最初都是为科研服务的，其主要目的为用户提供共享大型主机的宝贵资源。随着接入主机数量的增加，越来越多的人把</a:t>
            </a:r>
            <a:r>
              <a:rPr lang="en-US" altLang="zh-CN" dirty="0">
                <a:solidFill>
                  <a:srgbClr val="00B0F0"/>
                </a:solidFill>
                <a:cs typeface="+mn-ea"/>
                <a:sym typeface="+mn-lt"/>
              </a:rPr>
              <a:t>Internet</a:t>
            </a:r>
            <a:r>
              <a:rPr lang="zh-CN" altLang="en-US" dirty="0">
                <a:solidFill>
                  <a:srgbClr val="00B0F0"/>
                </a:solidFill>
                <a:cs typeface="+mn-ea"/>
                <a:sym typeface="+mn-lt"/>
              </a:rPr>
              <a:t>作为通信和交流的工具</a:t>
            </a:r>
            <a:r>
              <a:rPr lang="zh-CN" altLang="en-US" dirty="0" smtClean="0">
                <a:solidFill>
                  <a:srgbClr val="00B0F0"/>
                </a:solidFill>
                <a:cs typeface="+mn-ea"/>
                <a:sym typeface="+mn-lt"/>
              </a:rPr>
              <a:t>。</a:t>
            </a:r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36449" y="6028055"/>
            <a:ext cx="2275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BIG DATA</a:t>
            </a:r>
          </a:p>
        </p:txBody>
      </p:sp>
      <p:sp>
        <p:nvSpPr>
          <p:cNvPr id="7" name="矩形 6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5" grpId="0"/>
      <p:bldP spid="6" grpId="0"/>
      <p:bldP spid="6" grpId="1"/>
      <p:bldP spid="6" grpId="2"/>
      <p:bldP spid="6" grpId="3"/>
      <p:bldP spid="6" grpId="4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98581" y="-271254"/>
            <a:ext cx="12621667" cy="739958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93396" y="1251804"/>
            <a:ext cx="2749471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6654800" y="2258548"/>
            <a:ext cx="4978400" cy="64394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1PB</a:t>
            </a:r>
            <a:r>
              <a:rPr lang="zh-CN" altLang="en-US" sz="1600" dirty="0" smtClean="0">
                <a:solidFill>
                  <a:srgbClr val="68F9F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相当于</a:t>
            </a:r>
            <a:r>
              <a:rPr lang="en-US" altLang="zh-CN" sz="1600" dirty="0" smtClean="0">
                <a:solidFill>
                  <a:srgbClr val="68F9F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50%</a:t>
            </a:r>
            <a:r>
              <a:rPr lang="zh-CN" altLang="en-US" sz="1600" dirty="0" smtClean="0">
                <a:solidFill>
                  <a:srgbClr val="68F9F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的全美学术研究图书馆藏书信息内容</a:t>
            </a:r>
            <a:endParaRPr lang="zh-CN" altLang="en-US" sz="1600" dirty="0">
              <a:solidFill>
                <a:srgbClr val="68F9F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654800" y="3136783"/>
            <a:ext cx="4978400" cy="64394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5EB</a:t>
            </a:r>
            <a:r>
              <a:rPr lang="zh-CN" altLang="en-US" sz="1600" dirty="0">
                <a:solidFill>
                  <a:srgbClr val="68F9F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相当于至今全世界人类所讲过的话语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654800" y="4015018"/>
            <a:ext cx="4978400" cy="64394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1ZB</a:t>
            </a:r>
            <a:r>
              <a:rPr lang="zh-CN" altLang="en-US" sz="1600">
                <a:solidFill>
                  <a:srgbClr val="68F9F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如同全世界海滩上的沙子数量总和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6654800" y="4893252"/>
            <a:ext cx="4978400" cy="64394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1YB</a:t>
            </a:r>
            <a:r>
              <a:rPr lang="zh-CN" altLang="en-US" sz="1600">
                <a:solidFill>
                  <a:srgbClr val="68F9F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相当于</a:t>
            </a:r>
            <a:r>
              <a:rPr lang="en-US" altLang="zh-CN" sz="1600">
                <a:solidFill>
                  <a:srgbClr val="68F9F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7000</a:t>
            </a:r>
            <a:r>
              <a:rPr lang="zh-CN" altLang="en-US" sz="1600">
                <a:solidFill>
                  <a:srgbClr val="68F9F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位人类体内的微细胞总和</a:t>
            </a:r>
          </a:p>
        </p:txBody>
      </p:sp>
      <p:sp>
        <p:nvSpPr>
          <p:cNvPr id="11" name="矩形 10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xit" presetSubtype="0" fill="hold" grpId="3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grpId="4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  <p:bldP spid="6" grpId="2"/>
          <p:bldP spid="6" grpId="3"/>
          <p:bldP spid="6" grpId="4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" presetClass="exit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xit" presetSubtype="0" fill="hold" grpId="3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grpId="4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  <p:bldP spid="6" grpId="2"/>
          <p:bldP spid="6" grpId="3"/>
          <p:bldP spid="6" grpId="4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1264" y="405765"/>
            <a:ext cx="2749471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2024" y="1729516"/>
            <a:ext cx="9412476" cy="4798284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764329" y="2405813"/>
            <a:ext cx="594425" cy="594425"/>
          </a:xfrm>
          <a:prstGeom prst="ellipse">
            <a:avLst/>
          </a:prstGeom>
          <a:solidFill>
            <a:srgbClr val="00B0F0"/>
          </a:solidFill>
          <a:ln w="1270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1</a:t>
            </a:r>
            <a:endParaRPr lang="en-US" sz="2800"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358754" y="2379860"/>
            <a:ext cx="3163142" cy="923330"/>
            <a:chOff x="1358754" y="2379860"/>
            <a:chExt cx="3163142" cy="923330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1358754" y="2702057"/>
              <a:ext cx="574821" cy="1937"/>
            </a:xfrm>
            <a:prstGeom prst="straightConnector1">
              <a:avLst/>
            </a:prstGeom>
            <a:ln w="19050">
              <a:solidFill>
                <a:srgbClr val="00B0F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1971675" y="2418813"/>
              <a:ext cx="902811" cy="565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更多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876550" y="2379860"/>
              <a:ext cx="16453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互联网始于</a:t>
              </a:r>
              <a:r>
                <a:rPr lang="en-US" altLang="zh-CN" dirty="0">
                  <a:solidFill>
                    <a:srgbClr val="00B0F0"/>
                  </a:solidFill>
                  <a:cs typeface="+mn-ea"/>
                  <a:sym typeface="+mn-lt"/>
                </a:rPr>
                <a:t>1969</a:t>
              </a:r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年美国的阿帕网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764329" y="3472613"/>
            <a:ext cx="594425" cy="594425"/>
          </a:xfrm>
          <a:prstGeom prst="ellipse">
            <a:avLst/>
          </a:prstGeom>
          <a:solidFill>
            <a:srgbClr val="00B0F0"/>
          </a:solidFill>
          <a:ln w="1270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2</a:t>
            </a:r>
            <a:endParaRPr lang="en-US" sz="2800"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358754" y="3446660"/>
            <a:ext cx="3263350" cy="923330"/>
            <a:chOff x="1358754" y="3446660"/>
            <a:chExt cx="3263350" cy="923330"/>
          </a:xfrm>
        </p:grpSpPr>
        <p:cxnSp>
          <p:nvCxnSpPr>
            <p:cNvPr id="23" name="直接箭头连接符 22"/>
            <p:cNvCxnSpPr/>
            <p:nvPr/>
          </p:nvCxnSpPr>
          <p:spPr>
            <a:xfrm>
              <a:off x="1358754" y="3768857"/>
              <a:ext cx="574821" cy="1937"/>
            </a:xfrm>
            <a:prstGeom prst="straightConnector1">
              <a:avLst/>
            </a:prstGeom>
            <a:ln w="19050">
              <a:solidFill>
                <a:srgbClr val="00B0F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1971675" y="3485613"/>
              <a:ext cx="902811" cy="565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更好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876550" y="3446660"/>
              <a:ext cx="17455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互联网始于</a:t>
              </a:r>
              <a:r>
                <a:rPr lang="en-US" altLang="zh-CN" dirty="0">
                  <a:solidFill>
                    <a:srgbClr val="00B0F0"/>
                  </a:solidFill>
                  <a:cs typeface="+mn-ea"/>
                  <a:sym typeface="+mn-lt"/>
                </a:rPr>
                <a:t>1969</a:t>
              </a:r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年美国的阿帕网</a:t>
              </a:r>
            </a:p>
          </p:txBody>
        </p:sp>
      </p:grpSp>
      <p:sp>
        <p:nvSpPr>
          <p:cNvPr id="26" name="椭圆 25"/>
          <p:cNvSpPr/>
          <p:nvPr/>
        </p:nvSpPr>
        <p:spPr>
          <a:xfrm>
            <a:off x="764329" y="4539413"/>
            <a:ext cx="594425" cy="594425"/>
          </a:xfrm>
          <a:prstGeom prst="ellipse">
            <a:avLst/>
          </a:prstGeom>
          <a:solidFill>
            <a:srgbClr val="00B0F0"/>
          </a:solidFill>
          <a:ln w="127000">
            <a:solidFill>
              <a:srgbClr val="00B0F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>
                <a:cs typeface="+mn-ea"/>
                <a:sym typeface="+mn-lt"/>
              </a:rPr>
              <a:t>3</a:t>
            </a:r>
            <a:endParaRPr lang="en-US" sz="2800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358754" y="4513460"/>
            <a:ext cx="3263350" cy="923330"/>
            <a:chOff x="1358754" y="4513460"/>
            <a:chExt cx="3263350" cy="923330"/>
          </a:xfrm>
        </p:grpSpPr>
        <p:cxnSp>
          <p:nvCxnSpPr>
            <p:cNvPr id="27" name="直接箭头连接符 26"/>
            <p:cNvCxnSpPr/>
            <p:nvPr/>
          </p:nvCxnSpPr>
          <p:spPr>
            <a:xfrm>
              <a:off x="1358754" y="4835657"/>
              <a:ext cx="574821" cy="1937"/>
            </a:xfrm>
            <a:prstGeom prst="straightConnector1">
              <a:avLst/>
            </a:prstGeom>
            <a:ln w="19050">
              <a:solidFill>
                <a:srgbClr val="00B0F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1971675" y="4552413"/>
              <a:ext cx="902811" cy="565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更杂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876550" y="4513460"/>
              <a:ext cx="17455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互联网始于</a:t>
              </a:r>
              <a:r>
                <a:rPr lang="en-US" altLang="zh-CN" dirty="0">
                  <a:solidFill>
                    <a:srgbClr val="00B0F0"/>
                  </a:solidFill>
                  <a:cs typeface="+mn-ea"/>
                  <a:sym typeface="+mn-lt"/>
                </a:rPr>
                <a:t>1969</a:t>
              </a:r>
              <a:r>
                <a:rPr lang="zh-CN" altLang="en-US" dirty="0">
                  <a:solidFill>
                    <a:srgbClr val="00B0F0"/>
                  </a:solidFill>
                  <a:cs typeface="+mn-ea"/>
                  <a:sym typeface="+mn-lt"/>
                </a:rPr>
                <a:t>年美国的阿帕网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10" grpId="0" animBg="1"/>
      <p:bldP spid="22" grpId="0" animBg="1"/>
      <p:bldP spid="26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87222" y="470166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8000">
                <a:solidFill>
                  <a:srgbClr val="8FE2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添加您的标题</a:t>
            </a:r>
            <a:endParaRPr lang="en-US" altLang="zh-CN" sz="3600" dirty="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34850" y="2178863"/>
            <a:ext cx="19591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800">
                <a:solidFill>
                  <a:srgbClr val="68F9F6"/>
                </a:solidFill>
                <a:effectLst>
                  <a:glow rad="50800">
                    <a:schemeClr val="accent1">
                      <a:satMod val="175000"/>
                      <a:alpha val="40000"/>
                    </a:schemeClr>
                  </a:glow>
                </a:effectLst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02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71626" y="5498057"/>
            <a:ext cx="5635949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00B0F0"/>
                </a:solidFill>
                <a:cs typeface="+mn-ea"/>
                <a:sym typeface="+mn-lt"/>
              </a:rPr>
              <a:t>添加您的说明文字及详细概述描写</a:t>
            </a:r>
            <a:r>
              <a:rPr lang="zh-CN" altLang="en-US" sz="1200" dirty="0">
                <a:solidFill>
                  <a:srgbClr val="00B0F0"/>
                </a:solidFill>
                <a:cs typeface="+mn-ea"/>
                <a:sym typeface="+mn-lt"/>
              </a:rPr>
              <a:t>文字，添加您的说明文字及详细概述描写</a:t>
            </a:r>
            <a:r>
              <a:rPr lang="zh-CN" altLang="en-US" sz="1200" dirty="0" smtClean="0">
                <a:solidFill>
                  <a:srgbClr val="00B0F0"/>
                </a:solidFill>
                <a:cs typeface="+mn-ea"/>
                <a:sym typeface="+mn-lt"/>
              </a:rPr>
              <a:t>文字添加</a:t>
            </a:r>
            <a:r>
              <a:rPr lang="zh-CN" altLang="en-US" sz="1200" dirty="0">
                <a:solidFill>
                  <a:srgbClr val="00B0F0"/>
                </a:solidFill>
                <a:cs typeface="+mn-ea"/>
                <a:sym typeface="+mn-lt"/>
              </a:rPr>
              <a:t>您的说明文字及详细概述描写</a:t>
            </a:r>
            <a:r>
              <a:rPr lang="zh-CN" altLang="en-US" sz="1200" dirty="0" smtClean="0">
                <a:solidFill>
                  <a:srgbClr val="00B0F0"/>
                </a:solidFill>
                <a:cs typeface="+mn-ea"/>
                <a:sym typeface="+mn-lt"/>
              </a:rPr>
              <a:t>文字</a:t>
            </a:r>
            <a:endParaRPr lang="en-US" sz="1200" dirty="0">
              <a:solidFill>
                <a:srgbClr val="00B0F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1264" y="405765"/>
            <a:ext cx="2749471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互联网科技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603750" y="1946275"/>
            <a:ext cx="2984500" cy="2984500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effectLst/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71500" y="2082800"/>
            <a:ext cx="3035300" cy="1115064"/>
            <a:chOff x="571500" y="2082800"/>
            <a:chExt cx="3035300" cy="1115064"/>
          </a:xfrm>
        </p:grpSpPr>
        <p:sp>
          <p:nvSpPr>
            <p:cNvPr id="16" name="文本框 15"/>
            <p:cNvSpPr txBox="1"/>
            <p:nvPr/>
          </p:nvSpPr>
          <p:spPr>
            <a:xfrm>
              <a:off x="571500" y="2082800"/>
              <a:ext cx="2683812" cy="464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zh-CN" altLang="en-US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容量（</a:t>
              </a:r>
              <a:r>
                <a:rPr lang="en-US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Volume）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52500" y="2514600"/>
              <a:ext cx="26543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>
                  <a:solidFill>
                    <a:srgbClr val="00B0F0"/>
                  </a:solidFill>
                  <a:cs typeface="+mn-ea"/>
                  <a:sym typeface="+mn-lt"/>
                </a:rPr>
                <a:t>数据的大小决定所考虑的数据的价值和潜在的信息</a:t>
              </a:r>
              <a:endParaRPr lang="en-US" sz="160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71500" y="3626535"/>
            <a:ext cx="3035300" cy="794592"/>
            <a:chOff x="571500" y="3626535"/>
            <a:chExt cx="3035300" cy="794592"/>
          </a:xfrm>
        </p:grpSpPr>
        <p:sp>
          <p:nvSpPr>
            <p:cNvPr id="18" name="文本框 17"/>
            <p:cNvSpPr txBox="1"/>
            <p:nvPr/>
          </p:nvSpPr>
          <p:spPr>
            <a:xfrm>
              <a:off x="571500" y="3626535"/>
              <a:ext cx="2581669" cy="464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zh-CN" altLang="en-US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种类（</a:t>
              </a:r>
              <a:r>
                <a:rPr lang="en-US" altLang="zh-CN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Variety</a:t>
              </a:r>
              <a:r>
                <a:rPr lang="zh-CN" altLang="en-US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）</a:t>
              </a:r>
              <a:endParaRPr lang="en-US" sz="220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52500" y="4058335"/>
              <a:ext cx="2654300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>
                  <a:solidFill>
                    <a:srgbClr val="00B0F0"/>
                  </a:solidFill>
                  <a:cs typeface="+mn-ea"/>
                  <a:sym typeface="+mn-lt"/>
                </a:rPr>
                <a:t>数据类型的多样性</a:t>
              </a:r>
              <a:endParaRPr lang="en-US" sz="160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4427063" y="3107021"/>
            <a:ext cx="331470" cy="33147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00">
                <a:effectLst/>
                <a:cs typeface="+mn-ea"/>
                <a:sym typeface="+mn-lt"/>
              </a:rPr>
              <a:t>2</a:t>
            </a:r>
          </a:p>
        </p:txBody>
      </p:sp>
      <p:sp>
        <p:nvSpPr>
          <p:cNvPr id="25" name="椭圆 24"/>
          <p:cNvSpPr/>
          <p:nvPr/>
        </p:nvSpPr>
        <p:spPr>
          <a:xfrm>
            <a:off x="5115190" y="1990598"/>
            <a:ext cx="331470" cy="33147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00">
                <a:effectLst/>
                <a:cs typeface="+mn-ea"/>
                <a:sym typeface="+mn-lt"/>
              </a:rPr>
              <a:t>1</a:t>
            </a:r>
          </a:p>
        </p:txBody>
      </p:sp>
      <p:sp>
        <p:nvSpPr>
          <p:cNvPr id="26" name="椭圆 25"/>
          <p:cNvSpPr/>
          <p:nvPr/>
        </p:nvSpPr>
        <p:spPr>
          <a:xfrm>
            <a:off x="6417085" y="1832519"/>
            <a:ext cx="331470" cy="33147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00">
                <a:effectLst/>
                <a:cs typeface="+mn-ea"/>
                <a:sym typeface="+mn-lt"/>
              </a:rPr>
              <a:t>7</a:t>
            </a:r>
          </a:p>
        </p:txBody>
      </p:sp>
      <p:sp>
        <p:nvSpPr>
          <p:cNvPr id="27" name="椭圆 26"/>
          <p:cNvSpPr/>
          <p:nvPr/>
        </p:nvSpPr>
        <p:spPr>
          <a:xfrm>
            <a:off x="7352395" y="2751821"/>
            <a:ext cx="331470" cy="33147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00">
                <a:effectLst/>
                <a:cs typeface="+mn-ea"/>
                <a:sym typeface="+mn-lt"/>
              </a:rPr>
              <a:t>6</a:t>
            </a:r>
          </a:p>
        </p:txBody>
      </p:sp>
      <p:sp>
        <p:nvSpPr>
          <p:cNvPr id="28" name="椭圆 27"/>
          <p:cNvSpPr/>
          <p:nvPr/>
        </p:nvSpPr>
        <p:spPr>
          <a:xfrm>
            <a:off x="7216811" y="4056251"/>
            <a:ext cx="331470" cy="33147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00">
                <a:effectLst/>
                <a:cs typeface="+mn-ea"/>
                <a:sym typeface="+mn-lt"/>
              </a:rPr>
              <a:t>5</a:t>
            </a:r>
          </a:p>
        </p:txBody>
      </p:sp>
      <p:sp>
        <p:nvSpPr>
          <p:cNvPr id="29" name="椭圆 28"/>
          <p:cNvSpPr/>
          <p:nvPr/>
        </p:nvSpPr>
        <p:spPr>
          <a:xfrm>
            <a:off x="6112433" y="4763546"/>
            <a:ext cx="331470" cy="33147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00">
                <a:effectLst/>
                <a:cs typeface="+mn-ea"/>
                <a:sym typeface="+mn-lt"/>
              </a:rPr>
              <a:t>4</a:t>
            </a:r>
          </a:p>
        </p:txBody>
      </p:sp>
      <p:sp>
        <p:nvSpPr>
          <p:cNvPr id="30" name="椭圆 29"/>
          <p:cNvSpPr/>
          <p:nvPr/>
        </p:nvSpPr>
        <p:spPr>
          <a:xfrm>
            <a:off x="4870878" y="4341099"/>
            <a:ext cx="331470" cy="33147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00">
                <a:effectLst/>
                <a:cs typeface="+mn-ea"/>
                <a:sym typeface="+mn-lt"/>
              </a:rPr>
              <a:t>3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571500" y="4851400"/>
            <a:ext cx="3035300" cy="794592"/>
            <a:chOff x="571500" y="4851400"/>
            <a:chExt cx="3035300" cy="794592"/>
          </a:xfrm>
        </p:grpSpPr>
        <p:sp>
          <p:nvSpPr>
            <p:cNvPr id="31" name="文本框 30"/>
            <p:cNvSpPr txBox="1"/>
            <p:nvPr/>
          </p:nvSpPr>
          <p:spPr>
            <a:xfrm>
              <a:off x="571500" y="4851400"/>
              <a:ext cx="2717475" cy="464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zh-CN" altLang="en-US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速度（</a:t>
              </a:r>
              <a:r>
                <a:rPr lang="en-US" altLang="zh-CN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Velocity</a:t>
              </a:r>
              <a:r>
                <a:rPr lang="zh-CN" altLang="en-US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）</a:t>
              </a:r>
              <a:endParaRPr lang="en-US" sz="220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52500" y="5283200"/>
              <a:ext cx="2654300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>
                  <a:solidFill>
                    <a:srgbClr val="00B0F0"/>
                  </a:solidFill>
                  <a:cs typeface="+mn-ea"/>
                  <a:sym typeface="+mn-lt"/>
                </a:rPr>
                <a:t>指获得数据的速度</a:t>
              </a:r>
              <a:endParaRPr lang="en-US" sz="160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636000" y="5245100"/>
            <a:ext cx="3264548" cy="1115064"/>
            <a:chOff x="8636000" y="5245100"/>
            <a:chExt cx="3264548" cy="1115064"/>
          </a:xfrm>
        </p:grpSpPr>
        <p:sp>
          <p:nvSpPr>
            <p:cNvPr id="33" name="文本框 32"/>
            <p:cNvSpPr txBox="1"/>
            <p:nvPr/>
          </p:nvSpPr>
          <p:spPr>
            <a:xfrm>
              <a:off x="8636000" y="5245100"/>
              <a:ext cx="3264548" cy="464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zh-CN" altLang="en-US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可变性（</a:t>
              </a:r>
              <a:r>
                <a:rPr lang="en-US" altLang="zh-CN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Variability</a:t>
              </a:r>
              <a:r>
                <a:rPr lang="zh-CN" altLang="en-US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）</a:t>
              </a:r>
              <a:endParaRPr lang="en-US" sz="220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017000" y="5676900"/>
              <a:ext cx="26543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>
                  <a:solidFill>
                    <a:srgbClr val="00B0F0"/>
                  </a:solidFill>
                  <a:cs typeface="+mn-ea"/>
                  <a:sym typeface="+mn-lt"/>
                </a:rPr>
                <a:t>妨碍了处理和有效地管理数据的过程</a:t>
              </a:r>
              <a:endParaRPr lang="en-US" sz="160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636000" y="4183656"/>
            <a:ext cx="3035300" cy="794592"/>
            <a:chOff x="8636000" y="4183656"/>
            <a:chExt cx="3035300" cy="794592"/>
          </a:xfrm>
        </p:grpSpPr>
        <p:sp>
          <p:nvSpPr>
            <p:cNvPr id="35" name="文本框 34"/>
            <p:cNvSpPr txBox="1"/>
            <p:nvPr/>
          </p:nvSpPr>
          <p:spPr>
            <a:xfrm>
              <a:off x="8636000" y="4183656"/>
              <a:ext cx="3007618" cy="464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zh-CN" altLang="en-US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真实性（</a:t>
              </a:r>
              <a:r>
                <a:rPr lang="en-US" altLang="zh-CN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Veracity</a:t>
              </a:r>
              <a:r>
                <a:rPr lang="zh-CN" altLang="en-US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）</a:t>
              </a:r>
              <a:endParaRPr lang="en-US" sz="220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017000" y="4615456"/>
              <a:ext cx="2654300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>
                  <a:solidFill>
                    <a:srgbClr val="00B0F0"/>
                  </a:solidFill>
                  <a:cs typeface="+mn-ea"/>
                  <a:sym typeface="+mn-lt"/>
                </a:rPr>
                <a:t>数据的质量</a:t>
              </a:r>
              <a:endParaRPr lang="en-US" sz="160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636000" y="3122211"/>
            <a:ext cx="3462807" cy="794592"/>
            <a:chOff x="8636000" y="3122211"/>
            <a:chExt cx="3462807" cy="794592"/>
          </a:xfrm>
        </p:grpSpPr>
        <p:sp>
          <p:nvSpPr>
            <p:cNvPr id="37" name="文本框 36"/>
            <p:cNvSpPr txBox="1"/>
            <p:nvPr/>
          </p:nvSpPr>
          <p:spPr>
            <a:xfrm>
              <a:off x="8636000" y="3122211"/>
              <a:ext cx="3462807" cy="464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zh-CN" altLang="en-US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复杂性（</a:t>
              </a:r>
              <a:r>
                <a:rPr lang="en-US" altLang="zh-CN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Complexity</a:t>
              </a:r>
              <a:r>
                <a:rPr lang="zh-CN" altLang="en-US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）</a:t>
              </a:r>
              <a:endParaRPr lang="en-US" sz="220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017000" y="3554011"/>
              <a:ext cx="2654300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>
                  <a:solidFill>
                    <a:srgbClr val="00B0F0"/>
                  </a:solidFill>
                  <a:cs typeface="+mn-ea"/>
                  <a:sym typeface="+mn-lt"/>
                </a:rPr>
                <a:t>数据量巨大，来源多渠道</a:t>
              </a:r>
              <a:endParaRPr lang="en-US" sz="160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636000" y="1765300"/>
            <a:ext cx="3035300" cy="1115064"/>
            <a:chOff x="8636000" y="1765300"/>
            <a:chExt cx="3035300" cy="1115064"/>
          </a:xfrm>
        </p:grpSpPr>
        <p:sp>
          <p:nvSpPr>
            <p:cNvPr id="39" name="文本框 38"/>
            <p:cNvSpPr txBox="1"/>
            <p:nvPr/>
          </p:nvSpPr>
          <p:spPr>
            <a:xfrm>
              <a:off x="8636000" y="1765300"/>
              <a:ext cx="2365648" cy="464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zh-CN" altLang="en-US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价值（</a:t>
              </a:r>
              <a:r>
                <a:rPr lang="en-US" altLang="zh-CN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value</a:t>
              </a:r>
              <a:r>
                <a:rPr lang="zh-CN" altLang="en-US" sz="2200">
                  <a:solidFill>
                    <a:srgbClr val="68F9F6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n-ea"/>
                  <a:sym typeface="+mn-lt"/>
                </a:rPr>
                <a:t>）</a:t>
              </a:r>
              <a:endParaRPr lang="en-US" sz="2200">
                <a:solidFill>
                  <a:srgbClr val="68F9F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017000" y="2197100"/>
              <a:ext cx="26543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>
                  <a:solidFill>
                    <a:srgbClr val="00B0F0"/>
                  </a:solidFill>
                  <a:cs typeface="+mn-ea"/>
                  <a:sym typeface="+mn-lt"/>
                </a:rPr>
                <a:t>合理运用大数据，以低成本创造高价值</a:t>
              </a:r>
              <a:endParaRPr lang="en-US" sz="1600">
                <a:solidFill>
                  <a:srgbClr val="00B0F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9" name="连接符: 肘形 48"/>
          <p:cNvCxnSpPr>
            <a:stCxn id="25" idx="2"/>
            <a:endCxn id="16" idx="3"/>
          </p:cNvCxnSpPr>
          <p:nvPr/>
        </p:nvCxnSpPr>
        <p:spPr>
          <a:xfrm rot="10800000" flipV="1">
            <a:off x="3255312" y="2156333"/>
            <a:ext cx="1859878" cy="158550"/>
          </a:xfrm>
          <a:prstGeom prst="bentConnector3">
            <a:avLst/>
          </a:prstGeom>
          <a:ln w="9525">
            <a:solidFill>
              <a:srgbClr val="6EF8F8">
                <a:alpha val="43922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连接符: 肘形 50"/>
          <p:cNvCxnSpPr>
            <a:stCxn id="24" idx="2"/>
            <a:endCxn id="18" idx="3"/>
          </p:cNvCxnSpPr>
          <p:nvPr/>
        </p:nvCxnSpPr>
        <p:spPr>
          <a:xfrm rot="10800000" flipV="1">
            <a:off x="3153169" y="3272756"/>
            <a:ext cx="1273894" cy="585862"/>
          </a:xfrm>
          <a:prstGeom prst="bentConnector3">
            <a:avLst/>
          </a:prstGeom>
          <a:ln w="9525">
            <a:solidFill>
              <a:srgbClr val="6EF8F8">
                <a:alpha val="43922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连接符: 肘形 52"/>
          <p:cNvCxnSpPr>
            <a:stCxn id="30" idx="2"/>
            <a:endCxn id="31" idx="3"/>
          </p:cNvCxnSpPr>
          <p:nvPr/>
        </p:nvCxnSpPr>
        <p:spPr>
          <a:xfrm rot="10800000" flipV="1">
            <a:off x="3288976" y="4506833"/>
            <a:ext cx="1581903" cy="576649"/>
          </a:xfrm>
          <a:prstGeom prst="bentConnector3">
            <a:avLst/>
          </a:prstGeom>
          <a:ln w="9525">
            <a:solidFill>
              <a:srgbClr val="6EF8F8">
                <a:alpha val="43922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连接符: 肘形 54"/>
          <p:cNvCxnSpPr>
            <a:stCxn id="29" idx="4"/>
            <a:endCxn id="33" idx="1"/>
          </p:cNvCxnSpPr>
          <p:nvPr/>
        </p:nvCxnSpPr>
        <p:spPr>
          <a:xfrm rot="16200000" flipH="1">
            <a:off x="7266001" y="4107183"/>
            <a:ext cx="382167" cy="2357832"/>
          </a:xfrm>
          <a:prstGeom prst="bentConnector2">
            <a:avLst/>
          </a:prstGeom>
          <a:ln w="9525">
            <a:solidFill>
              <a:srgbClr val="6EF8F8">
                <a:alpha val="43922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连接符: 肘形 56"/>
          <p:cNvCxnSpPr>
            <a:stCxn id="28" idx="6"/>
            <a:endCxn id="35" idx="1"/>
          </p:cNvCxnSpPr>
          <p:nvPr/>
        </p:nvCxnSpPr>
        <p:spPr>
          <a:xfrm>
            <a:off x="7548281" y="4221986"/>
            <a:ext cx="1087719" cy="193753"/>
          </a:xfrm>
          <a:prstGeom prst="bentConnector3">
            <a:avLst/>
          </a:prstGeom>
          <a:ln w="9525">
            <a:solidFill>
              <a:srgbClr val="6EF8F8">
                <a:alpha val="43922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连接符: 肘形 58"/>
          <p:cNvCxnSpPr>
            <a:stCxn id="27" idx="6"/>
            <a:endCxn id="37" idx="1"/>
          </p:cNvCxnSpPr>
          <p:nvPr/>
        </p:nvCxnSpPr>
        <p:spPr>
          <a:xfrm>
            <a:off x="7683865" y="2917556"/>
            <a:ext cx="952135" cy="436738"/>
          </a:xfrm>
          <a:prstGeom prst="bentConnector3">
            <a:avLst/>
          </a:prstGeom>
          <a:ln w="9525">
            <a:solidFill>
              <a:srgbClr val="6EF8F8">
                <a:alpha val="43922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连接符: 肘形 60"/>
          <p:cNvCxnSpPr>
            <a:stCxn id="26" idx="6"/>
            <a:endCxn id="39" idx="1"/>
          </p:cNvCxnSpPr>
          <p:nvPr/>
        </p:nvCxnSpPr>
        <p:spPr>
          <a:xfrm flipV="1">
            <a:off x="6748555" y="1997383"/>
            <a:ext cx="1887445" cy="871"/>
          </a:xfrm>
          <a:prstGeom prst="bentConnector3">
            <a:avLst/>
          </a:prstGeom>
          <a:ln w="9525">
            <a:solidFill>
              <a:srgbClr val="6EF8F8">
                <a:alpha val="43922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12573000" y="6972300"/>
            <a:ext cx="171450" cy="1714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1790CC0-8B17-4CF2-A057-5A0496EB974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互联网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dnz0v4u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F0"/>
        </a:solidFill>
        <a:ln>
          <a:noFill/>
        </a:ln>
      </a:spPr>
      <a:bodyPr rtlCol="0" anchor="ctr"/>
      <a:lstStyle>
        <a:defPPr algn="ctr">
          <a:defRPr smtClean="0">
            <a:latin typeface="微软雅黑 Light" panose="020B0502040204020203" pitchFamily="34" charset="-122"/>
            <a:ea typeface="微软雅黑 Light" panose="020B0502040204020203" pitchFamily="34" charset="-122"/>
            <a:cs typeface="+mn-ea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120000"/>
          </a:lnSpc>
          <a:defRPr smtClean="0">
            <a:solidFill>
              <a:srgbClr val="00B0F0"/>
            </a:solidFill>
            <a:latin typeface="微软雅黑 Light" panose="020B0502040204020203" pitchFamily="34" charset="-122"/>
            <a:ea typeface="微软雅黑 Light" panose="020B0502040204020203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3103</Words>
  <Application>Microsoft Office PowerPoint</Application>
  <PresentationFormat>宽屏</PresentationFormat>
  <Paragraphs>322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等线</vt:lpstr>
      <vt:lpstr>方正细谭黑简体</vt:lpstr>
      <vt:lpstr>宋体</vt:lpstr>
      <vt:lpstr>微软雅黑</vt:lpstr>
      <vt:lpstr>Agency FB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2022-03-18T03:50:23Z</dcterms:created>
  <dcterms:modified xsi:type="dcterms:W3CDTF">2023-01-10T06:20:25Z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3F11FC1F42E84865A879CAA0C4E38073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