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6" r:id="rId2"/>
    <p:sldId id="276" r:id="rId3"/>
    <p:sldId id="287" r:id="rId4"/>
    <p:sldId id="311" r:id="rId5"/>
    <p:sldId id="312" r:id="rId6"/>
    <p:sldId id="313" r:id="rId7"/>
    <p:sldId id="305" r:id="rId8"/>
    <p:sldId id="306" r:id="rId9"/>
    <p:sldId id="314" r:id="rId10"/>
    <p:sldId id="307" r:id="rId11"/>
    <p:sldId id="299" r:id="rId12"/>
    <p:sldId id="310" r:id="rId13"/>
    <p:sldId id="301" r:id="rId14"/>
    <p:sldId id="302" r:id="rId15"/>
    <p:sldId id="308" r:id="rId16"/>
    <p:sldId id="309" r:id="rId17"/>
    <p:sldId id="290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58C"/>
    <a:srgbClr val="DAAAB9"/>
    <a:srgbClr val="FFF9B0"/>
    <a:srgbClr val="A1C450"/>
    <a:srgbClr val="CC0000"/>
    <a:srgbClr val="00923F"/>
    <a:srgbClr val="202020"/>
    <a:srgbClr val="323232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Relationship Id="rId27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89501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列 表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47286" y="3912654"/>
            <a:ext cx="22974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dirty="0">
                <a:solidFill>
                  <a:prstClr val="white"/>
                </a:solidFill>
              </a:rPr>
              <a:t>苏教</a:t>
            </a:r>
            <a:r>
              <a:rPr lang="zh-CN" altLang="en-US" sz="1400" dirty="0" smtClean="0">
                <a:solidFill>
                  <a:prstClr val="white"/>
                </a:solidFill>
              </a:rPr>
              <a:t>版  </a:t>
            </a:r>
            <a:r>
              <a:rPr lang="zh-CN" altLang="en-US" sz="1400" dirty="0">
                <a:solidFill>
                  <a:prstClr val="white"/>
                </a:solidFill>
              </a:rPr>
              <a:t>数学  </a:t>
            </a:r>
            <a:r>
              <a:rPr lang="zh-CN" altLang="en-US" sz="1400" dirty="0" smtClean="0">
                <a:solidFill>
                  <a:prstClr val="white"/>
                </a:solidFill>
              </a:rPr>
              <a:t>三年级  </a:t>
            </a:r>
            <a:r>
              <a:rPr lang="zh-CN" altLang="en-US" sz="1400" dirty="0">
                <a:solidFill>
                  <a:prstClr val="white"/>
                </a:solidFill>
              </a:rPr>
              <a:t>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702859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88831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  <a:latin typeface="+mn-ea"/>
              </a:rPr>
              <a:t>5  </a:t>
            </a:r>
            <a:r>
              <a:rPr lang="zh-CN" altLang="en-US" sz="2800" b="1" dirty="0" smtClean="0">
                <a:solidFill>
                  <a:schemeClr val="bg1"/>
                </a:solidFill>
                <a:latin typeface="+mn-ea"/>
              </a:rPr>
              <a:t>解</a:t>
            </a:r>
            <a:r>
              <a:rPr lang="zh-CN" altLang="en-US" sz="2800" b="1" dirty="0">
                <a:solidFill>
                  <a:schemeClr val="bg1"/>
                </a:solidFill>
                <a:latin typeface="+mn-ea"/>
              </a:rPr>
              <a:t>决问题的策略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1710267" y="1947334"/>
            <a:ext cx="9177867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回顾解决问题的过程，你有什么体会？</a:t>
            </a:r>
          </a:p>
        </p:txBody>
      </p:sp>
      <p:sp>
        <p:nvSpPr>
          <p:cNvPr id="7177" name="文本框 10245"/>
          <p:cNvSpPr txBox="1">
            <a:spLocks noChangeArrowheads="1"/>
          </p:cNvSpPr>
          <p:nvPr/>
        </p:nvSpPr>
        <p:spPr bwMode="auto">
          <a:xfrm>
            <a:off x="1231901" y="778933"/>
            <a:ext cx="99017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小猴帮妈妈摘桃，第一天摘了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个，以后每天都比前一天多摘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个。小猴第三天摘了多少个？第五天呢？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473200" y="2895600"/>
            <a:ext cx="2740660" cy="1581150"/>
            <a:chOff x="1473315" y="2895600"/>
            <a:chExt cx="2740953" cy="1581076"/>
          </a:xfrm>
        </p:grpSpPr>
        <p:sp>
          <p:nvSpPr>
            <p:cNvPr id="37" name="圆角矩形标注 36"/>
            <p:cNvSpPr/>
            <p:nvPr/>
          </p:nvSpPr>
          <p:spPr>
            <a:xfrm>
              <a:off x="1514352" y="2895600"/>
              <a:ext cx="2699916" cy="1581076"/>
            </a:xfrm>
            <a:prstGeom prst="wedgeRoundRectCallout">
              <a:avLst>
                <a:gd name="adj1" fmla="val -41206"/>
                <a:gd name="adj2" fmla="val 56189"/>
                <a:gd name="adj3" fmla="val 16667"/>
              </a:avLst>
            </a:prstGeom>
            <a:ln>
              <a:solidFill>
                <a:srgbClr val="FFF9B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ln>
                  <a:solidFill>
                    <a:srgbClr val="ABD27C"/>
                  </a:solidFill>
                </a:ln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3315" y="3029588"/>
              <a:ext cx="2688036" cy="138499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要看清题中每个条件的含义，看清要求的问题。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814945" y="2776855"/>
            <a:ext cx="2617470" cy="1541145"/>
            <a:chOff x="7814735" y="2777069"/>
            <a:chExt cx="2617738" cy="1540934"/>
          </a:xfrm>
        </p:grpSpPr>
        <p:sp>
          <p:nvSpPr>
            <p:cNvPr id="43" name="圆角矩形标注 42"/>
            <p:cNvSpPr/>
            <p:nvPr/>
          </p:nvSpPr>
          <p:spPr>
            <a:xfrm>
              <a:off x="7814735" y="2777069"/>
              <a:ext cx="2412166" cy="1540934"/>
            </a:xfrm>
            <a:prstGeom prst="wedgeRoundRectCallout">
              <a:avLst>
                <a:gd name="adj1" fmla="val 2206"/>
                <a:gd name="adj2" fmla="val 62859"/>
                <a:gd name="adj3" fmla="val 16667"/>
              </a:avLst>
            </a:prstGeom>
            <a:ln>
              <a:solidFill>
                <a:srgbClr val="EE858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14735" y="2895603"/>
              <a:ext cx="2617738" cy="138499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可以列式计算，也可以列表找出答案。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393565" y="2739390"/>
            <a:ext cx="2988310" cy="1508760"/>
            <a:chOff x="4410948" y="2808361"/>
            <a:chExt cx="2988185" cy="1509040"/>
          </a:xfrm>
        </p:grpSpPr>
        <p:sp>
          <p:nvSpPr>
            <p:cNvPr id="40" name="圆角矩形标注 39"/>
            <p:cNvSpPr/>
            <p:nvPr/>
          </p:nvSpPr>
          <p:spPr bwMode="auto">
            <a:xfrm>
              <a:off x="4410948" y="2808361"/>
              <a:ext cx="2830494" cy="1509040"/>
            </a:xfrm>
            <a:prstGeom prst="wedgeRoundRectCallout">
              <a:avLst>
                <a:gd name="adj1" fmla="val -16119"/>
                <a:gd name="adj2" fmla="val 77000"/>
                <a:gd name="adj3" fmla="val 16667"/>
              </a:avLst>
            </a:prstGeom>
            <a:ln>
              <a:solidFill>
                <a:srgbClr val="DAAAB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ln>
                  <a:solidFill>
                    <a:srgbClr val="ABD27C"/>
                  </a:solidFill>
                </a:ln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179" name="TextBox 40"/>
            <p:cNvSpPr txBox="1">
              <a:spLocks noChangeArrowheads="1"/>
            </p:cNvSpPr>
            <p:nvPr/>
          </p:nvSpPr>
          <p:spPr bwMode="auto">
            <a:xfrm>
              <a:off x="4410948" y="2895599"/>
              <a:ext cx="298818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可以从条件</a:t>
              </a:r>
              <a:r>
                <a:rPr lang="zh-CN" altLang="en-US" sz="2800" dirty="0" smtClean="0">
                  <a:latin typeface="微软雅黑" panose="020B0503020204020204" charset="-122"/>
                  <a:ea typeface="微软雅黑" panose="020B0503020204020204" charset="-122"/>
                </a:rPr>
                <a:t>开始想起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，确定先算什么，再算什么？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6133" y="1456267"/>
            <a:ext cx="343746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9667" y="1532467"/>
            <a:ext cx="3615267" cy="151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0245"/>
          <p:cNvSpPr txBox="1">
            <a:spLocks noChangeArrowheads="1"/>
          </p:cNvSpPr>
          <p:nvPr/>
        </p:nvSpPr>
        <p:spPr bwMode="auto">
          <a:xfrm>
            <a:off x="530843" y="816001"/>
            <a:ext cx="990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根据已知条件提出不同的问题，并说说怎样解答。</a:t>
            </a:r>
          </a:p>
          <a:p>
            <a:pPr eaLnBrk="1" hangingPunct="1"/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8" name="矩形 16"/>
          <p:cNvSpPr>
            <a:spLocks noChangeArrowheads="1"/>
          </p:cNvSpPr>
          <p:nvPr/>
        </p:nvSpPr>
        <p:spPr bwMode="auto">
          <a:xfrm>
            <a:off x="524934" y="1710267"/>
            <a:ext cx="6848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ea typeface="楷体_GB2312" pitchFamily="49" charset="-122"/>
                <a:sym typeface="宋体" panose="02010600030101010101" pitchFamily="2" charset="-122"/>
              </a:rPr>
              <a:t>(1)</a:t>
            </a:r>
            <a:endParaRPr lang="zh-CN" altLang="en-US" sz="2400" dirty="0"/>
          </a:p>
        </p:txBody>
      </p:sp>
      <p:grpSp>
        <p:nvGrpSpPr>
          <p:cNvPr id="3" name="组合 55"/>
          <p:cNvGrpSpPr/>
          <p:nvPr/>
        </p:nvGrpSpPr>
        <p:grpSpPr bwMode="auto">
          <a:xfrm>
            <a:off x="1473200" y="3014134"/>
            <a:ext cx="9972563" cy="3908113"/>
            <a:chOff x="1104900" y="2260600"/>
            <a:chExt cx="7479422" cy="2931085"/>
          </a:xfrm>
        </p:grpSpPr>
        <p:sp>
          <p:nvSpPr>
            <p:cNvPr id="8200" name="文本框 10245"/>
            <p:cNvSpPr txBox="1">
              <a:spLocks noChangeArrowheads="1"/>
            </p:cNvSpPr>
            <p:nvPr/>
          </p:nvSpPr>
          <p:spPr bwMode="auto">
            <a:xfrm>
              <a:off x="1104900" y="2260600"/>
              <a:ext cx="5200650" cy="71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665" b="1" dirty="0">
                  <a:ea typeface="楷体_GB2312" pitchFamily="49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   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一个苹果重多少克？一个橙子呢？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8201" name="组合 50"/>
            <p:cNvGrpSpPr/>
            <p:nvPr/>
          </p:nvGrpSpPr>
          <p:grpSpPr bwMode="auto">
            <a:xfrm>
              <a:off x="2438400" y="2882900"/>
              <a:ext cx="2000250" cy="2308785"/>
              <a:chOff x="6545280" y="1238240"/>
              <a:chExt cx="2012950" cy="2768630"/>
            </a:xfrm>
          </p:grpSpPr>
          <p:cxnSp>
            <p:nvCxnSpPr>
              <p:cNvPr id="29" name="直接连接符 69"/>
              <p:cNvCxnSpPr/>
              <p:nvPr/>
            </p:nvCxnSpPr>
            <p:spPr>
              <a:xfrm>
                <a:off x="6899943" y="1653243"/>
                <a:ext cx="15097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06" name="TextBox 70"/>
              <p:cNvSpPr txBox="1">
                <a:spLocks noChangeArrowheads="1"/>
              </p:cNvSpPr>
              <p:nvPr/>
            </p:nvSpPr>
            <p:spPr bwMode="auto">
              <a:xfrm>
                <a:off x="6664342" y="1522407"/>
                <a:ext cx="424912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935" b="1"/>
                  <a:t>）</a:t>
                </a:r>
              </a:p>
            </p:txBody>
          </p:sp>
          <p:sp>
            <p:nvSpPr>
              <p:cNvPr id="8207" name="Text Box 35"/>
              <p:cNvSpPr txBox="1">
                <a:spLocks noChangeArrowheads="1"/>
              </p:cNvSpPr>
              <p:nvPr/>
            </p:nvSpPr>
            <p:spPr bwMode="auto">
              <a:xfrm>
                <a:off x="6545280" y="1598602"/>
                <a:ext cx="433387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</a:t>
                </a:r>
                <a:endParaRPr lang="zh-CN" altLang="en-US" sz="2935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08" name="Text Box 35"/>
              <p:cNvSpPr txBox="1">
                <a:spLocks noChangeArrowheads="1"/>
              </p:cNvSpPr>
              <p:nvPr/>
            </p:nvSpPr>
            <p:spPr bwMode="auto">
              <a:xfrm>
                <a:off x="7072330" y="1611304"/>
                <a:ext cx="1485900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5     0    0</a:t>
                </a:r>
                <a:endParaRPr lang="zh-CN" altLang="en-US" sz="2935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cxnSp>
            <p:nvCxnSpPr>
              <p:cNvPr id="33" name="直接连接符 73"/>
              <p:cNvCxnSpPr/>
              <p:nvPr/>
            </p:nvCxnSpPr>
            <p:spPr>
              <a:xfrm flipV="1">
                <a:off x="6928699" y="2323341"/>
                <a:ext cx="1480957" cy="1522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74"/>
              <p:cNvCxnSpPr/>
              <p:nvPr/>
            </p:nvCxnSpPr>
            <p:spPr>
              <a:xfrm flipV="1">
                <a:off x="6944675" y="2959172"/>
                <a:ext cx="14649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82"/>
              <p:cNvCxnSpPr/>
              <p:nvPr/>
            </p:nvCxnSpPr>
            <p:spPr>
              <a:xfrm flipV="1">
                <a:off x="6927102" y="3595003"/>
                <a:ext cx="14649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12" name="Text Box 35"/>
              <p:cNvSpPr txBox="1">
                <a:spLocks noChangeArrowheads="1"/>
              </p:cNvSpPr>
              <p:nvPr/>
            </p:nvSpPr>
            <p:spPr bwMode="auto">
              <a:xfrm>
                <a:off x="7061217" y="1890702"/>
                <a:ext cx="433388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</a:t>
                </a:r>
                <a:endParaRPr lang="zh-CN" altLang="en-US" sz="2935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3" name="Text Box 35"/>
              <p:cNvSpPr txBox="1">
                <a:spLocks noChangeArrowheads="1"/>
              </p:cNvSpPr>
              <p:nvPr/>
            </p:nvSpPr>
            <p:spPr bwMode="auto">
              <a:xfrm>
                <a:off x="7072330" y="2281227"/>
                <a:ext cx="852487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1     0 </a:t>
                </a:r>
                <a:endParaRPr lang="zh-CN" altLang="en-US" sz="2935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4" name="Text Box 35"/>
              <p:cNvSpPr txBox="1">
                <a:spLocks noChangeArrowheads="1"/>
              </p:cNvSpPr>
              <p:nvPr/>
            </p:nvSpPr>
            <p:spPr bwMode="auto">
              <a:xfrm>
                <a:off x="7492364" y="2560625"/>
                <a:ext cx="852487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8</a:t>
                </a:r>
                <a:endParaRPr lang="zh-CN" altLang="en-US" sz="2935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5" name="Text Box 35"/>
              <p:cNvSpPr txBox="1">
                <a:spLocks noChangeArrowheads="1"/>
              </p:cNvSpPr>
              <p:nvPr/>
            </p:nvSpPr>
            <p:spPr bwMode="auto">
              <a:xfrm>
                <a:off x="7603496" y="2870203"/>
                <a:ext cx="928688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2    0 </a:t>
                </a:r>
                <a:endParaRPr lang="zh-CN" altLang="en-US" sz="2935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6" name="Text Box 35"/>
              <p:cNvSpPr txBox="1">
                <a:spLocks noChangeArrowheads="1"/>
              </p:cNvSpPr>
              <p:nvPr/>
            </p:nvSpPr>
            <p:spPr bwMode="auto">
              <a:xfrm>
                <a:off x="7603496" y="3184422"/>
                <a:ext cx="852488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2    0</a:t>
                </a:r>
                <a:endParaRPr lang="zh-CN" altLang="en-US" sz="2935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7" name="Text Box 35"/>
              <p:cNvSpPr txBox="1">
                <a:spLocks noChangeArrowheads="1"/>
              </p:cNvSpPr>
              <p:nvPr/>
            </p:nvSpPr>
            <p:spPr bwMode="auto">
              <a:xfrm>
                <a:off x="8013700" y="3517900"/>
                <a:ext cx="433387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0</a:t>
                </a:r>
                <a:endParaRPr lang="zh-CN" altLang="en-US" sz="2935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8" name="Text Box 35"/>
              <p:cNvSpPr txBox="1">
                <a:spLocks noChangeArrowheads="1"/>
              </p:cNvSpPr>
              <p:nvPr/>
            </p:nvSpPr>
            <p:spPr bwMode="auto">
              <a:xfrm>
                <a:off x="7072330" y="1238240"/>
                <a:ext cx="433387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</a:t>
                </a:r>
                <a:endParaRPr lang="zh-CN" altLang="en-US" sz="2935" b="1" dirty="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19" name="Text Box 35"/>
              <p:cNvSpPr txBox="1">
                <a:spLocks noChangeArrowheads="1"/>
              </p:cNvSpPr>
              <p:nvPr/>
            </p:nvSpPr>
            <p:spPr bwMode="auto">
              <a:xfrm>
                <a:off x="7531117" y="1246177"/>
                <a:ext cx="433388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</a:t>
                </a:r>
                <a:endParaRPr lang="zh-CN" altLang="en-US" sz="2935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20" name="Text Box 35"/>
              <p:cNvSpPr txBox="1">
                <a:spLocks noChangeArrowheads="1"/>
              </p:cNvSpPr>
              <p:nvPr/>
            </p:nvSpPr>
            <p:spPr bwMode="auto">
              <a:xfrm>
                <a:off x="7975617" y="1255702"/>
                <a:ext cx="433388" cy="48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935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</a:t>
                </a:r>
                <a:endParaRPr lang="zh-CN" altLang="en-US" sz="2935" b="1" dirty="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sp>
          <p:nvSpPr>
            <p:cNvPr id="52" name="文本框 10245"/>
            <p:cNvSpPr txBox="1">
              <a:spLocks noChangeArrowheads="1"/>
            </p:cNvSpPr>
            <p:nvPr/>
          </p:nvSpPr>
          <p:spPr bwMode="auto">
            <a:xfrm>
              <a:off x="2660650" y="2305050"/>
              <a:ext cx="2489200" cy="7002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sz="2665" dirty="0">
                <a:solidFill>
                  <a:srgbClr val="FF0000"/>
                </a:solidFill>
                <a:latin typeface="+mj-lt"/>
                <a:ea typeface="楷体_GB2312"/>
                <a:sym typeface="宋体" panose="02010600030101010101" pitchFamily="2" charset="-122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500÷4=125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（克）</a:t>
              </a:r>
            </a:p>
          </p:txBody>
        </p:sp>
        <p:sp>
          <p:nvSpPr>
            <p:cNvPr id="53" name="文本框 10245"/>
            <p:cNvSpPr txBox="1">
              <a:spLocks noChangeArrowheads="1"/>
            </p:cNvSpPr>
            <p:nvPr/>
          </p:nvSpPr>
          <p:spPr bwMode="auto">
            <a:xfrm>
              <a:off x="5238750" y="2305050"/>
              <a:ext cx="2489200" cy="7002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sz="2665" dirty="0">
                <a:solidFill>
                  <a:srgbClr val="FF0000"/>
                </a:solidFill>
                <a:latin typeface="+mj-lt"/>
                <a:ea typeface="楷体_GB2312"/>
                <a:sym typeface="宋体" panose="02010600030101010101" pitchFamily="2" charset="-122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125+20=145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（克）</a:t>
              </a:r>
            </a:p>
          </p:txBody>
        </p:sp>
        <p:sp>
          <p:nvSpPr>
            <p:cNvPr id="55" name="文本框 10245"/>
            <p:cNvSpPr txBox="1">
              <a:spLocks noChangeArrowheads="1"/>
            </p:cNvSpPr>
            <p:nvPr/>
          </p:nvSpPr>
          <p:spPr bwMode="auto">
            <a:xfrm>
              <a:off x="5084895" y="3935982"/>
              <a:ext cx="3499427" cy="10234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zh-CN" altLang="en-US" sz="2665" dirty="0">
                <a:latin typeface="+mj-lt"/>
                <a:ea typeface="楷体_GB2312"/>
                <a:sym typeface="宋体" panose="02010600030101010101" pitchFamily="2" charset="-122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答：一个苹果重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125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克，一个橙子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145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克。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0245"/>
          <p:cNvSpPr txBox="1">
            <a:spLocks noChangeArrowheads="1"/>
          </p:cNvSpPr>
          <p:nvPr/>
        </p:nvSpPr>
        <p:spPr bwMode="auto">
          <a:xfrm>
            <a:off x="524933" y="1117600"/>
            <a:ext cx="10668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根据已知条件提出不同的问题，并说说怎样解答。</a:t>
            </a:r>
          </a:p>
          <a:p>
            <a:pPr eaLnBrk="1" hangingPunct="1"/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1633" y="2126429"/>
            <a:ext cx="10134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(2)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买了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盒钢笔，每盒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支，买的圆珠笔比钢笔多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18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支。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11"/>
          <p:cNvGrpSpPr/>
          <p:nvPr/>
        </p:nvGrpSpPr>
        <p:grpSpPr bwMode="auto">
          <a:xfrm>
            <a:off x="406399" y="3429000"/>
            <a:ext cx="10905067" cy="2479322"/>
            <a:chOff x="438150" y="1816100"/>
            <a:chExt cx="8178800" cy="1859204"/>
          </a:xfrm>
        </p:grpSpPr>
        <p:sp>
          <p:nvSpPr>
            <p:cNvPr id="9222" name="矩形 8"/>
            <p:cNvSpPr>
              <a:spLocks noChangeArrowheads="1"/>
            </p:cNvSpPr>
            <p:nvPr/>
          </p:nvSpPr>
          <p:spPr bwMode="auto">
            <a:xfrm>
              <a:off x="1016000" y="1816100"/>
              <a:ext cx="7600950" cy="392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买了多少支钢笔？买了多少支圆珠笔？</a:t>
              </a: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38150" y="2304974"/>
              <a:ext cx="7600950" cy="10539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10×3=30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（支）</a:t>
              </a:r>
              <a:endPara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30+18=48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（支）</a:t>
              </a:r>
              <a:endPara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ctr">
                <a:defRPr/>
              </a:pPr>
              <a:endParaRPr lang="zh-CN" altLang="en-US" sz="2935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4" name="矩形 10"/>
            <p:cNvSpPr>
              <a:spLocks noChangeArrowheads="1"/>
            </p:cNvSpPr>
            <p:nvPr/>
          </p:nvSpPr>
          <p:spPr bwMode="auto">
            <a:xfrm>
              <a:off x="793750" y="3282950"/>
              <a:ext cx="7600950" cy="392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答：买了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30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支钢笔，买了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48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支圆珠笔。</a:t>
              </a: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10245"/>
          <p:cNvSpPr txBox="1">
            <a:spLocks noChangeArrowheads="1"/>
          </p:cNvSpPr>
          <p:nvPr/>
        </p:nvSpPr>
        <p:spPr bwMode="auto">
          <a:xfrm>
            <a:off x="669925" y="778318"/>
            <a:ext cx="1085214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一个皮球从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16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米的高处落下，如果每次弹起的高度总是它下落高度的一半，第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次弹起多少米？第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次呢？</a:t>
            </a:r>
            <a:endParaRPr lang="en-US" altLang="zh-CN" sz="3200" b="1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（算一算，填一填）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32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1435869" y="3659590"/>
          <a:ext cx="10170777" cy="1596222"/>
        </p:xfrm>
        <a:graphic>
          <a:graphicData uri="http://schemas.openxmlformats.org/drawingml/2006/table">
            <a:tbl>
              <a:tblPr/>
              <a:tblGrid>
                <a:gridCol w="203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0490"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开始落下时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第</a:t>
                      </a: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1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次弹起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第</a:t>
                      </a: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2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次弹起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第</a:t>
                      </a: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3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次弹起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第</a:t>
                      </a: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4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次弹起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732"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16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    ）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    ）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    ）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815975" eaLnBrk="0" hangingPunct="0">
                        <a:spcBef>
                          <a:spcPct val="20000"/>
                        </a:spcBef>
                        <a:defRPr sz="2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defTabSz="815975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defTabSz="815975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defTabSz="8159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8159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（    ）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40200" y="4562381"/>
            <a:ext cx="296333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02925" y="4583935"/>
            <a:ext cx="414867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156470" y="4583934"/>
            <a:ext cx="474133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0269281" y="4666290"/>
            <a:ext cx="296333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746125" y="1135894"/>
            <a:ext cx="102002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3.18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个小朋友站成一排。从左往右数，芳芳排在第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8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；从右往左数，兵兵排在第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。芳芳和兵兵之间有多少人？</a:t>
            </a:r>
            <a:endParaRPr lang="en-US" altLang="zh-CN" sz="3200" b="1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（先在图中标出两人的位置，再解答）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579034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8" name="椭圆 37"/>
          <p:cNvSpPr/>
          <p:nvPr/>
        </p:nvSpPr>
        <p:spPr>
          <a:xfrm>
            <a:off x="2053167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1" name="椭圆 40"/>
          <p:cNvSpPr/>
          <p:nvPr/>
        </p:nvSpPr>
        <p:spPr>
          <a:xfrm>
            <a:off x="2527300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2" name="椭圆 41"/>
          <p:cNvSpPr/>
          <p:nvPr/>
        </p:nvSpPr>
        <p:spPr>
          <a:xfrm>
            <a:off x="3001434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3" name="椭圆 42"/>
          <p:cNvSpPr/>
          <p:nvPr/>
        </p:nvSpPr>
        <p:spPr>
          <a:xfrm>
            <a:off x="3475567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4" name="椭圆 43"/>
          <p:cNvSpPr/>
          <p:nvPr/>
        </p:nvSpPr>
        <p:spPr>
          <a:xfrm>
            <a:off x="3949700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4423834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7" name="椭圆 46"/>
          <p:cNvSpPr/>
          <p:nvPr/>
        </p:nvSpPr>
        <p:spPr>
          <a:xfrm>
            <a:off x="5372100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5846234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9" name="椭圆 48"/>
          <p:cNvSpPr/>
          <p:nvPr/>
        </p:nvSpPr>
        <p:spPr>
          <a:xfrm>
            <a:off x="6320367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6794500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1" name="椭圆 50"/>
          <p:cNvSpPr/>
          <p:nvPr/>
        </p:nvSpPr>
        <p:spPr>
          <a:xfrm>
            <a:off x="7268634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7742767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4" name="椭圆 53"/>
          <p:cNvSpPr/>
          <p:nvPr/>
        </p:nvSpPr>
        <p:spPr>
          <a:xfrm>
            <a:off x="8691034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5" name="椭圆 54"/>
          <p:cNvSpPr/>
          <p:nvPr/>
        </p:nvSpPr>
        <p:spPr>
          <a:xfrm>
            <a:off x="9165167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6" name="椭圆 55"/>
          <p:cNvSpPr/>
          <p:nvPr/>
        </p:nvSpPr>
        <p:spPr>
          <a:xfrm>
            <a:off x="9639300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grpSp>
        <p:nvGrpSpPr>
          <p:cNvPr id="4" name="组合 23"/>
          <p:cNvGrpSpPr/>
          <p:nvPr/>
        </p:nvGrpSpPr>
        <p:grpSpPr bwMode="auto">
          <a:xfrm>
            <a:off x="4720167" y="3903134"/>
            <a:ext cx="1007533" cy="938425"/>
            <a:chOff x="3149600" y="2927350"/>
            <a:chExt cx="755650" cy="703244"/>
          </a:xfrm>
        </p:grpSpPr>
        <p:sp>
          <p:nvSpPr>
            <p:cNvPr id="46" name="椭圆 45"/>
            <p:cNvSpPr/>
            <p:nvPr/>
          </p:nvSpPr>
          <p:spPr>
            <a:xfrm>
              <a:off x="3282950" y="2927350"/>
              <a:ext cx="355600" cy="35531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DE2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92" name="TextBox 21"/>
            <p:cNvSpPr txBox="1">
              <a:spLocks noChangeArrowheads="1"/>
            </p:cNvSpPr>
            <p:nvPr/>
          </p:nvSpPr>
          <p:spPr bwMode="auto">
            <a:xfrm>
              <a:off x="3149600" y="3238500"/>
              <a:ext cx="755650" cy="392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芳芳</a:t>
              </a:r>
            </a:p>
          </p:txBody>
        </p:sp>
      </p:grpSp>
      <p:grpSp>
        <p:nvGrpSpPr>
          <p:cNvPr id="5" name="组合 24"/>
          <p:cNvGrpSpPr/>
          <p:nvPr/>
        </p:nvGrpSpPr>
        <p:grpSpPr bwMode="auto">
          <a:xfrm>
            <a:off x="8039100" y="3903134"/>
            <a:ext cx="1007533" cy="938425"/>
            <a:chOff x="5638800" y="2927350"/>
            <a:chExt cx="755650" cy="703244"/>
          </a:xfrm>
        </p:grpSpPr>
        <p:sp>
          <p:nvSpPr>
            <p:cNvPr id="53" name="椭圆 52"/>
            <p:cNvSpPr/>
            <p:nvPr/>
          </p:nvSpPr>
          <p:spPr>
            <a:xfrm>
              <a:off x="5772150" y="2927350"/>
              <a:ext cx="355600" cy="35531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DE2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90" name="TextBox 22"/>
            <p:cNvSpPr txBox="1">
              <a:spLocks noChangeArrowheads="1"/>
            </p:cNvSpPr>
            <p:nvPr/>
          </p:nvSpPr>
          <p:spPr bwMode="auto">
            <a:xfrm>
              <a:off x="5638800" y="3238500"/>
              <a:ext cx="755650" cy="392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兵兵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4897967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7" name="椭圆 26"/>
          <p:cNvSpPr/>
          <p:nvPr/>
        </p:nvSpPr>
        <p:spPr>
          <a:xfrm>
            <a:off x="8216900" y="3903134"/>
            <a:ext cx="474133" cy="474133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314701" y="5202767"/>
            <a:ext cx="47035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答：芳芳和兵兵之间有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6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人。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26" grpId="0" animBg="1"/>
      <p:bldP spid="27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643468" y="1295400"/>
            <a:ext cx="1020021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4.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用地砖铺成一块长方形活动场地，其中白地砖有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8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行，每行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15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块。花地砖比白地砖少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70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块。</a:t>
            </a:r>
            <a:endParaRPr lang="en-US" altLang="zh-CN" sz="3200" b="1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4833" y="2588685"/>
            <a:ext cx="3793067" cy="235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圆角矩形标注 27"/>
          <p:cNvSpPr/>
          <p:nvPr/>
        </p:nvSpPr>
        <p:spPr>
          <a:xfrm>
            <a:off x="2599055" y="3784600"/>
            <a:ext cx="3200400" cy="592455"/>
          </a:xfrm>
          <a:prstGeom prst="wedgeRoundRectCallout">
            <a:avLst>
              <a:gd name="adj1" fmla="val 62897"/>
              <a:gd name="adj2" fmla="val 35357"/>
              <a:gd name="adj3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665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花地砖有多少块？</a:t>
            </a:r>
          </a:p>
        </p:txBody>
      </p:sp>
      <p:sp>
        <p:nvSpPr>
          <p:cNvPr id="29" name="圆角矩形标注 28"/>
          <p:cNvSpPr/>
          <p:nvPr/>
        </p:nvSpPr>
        <p:spPr>
          <a:xfrm>
            <a:off x="1918776" y="5312835"/>
            <a:ext cx="8947114" cy="829733"/>
          </a:xfrm>
          <a:prstGeom prst="wedgeRoundRectCallout">
            <a:avLst>
              <a:gd name="adj1" fmla="val -56237"/>
              <a:gd name="adj2" fmla="val 25617"/>
              <a:gd name="adj3" fmla="val 16667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说说从条件开始可以怎样想，先算什么，后算什么，再列式解答？</a:t>
            </a:r>
          </a:p>
        </p:txBody>
      </p:sp>
      <p:sp>
        <p:nvSpPr>
          <p:cNvPr id="10" name="矩形 9"/>
          <p:cNvSpPr/>
          <p:nvPr/>
        </p:nvSpPr>
        <p:spPr>
          <a:xfrm>
            <a:off x="6985000" y="2540000"/>
            <a:ext cx="4919133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15×8=120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（支）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120-70=50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（支）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algn="ctr"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答：花地砖有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50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块。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algn="ctr">
              <a:defRPr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文本框 10245"/>
          <p:cNvSpPr txBox="1">
            <a:spLocks noChangeArrowheads="1"/>
          </p:cNvSpPr>
          <p:nvPr/>
        </p:nvSpPr>
        <p:spPr bwMode="auto">
          <a:xfrm>
            <a:off x="643467" y="1413934"/>
            <a:ext cx="113199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5.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第一个正方形里画了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个圈，以后每个正方形里画圈的个数都是它前一个正方形里的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倍，并且都和第一个正方形里的圈同样大，估计从第几个正方形开始就画不下了？动手试一试。</a:t>
            </a:r>
            <a:endParaRPr lang="en-US" altLang="zh-CN" sz="3200" b="1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0533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1" name="矩形 10"/>
          <p:cNvSpPr/>
          <p:nvPr/>
        </p:nvSpPr>
        <p:spPr>
          <a:xfrm>
            <a:off x="1828800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2" name="矩形 11"/>
          <p:cNvSpPr/>
          <p:nvPr/>
        </p:nvSpPr>
        <p:spPr>
          <a:xfrm>
            <a:off x="2785533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4" name="矩形 13"/>
          <p:cNvSpPr/>
          <p:nvPr/>
        </p:nvSpPr>
        <p:spPr>
          <a:xfrm>
            <a:off x="4673600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5" name="矩形 14"/>
          <p:cNvSpPr/>
          <p:nvPr/>
        </p:nvSpPr>
        <p:spPr>
          <a:xfrm>
            <a:off x="5643033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6" name="矩形 15"/>
          <p:cNvSpPr/>
          <p:nvPr/>
        </p:nvSpPr>
        <p:spPr>
          <a:xfrm>
            <a:off x="6595533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7" name="矩形 16"/>
          <p:cNvSpPr/>
          <p:nvPr/>
        </p:nvSpPr>
        <p:spPr>
          <a:xfrm>
            <a:off x="7548033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9" name="椭圆 18"/>
          <p:cNvSpPr/>
          <p:nvPr/>
        </p:nvSpPr>
        <p:spPr>
          <a:xfrm>
            <a:off x="880533" y="3488267"/>
            <a:ext cx="211667" cy="237067"/>
          </a:xfrm>
          <a:prstGeom prst="ellipse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0" name="椭圆 19"/>
          <p:cNvSpPr/>
          <p:nvPr/>
        </p:nvSpPr>
        <p:spPr>
          <a:xfrm>
            <a:off x="1117600" y="3488267"/>
            <a:ext cx="211667" cy="237067"/>
          </a:xfrm>
          <a:prstGeom prst="ellipse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grpSp>
        <p:nvGrpSpPr>
          <p:cNvPr id="3" name="组合 51"/>
          <p:cNvGrpSpPr/>
          <p:nvPr/>
        </p:nvGrpSpPr>
        <p:grpSpPr bwMode="auto">
          <a:xfrm>
            <a:off x="1828800" y="3488267"/>
            <a:ext cx="922867" cy="237067"/>
            <a:chOff x="1371600" y="2616200"/>
            <a:chExt cx="691444" cy="177800"/>
          </a:xfrm>
        </p:grpSpPr>
        <p:sp>
          <p:nvSpPr>
            <p:cNvPr id="48" name="椭圆 47"/>
            <p:cNvSpPr/>
            <p:nvPr/>
          </p:nvSpPr>
          <p:spPr>
            <a:xfrm>
              <a:off x="1371600" y="2616200"/>
              <a:ext cx="158588" cy="177800"/>
            </a:xfrm>
            <a:prstGeom prst="ellipse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549219" y="2616200"/>
              <a:ext cx="158588" cy="177800"/>
            </a:xfrm>
            <a:prstGeom prst="ellipse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50" name="椭圆 49"/>
            <p:cNvSpPr/>
            <p:nvPr/>
          </p:nvSpPr>
          <p:spPr>
            <a:xfrm>
              <a:off x="1726837" y="2616200"/>
              <a:ext cx="158588" cy="177800"/>
            </a:xfrm>
            <a:prstGeom prst="ellipse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51" name="椭圆 50"/>
            <p:cNvSpPr/>
            <p:nvPr/>
          </p:nvSpPr>
          <p:spPr>
            <a:xfrm>
              <a:off x="1904456" y="2616200"/>
              <a:ext cx="158588" cy="177800"/>
            </a:xfrm>
            <a:prstGeom prst="ellipse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</p:grpSp>
      <p:grpSp>
        <p:nvGrpSpPr>
          <p:cNvPr id="4" name="组合 82"/>
          <p:cNvGrpSpPr/>
          <p:nvPr/>
        </p:nvGrpSpPr>
        <p:grpSpPr bwMode="auto">
          <a:xfrm>
            <a:off x="2777067" y="3488267"/>
            <a:ext cx="922867" cy="474133"/>
            <a:chOff x="2082800" y="2616200"/>
            <a:chExt cx="691444" cy="355600"/>
          </a:xfrm>
        </p:grpSpPr>
        <p:grpSp>
          <p:nvGrpSpPr>
            <p:cNvPr id="13349" name="组合 52"/>
            <p:cNvGrpSpPr/>
            <p:nvPr/>
          </p:nvGrpSpPr>
          <p:grpSpPr bwMode="auto">
            <a:xfrm>
              <a:off x="2082800" y="2616200"/>
              <a:ext cx="691444" cy="177800"/>
              <a:chOff x="1371600" y="2616200"/>
              <a:chExt cx="691444" cy="177800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1371600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1549219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726837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1904456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  <p:grpSp>
          <p:nvGrpSpPr>
            <p:cNvPr id="13350" name="组合 57"/>
            <p:cNvGrpSpPr/>
            <p:nvPr/>
          </p:nvGrpSpPr>
          <p:grpSpPr bwMode="auto">
            <a:xfrm>
              <a:off x="2082800" y="2794000"/>
              <a:ext cx="691444" cy="177800"/>
              <a:chOff x="1371600" y="2616200"/>
              <a:chExt cx="691444" cy="177800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1371600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549219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1726837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1904456" y="2616200"/>
                <a:ext cx="158588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</p:grpSp>
      <p:sp>
        <p:nvSpPr>
          <p:cNvPr id="13" name="矩形 12"/>
          <p:cNvSpPr/>
          <p:nvPr/>
        </p:nvSpPr>
        <p:spPr>
          <a:xfrm>
            <a:off x="3738033" y="3488267"/>
            <a:ext cx="948267" cy="1007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grpSp>
        <p:nvGrpSpPr>
          <p:cNvPr id="7" name="组合 84"/>
          <p:cNvGrpSpPr/>
          <p:nvPr/>
        </p:nvGrpSpPr>
        <p:grpSpPr bwMode="auto">
          <a:xfrm>
            <a:off x="3750733" y="3500968"/>
            <a:ext cx="922867" cy="994833"/>
            <a:chOff x="2813050" y="2625725"/>
            <a:chExt cx="692150" cy="746125"/>
          </a:xfrm>
        </p:grpSpPr>
        <p:grpSp>
          <p:nvGrpSpPr>
            <p:cNvPr id="13329" name="组合 62"/>
            <p:cNvGrpSpPr/>
            <p:nvPr/>
          </p:nvGrpSpPr>
          <p:grpSpPr bwMode="auto">
            <a:xfrm>
              <a:off x="2813050" y="2625725"/>
              <a:ext cx="691444" cy="177800"/>
              <a:chOff x="1346200" y="2625725"/>
              <a:chExt cx="691444" cy="177800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1346200" y="2625725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1524000" y="2625725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1701800" y="2625725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1879600" y="2625725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  <p:grpSp>
          <p:nvGrpSpPr>
            <p:cNvPr id="13330" name="组合 67"/>
            <p:cNvGrpSpPr/>
            <p:nvPr/>
          </p:nvGrpSpPr>
          <p:grpSpPr bwMode="auto">
            <a:xfrm>
              <a:off x="2813756" y="2828925"/>
              <a:ext cx="691444" cy="177800"/>
              <a:chOff x="1371600" y="2616200"/>
              <a:chExt cx="691444" cy="177800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13708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15486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17264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19042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  <p:grpSp>
          <p:nvGrpSpPr>
            <p:cNvPr id="13331" name="组合 72"/>
            <p:cNvGrpSpPr/>
            <p:nvPr/>
          </p:nvGrpSpPr>
          <p:grpSpPr bwMode="auto">
            <a:xfrm>
              <a:off x="2813756" y="3016250"/>
              <a:ext cx="691444" cy="177800"/>
              <a:chOff x="1371600" y="2616200"/>
              <a:chExt cx="691444" cy="177800"/>
            </a:xfrm>
          </p:grpSpPr>
          <p:sp>
            <p:nvSpPr>
              <p:cNvPr id="74" name="椭圆 73"/>
              <p:cNvSpPr/>
              <p:nvPr/>
            </p:nvSpPr>
            <p:spPr>
              <a:xfrm>
                <a:off x="13708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15486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17264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19042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  <p:grpSp>
          <p:nvGrpSpPr>
            <p:cNvPr id="13332" name="组合 77"/>
            <p:cNvGrpSpPr/>
            <p:nvPr/>
          </p:nvGrpSpPr>
          <p:grpSpPr bwMode="auto">
            <a:xfrm>
              <a:off x="2813756" y="3194050"/>
              <a:ext cx="691444" cy="177800"/>
              <a:chOff x="1371600" y="2616200"/>
              <a:chExt cx="691444" cy="177800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13708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15486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17264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1904294" y="2616200"/>
                <a:ext cx="158750" cy="177800"/>
              </a:xfrm>
              <a:prstGeom prst="ellipse">
                <a:avLst/>
              </a:prstGeom>
              <a:noFill/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880534" y="4619423"/>
            <a:ext cx="94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934634" y="4619423"/>
            <a:ext cx="94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2837487" y="4619422"/>
            <a:ext cx="94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699934" y="4613072"/>
            <a:ext cx="123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16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4686300" y="4591799"/>
            <a:ext cx="1072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5643562" y="4619422"/>
            <a:ext cx="1217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6471176" y="4619422"/>
            <a:ext cx="1217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128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7543800" y="4612089"/>
            <a:ext cx="1330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256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13" grpId="0" animBg="1"/>
      <p:bldP spid="2" grpId="0"/>
      <p:bldP spid="52" grpId="0"/>
      <p:bldP spid="53" grpId="0"/>
      <p:bldP spid="58" grpId="0"/>
      <p:bldP spid="63" grpId="0"/>
      <p:bldP spid="68" grpId="0"/>
      <p:bldP spid="73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293" y="813062"/>
            <a:ext cx="10410825" cy="5517942"/>
          </a:xfrm>
          <a:prstGeom prst="rect">
            <a:avLst/>
          </a:prstGeom>
        </p:spPr>
      </p:pic>
      <p:sp>
        <p:nvSpPr>
          <p:cNvPr id="5" name="文本框 6"/>
          <p:cNvSpPr txBox="1"/>
          <p:nvPr/>
        </p:nvSpPr>
        <p:spPr>
          <a:xfrm>
            <a:off x="2022255" y="689565"/>
            <a:ext cx="471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这节课你有什么收获？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31855" y="2140666"/>
            <a:ext cx="7639049" cy="257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用从条件出发思考的策略解决问题，要弄清楚题中每个条件的含义，看清要求的问题，从条件开始思考，确定先算什么，再算什么，最后列式计算或列表找出答案。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52525" y="847725"/>
            <a:ext cx="9956800" cy="4857749"/>
          </a:xfrm>
          <a:prstGeom prst="roundRect">
            <a:avLst/>
          </a:prstGeom>
          <a:ln>
            <a:solidFill>
              <a:srgbClr val="A1C4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603375" y="1018769"/>
            <a:ext cx="9471025" cy="4515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经历依据条件出发寻求解决实际问题的方法及回顾反思的过程，掌握从条件出发分析数量关系的策略，并能正确解答。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初步体验解决实际问题的步骤，培养分析、推理等初步的逻辑思维能力。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感受数学在生活中的应用价值，增强解决问题的策略意识。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143827" y="782783"/>
            <a:ext cx="3527425" cy="63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zh-CN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解答下列各题。</a:t>
            </a:r>
            <a:endParaRPr lang="en-US" altLang="zh-CN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1179310" y="3476253"/>
            <a:ext cx="8455659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、已知桃有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个，比梨少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个，可以求出（              ），用（    ）法计算。</a:t>
            </a: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1043940" y="1688146"/>
            <a:ext cx="83477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、已知桃有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120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个，梨比桃少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70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个，可以求出（               ），用（   ）法计算。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221988" y="2745129"/>
            <a:ext cx="3821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120-70=50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（个）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436301" y="4654677"/>
            <a:ext cx="339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30+9=39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（个）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463353" y="2143449"/>
            <a:ext cx="18357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梨的个数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17532" y="3918579"/>
            <a:ext cx="3527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梨的个数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326024" y="2151312"/>
            <a:ext cx="6070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减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038714" y="3918579"/>
            <a:ext cx="136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575734" y="999065"/>
            <a:ext cx="480484" cy="508000"/>
            <a:chOff x="719592" y="1018103"/>
            <a:chExt cx="360000" cy="380282"/>
          </a:xfrm>
        </p:grpSpPr>
        <p:pic>
          <p:nvPicPr>
            <p:cNvPr id="3078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9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345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cs typeface="Arial" panose="020B0604020202020204" pitchFamily="34" charset="0"/>
                </a:rPr>
                <a:t>1</a:t>
              </a:r>
              <a:endParaRPr lang="zh-CN" altLang="en-US" sz="2400">
                <a:cs typeface="Arial" panose="020B0604020202020204" pitchFamily="34" charset="0"/>
              </a:endParaRPr>
            </a:p>
          </p:txBody>
        </p:sp>
      </p:grp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2167" y="1875367"/>
            <a:ext cx="8972551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文本框 10245"/>
          <p:cNvSpPr txBox="1">
            <a:spLocks noChangeArrowheads="1"/>
          </p:cNvSpPr>
          <p:nvPr/>
        </p:nvSpPr>
        <p:spPr bwMode="auto">
          <a:xfrm>
            <a:off x="1231901" y="778933"/>
            <a:ext cx="99017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小猴帮妈妈摘桃，第一天摘了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个，以后每天都比前一天多摘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个。小猴第三天摘了多少个？第五天呢？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0199" y="4739383"/>
            <a:ext cx="541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从图中你都获得了哪些数学信息？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600199" y="5508263"/>
            <a:ext cx="741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怎样理解“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以后每天都比前一天多摘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33650" y="2014865"/>
            <a:ext cx="605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第二天比第（    ）天多摘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33650" y="2796278"/>
            <a:ext cx="605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第（   ）天比第二天多摘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33650" y="3577691"/>
            <a:ext cx="605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第（   ）天比第（   ）天多摘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17864" y="1081344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以后每天都比前一天多摘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31892" y="202428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24494" y="279627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34430" y="357769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四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660806" y="357769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449678" y="4359104"/>
            <a:ext cx="133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…   …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994596" y="2375213"/>
            <a:ext cx="830279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第一天摘的个数加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等于第（   ）天摘的个数。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第（   ）天摘的个数加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等于第三天摘的个数。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第（   ）天摘的个数加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等于第（    ）天摘的个数。</a:t>
            </a:r>
            <a:endParaRPr lang="en-US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7389" y="1433623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以后每天都比前一天多摘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89013" y="251384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07734" y="32281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835864" y="380970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00463" y="382662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575734" y="999065"/>
            <a:ext cx="480484" cy="508000"/>
            <a:chOff x="719592" y="1018103"/>
            <a:chExt cx="360000" cy="380282"/>
          </a:xfrm>
        </p:grpSpPr>
        <p:pic>
          <p:nvPicPr>
            <p:cNvPr id="5133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4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345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cs typeface="Arial" panose="020B0604020202020204" pitchFamily="34" charset="0"/>
                </a:rPr>
                <a:t>1</a:t>
              </a:r>
              <a:endParaRPr lang="zh-CN" altLang="en-US" sz="2400">
                <a:cs typeface="Arial" panose="020B0604020202020204" pitchFamily="34" charset="0"/>
              </a:endParaRPr>
            </a:p>
          </p:txBody>
        </p:sp>
      </p:grpSp>
      <p:sp>
        <p:nvSpPr>
          <p:cNvPr id="5132" name="文本框 10245"/>
          <p:cNvSpPr txBox="1">
            <a:spLocks noChangeArrowheads="1"/>
          </p:cNvSpPr>
          <p:nvPr/>
        </p:nvSpPr>
        <p:spPr bwMode="auto">
          <a:xfrm>
            <a:off x="1588655" y="1825392"/>
            <a:ext cx="8774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根据题中数量之间的关系，你打算怎样解答？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591733" y="5621867"/>
            <a:ext cx="96964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你能通过填表或列式计算求出答案吗？</a:t>
            </a:r>
          </a:p>
        </p:txBody>
      </p:sp>
      <p:sp>
        <p:nvSpPr>
          <p:cNvPr id="5128" name="文本框 10245"/>
          <p:cNvSpPr txBox="1">
            <a:spLocks noChangeArrowheads="1"/>
          </p:cNvSpPr>
          <p:nvPr/>
        </p:nvSpPr>
        <p:spPr bwMode="auto">
          <a:xfrm>
            <a:off x="1231901" y="778933"/>
            <a:ext cx="99017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小猴帮妈妈摘桃，第一天摘了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个，以后每天都比前一天多摘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个。小猴第三天摘了多少个？第五天呢？</a:t>
            </a: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2462530" y="2653665"/>
            <a:ext cx="3277870" cy="1483360"/>
            <a:chOff x="1704386" y="2307696"/>
            <a:chExt cx="2554721" cy="1019704"/>
          </a:xfrm>
        </p:grpSpPr>
        <p:sp>
          <p:nvSpPr>
            <p:cNvPr id="19" name="圆角矩形标注 18"/>
            <p:cNvSpPr/>
            <p:nvPr/>
          </p:nvSpPr>
          <p:spPr>
            <a:xfrm>
              <a:off x="1785375" y="2307696"/>
              <a:ext cx="2430839" cy="1019704"/>
            </a:xfrm>
            <a:prstGeom prst="wedgeRoundRectCallout">
              <a:avLst>
                <a:gd name="adj1" fmla="val -40261"/>
                <a:gd name="adj2" fmla="val 69963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ln>
                  <a:solidFill>
                    <a:srgbClr val="ABD27C"/>
                  </a:solidFill>
                </a:ln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5130" name="TextBox 20"/>
            <p:cNvSpPr txBox="1">
              <a:spLocks noChangeArrowheads="1"/>
            </p:cNvSpPr>
            <p:nvPr/>
          </p:nvSpPr>
          <p:spPr bwMode="auto">
            <a:xfrm>
              <a:off x="1704386" y="2365082"/>
              <a:ext cx="2554721" cy="952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先算第二天摘了多少个，再算第三天摘了多少个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……</a:t>
              </a: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21"/>
          <p:cNvGrpSpPr/>
          <p:nvPr/>
        </p:nvGrpSpPr>
        <p:grpSpPr>
          <a:xfrm>
            <a:off x="5977255" y="2715895"/>
            <a:ext cx="2959100" cy="1435735"/>
            <a:chOff x="3598545" y="2033656"/>
            <a:chExt cx="2281297" cy="985681"/>
          </a:xfrm>
          <a:noFill/>
        </p:grpSpPr>
        <p:sp>
          <p:nvSpPr>
            <p:cNvPr id="23" name="圆角矩形标注 22"/>
            <p:cNvSpPr/>
            <p:nvPr/>
          </p:nvSpPr>
          <p:spPr>
            <a:xfrm>
              <a:off x="3598545" y="2033656"/>
              <a:ext cx="2222500" cy="977900"/>
            </a:xfrm>
            <a:prstGeom prst="wedgeRoundRectCallout">
              <a:avLst>
                <a:gd name="adj1" fmla="val 44877"/>
                <a:gd name="adj2" fmla="val 67129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ln>
                  <a:solidFill>
                    <a:srgbClr val="ABD27C"/>
                  </a:solidFill>
                </a:ln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0972" y="2068389"/>
              <a:ext cx="2238870" cy="95094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可以依次写出每天摘的个数：</a:t>
              </a:r>
              <a:r>
                <a:rPr lang="en-US" altLang="zh-CN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30</a:t>
              </a:r>
              <a:r>
                <a:rPr lang="zh-CN" altLang="en-US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、</a:t>
              </a:r>
              <a:r>
                <a:rPr lang="en-US" altLang="zh-CN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35</a:t>
              </a:r>
              <a:r>
                <a:rPr lang="zh-CN" altLang="en-US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、</a:t>
              </a:r>
              <a:r>
                <a:rPr lang="en-US" altLang="zh-CN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40……</a:t>
              </a:r>
              <a:endPara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575734" y="999065"/>
            <a:ext cx="480484" cy="508000"/>
            <a:chOff x="719592" y="1018103"/>
            <a:chExt cx="360000" cy="380282"/>
          </a:xfrm>
        </p:grpSpPr>
        <p:pic>
          <p:nvPicPr>
            <p:cNvPr id="6182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3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345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cs typeface="Arial" panose="020B0604020202020204" pitchFamily="34" charset="0"/>
                </a:rPr>
                <a:t>1</a:t>
              </a:r>
              <a:endParaRPr lang="zh-CN" altLang="en-US" sz="2400">
                <a:cs typeface="Arial" panose="020B0604020202020204" pitchFamily="34" charset="0"/>
              </a:endParaRPr>
            </a:p>
          </p:txBody>
        </p:sp>
      </p:grpSp>
      <p:sp>
        <p:nvSpPr>
          <p:cNvPr id="6181" name="文本框 10245"/>
          <p:cNvSpPr txBox="1">
            <a:spLocks noChangeArrowheads="1"/>
          </p:cNvSpPr>
          <p:nvPr/>
        </p:nvSpPr>
        <p:spPr bwMode="auto">
          <a:xfrm>
            <a:off x="1735666" y="1837268"/>
            <a:ext cx="7668394" cy="5436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根据题中数量之间的关系，你打算怎样解答？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51200" y="3547534"/>
            <a:ext cx="509693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   第二天 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30+5=35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（个）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第三天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        ______________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第四天 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______________</a:t>
            </a:r>
          </a:p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第五天 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______________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06501" y="3127247"/>
            <a:ext cx="912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9862" y="4280639"/>
            <a:ext cx="2667000" cy="543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35+5=40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（个）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034346" y="3104607"/>
            <a:ext cx="1071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40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43598" y="4901351"/>
            <a:ext cx="2667000" cy="543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40+5=45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（个）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672789" y="3104607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69862" y="5500466"/>
            <a:ext cx="2667000" cy="543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45+5=50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（个）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170333" y="3103692"/>
            <a:ext cx="1111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50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983803" y="6222567"/>
            <a:ext cx="9696451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答：第三天摘了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____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个，第五天摘了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____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个。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17429" y="6203849"/>
            <a:ext cx="770467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dirty="0"/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864334" y="6222567"/>
            <a:ext cx="770467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dirty="0"/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79" name="文本框 10245"/>
          <p:cNvSpPr txBox="1">
            <a:spLocks noChangeArrowheads="1"/>
          </p:cNvSpPr>
          <p:nvPr/>
        </p:nvSpPr>
        <p:spPr bwMode="auto">
          <a:xfrm>
            <a:off x="1231901" y="778933"/>
            <a:ext cx="99017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小猴帮妈妈摘桃，第一天摘了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个，以后每天都比前一天多摘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个。小猴第三天摘了多少个？第五天呢？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35666" y="2450753"/>
          <a:ext cx="7899400" cy="116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71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1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240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923432" y="2555707"/>
            <a:ext cx="128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第一天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514678" y="2565611"/>
            <a:ext cx="129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第二天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118100" y="2572028"/>
            <a:ext cx="133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第三天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715123" y="2593758"/>
            <a:ext cx="1216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第四天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277753" y="2603446"/>
            <a:ext cx="1261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第五天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031910" y="310299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997670" y="886980"/>
            <a:ext cx="10806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比较列式计算和列表求出答案的过程，有什么共同的地方？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24088" y="1813034"/>
            <a:ext cx="69135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、不管是列式计算，还是列表求出答案，都是从条件出发，一步一步地进行思考。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24088" y="3371030"/>
            <a:ext cx="6553200" cy="130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、从已知条件出发分析和解决问题的方法，是一种常用的解决问题的策略。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宽屏</PresentationFormat>
  <Paragraphs>140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华文楷体</vt:lpstr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1F4125C2B1BB4B95BD5C189571A87504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