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9" r:id="rId3"/>
    <p:sldId id="380" r:id="rId4"/>
    <p:sldId id="381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400" r:id="rId13"/>
    <p:sldId id="390" r:id="rId14"/>
    <p:sldId id="391" r:id="rId15"/>
    <p:sldId id="392" r:id="rId16"/>
    <p:sldId id="393" r:id="rId17"/>
    <p:sldId id="394" r:id="rId18"/>
  </p:sldIdLst>
  <p:sldSz cx="9144000" cy="5143500" type="screen16x9"/>
  <p:notesSz cx="7104063" cy="10234613"/>
  <p:custDataLst>
    <p:tags r:id="rId21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50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418C5"/>
    <a:srgbClr val="4F855D"/>
    <a:srgbClr val="B2B2B2"/>
    <a:srgbClr val="202020"/>
    <a:srgbClr val="323232"/>
    <a:srgbClr val="CC3300"/>
    <a:srgbClr val="CC0000"/>
    <a:srgbClr val="FF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96" y="-618"/>
      </p:cViewPr>
      <p:guideLst>
        <p:guide orient="horz" pos="163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4038" y="-96"/>
      </p:cViewPr>
      <p:guideLst>
        <p:guide orient="horz" pos="3250"/>
        <p:guide pos="2237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6322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0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15" name="图片 14" descr="LOGO"/>
          <p:cNvPicPr>
            <a:picLocks noChangeAspect="1"/>
          </p:cNvPicPr>
          <p:nvPr userDrawn="1"/>
        </p:nvPicPr>
        <p:blipFill>
          <a:blip r:embed="rId12" cstate="email"/>
          <a:stretch>
            <a:fillRect/>
          </a:stretch>
        </p:blipFill>
        <p:spPr>
          <a:xfrm>
            <a:off x="7841457" y="92392"/>
            <a:ext cx="1134904" cy="343853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-18573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2.wmf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slideLayout" Target="../slideLayouts/slideLayout5.xml"/><Relationship Id="rId7" Type="http://schemas.openxmlformats.org/officeDocument/2006/relationships/oleObject" Target="../embeddings/oleObject8.bin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image" Target="../media/image3.png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4" Type="http://schemas.openxmlformats.org/officeDocument/2006/relationships/image" Target="../media/image16.GIF"/><Relationship Id="rId9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slideLayout" Target="../slideLayouts/slideLayout5.xml"/><Relationship Id="rId7" Type="http://schemas.openxmlformats.org/officeDocument/2006/relationships/oleObject" Target="../embeddings/oleObject12.bin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3.png"/><Relationship Id="rId5" Type="http://schemas.openxmlformats.org/officeDocument/2006/relationships/image" Target="../media/image18.wmf"/><Relationship Id="rId10" Type="http://schemas.openxmlformats.org/officeDocument/2006/relationships/image" Target="../media/image20.wmf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4.wmf"/><Relationship Id="rId3" Type="http://schemas.openxmlformats.org/officeDocument/2006/relationships/slideLayout" Target="../slideLayouts/slideLayout5.xml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18.bin"/><Relationship Id="rId2" Type="http://schemas.openxmlformats.org/officeDocument/2006/relationships/tags" Target="../tags/tag1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image" Target="../media/image25.wmf"/><Relationship Id="rId10" Type="http://schemas.openxmlformats.org/officeDocument/2006/relationships/image" Target="../media/image23.wmf"/><Relationship Id="rId4" Type="http://schemas.openxmlformats.org/officeDocument/2006/relationships/image" Target="../media/image26.jpeg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0.xml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0.wmf"/><Relationship Id="rId2" Type="http://schemas.openxmlformats.org/officeDocument/2006/relationships/tags" Target="../tags/tag2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slideLayout" Target="../slideLayouts/slideLayout5.xml"/><Relationship Id="rId7" Type="http://schemas.openxmlformats.org/officeDocument/2006/relationships/oleObject" Target="../embeddings/oleObject2.bin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wmf"/><Relationship Id="rId2" Type="http://schemas.openxmlformats.org/officeDocument/2006/relationships/tags" Target="../tags/tag1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380901" y="324582"/>
            <a:ext cx="2297256" cy="3462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800" b="1" dirty="0" smtClean="0">
                <a:ln>
                  <a:noFill/>
                </a:ln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第六章   概率初步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678156" y="439263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888331" y="422452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0" y="1451633"/>
            <a:ext cx="9144000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等可能事件的概率</a:t>
            </a:r>
          </a:p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第</a:t>
            </a:r>
            <a:r>
              <a:rPr lang="en-US" altLang="zh-CN" sz="24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</a:t>
            </a:r>
            <a:r>
              <a:rPr lang="zh-CN" altLang="en-US" sz="24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课时</a:t>
            </a:r>
            <a:endParaRPr lang="zh-CN" altLang="en-US" sz="24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0" y="416838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/>
        </p:nvSpPr>
        <p:spPr>
          <a:xfrm>
            <a:off x="1459707" y="1747838"/>
            <a:ext cx="5975747" cy="147756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219075" indent="-219075"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）掷出的点数是偶数的结果有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种：掷出的点数分别是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2,4,6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19075" indent="-219075"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所以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P(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掷出的点数是偶数）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</a:t>
            </a:r>
          </a:p>
          <a:p>
            <a:pPr marL="219075" indent="-219075">
              <a:lnSpc>
                <a:spcPct val="90000"/>
              </a:lnSpc>
              <a:buClr>
                <a:schemeClr val="accent1"/>
              </a:buClr>
              <a:buSzPct val="70000"/>
            </a:pPr>
            <a:endParaRPr lang="zh-CN" altLang="en-US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6144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204347" y="1070373"/>
          <a:ext cx="765572" cy="677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r:id="rId4" imgW="444500" imgH="393700" progId="Equation.KSEE3">
                  <p:embed/>
                </p:oleObj>
              </mc:Choice>
              <mc:Fallback>
                <p:oleObj r:id="rId4" imgW="444500" imgH="393700" progId="Equation.KSEE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04347" y="1070373"/>
                        <a:ext cx="765572" cy="6774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130529" y="2594373"/>
          <a:ext cx="770334" cy="683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6" imgW="444500" imgH="393700" progId="Equation.KSEE3">
                  <p:embed/>
                </p:oleObj>
              </mc:Choice>
              <mc:Fallback>
                <p:oleObj r:id="rId6" imgW="444500" imgH="393700" progId="Equation.KSEE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30529" y="2594373"/>
                        <a:ext cx="770334" cy="68341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4"/>
          <p:cNvGrpSpPr/>
          <p:nvPr/>
        </p:nvGrpSpPr>
        <p:grpSpPr>
          <a:xfrm>
            <a:off x="1260157" y="3436144"/>
            <a:ext cx="6999923" cy="1392079"/>
            <a:chOff x="1190" y="7214"/>
            <a:chExt cx="12628" cy="2494"/>
          </a:xfrm>
        </p:grpSpPr>
        <p:sp>
          <p:nvSpPr>
            <p:cNvPr id="4" name="圆角矩形 3"/>
            <p:cNvSpPr/>
            <p:nvPr/>
          </p:nvSpPr>
          <p:spPr>
            <a:xfrm>
              <a:off x="1190" y="7214"/>
              <a:ext cx="12588" cy="249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noProof="1"/>
            </a:p>
          </p:txBody>
        </p:sp>
        <p:sp>
          <p:nvSpPr>
            <p:cNvPr id="45062" name="文本框 99"/>
            <p:cNvSpPr txBox="1"/>
            <p:nvPr/>
          </p:nvSpPr>
          <p:spPr>
            <a:xfrm>
              <a:off x="1270" y="7223"/>
              <a:ext cx="12548" cy="234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anchor="t">
              <a:spAutoFit/>
              <a:scene3d>
                <a:camera prst="orthographicFront"/>
                <a:lightRig rig="threePt" dir="t"/>
              </a:scene3d>
            </a:bodyPr>
            <a:lstStyle/>
            <a:p>
              <a:pPr indent="200025" fontAlgn="base">
                <a:lnSpc>
                  <a:spcPct val="110000"/>
                </a:lnSpc>
              </a:pPr>
              <a:r>
                <a:rPr lang="zh-CN" altLang="en-US" sz="2400" b="1" noProof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方法总结：概率的求法关键是找准两点：</a:t>
              </a:r>
              <a:r>
                <a:rPr lang="en-US" altLang="zh-CN" sz="2400" b="1" noProof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①</a:t>
              </a:r>
              <a:r>
                <a:rPr lang="zh-CN" altLang="en-US" sz="2400" b="1" noProof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全部情况的总数；</a:t>
              </a:r>
              <a:r>
                <a:rPr lang="en-US" altLang="zh-CN" sz="2400" b="1" noProof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②</a:t>
              </a:r>
              <a:r>
                <a:rPr lang="zh-CN" altLang="en-US" sz="2400" b="1" noProof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符合条件的情况数目．二者的比值就是其发生的概率。</a:t>
              </a:r>
            </a:p>
          </p:txBody>
        </p:sp>
      </p:grpSp>
      <p:sp>
        <p:nvSpPr>
          <p:cNvPr id="61447" name="文本框 1"/>
          <p:cNvSpPr txBox="1"/>
          <p:nvPr/>
        </p:nvSpPr>
        <p:spPr>
          <a:xfrm>
            <a:off x="1459707" y="188119"/>
            <a:ext cx="5779294" cy="150828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marL="219075" indent="-219075"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）掷出的点数大于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的结果只有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种：掷出的点数分别是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5,6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219075" indent="-219075"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（掷出的点数大于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2"/>
          <p:cNvSpPr txBox="1"/>
          <p:nvPr/>
        </p:nvSpPr>
        <p:spPr>
          <a:xfrm>
            <a:off x="1219676" y="548640"/>
            <a:ext cx="6448425" cy="200644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120000"/>
              </a:lnSpc>
            </a:pPr>
            <a:r>
              <a:rPr lang="zh-CN" altLang="en-US" sz="21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掷一个骰子，观察向上的一面的点数，求下列事件的概率：</a:t>
            </a:r>
          </a:p>
          <a:p>
            <a:pPr>
              <a:lnSpc>
                <a:spcPct val="120000"/>
              </a:lnSpc>
            </a:pPr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点数为</a:t>
            </a:r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21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点数为奇数；</a:t>
            </a:r>
          </a:p>
          <a:p>
            <a:pPr>
              <a:lnSpc>
                <a:spcPct val="120000"/>
              </a:lnSpc>
            </a:pPr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点数大于</a:t>
            </a:r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小于</a:t>
            </a:r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</a:p>
        </p:txBody>
      </p:sp>
      <p:pic>
        <p:nvPicPr>
          <p:cNvPr id="62466" name="Picture 10" descr="200662332258175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2106" y="1353741"/>
            <a:ext cx="1691879" cy="138469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" name="组合 3"/>
          <p:cNvGrpSpPr/>
          <p:nvPr/>
        </p:nvGrpSpPr>
        <p:grpSpPr>
          <a:xfrm>
            <a:off x="1219200" y="2452688"/>
            <a:ext cx="6744891" cy="2578656"/>
            <a:chOff x="280" y="4940"/>
            <a:chExt cx="14162" cy="5415"/>
          </a:xfrm>
        </p:grpSpPr>
        <p:sp>
          <p:nvSpPr>
            <p:cNvPr id="22" name="Text Box 4"/>
            <p:cNvSpPr txBox="1"/>
            <p:nvPr/>
          </p:nvSpPr>
          <p:spPr>
            <a:xfrm>
              <a:off x="280" y="4940"/>
              <a:ext cx="14162" cy="52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解：共有</a:t>
              </a:r>
              <a:r>
                <a:rPr lang="en-US" sz="2100" noProof="1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____</a:t>
              </a: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种等可能性结果。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100" b="1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（1）</a:t>
              </a: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点数为</a:t>
              </a:r>
              <a:r>
                <a:rPr lang="zh-CN" altLang="en-US" sz="2100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有</a:t>
              </a:r>
              <a:r>
                <a:rPr lang="zh-CN" altLang="en-US" sz="2100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种可能，</a:t>
              </a:r>
              <a:r>
                <a:rPr lang="en-US" altLang="zh-CN" sz="2100" b="1" noProof="1"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∴</a:t>
              </a:r>
              <a:r>
                <a:rPr lang="en-US" altLang="zh-CN" sz="2100" b="1" i="1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P</a:t>
              </a: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（点数为</a:t>
              </a:r>
              <a:r>
                <a:rPr lang="zh-CN" altLang="en-US" sz="2100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）=   ；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100" b="1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（2）</a:t>
              </a: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点数为奇数有</a:t>
              </a:r>
              <a:r>
                <a:rPr lang="zh-CN" altLang="en-US" sz="2100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种可能，</a:t>
              </a:r>
              <a:r>
                <a:rPr lang="en-US" altLang="zh-CN" sz="2100" b="1" noProof="1"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∴</a:t>
              </a:r>
              <a:r>
                <a:rPr lang="zh-CN" altLang="en-US" sz="2100" b="1" i="1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P</a:t>
              </a: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（点数为奇数）=   ；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100" b="1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（3）</a:t>
              </a: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点数大于</a:t>
              </a:r>
              <a:r>
                <a:rPr lang="zh-CN" altLang="en-US" sz="2100" b="1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且小于</a:t>
              </a:r>
              <a:r>
                <a:rPr lang="zh-CN" altLang="en-US" sz="2100" b="1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5</a:t>
              </a: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有</a:t>
              </a:r>
              <a:r>
                <a:rPr lang="zh-CN" altLang="en-US" sz="2100" b="1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种可能，</a:t>
              </a:r>
              <a:r>
                <a:rPr lang="en-US" altLang="zh-CN" sz="2100" b="1" noProof="1"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∴</a:t>
              </a:r>
              <a:r>
                <a:rPr lang="zh-CN" altLang="en-US" sz="2100" b="1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sz="2100" b="1" i="1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P</a:t>
              </a: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（点数大于</a:t>
              </a:r>
              <a:r>
                <a:rPr lang="zh-CN" altLang="en-US" sz="2100" b="1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且小于</a:t>
              </a:r>
              <a:r>
                <a:rPr lang="zh-CN" altLang="en-US" sz="2100" b="1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5</a:t>
              </a:r>
              <a:r>
                <a:rPr lang="zh-CN" altLang="en-US" sz="21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）=   。</a:t>
              </a:r>
            </a:p>
          </p:txBody>
        </p:sp>
        <p:grpSp>
          <p:nvGrpSpPr>
            <p:cNvPr id="62470" name="组合 2"/>
            <p:cNvGrpSpPr/>
            <p:nvPr/>
          </p:nvGrpSpPr>
          <p:grpSpPr>
            <a:xfrm>
              <a:off x="2818" y="5155"/>
              <a:ext cx="10567" cy="5200"/>
              <a:chOff x="2818" y="5155"/>
              <a:chExt cx="10567" cy="5200"/>
            </a:xfrm>
          </p:grpSpPr>
          <p:graphicFrame>
            <p:nvGraphicFramePr>
              <p:cNvPr id="62471" name="Object 3"/>
              <p:cNvGraphicFramePr>
                <a:graphicFrameLocks noChangeAspect="1"/>
              </p:cNvGraphicFramePr>
              <p:nvPr/>
            </p:nvGraphicFramePr>
            <p:xfrm>
              <a:off x="11235" y="5865"/>
              <a:ext cx="610" cy="14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89" r:id="rId5" imgW="139700" imgH="394335" progId="Equation.DSMT4">
                      <p:embed/>
                    </p:oleObj>
                  </mc:Choice>
                  <mc:Fallback>
                    <p:oleObj r:id="rId5" imgW="139700" imgH="394335" progId="Equation.DSMT4">
                      <p:embed/>
                      <p:pic>
                        <p:nvPicPr>
                          <p:cNvPr id="0" name="图片 3076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1235" y="5865"/>
                            <a:ext cx="610" cy="142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2472" name="Object 4"/>
              <p:cNvGraphicFramePr>
                <a:graphicFrameLocks noChangeAspect="1"/>
              </p:cNvGraphicFramePr>
              <p:nvPr/>
            </p:nvGraphicFramePr>
            <p:xfrm>
              <a:off x="12835" y="6848"/>
              <a:ext cx="550" cy="14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90" r:id="rId7" imgW="152400" imgH="394335" progId="Equation.DSMT4">
                      <p:embed/>
                    </p:oleObj>
                  </mc:Choice>
                  <mc:Fallback>
                    <p:oleObj r:id="rId7" imgW="152400" imgH="394335" progId="Equation.DSMT4">
                      <p:embed/>
                      <p:pic>
                        <p:nvPicPr>
                          <p:cNvPr id="0" name="图片 3077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12835" y="6848"/>
                            <a:ext cx="550" cy="141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2473" name="Object 5"/>
              <p:cNvGraphicFramePr>
                <a:graphicFrameLocks noChangeAspect="1"/>
              </p:cNvGraphicFramePr>
              <p:nvPr/>
            </p:nvGraphicFramePr>
            <p:xfrm>
              <a:off x="2818" y="8968"/>
              <a:ext cx="452" cy="13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91" r:id="rId9" imgW="139700" imgH="394335" progId="Equation.DSMT4">
                      <p:embed/>
                    </p:oleObj>
                  </mc:Choice>
                  <mc:Fallback>
                    <p:oleObj r:id="rId9" imgW="139700" imgH="394335" progId="Equation.DSMT4">
                      <p:embed/>
                      <p:pic>
                        <p:nvPicPr>
                          <p:cNvPr id="0" name="图片 3075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2818" y="8968"/>
                            <a:ext cx="452" cy="138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2474" name="文本框 1"/>
              <p:cNvSpPr txBox="1"/>
              <p:nvPr/>
            </p:nvSpPr>
            <p:spPr>
              <a:xfrm>
                <a:off x="2818" y="5155"/>
                <a:ext cx="557" cy="9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en-US" altLang="zh-CN" sz="2400" b="1">
                    <a:solidFill>
                      <a:srgbClr val="0D0D0D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6</a:t>
                </a: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89566" y="-32443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11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跟踪训练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624466" y="438355"/>
            <a:ext cx="2316458" cy="647224"/>
            <a:chOff x="3327445" y="196489"/>
            <a:chExt cx="3088610" cy="1003300"/>
          </a:xfrm>
        </p:grpSpPr>
        <p:pic>
          <p:nvPicPr>
            <p:cNvPr id="14" name="图片 13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5" name="组合 14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6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73610" y="2444262"/>
            <a:ext cx="1282343" cy="899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b="1" dirty="0">
                <a:solidFill>
                  <a:schemeClr val="bg1"/>
                </a:solidFill>
                <a:sym typeface="+mn-ea"/>
              </a:rPr>
              <a:t>求等可能性事件概率的步骤</a:t>
            </a:r>
            <a:endParaRPr lang="zh-CN" altLang="en-US" sz="18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495496" y="1458105"/>
            <a:ext cx="1010840" cy="3452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 sz="1800" b="1" dirty="0">
                <a:solidFill>
                  <a:srgbClr val="FF0000"/>
                </a:solidFill>
                <a:sym typeface="+mn-ea"/>
              </a:rPr>
              <a:t>一判</a:t>
            </a:r>
            <a:endParaRPr lang="zh-CN" altLang="en-US" sz="1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左大括号 20"/>
          <p:cNvSpPr/>
          <p:nvPr/>
        </p:nvSpPr>
        <p:spPr bwMode="auto">
          <a:xfrm>
            <a:off x="2301423" y="1609315"/>
            <a:ext cx="177404" cy="2569368"/>
          </a:xfrm>
          <a:prstGeom prst="leftBrace">
            <a:avLst>
              <a:gd name="adj1" fmla="val 7286"/>
              <a:gd name="adj2" fmla="val 50000"/>
            </a:avLst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lIns="68580" tIns="34290" rIns="68580" bIns="34290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3829591" y="1202307"/>
            <a:ext cx="3092570" cy="7329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800" b="1" dirty="0">
                <a:sym typeface="+mn-ea"/>
              </a:rPr>
              <a:t>判断本试验是否为等可能事件</a:t>
            </a:r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" name="右箭头 22"/>
          <p:cNvSpPr/>
          <p:nvPr/>
        </p:nvSpPr>
        <p:spPr bwMode="auto">
          <a:xfrm>
            <a:off x="3559915" y="1545021"/>
            <a:ext cx="191690" cy="21550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1800"/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2495496" y="2780189"/>
            <a:ext cx="1010840" cy="3452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 sz="1800" b="1" dirty="0">
                <a:solidFill>
                  <a:srgbClr val="FF0000"/>
                </a:solidFill>
                <a:sym typeface="+mn-ea"/>
              </a:rPr>
              <a:t>二算</a:t>
            </a:r>
            <a:endParaRPr lang="zh-CN" altLang="en-US" sz="1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3829526" y="2532221"/>
            <a:ext cx="3092768" cy="8991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1"/>
            </a:solidFill>
            <a:miter lim="800000"/>
          </a:ln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64135"/>
            <a:r>
              <a:rPr lang="zh-CN" altLang="en-US" sz="1800" b="1" dirty="0">
                <a:sym typeface="+mn-ea"/>
              </a:rPr>
              <a:t>计算所有基本事件的总结果数n。计算所求事件</a:t>
            </a:r>
            <a:r>
              <a:rPr lang="en-US" altLang="zh-CN" sz="1800" b="1" dirty="0">
                <a:sym typeface="+mn-ea"/>
              </a:rPr>
              <a:t>A</a:t>
            </a:r>
            <a:r>
              <a:rPr lang="zh-CN" altLang="en-US" sz="1800" b="1" dirty="0">
                <a:sym typeface="+mn-ea"/>
              </a:rPr>
              <a:t>所包含的结果数m</a:t>
            </a:r>
            <a:endParaRPr lang="zh-CN" altLang="en-US" sz="1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78827" y="4005559"/>
            <a:ext cx="1010840" cy="3452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 sz="1800" b="1" dirty="0">
                <a:solidFill>
                  <a:srgbClr val="FF0000"/>
                </a:solidFill>
                <a:sym typeface="+mn-ea"/>
              </a:rPr>
              <a:t>三写</a:t>
            </a:r>
            <a:endParaRPr lang="zh-CN" altLang="en-US" sz="1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右箭头 28"/>
          <p:cNvSpPr/>
          <p:nvPr/>
        </p:nvSpPr>
        <p:spPr bwMode="auto">
          <a:xfrm>
            <a:off x="3559915" y="4111137"/>
            <a:ext cx="191690" cy="21550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1800"/>
          </a:p>
        </p:txBody>
      </p:sp>
      <p:sp>
        <p:nvSpPr>
          <p:cNvPr id="30" name="TextBox 5"/>
          <p:cNvSpPr txBox="1">
            <a:spLocks noChangeArrowheads="1"/>
          </p:cNvSpPr>
          <p:nvPr/>
        </p:nvSpPr>
        <p:spPr bwMode="auto">
          <a:xfrm>
            <a:off x="3829591" y="3851865"/>
            <a:ext cx="2728891" cy="7329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800" b="1" dirty="0">
                <a:sym typeface="+mn-ea"/>
              </a:rPr>
              <a:t>计算</a:t>
            </a:r>
          </a:p>
          <a:p>
            <a:pPr>
              <a:lnSpc>
                <a:spcPct val="120000"/>
              </a:lnSpc>
            </a:pPr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右箭头 1"/>
          <p:cNvSpPr/>
          <p:nvPr/>
        </p:nvSpPr>
        <p:spPr bwMode="auto">
          <a:xfrm>
            <a:off x="3559915" y="2848518"/>
            <a:ext cx="191690" cy="21550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18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65333" y="3803333"/>
            <a:ext cx="1257300" cy="75009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18" grpId="0" bldLvl="0" animBg="1"/>
      <p:bldP spid="29" grpId="0" bldLvl="0" animBg="1"/>
      <p:bldP spid="30" grpId="0" bldLvl="0" animBg="1"/>
      <p:bldP spid="2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/>
          <p:nvPr/>
        </p:nvSpPr>
        <p:spPr>
          <a:xfrm>
            <a:off x="1180386" y="1297781"/>
            <a:ext cx="6513909" cy="117633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从一副扑克牌（除去大小王）中任抽一张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</a:t>
            </a:r>
          </a:p>
          <a:p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（抽到红心）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endParaRPr lang="zh-CN" altLang="en-US" sz="2400" u="sng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3490" name="Text Box 4"/>
          <p:cNvSpPr txBox="1"/>
          <p:nvPr/>
        </p:nvSpPr>
        <p:spPr>
          <a:xfrm>
            <a:off x="2259092" y="2806304"/>
            <a:ext cx="4875609" cy="8072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（抽到黑桃）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</a:p>
        </p:txBody>
      </p:sp>
      <p:sp>
        <p:nvSpPr>
          <p:cNvPr id="63491" name="Rectangle 5"/>
          <p:cNvSpPr/>
          <p:nvPr/>
        </p:nvSpPr>
        <p:spPr>
          <a:xfrm>
            <a:off x="2650808" y="3613548"/>
            <a:ext cx="3842385" cy="43767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（抽到红心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63492" name="Rectangle 6"/>
          <p:cNvSpPr/>
          <p:nvPr/>
        </p:nvSpPr>
        <p:spPr>
          <a:xfrm>
            <a:off x="2649617" y="4355307"/>
            <a:ext cx="3080385" cy="43767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（抽到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419011" y="1595438"/>
          <a:ext cx="310753" cy="802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r:id="rId4" imgW="152400" imgH="393700" progId="Equation.DSMT4">
                  <p:embed/>
                </p:oleObj>
              </mc:Choice>
              <mc:Fallback>
                <p:oleObj r:id="rId4" imgW="152400" imgH="393700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19011" y="1595438"/>
                        <a:ext cx="310753" cy="80248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532120" y="2474119"/>
          <a:ext cx="322660" cy="726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r:id="rId6" imgW="152400" imgH="393700" progId="Equation.DSMT4">
                  <p:embed/>
                </p:oleObj>
              </mc:Choice>
              <mc:Fallback>
                <p:oleObj r:id="rId6" imgW="152400" imgH="393700" progId="Equation.DSMT4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32120" y="2474119"/>
                        <a:ext cx="322660" cy="72628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917758" y="4051697"/>
          <a:ext cx="370285" cy="713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r:id="rId7" imgW="203200" imgH="393700" progId="Equation.DSMT4">
                  <p:embed/>
                </p:oleObj>
              </mc:Choice>
              <mc:Fallback>
                <p:oleObj r:id="rId7" imgW="203200" imgH="393700" progId="Equation.DSMT4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17758" y="4051697"/>
                        <a:ext cx="370285" cy="71318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458301" y="3253978"/>
          <a:ext cx="396479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r:id="rId9" imgW="215900" imgH="393700" progId="Equation.DSMT4">
                  <p:embed/>
                </p:oleObj>
              </mc:Choice>
              <mc:Fallback>
                <p:oleObj r:id="rId9" imgW="215900" imgH="393700" progId="Equation.DSMT4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58301" y="3253978"/>
                        <a:ext cx="396479" cy="719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"/>
          <p:cNvGrpSpPr/>
          <p:nvPr/>
        </p:nvGrpSpPr>
        <p:grpSpPr>
          <a:xfrm>
            <a:off x="214343" y="226637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11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3" name="组合 2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当堂检测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2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/>
          </p:cNvSpPr>
          <p:nvPr/>
        </p:nvSpPr>
        <p:spPr>
          <a:xfrm>
            <a:off x="1239203" y="1038226"/>
            <a:ext cx="6143625" cy="194667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219075" indent="-219075" algn="just"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将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这五个字母分别写在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张同样的纸条上，并将这些纸条放在一个盒子中，搅匀后从中任意摸出一张，会出现哪些可能的结果？它们是等可能的吗？</a:t>
            </a:r>
          </a:p>
        </p:txBody>
      </p:sp>
      <p:sp>
        <p:nvSpPr>
          <p:cNvPr id="11266" name="文本框 1"/>
          <p:cNvSpPr txBox="1"/>
          <p:nvPr/>
        </p:nvSpPr>
        <p:spPr>
          <a:xfrm>
            <a:off x="1239203" y="3308033"/>
            <a:ext cx="6421279" cy="88058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/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解：出现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五种结果，他们是等</a:t>
            </a:r>
          </a:p>
          <a:p>
            <a:pPr algn="just">
              <a:lnSpc>
                <a:spcPct val="12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可能的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3"/>
          <p:cNvSpPr>
            <a:spLocks noGrp="1"/>
          </p:cNvSpPr>
          <p:nvPr/>
        </p:nvSpPr>
        <p:spPr>
          <a:xfrm>
            <a:off x="1485900" y="272654"/>
            <a:ext cx="6172200" cy="193119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219075" indent="-219075"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en-US" altLang="zh-CN" sz="27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700" dirty="0">
                <a:latin typeface="黑体" panose="02010609060101010101" pitchFamily="49" charset="-122"/>
                <a:ea typeface="黑体" panose="02010609060101010101" pitchFamily="49" charset="-122"/>
              </a:rPr>
              <a:t>有</a:t>
            </a:r>
            <a:r>
              <a:rPr lang="en-US" altLang="zh-CN" sz="2700" dirty="0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2700" dirty="0">
                <a:latin typeface="黑体" panose="02010609060101010101" pitchFamily="49" charset="-122"/>
                <a:ea typeface="黑体" panose="02010609060101010101" pitchFamily="49" charset="-122"/>
              </a:rPr>
              <a:t>张纸签，分别标有</a:t>
            </a:r>
            <a:r>
              <a:rPr lang="en-US" altLang="zh-CN" sz="2700" dirty="0">
                <a:latin typeface="黑体" panose="02010609060101010101" pitchFamily="49" charset="-122"/>
                <a:ea typeface="黑体" panose="02010609060101010101" pitchFamily="49" charset="-122"/>
              </a:rPr>
              <a:t>1,1,2,2,3,4,5</a:t>
            </a:r>
            <a:r>
              <a:rPr lang="zh-CN" altLang="en-US" sz="2700" dirty="0">
                <a:latin typeface="黑体" panose="02010609060101010101" pitchFamily="49" charset="-122"/>
                <a:ea typeface="黑体" panose="02010609060101010101" pitchFamily="49" charset="-122"/>
              </a:rPr>
              <a:t>，从中随机地抽出一张，</a:t>
            </a:r>
            <a:endParaRPr lang="en-US" altLang="zh-CN" sz="27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907382" y="1372792"/>
            <a:ext cx="4569619" cy="173021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则</a:t>
            </a:r>
            <a:r>
              <a:rPr 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P</a:t>
            </a:r>
            <a:r>
              <a:rPr lang="zh-CN" alt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（摸到</a:t>
            </a:r>
            <a:r>
              <a:rPr 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号卡片）</a:t>
            </a:r>
            <a:r>
              <a:rPr 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=______</a:t>
            </a:r>
            <a:endParaRPr lang="en-US" sz="2400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indent="266700">
              <a:lnSpc>
                <a:spcPct val="150000"/>
              </a:lnSpc>
            </a:pPr>
            <a:r>
              <a:rPr 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P</a:t>
            </a:r>
            <a:r>
              <a:rPr lang="zh-CN" alt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（摸到</a:t>
            </a:r>
            <a:r>
              <a:rPr 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号卡片）</a:t>
            </a:r>
            <a:r>
              <a:rPr 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=_____</a:t>
            </a:r>
            <a:r>
              <a:rPr lang="zh-CN" alt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，</a:t>
            </a:r>
            <a:endParaRPr lang="en-US" sz="2400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266700">
              <a:lnSpc>
                <a:spcPct val="150000"/>
              </a:lnSpc>
            </a:pPr>
            <a:r>
              <a:rPr lang="en-US" sz="2400" noProof="1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P</a:t>
            </a:r>
            <a:r>
              <a:rPr lang="zh-CN" alt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（摸到</a:t>
            </a:r>
            <a:r>
              <a:rPr 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号卡片）</a:t>
            </a:r>
            <a:r>
              <a:rPr 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rPr>
              <a:t>=</a:t>
            </a:r>
            <a:r>
              <a:rPr 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sym typeface="+mn-ea"/>
              </a:rPr>
              <a:t>_____</a:t>
            </a:r>
            <a:endParaRPr lang="en-US" altLang="en-US" sz="2400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sym typeface="+mn-ea"/>
            </a:endParaRPr>
          </a:p>
        </p:txBody>
      </p:sp>
      <p:pic>
        <p:nvPicPr>
          <p:cNvPr id="65539" name="图片 2"/>
          <p:cNvPicPr/>
          <p:nvPr/>
        </p:nvPicPr>
        <p:blipFill>
          <a:blip r:embed="rId4"/>
          <a:stretch>
            <a:fillRect/>
          </a:stretch>
        </p:blipFill>
        <p:spPr>
          <a:xfrm>
            <a:off x="2624138" y="2440781"/>
            <a:ext cx="57150" cy="57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5540" name="文本框 100"/>
          <p:cNvSpPr txBox="1"/>
          <p:nvPr/>
        </p:nvSpPr>
        <p:spPr>
          <a:xfrm>
            <a:off x="1959769" y="3038476"/>
            <a:ext cx="4569619" cy="173021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>
                <a:latin typeface="Calibri" panose="020F0502020204030204" pitchFamily="34" charset="0"/>
                <a:ea typeface="宋体" panose="02010600030101010101" pitchFamily="2" charset="-122"/>
              </a:rPr>
              <a:t>    </a:t>
            </a:r>
            <a:r>
              <a:rPr lang="en-US" altLang="zh-CN" sz="2400">
                <a:latin typeface="Calibri" panose="020F0502020204030204" pitchFamily="34" charset="0"/>
                <a:ea typeface="宋体" panose="02010600030101010101" pitchFamily="2" charset="-122"/>
              </a:rPr>
              <a:t>P</a:t>
            </a:r>
            <a:r>
              <a:rPr lang="zh-CN" altLang="zh-CN" sz="2400">
                <a:latin typeface="Calibri" panose="020F0502020204030204" pitchFamily="34" charset="0"/>
                <a:ea typeface="宋体" panose="02010600030101010101" pitchFamily="2" charset="-122"/>
              </a:rPr>
              <a:t>（摸到</a:t>
            </a:r>
            <a:r>
              <a:rPr lang="en-US" altLang="zh-CN" sz="2400">
                <a:latin typeface="Calibri" panose="020F0502020204030204" pitchFamily="34" charset="0"/>
                <a:ea typeface="宋体" panose="02010600030101010101" pitchFamily="2" charset="-122"/>
              </a:rPr>
              <a:t>4</a:t>
            </a:r>
            <a:r>
              <a:rPr lang="zh-CN" altLang="zh-CN" sz="2400">
                <a:latin typeface="Calibri" panose="020F0502020204030204" pitchFamily="34" charset="0"/>
                <a:ea typeface="宋体" panose="02010600030101010101" pitchFamily="2" charset="-122"/>
              </a:rPr>
              <a:t>号卡片）</a:t>
            </a:r>
            <a:r>
              <a:rPr lang="en-US" altLang="zh-CN" sz="2400">
                <a:latin typeface="Calibri" panose="020F0502020204030204" pitchFamily="34" charset="0"/>
                <a:ea typeface="宋体" panose="02010600030101010101" pitchFamily="2" charset="-122"/>
              </a:rPr>
              <a:t>=_____</a:t>
            </a:r>
            <a:r>
              <a:rPr lang="zh-CN" altLang="zh-CN" sz="2400">
                <a:latin typeface="Calibri" panose="020F0502020204030204" pitchFamily="34" charset="0"/>
                <a:ea typeface="宋体" panose="02010600030101010101" pitchFamily="2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Calibri" panose="020F0502020204030204" pitchFamily="34" charset="0"/>
                <a:ea typeface="宋体" panose="02010600030101010101" pitchFamily="2" charset="-122"/>
              </a:rPr>
              <a:t>   P</a:t>
            </a:r>
            <a:r>
              <a:rPr lang="zh-CN" altLang="zh-CN" sz="2400">
                <a:latin typeface="Calibri" panose="020F0502020204030204" pitchFamily="34" charset="0"/>
                <a:ea typeface="宋体" panose="02010600030101010101" pitchFamily="2" charset="-122"/>
              </a:rPr>
              <a:t>（摸到奇数号卡片）</a:t>
            </a:r>
            <a:r>
              <a:rPr lang="en-US" altLang="zh-CN" sz="2400">
                <a:latin typeface="Calibri" panose="020F0502020204030204" pitchFamily="34" charset="0"/>
                <a:ea typeface="宋体" panose="02010600030101010101" pitchFamily="2" charset="-122"/>
              </a:rPr>
              <a:t>=_____</a:t>
            </a:r>
            <a:r>
              <a:rPr lang="zh-CN" altLang="zh-CN" sz="2400">
                <a:latin typeface="Calibri" panose="020F0502020204030204" pitchFamily="34" charset="0"/>
                <a:ea typeface="宋体" panose="02010600030101010101" pitchFamily="2" charset="-122"/>
              </a:rPr>
              <a:t>，</a:t>
            </a:r>
            <a:endParaRPr lang="en-US" altLang="zh-CN" sz="24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Calibri" panose="020F0502020204030204" pitchFamily="34" charset="0"/>
                <a:ea typeface="宋体" panose="02010600030101010101" pitchFamily="2" charset="-122"/>
              </a:rPr>
              <a:t>   P</a:t>
            </a:r>
            <a:r>
              <a:rPr lang="zh-CN" altLang="zh-CN" sz="2400">
                <a:latin typeface="Calibri" panose="020F0502020204030204" pitchFamily="34" charset="0"/>
                <a:ea typeface="宋体" panose="02010600030101010101" pitchFamily="2" charset="-122"/>
              </a:rPr>
              <a:t>（摸到偶数号卡片）</a:t>
            </a:r>
            <a:r>
              <a:rPr lang="en-US" altLang="zh-CN" sz="2400">
                <a:latin typeface="Calibri" panose="020F0502020204030204" pitchFamily="34" charset="0"/>
                <a:ea typeface="宋体" panose="02010600030101010101" pitchFamily="2" charset="-122"/>
              </a:rPr>
              <a:t>=_____</a:t>
            </a:r>
            <a:r>
              <a:rPr lang="zh-CN" altLang="zh-CN" sz="2400">
                <a:latin typeface="Calibri" panose="020F0502020204030204" pitchFamily="34" charset="0"/>
                <a:ea typeface="宋体" panose="02010600030101010101" pitchFamily="2" charset="-122"/>
              </a:rPr>
              <a:t>。</a:t>
            </a:r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9157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438299" y="1201341"/>
          <a:ext cx="369094" cy="664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r:id="rId5" imgW="127000" imgH="228600" progId="Equation.KSEE3">
                  <p:embed/>
                </p:oleObj>
              </mc:Choice>
              <mc:Fallback>
                <p:oleObj r:id="rId5" imgW="127000" imgH="228600" progId="Equation.KSEE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38299" y="1201341"/>
                        <a:ext cx="369094" cy="66436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 cap="flat" cmpd="sng">
                        <a:noFill/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119688" y="1865710"/>
          <a:ext cx="350044" cy="63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r:id="rId7" imgW="127000" imgH="228600" progId="Equation.KSEE3">
                  <p:embed/>
                </p:oleObj>
              </mc:Choice>
              <mc:Fallback>
                <p:oleObj r:id="rId7" imgW="127000" imgH="228600" progId="Equation.KSEE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19688" y="1865710"/>
                        <a:ext cx="350044" cy="632222"/>
                      </a:xfrm>
                      <a:prstGeom prst="rect">
                        <a:avLst/>
                      </a:prstGeom>
                      <a:noFill/>
                      <a:ln w="38100" cap="flat" cmpd="sng">
                        <a:noFill/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9" name="对象 9"/>
          <p:cNvGraphicFramePr/>
          <p:nvPr/>
        </p:nvGraphicFramePr>
        <p:xfrm>
          <a:off x="5062538" y="2433637"/>
          <a:ext cx="388144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r:id="rId9" imgW="537845" imgH="460375" progId="Equation.KSEE3">
                  <p:embed/>
                </p:oleObj>
              </mc:Choice>
              <mc:Fallback>
                <p:oleObj r:id="rId9" imgW="537845" imgH="460375" progId="Equation.KSEE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62538" y="2433637"/>
                        <a:ext cx="388144" cy="604838"/>
                      </a:xfrm>
                      <a:prstGeom prst="rect">
                        <a:avLst/>
                      </a:prstGeom>
                      <a:noFill/>
                      <a:ln w="38100" cap="flat" cmpd="sng">
                        <a:noFill/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0" name="对象 11"/>
          <p:cNvGraphicFramePr/>
          <p:nvPr/>
        </p:nvGraphicFramePr>
        <p:xfrm>
          <a:off x="5138500" y="2990850"/>
          <a:ext cx="330994" cy="597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r:id="rId11" imgW="537845" imgH="460375" progId="Equation.KSEE3">
                  <p:embed/>
                </p:oleObj>
              </mc:Choice>
              <mc:Fallback>
                <p:oleObj r:id="rId11" imgW="537845" imgH="460375" progId="Equation.KSEE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38500" y="2990850"/>
                        <a:ext cx="330994" cy="597694"/>
                      </a:xfrm>
                      <a:prstGeom prst="rect">
                        <a:avLst/>
                      </a:prstGeom>
                      <a:noFill/>
                      <a:ln w="38100" cap="flat" cmpd="sng">
                        <a:noFill/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1" name="对象 14"/>
          <p:cNvGraphicFramePr/>
          <p:nvPr/>
        </p:nvGraphicFramePr>
        <p:xfrm>
          <a:off x="5508546" y="3588544"/>
          <a:ext cx="29884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r:id="rId12" imgW="127000" imgH="228600" progId="Equation.KSEE3">
                  <p:embed/>
                </p:oleObj>
              </mc:Choice>
              <mc:Fallback>
                <p:oleObj r:id="rId12" imgW="127000" imgH="228600" progId="Equation.KSEE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08546" y="3588544"/>
                        <a:ext cx="298847" cy="571500"/>
                      </a:xfrm>
                      <a:prstGeom prst="rect">
                        <a:avLst/>
                      </a:prstGeom>
                      <a:noFill/>
                      <a:ln w="38100" cap="flat" cmpd="sng">
                        <a:noFill/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6" name="文本框 1"/>
          <p:cNvSpPr txBox="1"/>
          <p:nvPr/>
        </p:nvSpPr>
        <p:spPr>
          <a:xfrm>
            <a:off x="6468338" y="2311003"/>
            <a:ext cx="353943" cy="679847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 lIns="68580" tIns="34290" rIns="68580" bIns="34290" anchor="t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7" name="对象 6"/>
          <p:cNvGraphicFramePr/>
          <p:nvPr/>
        </p:nvGraphicFramePr>
        <p:xfrm>
          <a:off x="5469731" y="4160044"/>
          <a:ext cx="376238" cy="529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r:id="rId14" imgW="481965" imgH="697865" progId="Equation.KSEE3">
                  <p:embed/>
                </p:oleObj>
              </mc:Choice>
              <mc:Fallback>
                <p:oleObj r:id="rId14" imgW="481965" imgH="697865" progId="Equation.KSEE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469731" y="4160044"/>
                        <a:ext cx="376238" cy="529829"/>
                      </a:xfrm>
                      <a:prstGeom prst="rect">
                        <a:avLst/>
                      </a:prstGeom>
                      <a:noFill/>
                      <a:ln w="38100" cap="flat" cmpd="sng">
                        <a:noFill/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文本框 100"/>
          <p:cNvSpPr txBox="1"/>
          <p:nvPr/>
        </p:nvSpPr>
        <p:spPr>
          <a:xfrm>
            <a:off x="612934" y="504825"/>
            <a:ext cx="7620476" cy="376189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/>
            <a:endParaRPr lang="zh-CN" altLang="zh-CN" sz="21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just"/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4.</a:t>
            </a:r>
            <a:r>
              <a:rPr lang="zh-CN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一个袋中有2个红球和3个白球，每个球除颜色外其余特征均相同。</a:t>
            </a:r>
          </a:p>
          <a:p>
            <a:pPr algn="just"/>
            <a:endParaRPr lang="zh-CN" altLang="zh-CN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just"/>
            <a:r>
              <a:rPr lang="zh-CN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（1）任意摸出1个球，摸到红球的概率是</a:t>
            </a:r>
            <a:r>
              <a:rPr lang="en-US" altLang="zh-CN" sz="24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   </a:t>
            </a:r>
            <a:r>
              <a:rPr lang="zh-CN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；</a:t>
            </a:r>
          </a:p>
          <a:p>
            <a:pPr algn="just"/>
            <a:endParaRPr lang="zh-CN" altLang="zh-CN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just"/>
            <a:r>
              <a:rPr lang="zh-CN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（2）任意摸出1个球，摸到红球小明胜，摸到白球小凡胜，这个游戏对双方公平吗？如果不公平，怎样改变袋中球的数量才对双方公平？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just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just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66562" name="图片 1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667000" y="2558653"/>
            <a:ext cx="14288" cy="142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6563" name="图片 2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2667000" y="2803923"/>
            <a:ext cx="14288" cy="2143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6564" name="图片 3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667000" y="3055144"/>
            <a:ext cx="14288" cy="14288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文本框 103"/>
          <p:cNvSpPr txBox="1"/>
          <p:nvPr/>
        </p:nvSpPr>
        <p:spPr>
          <a:xfrm>
            <a:off x="1226344" y="536972"/>
            <a:ext cx="6691313" cy="214598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indent="266700" algn="just"/>
            <a:r>
              <a:rPr lang="en-US" altLang="zh-CN" sz="2700" dirty="0">
                <a:latin typeface="Arial" panose="020B0604020202020204" pitchFamily="34" charset="0"/>
                <a:ea typeface="黑体" panose="02010609060101010101" pitchFamily="49" charset="-122"/>
              </a:rPr>
              <a:t>    </a:t>
            </a:r>
            <a:r>
              <a:rPr lang="zh-CN" altLang="zh-CN" sz="2700" b="1" dirty="0">
                <a:latin typeface="Arial" panose="020B0604020202020204" pitchFamily="34" charset="0"/>
                <a:ea typeface="黑体" panose="02010609060101010101" pitchFamily="49" charset="-122"/>
              </a:rPr>
              <a:t>解：</a:t>
            </a:r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(1)</a:t>
            </a:r>
            <a:r>
              <a:rPr lang="en-US" altLang="zh-CN" sz="2700" b="1" dirty="0">
                <a:latin typeface="宋体" panose="02010600030101010101" pitchFamily="2" charset="-122"/>
                <a:ea typeface="宋体" panose="02010600030101010101" pitchFamily="2" charset="-122"/>
              </a:rPr>
              <a:t>∵</a:t>
            </a:r>
            <a:r>
              <a:rPr lang="zh-CN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在一个不透明的口袋中有</a:t>
            </a:r>
            <a:r>
              <a:rPr lang="en-US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个除颜色外其余都相同的小球</a:t>
            </a:r>
            <a:r>
              <a:rPr lang="zh-CN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其中</a:t>
            </a:r>
            <a:r>
              <a:rPr lang="en-US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个红球</a:t>
            </a:r>
            <a:r>
              <a:rPr lang="zh-CN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个黄球</a:t>
            </a:r>
            <a:r>
              <a:rPr lang="zh-CN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</a:p>
          <a:p>
            <a:pPr indent="266700" algn="just"/>
            <a:r>
              <a:rPr lang="en-US" altLang="zh-CN" sz="2700" b="1" dirty="0">
                <a:latin typeface="宋体" panose="02010600030101010101" pitchFamily="2" charset="-122"/>
                <a:ea typeface="宋体" panose="02010600030101010101" pitchFamily="2" charset="-122"/>
              </a:rPr>
              <a:t>  ∴</a:t>
            </a:r>
            <a:r>
              <a:rPr lang="en-US" altLang="zh-CN" sz="27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摸出一个红球</a:t>
            </a:r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＝   ；</a:t>
            </a:r>
            <a:endParaRPr lang="en-US" altLang="zh-CN" sz="27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66700" algn="just"/>
            <a:endParaRPr lang="zh-CN" altLang="en-US" sz="2700" b="1" u="sng" dirty="0">
              <a:solidFill>
                <a:srgbClr val="FF0000"/>
              </a:solidFill>
              <a:latin typeface="Arial" panose="020B0604020202020204" pitchFamily="34" charset="0"/>
              <a:ea typeface="仿宋_GB231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45419" y="4098608"/>
            <a:ext cx="6736556" cy="80724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indent="266700" algn="just"/>
            <a:r>
              <a:rPr lang="zh-CN" altLang="zh-CN" sz="24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方法总结：</a:t>
            </a:r>
            <a:r>
              <a:rPr lang="zh-CN" altLang="zh-CN" sz="2400" u="sng">
                <a:solidFill>
                  <a:srgbClr val="FF0000"/>
                </a:solidFill>
                <a:latin typeface="Arial" panose="020B0604020202020204" pitchFamily="34" charset="0"/>
                <a:ea typeface="仿宋_GB2312" charset="-122"/>
              </a:rPr>
              <a:t>判断游戏是否公平，关键是看双方在游戏中所关注的事件所发生的概率是否相同．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33500" y="2311004"/>
            <a:ext cx="6731794" cy="173021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indent="266700" algn="just"/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(2)</a:t>
            </a:r>
            <a:r>
              <a:rPr lang="zh-CN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该游戏对双方是不公平的．理由如下</a:t>
            </a:r>
            <a:r>
              <a:rPr lang="zh-CN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：由题意可知</a:t>
            </a:r>
            <a:r>
              <a:rPr lang="en-US" altLang="zh-CN" sz="27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小明获胜</a:t>
            </a:r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＝   </a:t>
            </a:r>
            <a:r>
              <a:rPr lang="zh-CN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7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小凡获胜</a:t>
            </a:r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  <a:r>
              <a:rPr lang="en-US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700" b="1" dirty="0">
                <a:latin typeface="宋体" panose="02010600030101010101" pitchFamily="2" charset="-122"/>
                <a:ea typeface="宋体" panose="02010600030101010101" pitchFamily="2" charset="-122"/>
              </a:rPr>
              <a:t>∴</a:t>
            </a:r>
            <a:r>
              <a:rPr lang="zh-CN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他们获胜的概率不相等</a:t>
            </a:r>
            <a:r>
              <a:rPr lang="zh-CN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zh-CN" sz="2700" b="1" dirty="0">
                <a:latin typeface="Arial" panose="020B0604020202020204" pitchFamily="34" charset="0"/>
                <a:ea typeface="宋体" panose="02010600030101010101" pitchFamily="2" charset="-122"/>
              </a:rPr>
              <a:t>即游戏是不公平的．</a:t>
            </a:r>
            <a:endParaRPr lang="zh-CN" altLang="en-US" sz="27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5" name="对象 4"/>
          <p:cNvGraphicFramePr/>
          <p:nvPr/>
        </p:nvGraphicFramePr>
        <p:xfrm>
          <a:off x="5078017" y="1691879"/>
          <a:ext cx="269081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r:id="rId4" imgW="408305" imgH="710565" progId="Equation.KSEE3">
                  <p:embed/>
                </p:oleObj>
              </mc:Choice>
              <mc:Fallback>
                <p:oleObj r:id="rId4" imgW="408305" imgH="710565" progId="Equation.KSEE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78017" y="1691879"/>
                        <a:ext cx="269081" cy="619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/>
          <p:nvPr/>
        </p:nvGraphicFramePr>
        <p:xfrm>
          <a:off x="5218510" y="2536032"/>
          <a:ext cx="365522" cy="792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r:id="rId6" imgW="461645" imgH="805180" progId="Equation.KSEE3">
                  <p:embed/>
                </p:oleObj>
              </mc:Choice>
              <mc:Fallback>
                <p:oleObj r:id="rId6" imgW="461645" imgH="805180" progId="Equation.KSEE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18510" y="2536032"/>
                        <a:ext cx="365522" cy="79295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/>
          <p:nvPr/>
        </p:nvGraphicFramePr>
        <p:xfrm>
          <a:off x="1737123" y="3064669"/>
          <a:ext cx="329803" cy="607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r:id="rId8" imgW="493395" imgH="779145" progId="Equation.KSEE3">
                  <p:embed/>
                </p:oleObj>
              </mc:Choice>
              <mc:Fallback>
                <p:oleObj r:id="rId8" imgW="493395" imgH="779145" progId="Equation.KSEE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37123" y="3064669"/>
                        <a:ext cx="329803" cy="60721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741076" y="752893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942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 习 目 标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矩形 12"/>
          <p:cNvSpPr/>
          <p:nvPr/>
        </p:nvSpPr>
        <p:spPr>
          <a:xfrm>
            <a:off x="950127" y="2022658"/>
            <a:ext cx="189021" cy="23842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1800" b="1" dirty="0">
                <a:solidFill>
                  <a:schemeClr val="tx1"/>
                </a:solidFill>
              </a:rPr>
              <a:t>1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50127" y="2817538"/>
            <a:ext cx="189021" cy="23842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1800" b="1" dirty="0">
                <a:solidFill>
                  <a:schemeClr val="tx1"/>
                </a:solidFill>
              </a:rPr>
              <a:t>2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86347" y="1875382"/>
            <a:ext cx="6181704" cy="8991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通过摸球游戏，了解计算</a:t>
            </a:r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等可能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事件</a:t>
            </a:r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的概率的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方法，体会概率的意义</a:t>
            </a:r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</p:txBody>
      </p:sp>
      <p:sp>
        <p:nvSpPr>
          <p:cNvPr id="3" name="矩形 2"/>
          <p:cNvSpPr/>
          <p:nvPr/>
        </p:nvSpPr>
        <p:spPr>
          <a:xfrm>
            <a:off x="1173012" y="2651513"/>
            <a:ext cx="6195060" cy="48387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灵活应用概率的计算方法解决各种类型的实际问题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难点）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653892" y="1025843"/>
            <a:ext cx="7480459" cy="2789396"/>
          </a:xfrm>
        </p:spPr>
        <p:txBody>
          <a:bodyPr>
            <a:normAutofit/>
          </a:bodyPr>
          <a:lstStyle/>
          <a:p>
            <a:pPr marL="0" indent="0" algn="just" defTabSz="514350" fontAlgn="base">
              <a:lnSpc>
                <a:spcPct val="150000"/>
              </a:lnSpc>
              <a:spcBef>
                <a:spcPts val="525"/>
              </a:spcBef>
              <a:spcAft>
                <a:spcPct val="0"/>
              </a:spcAft>
              <a:buNone/>
            </a:pPr>
            <a:endParaRPr lang="zh-CN" altLang="en-US" sz="2100" noProof="1"/>
          </a:p>
          <a:p>
            <a:pPr marL="128905" indent="0" algn="just" defTabSz="514350" fontAlgn="base">
              <a:lnSpc>
                <a:spcPct val="150000"/>
              </a:lnSpc>
              <a:spcBef>
                <a:spcPts val="525"/>
              </a:spcBef>
              <a:spcAft>
                <a:spcPct val="0"/>
              </a:spcAft>
            </a:pPr>
            <a:r>
              <a:rPr lang="zh-CN" altLang="en-US" sz="2100" noProof="1">
                <a:solidFill>
                  <a:srgbClr val="C00000"/>
                </a:solidFill>
              </a:rPr>
              <a:t>游戏规则：</a:t>
            </a:r>
            <a:r>
              <a:rPr lang="zh-CN" altLang="en-US" sz="2100" noProof="1"/>
              <a:t>三个袋子中分别放有形状、大小都相同的</a:t>
            </a:r>
            <a:r>
              <a:rPr lang="en-US" altLang="zh-CN" sz="2100" noProof="1"/>
              <a:t>6</a:t>
            </a:r>
            <a:r>
              <a:rPr lang="zh-CN" altLang="en-US" sz="2100" noProof="1"/>
              <a:t>个小球，抽取三个小组进行摸球活动，每组派一个人同学去摸球，摸三次，一次摸出一个球，摸出球先向全班同学展示后放回，摸出黄色小球得一分，摸出白色小球不得分，总分最高的小组获胜。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30573" y="311886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新课导入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charRg st="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charRg st="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charRg st="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2"/>
          <p:cNvSpPr>
            <a:spLocks noGrp="1"/>
          </p:cNvSpPr>
          <p:nvPr>
            <p:ph idx="4294967295"/>
          </p:nvPr>
        </p:nvSpPr>
        <p:spPr>
          <a:xfrm>
            <a:off x="852964" y="1072516"/>
            <a:ext cx="4741069" cy="2503646"/>
          </a:xfrm>
        </p:spPr>
        <p:txBody>
          <a:bodyPr anchor="t">
            <a:normAutofit fontScale="90000" lnSpcReduction="10000"/>
            <a:scene3d>
              <a:camera prst="orthographicFront"/>
              <a:lightRig rig="threePt" dir="t"/>
            </a:scene3d>
          </a:bodyPr>
          <a:lstStyle/>
          <a:p>
            <a:pPr marL="128905" indent="-128905" defTabSz="514350">
              <a:lnSpc>
                <a:spcPct val="150000"/>
              </a:lnSpc>
              <a:spcBef>
                <a:spcPts val="525"/>
              </a:spcBef>
              <a:spcAft>
                <a:spcPct val="0"/>
              </a:spcAft>
            </a:pPr>
            <a:r>
              <a:rPr lang="zh-CN" altLang="en-US" sz="27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在刚刚的游戏中</a:t>
            </a:r>
          </a:p>
          <a:p>
            <a:pPr marL="128905" indent="-128905" defTabSz="514350">
              <a:lnSpc>
                <a:spcPct val="150000"/>
              </a:lnSpc>
              <a:spcBef>
                <a:spcPts val="525"/>
              </a:spcBef>
              <a:spcAft>
                <a:spcPct val="0"/>
              </a:spcAft>
            </a:pPr>
            <a:r>
              <a:rPr lang="zh-CN" altLang="en-US" sz="30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一号袋中摸到黄球属于 </a:t>
            </a:r>
          </a:p>
          <a:p>
            <a:pPr marL="128905" indent="-128905" defTabSz="514350">
              <a:lnSpc>
                <a:spcPct val="150000"/>
              </a:lnSpc>
              <a:spcBef>
                <a:spcPts val="525"/>
              </a:spcBef>
              <a:spcAft>
                <a:spcPct val="0"/>
              </a:spcAft>
            </a:pPr>
            <a:r>
              <a:rPr lang="zh-CN" altLang="en-US" sz="30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</a:rPr>
              <a:t>二号袋中摸到黄球属于</a:t>
            </a:r>
          </a:p>
          <a:p>
            <a:pPr marL="128905" indent="-128905" defTabSz="514350">
              <a:lnSpc>
                <a:spcPct val="150000"/>
              </a:lnSpc>
              <a:spcBef>
                <a:spcPts val="525"/>
              </a:spcBef>
              <a:spcAft>
                <a:spcPct val="0"/>
              </a:spcAft>
            </a:pPr>
            <a:r>
              <a:rPr lang="zh-CN" altLang="en-US" sz="30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</a:rPr>
              <a:t>三号袋中摸到黄球属于</a:t>
            </a:r>
          </a:p>
        </p:txBody>
      </p:sp>
      <p:sp>
        <p:nvSpPr>
          <p:cNvPr id="36866" name="文本框 1"/>
          <p:cNvSpPr txBox="1"/>
          <p:nvPr/>
        </p:nvSpPr>
        <p:spPr>
          <a:xfrm>
            <a:off x="4981575" y="2330054"/>
            <a:ext cx="1508760" cy="48387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700" u="sng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随机</a:t>
            </a:r>
            <a:r>
              <a:rPr lang="zh-CN" altLang="en-US" sz="27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黑体" panose="02010609060101010101" pitchFamily="49" charset="-122"/>
              </a:rPr>
              <a:t>事件</a:t>
            </a:r>
          </a:p>
        </p:txBody>
      </p:sp>
      <p:sp>
        <p:nvSpPr>
          <p:cNvPr id="36867" name="文本框 2"/>
          <p:cNvSpPr txBox="1"/>
          <p:nvPr/>
        </p:nvSpPr>
        <p:spPr>
          <a:xfrm>
            <a:off x="4981575" y="1696641"/>
            <a:ext cx="1508760" cy="48387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700" u="sng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必然</a:t>
            </a:r>
            <a:r>
              <a:rPr lang="zh-CN" altLang="en-US" sz="27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黑体" panose="02010609060101010101" pitchFamily="49" charset="-122"/>
              </a:rPr>
              <a:t>事件</a:t>
            </a:r>
          </a:p>
        </p:txBody>
      </p:sp>
      <p:sp>
        <p:nvSpPr>
          <p:cNvPr id="36868" name="文本框 3"/>
          <p:cNvSpPr txBox="1"/>
          <p:nvPr/>
        </p:nvSpPr>
        <p:spPr>
          <a:xfrm>
            <a:off x="4981575" y="2977754"/>
            <a:ext cx="1851660" cy="48387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700" u="sng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不可能</a:t>
            </a:r>
            <a:r>
              <a:rPr lang="zh-CN" altLang="en-US" sz="27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黑体" panose="02010609060101010101" pitchFamily="49" charset="-122"/>
              </a:rPr>
              <a:t>事件</a:t>
            </a:r>
            <a:endParaRPr lang="zh-CN" altLang="en-US" sz="27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  <p:bldP spid="368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矩形 3"/>
          <p:cNvSpPr/>
          <p:nvPr/>
        </p:nvSpPr>
        <p:spPr>
          <a:xfrm>
            <a:off x="1245394" y="759619"/>
            <a:ext cx="1337310" cy="44196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27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</a:t>
            </a:r>
            <a:r>
              <a:rPr lang="en-US" altLang="zh-CN" sz="27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7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55302" name="矩形 7"/>
          <p:cNvSpPr/>
          <p:nvPr/>
        </p:nvSpPr>
        <p:spPr>
          <a:xfrm>
            <a:off x="1482329" y="3835004"/>
            <a:ext cx="6155531" cy="8763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467" name="文本框 1"/>
          <p:cNvSpPr txBox="1"/>
          <p:nvPr/>
        </p:nvSpPr>
        <p:spPr>
          <a:xfrm>
            <a:off x="1196579" y="964406"/>
            <a:ext cx="6727031" cy="374713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219075" indent="-219075"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一个袋中有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个球，分别标有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</a:t>
            </a:r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，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，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</a:t>
            </a:r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，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4</a:t>
            </a:r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，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这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个号码，这些球除号码外都相同，搅匀后任意摸出一个球。</a:t>
            </a:r>
            <a:endParaRPr lang="en-US" altLang="zh-CN" sz="1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19075" indent="-219075">
              <a:lnSpc>
                <a:spcPct val="130000"/>
              </a:lnSpc>
              <a:spcBef>
                <a:spcPts val="1125"/>
              </a:spcBef>
              <a:buClr>
                <a:schemeClr val="accent1"/>
              </a:buClr>
              <a:buSzPct val="70000"/>
            </a:pPr>
            <a:r>
              <a:rPr lang="zh-CN" altLang="en-US" sz="21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（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）会出现哪些可能的结果？</a:t>
            </a:r>
            <a:endParaRPr lang="zh-CN" altLang="en-US" sz="21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marL="219075" indent="-219075"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zh-CN" altLang="en-US" sz="1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zh-CN" altLang="en-US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会出现五种可能的结果：</a:t>
            </a:r>
          </a:p>
          <a:p>
            <a:pPr marL="219075" indent="-219075"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zh-CN" altLang="en-US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分别是摸到</a:t>
            </a:r>
            <a:r>
              <a:rPr lang="en-US" altLang="zh-CN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号球、</a:t>
            </a:r>
            <a:r>
              <a:rPr lang="en-US" altLang="zh-CN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号球、</a:t>
            </a:r>
            <a:r>
              <a:rPr lang="en-US" altLang="zh-CN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号球、</a:t>
            </a:r>
            <a:r>
              <a:rPr lang="en-US" altLang="zh-CN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号球、</a:t>
            </a:r>
            <a:r>
              <a:rPr lang="en-US" altLang="zh-CN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号球。</a:t>
            </a:r>
            <a:endParaRPr lang="zh-CN" altLang="en-US" sz="1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19075" indent="-219075">
              <a:lnSpc>
                <a:spcPct val="130000"/>
              </a:lnSpc>
              <a:spcBef>
                <a:spcPts val="900"/>
              </a:spcBef>
              <a:buClr>
                <a:schemeClr val="accent1"/>
              </a:buClr>
              <a:buSzPct val="70000"/>
            </a:pPr>
            <a:r>
              <a:rPr lang="zh-CN" altLang="en-US" sz="21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（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）每个结果出现的可能性相同吗？猜一猜它们的概率分别是多少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?</a:t>
            </a:r>
            <a:endParaRPr lang="zh-CN" altLang="en-US" sz="21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marL="219075" indent="-219075"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zh-CN" altLang="en-US" sz="21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  </a:t>
            </a:r>
            <a:r>
              <a:rPr lang="zh-CN" altLang="en-US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每种结果出现的可能性是相同的。由于一共有</a:t>
            </a:r>
            <a:r>
              <a:rPr lang="en-US" altLang="zh-CN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r>
              <a:rPr lang="zh-CN" altLang="en-US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种等可能的结果，所以它们发生的概率都是</a:t>
            </a:r>
            <a:r>
              <a:rPr lang="en-US" altLang="zh-CN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</a:t>
            </a:r>
            <a:r>
              <a:rPr lang="zh-CN" altLang="en-US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。</a:t>
            </a:r>
          </a:p>
        </p:txBody>
      </p:sp>
      <p:graphicFrame>
        <p:nvGraphicFramePr>
          <p:cNvPr id="55305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529138" y="2633663"/>
          <a:ext cx="857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5" imgW="114300" imgH="215265" progId="Equation.KSEE3">
                  <p:embed/>
                </p:oleObj>
              </mc:Choice>
              <mc:Fallback>
                <p:oleObj r:id="rId5" imgW="114300" imgH="215265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29138" y="2633663"/>
                        <a:ext cx="85725" cy="161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/>
          <p:nvPr/>
        </p:nvGraphicFramePr>
        <p:xfrm>
          <a:off x="3130154" y="4193381"/>
          <a:ext cx="400050" cy="644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r:id="rId7" imgW="337185" imgH="265430" progId="Equation.KSEE3">
                  <p:embed/>
                </p:oleObj>
              </mc:Choice>
              <mc:Fallback>
                <p:oleObj r:id="rId7" imgW="337185" imgH="265430" progId="Equation.KSEE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30154" y="4193381"/>
                        <a:ext cx="400050" cy="64412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组合 7"/>
          <p:cNvGrpSpPr/>
          <p:nvPr/>
        </p:nvGrpSpPr>
        <p:grpSpPr>
          <a:xfrm>
            <a:off x="156717" y="89477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合作探究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矩形 16385"/>
          <p:cNvSpPr/>
          <p:nvPr/>
        </p:nvSpPr>
        <p:spPr>
          <a:xfrm>
            <a:off x="1431132" y="463154"/>
            <a:ext cx="6050756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活动</a:t>
            </a:r>
            <a:r>
              <a:rPr lang="en-US" altLang="zh-CN" sz="27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70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掷一枚硬币，落地后: </a:t>
            </a:r>
          </a:p>
        </p:txBody>
      </p:sp>
      <p:sp>
        <p:nvSpPr>
          <p:cNvPr id="57346" name="矩形 16386"/>
          <p:cNvSpPr/>
          <p:nvPr/>
        </p:nvSpPr>
        <p:spPr>
          <a:xfrm>
            <a:off x="1318022" y="1134666"/>
            <a:ext cx="5289947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会出现几种可能的结果？</a:t>
            </a:r>
          </a:p>
        </p:txBody>
      </p:sp>
      <p:sp>
        <p:nvSpPr>
          <p:cNvPr id="57347" name="矩形 16387"/>
          <p:cNvSpPr/>
          <p:nvPr/>
        </p:nvSpPr>
        <p:spPr>
          <a:xfrm>
            <a:off x="1318022" y="1738313"/>
            <a:ext cx="5776913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正面朝上与反面朝上的可能性会相等吗？</a:t>
            </a:r>
          </a:p>
        </p:txBody>
      </p:sp>
      <p:sp>
        <p:nvSpPr>
          <p:cNvPr id="57348" name="矩形 16388"/>
          <p:cNvSpPr/>
          <p:nvPr/>
        </p:nvSpPr>
        <p:spPr>
          <a:xfrm>
            <a:off x="1318023" y="2430066"/>
            <a:ext cx="5568553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试猜想：正面朝上的可能性有多大呢？</a:t>
            </a:r>
          </a:p>
        </p:txBody>
      </p:sp>
      <p:sp>
        <p:nvSpPr>
          <p:cNvPr id="57349" name="Text Box 14"/>
          <p:cNvSpPr txBox="1"/>
          <p:nvPr/>
        </p:nvSpPr>
        <p:spPr>
          <a:xfrm>
            <a:off x="2164556" y="3623072"/>
            <a:ext cx="434579" cy="622459"/>
          </a:xfrm>
          <a:prstGeom prst="rect">
            <a:avLst/>
          </a:prstGeom>
          <a:noFill/>
          <a:ln w="2857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黑体" panose="02010609060101010101" pitchFamily="49" charset="-122"/>
              </a:rPr>
              <a:t>开始</a:t>
            </a:r>
          </a:p>
        </p:txBody>
      </p:sp>
      <p:sp>
        <p:nvSpPr>
          <p:cNvPr id="57350" name="Line 12"/>
          <p:cNvSpPr/>
          <p:nvPr/>
        </p:nvSpPr>
        <p:spPr>
          <a:xfrm flipV="1">
            <a:off x="2758678" y="3449241"/>
            <a:ext cx="827484" cy="304800"/>
          </a:xfrm>
          <a:prstGeom prst="line">
            <a:avLst/>
          </a:prstGeom>
          <a:ln w="44450" cap="flat" cmpd="sng">
            <a:solidFill>
              <a:schemeClr val="tx1"/>
            </a:solidFill>
            <a:prstDash val="solid"/>
            <a:round/>
            <a:headEnd type="none" w="med" len="med"/>
            <a:tailEnd type="triangle" w="sm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7351" name="Line 13"/>
          <p:cNvSpPr/>
          <p:nvPr/>
        </p:nvSpPr>
        <p:spPr>
          <a:xfrm>
            <a:off x="2705101" y="4151710"/>
            <a:ext cx="802481" cy="359569"/>
          </a:xfrm>
          <a:prstGeom prst="line">
            <a:avLst/>
          </a:prstGeom>
          <a:ln w="44450" cap="flat" cmpd="sng">
            <a:solidFill>
              <a:schemeClr val="tx1"/>
            </a:solidFill>
            <a:prstDash val="solid"/>
            <a:round/>
            <a:headEnd type="none" w="med" len="med"/>
            <a:tailEnd type="triangle" w="sm" len="lg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57352" name="Picture 10" descr="D-1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94D8EF"/>
              </a:clrFrom>
              <a:clrTo>
                <a:srgbClr val="94D8E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69494" y="3988594"/>
            <a:ext cx="1025129" cy="10084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53" name="Picture 11" descr="d-2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94D8EF"/>
              </a:clrFrom>
              <a:clrTo>
                <a:srgbClr val="94D8E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1881" y="2943225"/>
            <a:ext cx="972741" cy="962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7354" name="Text Box 7"/>
          <p:cNvSpPr txBox="1"/>
          <p:nvPr/>
        </p:nvSpPr>
        <p:spPr>
          <a:xfrm>
            <a:off x="5298281" y="3125392"/>
            <a:ext cx="1352550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黑体" panose="02010609060101010101" pitchFamily="49" charset="-122"/>
              </a:rPr>
              <a:t>正面朝上</a:t>
            </a:r>
          </a:p>
        </p:txBody>
      </p:sp>
      <p:sp>
        <p:nvSpPr>
          <p:cNvPr id="57355" name="Text Box 8"/>
          <p:cNvSpPr txBox="1"/>
          <p:nvPr/>
        </p:nvSpPr>
        <p:spPr>
          <a:xfrm>
            <a:off x="5243513" y="4475560"/>
            <a:ext cx="1298972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黑体" panose="02010609060101010101" pitchFamily="49" charset="-122"/>
              </a:rPr>
              <a:t>反面朝上</a:t>
            </a:r>
          </a:p>
        </p:txBody>
      </p:sp>
      <p:sp>
        <p:nvSpPr>
          <p:cNvPr id="16397" name="文本框 16396"/>
          <p:cNvSpPr txBox="1"/>
          <p:nvPr/>
        </p:nvSpPr>
        <p:spPr>
          <a:xfrm>
            <a:off x="5101828" y="1134666"/>
            <a:ext cx="757238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两种</a:t>
            </a:r>
          </a:p>
        </p:txBody>
      </p:sp>
      <p:sp>
        <p:nvSpPr>
          <p:cNvPr id="16404" name="文本框 16403"/>
          <p:cNvSpPr txBox="1"/>
          <p:nvPr/>
        </p:nvSpPr>
        <p:spPr>
          <a:xfrm>
            <a:off x="7015162" y="1738313"/>
            <a:ext cx="757238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相等</a:t>
            </a:r>
          </a:p>
        </p:txBody>
      </p:sp>
      <p:graphicFrame>
        <p:nvGraphicFramePr>
          <p:cNvPr id="15364" name="对象 15363"/>
          <p:cNvGraphicFramePr>
            <a:graphicFrameLocks noChangeAspect="1"/>
          </p:cNvGraphicFramePr>
          <p:nvPr/>
        </p:nvGraphicFramePr>
        <p:xfrm>
          <a:off x="6831806" y="2286001"/>
          <a:ext cx="395288" cy="726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6" imgW="152400" imgH="393700" progId="Equation.DSMT4">
                  <p:embed/>
                </p:oleObj>
              </mc:Choice>
              <mc:Fallback>
                <p:oleObj r:id="rId6" imgW="152400" imgH="39370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31806" y="2286001"/>
                        <a:ext cx="395288" cy="72628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1" animBg="1"/>
      <p:bldP spid="57354" grpId="1"/>
      <p:bldP spid="57355" grpId="1"/>
      <p:bldP spid="16397" grpId="1"/>
      <p:bldP spid="16397" grpId="2"/>
      <p:bldP spid="16404" grpId="1"/>
      <p:bldP spid="16404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9457"/>
          <p:cNvSpPr/>
          <p:nvPr/>
        </p:nvSpPr>
        <p:spPr>
          <a:xfrm>
            <a:off x="931069" y="1628776"/>
            <a:ext cx="6527006" cy="53006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(1)</a:t>
            </a:r>
            <a:r>
              <a:rPr lang="zh-CN" altLang="en-US" sz="2400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每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一次活动中，可能出现的结果只有</a:t>
            </a:r>
            <a:r>
              <a:rPr lang="zh-CN" altLang="en-US" sz="3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有限个</a:t>
            </a:r>
            <a:r>
              <a:rPr lang="zh-CN" altLang="en-US" sz="2400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；</a:t>
            </a:r>
            <a:endParaRPr lang="zh-CN" altLang="en-US" sz="2400" noProof="1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459" name="矩形 19458"/>
          <p:cNvSpPr/>
          <p:nvPr/>
        </p:nvSpPr>
        <p:spPr>
          <a:xfrm>
            <a:off x="931069" y="2216944"/>
            <a:ext cx="7114768" cy="5309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(2)每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一次活动中，各种结果出现的</a:t>
            </a:r>
            <a:r>
              <a:rPr lang="zh-CN" altLang="en-US" sz="3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可能性相等。</a:t>
            </a:r>
          </a:p>
        </p:txBody>
      </p:sp>
      <p:sp>
        <p:nvSpPr>
          <p:cNvPr id="58371" name="矩形 19459"/>
          <p:cNvSpPr/>
          <p:nvPr/>
        </p:nvSpPr>
        <p:spPr>
          <a:xfrm>
            <a:off x="931069" y="1190625"/>
            <a:ext cx="2880360" cy="43767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具有两个共同特征：</a:t>
            </a:r>
          </a:p>
        </p:txBody>
      </p:sp>
      <p:sp>
        <p:nvSpPr>
          <p:cNvPr id="41988" name="矩形 19460"/>
          <p:cNvSpPr>
            <a:spLocks noTextEdit="1"/>
          </p:cNvSpPr>
          <p:nvPr/>
        </p:nvSpPr>
        <p:spPr>
          <a:xfrm>
            <a:off x="930831" y="642938"/>
            <a:ext cx="5167313" cy="417910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  <a:normAutofit fontScale="90000" lnSpcReduction="10000"/>
          </a:bodyPr>
          <a:lstStyle/>
          <a:p>
            <a:pPr algn="ctr" fontAlgn="base"/>
            <a:r>
              <a:rPr lang="zh-CN" altLang="en-US" sz="27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上述活动都具有什么样的共同特点？</a:t>
            </a:r>
          </a:p>
        </p:txBody>
      </p:sp>
      <p:sp>
        <p:nvSpPr>
          <p:cNvPr id="19462" name="矩形 19461"/>
          <p:cNvSpPr/>
          <p:nvPr/>
        </p:nvSpPr>
        <p:spPr>
          <a:xfrm>
            <a:off x="922734" y="3413284"/>
            <a:ext cx="7298531" cy="173021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具有上述特点的试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验，我们可以用事件所包含的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各种可能的结果数在全部可能的结果数中所占的比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，来表示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事件发生的概率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9463" name="文本框 19462"/>
          <p:cNvSpPr txBox="1"/>
          <p:nvPr/>
        </p:nvSpPr>
        <p:spPr>
          <a:xfrm>
            <a:off x="1521619" y="2746772"/>
            <a:ext cx="6100763" cy="7610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在这些活动中出现的事件为</a:t>
            </a:r>
            <a:r>
              <a:rPr lang="zh-CN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等可能事件。</a:t>
            </a:r>
            <a:endParaRPr lang="en-US" altLang="zh-CN" sz="3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9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2" grpId="0"/>
      <p:bldP spid="194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/>
          </p:cNvSpPr>
          <p:nvPr/>
        </p:nvSpPr>
        <p:spPr>
          <a:xfrm>
            <a:off x="1597819" y="1171575"/>
            <a:ext cx="6122194" cy="3358754"/>
          </a:xfrm>
          <a:prstGeom prst="rect">
            <a:avLst/>
          </a:prstGeom>
          <a:noFill/>
          <a:ln w="28575" cmpd="sng">
            <a:solidFill>
              <a:srgbClr val="008080"/>
            </a:solidFill>
            <a:prstDash val="sysDash"/>
          </a:ln>
        </p:spPr>
        <p:txBody>
          <a:bodyPr lIns="68580" tIns="34290" rIns="68580" bIns="34290"/>
          <a:lstStyle>
            <a:lvl1pPr marL="292100" indent="-2921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9000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1905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205" indent="-18288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8288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990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 panose="05020102010507070707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990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 panose="05020102010507070707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990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 panose="05020102010507070707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990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 panose="05020102010507070707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 eaLnBrk="1" hangingPunct="1">
              <a:lnSpc>
                <a:spcPct val="130000"/>
              </a:lnSpc>
              <a:buNone/>
              <a:defRPr/>
            </a:pPr>
            <a:r>
              <a:rPr lang="zh-CN" altLang="en-US" sz="1800" noProof="1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一般地，如果一个试验有</a:t>
            </a:r>
            <a:r>
              <a:rPr lang="en-US" altLang="zh-CN" sz="24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个等可能的结果，事件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包含其中的</a:t>
            </a:r>
            <a:r>
              <a:rPr lang="en-US" altLang="zh-CN" sz="24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个结果，那么事件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发生的概率为：</a:t>
            </a:r>
          </a:p>
          <a:p>
            <a:pPr marL="616585" lvl="2" indent="-142875" eaLnBrk="1" hangingPunct="1">
              <a:lnSpc>
                <a:spcPct val="130000"/>
              </a:lnSpc>
              <a:spcBef>
                <a:spcPts val="300"/>
              </a:spcBef>
              <a:buNone/>
              <a:defRPr/>
            </a:pPr>
            <a:r>
              <a:rPr lang="zh-CN" altLang="en-US" sz="1200" noProof="1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lang="zh-CN" altLang="en-US" sz="1800" noProof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altLang="zh-CN" sz="1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461267" y="3027878"/>
          <a:ext cx="1617821" cy="929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r:id="rId4" imgW="685800" imgH="393700" progId="Equation.KSEE3">
                  <p:embed/>
                </p:oleObj>
              </mc:Choice>
              <mc:Fallback>
                <p:oleObj r:id="rId4" imgW="685800" imgH="393700" progId="Equation.KSEE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61267" y="3027878"/>
                        <a:ext cx="1617821" cy="9296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5" name="圆角矩形 31"/>
          <p:cNvSpPr/>
          <p:nvPr/>
        </p:nvSpPr>
        <p:spPr>
          <a:xfrm>
            <a:off x="819150" y="411957"/>
            <a:ext cx="1943100" cy="592931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pPr algn="ctr"/>
            <a:r>
              <a:rPr lang="zh-CN" altLang="en-US" sz="33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归纳总结</a:t>
            </a:r>
          </a:p>
        </p:txBody>
      </p:sp>
      <p:sp>
        <p:nvSpPr>
          <p:cNvPr id="5" name="椭圆形标注 4"/>
          <p:cNvSpPr/>
          <p:nvPr/>
        </p:nvSpPr>
        <p:spPr>
          <a:xfrm rot="19980000">
            <a:off x="3323034" y="2575322"/>
            <a:ext cx="446485" cy="689372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>
            <a:scene3d>
              <a:camera prst="orthographicFront"/>
              <a:lightRig rig="threePt" dir="t"/>
            </a:scene3d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algn="ctr"/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概率</a:t>
            </a:r>
          </a:p>
        </p:txBody>
      </p:sp>
      <p:sp>
        <p:nvSpPr>
          <p:cNvPr id="6" name="云形标注 5"/>
          <p:cNvSpPr/>
          <p:nvPr/>
        </p:nvSpPr>
        <p:spPr>
          <a:xfrm rot="540000">
            <a:off x="3913584" y="2133595"/>
            <a:ext cx="866775" cy="1040606"/>
          </a:xfrm>
          <a:prstGeom prst="cloud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>
            <a:scene3d>
              <a:camera prst="orthographicFront"/>
              <a:lightRig rig="threePt" dir="t"/>
            </a:scene3d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algn="ctr"/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事件</a:t>
            </a:r>
            <a:r>
              <a:rPr lang="en-US" altLang="zh-CN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7" name="横卷形 6"/>
          <p:cNvSpPr/>
          <p:nvPr/>
        </p:nvSpPr>
        <p:spPr>
          <a:xfrm>
            <a:off x="5217319" y="2639616"/>
            <a:ext cx="1651397" cy="846535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algn="ctr"/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事件</a:t>
            </a:r>
            <a:r>
              <a:rPr lang="en-US" altLang="zh-CN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发生的结果数</a:t>
            </a:r>
          </a:p>
        </p:txBody>
      </p:sp>
      <p:cxnSp>
        <p:nvCxnSpPr>
          <p:cNvPr id="8" name="直接箭头连接符 7"/>
          <p:cNvCxnSpPr>
            <a:stCxn id="7" idx="1"/>
          </p:cNvCxnSpPr>
          <p:nvPr/>
        </p:nvCxnSpPr>
        <p:spPr>
          <a:xfrm flipH="1">
            <a:off x="4895850" y="3063478"/>
            <a:ext cx="321469" cy="210741"/>
          </a:xfrm>
          <a:prstGeom prst="straightConnector1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波形 9"/>
          <p:cNvSpPr/>
          <p:nvPr/>
        </p:nvSpPr>
        <p:spPr>
          <a:xfrm>
            <a:off x="5250657" y="3505200"/>
            <a:ext cx="1584722" cy="1025129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algn="ctr"/>
            <a:r>
              <a:rPr lang="zh-CN" altLang="en-US" sz="21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所有可能发生的结果数</a:t>
            </a:r>
          </a:p>
        </p:txBody>
      </p:sp>
      <p:cxnSp>
        <p:nvCxnSpPr>
          <p:cNvPr id="11" name="直接箭头连接符 10"/>
          <p:cNvCxnSpPr>
            <a:stCxn id="10" idx="1"/>
          </p:cNvCxnSpPr>
          <p:nvPr/>
        </p:nvCxnSpPr>
        <p:spPr>
          <a:xfrm flipH="1" flipV="1">
            <a:off x="4917281" y="3894535"/>
            <a:ext cx="333375" cy="122635"/>
          </a:xfrm>
          <a:prstGeom prst="straightConnector1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1" animBg="1"/>
      <p:bldP spid="5" grpId="1" animBg="1"/>
      <p:bldP spid="5" grpId="2" bldLvl="0" animBg="1"/>
      <p:bldP spid="6" grpId="1" animBg="1"/>
      <p:bldP spid="6" grpId="2" bldLvl="0" animBg="1"/>
      <p:bldP spid="7" grpId="1" animBg="1"/>
      <p:bldP spid="7" grpId="2" bldLvl="0" animBg="1"/>
      <p:bldP spid="1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28"/>
          <p:cNvSpPr txBox="1"/>
          <p:nvPr/>
        </p:nvSpPr>
        <p:spPr>
          <a:xfrm>
            <a:off x="1153717" y="1127760"/>
            <a:ext cx="5887640" cy="139731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400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任意掷一枚质地均匀骰子</a:t>
            </a:r>
          </a:p>
          <a:p>
            <a:pPr algn="just">
              <a:lnSpc>
                <a:spcPct val="12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）掷出的点数大于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的概率是多少？</a:t>
            </a:r>
          </a:p>
          <a:p>
            <a:pPr algn="just">
              <a:lnSpc>
                <a:spcPct val="12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）掷出的点数是偶数的概率是多少？</a:t>
            </a:r>
          </a:p>
        </p:txBody>
      </p:sp>
      <p:sp>
        <p:nvSpPr>
          <p:cNvPr id="20509" name="Text Box 29"/>
          <p:cNvSpPr txBox="1"/>
          <p:nvPr/>
        </p:nvSpPr>
        <p:spPr>
          <a:xfrm>
            <a:off x="1327615" y="2730653"/>
            <a:ext cx="6226867" cy="174783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解：任意掷一枚质地均匀的骰子，所有可能的</a:t>
            </a:r>
          </a:p>
          <a:p>
            <a:pPr algn="just">
              <a:lnSpc>
                <a:spcPct val="13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结果有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种：掷出的点数分别是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1,2,3,4,5,6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，因为骰子是质地均匀的，所以每种结果出现的可能性相等。</a:t>
            </a:r>
            <a:endParaRPr lang="en-US" altLang="zh-CN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0420" name="图片 1"/>
          <p:cNvPicPr>
            <a:picLocks noGrp="1"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710363" y="-27384"/>
            <a:ext cx="1137047" cy="1154906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" name="组合 7"/>
          <p:cNvGrpSpPr/>
          <p:nvPr/>
        </p:nvGrpSpPr>
        <p:grpSpPr>
          <a:xfrm>
            <a:off x="214343" y="226637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例题讲解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144"/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144"/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144"/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144"/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144"/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144"/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144"/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144"/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144"/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144"/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144"/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144"/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144"/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144"/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1269</Words>
  <Application>Microsoft Office PowerPoint</Application>
  <PresentationFormat>全屏显示(16:9)</PresentationFormat>
  <Paragraphs>107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等线</vt:lpstr>
      <vt:lpstr>仿宋_GB2312</vt:lpstr>
      <vt:lpstr>黑体</vt:lpstr>
      <vt:lpstr>宋体</vt:lpstr>
      <vt:lpstr>微软雅黑</vt:lpstr>
      <vt:lpstr>Arial</vt:lpstr>
      <vt:lpstr>Calibri</vt:lpstr>
      <vt:lpstr>Times New Roman</vt:lpstr>
      <vt:lpstr>Wingdings 2</vt:lpstr>
      <vt:lpstr>WWW.2PPT.COM
</vt:lpstr>
      <vt:lpstr>Equation.KSEE3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2023-01-16T21:11:58Z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FFECF54AAB5D4FDC915B16DE28FDCC28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