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61" r:id="rId5"/>
    <p:sldId id="269" r:id="rId6"/>
    <p:sldId id="271" r:id="rId7"/>
    <p:sldId id="275" r:id="rId8"/>
    <p:sldId id="295" r:id="rId9"/>
    <p:sldId id="293" r:id="rId10"/>
    <p:sldId id="322" r:id="rId11"/>
    <p:sldId id="339" r:id="rId12"/>
    <p:sldId id="340" r:id="rId13"/>
    <p:sldId id="341" r:id="rId14"/>
    <p:sldId id="288" r:id="rId15"/>
    <p:sldId id="290"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黑体" panose="02010609060101010101" pitchFamily="49" charset="-122"/>
      <p:regular r:id="rId23"/>
    </p:embeddedFont>
    <p:embeddedFont>
      <p:font typeface="OPPOSans H" panose="02010600030101010101" charset="-122"/>
      <p:regular r:id="rId24"/>
    </p:embeddedFont>
    <p:embeddedFont>
      <p:font typeface="OPPOSans R" panose="02010600030101010101" charset="-122"/>
      <p:regular r:id="rId25"/>
    </p:embeddedFont>
    <p:embeddedFont>
      <p:font typeface="OPPOSans B" panose="02010600030101010101" charset="-122"/>
      <p:regular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09" autoAdjust="0"/>
    <p:restoredTop sz="94660"/>
  </p:normalViewPr>
  <p:slideViewPr>
    <p:cSldViewPr snapToGrid="0">
      <p:cViewPr varScale="1">
        <p:scale>
          <a:sx n="103" d="100"/>
          <a:sy n="103" d="100"/>
        </p:scale>
        <p:origin x="6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7CB25EB0-04BF-4415-A115-13BCFA342740}" type="datetimeFigureOut">
              <a:rPr lang="zh-CN" altLang="en-US" smtClean="0"/>
              <a:t>2023-01-17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70BD59A5-E156-4BAD-AA5D-674FF999990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noTextEdit="1"/>
          </p:cNvSpPr>
          <p:nvPr>
            <p:ph type="sldImg" idx="4294967295"/>
          </p:nvPr>
        </p:nvSpPr>
        <p:spPr>
          <a:ln>
            <a:miter lim="800000"/>
          </a:ln>
        </p:spPr>
      </p:sp>
      <p:sp>
        <p:nvSpPr>
          <p:cNvPr id="9218"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A92445-CB5B-45B3-AD92-421041CB8CF4}"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E24681-BF03-4437-AC3C-B3AE33B418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POSans R" panose="00020600040101010101" pitchFamily="18" charset="-122"/>
                <a:ea typeface="OPPOSans R" panose="00020600040101010101" pitchFamily="18" charset="-122"/>
              </a:defRPr>
            </a:lvl1pPr>
          </a:lstStyle>
          <a:p>
            <a:fld id="{5EA92445-CB5B-45B3-AD92-421041CB8CF4}" type="datetimeFigureOut">
              <a:rPr lang="zh-CN" altLang="en-US" smtClean="0"/>
              <a:t>2023-01-17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POSans R" panose="00020600040101010101" pitchFamily="18" charset="-122"/>
                <a:ea typeface="OPPOSans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POSans R" panose="00020600040101010101" pitchFamily="18" charset="-122"/>
                <a:ea typeface="OPPOSans R" panose="00020600040101010101" pitchFamily="18" charset="-122"/>
              </a:defRPr>
            </a:lvl1pPr>
          </a:lstStyle>
          <a:p>
            <a:fld id="{C5E24681-BF03-4437-AC3C-B3AE33B4181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OPPOSans R" panose="00020600040101010101" pitchFamily="18" charset="-122"/>
          <a:ea typeface="OPPOSans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POSans R" panose="00020600040101010101" pitchFamily="18" charset="-122"/>
          <a:ea typeface="OPPOSans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POSans R" panose="00020600040101010101" pitchFamily="18" charset="-122"/>
          <a:ea typeface="OPPOSans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POSans R" panose="00020600040101010101" pitchFamily="18" charset="-122"/>
          <a:ea typeface="OPPOSans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 y="0"/>
            <a:ext cx="13141534" cy="6858000"/>
            <a:chOff x="2" y="0"/>
            <a:chExt cx="13141534" cy="685800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91346"/>
            <a:stretch>
              <a:fillRect/>
            </a:stretch>
          </p:blipFill>
          <p:spPr>
            <a:xfrm>
              <a:off x="2" y="0"/>
              <a:ext cx="12191998" cy="6858000"/>
            </a:xfrm>
            <a:custGeom>
              <a:avLst/>
              <a:gdLst>
                <a:gd name="connsiteX0" fmla="*/ 0 w 12191998"/>
                <a:gd name="connsiteY0" fmla="*/ 0 h 6858000"/>
                <a:gd name="connsiteX1" fmla="*/ 12191998 w 12191998"/>
                <a:gd name="connsiteY1" fmla="*/ 0 h 6858000"/>
                <a:gd name="connsiteX2" fmla="*/ 12191998 w 12191998"/>
                <a:gd name="connsiteY2" fmla="*/ 6858000 h 6858000"/>
                <a:gd name="connsiteX3" fmla="*/ 0 w 121919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8" h="6858000">
                  <a:moveTo>
                    <a:pt x="0" y="0"/>
                  </a:moveTo>
                  <a:lnTo>
                    <a:pt x="12191998" y="0"/>
                  </a:lnTo>
                  <a:lnTo>
                    <a:pt x="12191998" y="6858000"/>
                  </a:lnTo>
                  <a:lnTo>
                    <a:pt x="0" y="6858000"/>
                  </a:lnTo>
                  <a:close/>
                </a:path>
              </a:pathLst>
            </a:cu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rcRect r="5329"/>
            <a:stretch>
              <a:fillRect/>
            </a:stretch>
          </p:blipFill>
          <p:spPr>
            <a:xfrm>
              <a:off x="3395133" y="0"/>
              <a:ext cx="9746403" cy="6858000"/>
            </a:xfrm>
            <a:custGeom>
              <a:avLst/>
              <a:gdLst>
                <a:gd name="connsiteX0" fmla="*/ 0 w 9746403"/>
                <a:gd name="connsiteY0" fmla="*/ 0 h 6858000"/>
                <a:gd name="connsiteX1" fmla="*/ 9746403 w 9746403"/>
                <a:gd name="connsiteY1" fmla="*/ 0 h 6858000"/>
                <a:gd name="connsiteX2" fmla="*/ 9746403 w 9746403"/>
                <a:gd name="connsiteY2" fmla="*/ 6858000 h 6858000"/>
                <a:gd name="connsiteX3" fmla="*/ 0 w 97464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46403" h="6858000">
                  <a:moveTo>
                    <a:pt x="0" y="0"/>
                  </a:moveTo>
                  <a:lnTo>
                    <a:pt x="9746403" y="0"/>
                  </a:lnTo>
                  <a:lnTo>
                    <a:pt x="9746403" y="6858000"/>
                  </a:lnTo>
                  <a:lnTo>
                    <a:pt x="0" y="6858000"/>
                  </a:lnTo>
                  <a:close/>
                </a:path>
              </a:pathLst>
            </a:custGeom>
          </p:spPr>
        </p:pic>
      </p:grpSp>
      <p:sp>
        <p:nvSpPr>
          <p:cNvPr id="15" name="文本框 14"/>
          <p:cNvSpPr txBox="1"/>
          <p:nvPr/>
        </p:nvSpPr>
        <p:spPr>
          <a:xfrm>
            <a:off x="672931" y="2504459"/>
            <a:ext cx="6560990" cy="830997"/>
          </a:xfrm>
          <a:prstGeom prst="rect">
            <a:avLst/>
          </a:prstGeom>
          <a:noFill/>
          <a:ln w="9525">
            <a:noFill/>
          </a:ln>
        </p:spPr>
        <p:txBody>
          <a:bodyPr wrap="square">
            <a:spAutoFit/>
          </a:bodyPr>
          <a:lstStyle/>
          <a:p>
            <a:pPr fontAlgn="auto">
              <a:defRPr/>
            </a:pPr>
            <a:r>
              <a:rPr lang="en-US" altLang="zh-CN" sz="4800" noProof="1">
                <a:solidFill>
                  <a:schemeClr val="accent2"/>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1.2  </a:t>
            </a:r>
            <a:r>
              <a:rPr lang="zh-CN" altLang="en-US"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观察物体（</a:t>
            </a:r>
            <a:r>
              <a:rPr lang="en-US" altLang="zh-CN"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2</a:t>
            </a:r>
            <a:r>
              <a:rPr lang="zh-CN" altLang="en-US"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a:t>
            </a:r>
          </a:p>
        </p:txBody>
      </p:sp>
      <p:sp>
        <p:nvSpPr>
          <p:cNvPr id="17" name="文本框 16"/>
          <p:cNvSpPr txBox="1"/>
          <p:nvPr/>
        </p:nvSpPr>
        <p:spPr>
          <a:xfrm>
            <a:off x="672931" y="1779905"/>
            <a:ext cx="5211445" cy="461665"/>
          </a:xfrm>
          <a:prstGeom prst="rect">
            <a:avLst/>
          </a:prstGeom>
          <a:noFill/>
          <a:ln w="9525">
            <a:noFill/>
          </a:ln>
        </p:spPr>
        <p:txBody>
          <a:bodyPr wrap="square">
            <a:spAutoFit/>
          </a:bodyPr>
          <a:lstStyle/>
          <a:p>
            <a:pPr fontAlgn="auto">
              <a:defRPr/>
            </a:pPr>
            <a:r>
              <a:rPr lang="zh-CN" altLang="en-US" sz="2400" noProof="1">
                <a:solidFill>
                  <a:schemeClr val="accent2"/>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五年级下册数学</a:t>
            </a:r>
            <a:r>
              <a:rPr lang="zh-CN" altLang="en-US" sz="2400" noProof="1">
                <a:solidFill>
                  <a:schemeClr val="tx1">
                    <a:lumMod val="65000"/>
                    <a:lumOff val="35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（人教版）</a:t>
            </a:r>
          </a:p>
        </p:txBody>
      </p:sp>
      <p:sp>
        <p:nvSpPr>
          <p:cNvPr id="18" name="平行四边形 17"/>
          <p:cNvSpPr/>
          <p:nvPr/>
        </p:nvSpPr>
        <p:spPr>
          <a:xfrm>
            <a:off x="-400260" y="1008360"/>
            <a:ext cx="3261360" cy="306090"/>
          </a:xfrm>
          <a:prstGeom prst="parallelogram">
            <a:avLst>
              <a:gd name="adj" fmla="val 673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9" name="平行四边形 18"/>
          <p:cNvSpPr/>
          <p:nvPr/>
        </p:nvSpPr>
        <p:spPr>
          <a:xfrm>
            <a:off x="-217380" y="1210926"/>
            <a:ext cx="3261360" cy="306090"/>
          </a:xfrm>
          <a:prstGeom prst="parallelogram">
            <a:avLst>
              <a:gd name="adj" fmla="val 6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24" name="文本框 23"/>
          <p:cNvSpPr txBox="1"/>
          <p:nvPr/>
        </p:nvSpPr>
        <p:spPr>
          <a:xfrm>
            <a:off x="672931" y="3725842"/>
            <a:ext cx="6190856" cy="369332"/>
          </a:xfrm>
          <a:prstGeom prst="rect">
            <a:avLst/>
          </a:prstGeom>
          <a:noFill/>
          <a:ln w="9525">
            <a:noFill/>
          </a:ln>
        </p:spPr>
        <p:txBody>
          <a:bodyPr wrap="square">
            <a:spAutoFit/>
          </a:bodyPr>
          <a:lstStyle/>
          <a:p>
            <a:pPr algn="dist" fontAlgn="auto">
              <a:defRPr/>
            </a:pPr>
            <a:r>
              <a:rPr lang="en-US" altLang="zh-CN" noProof="1">
                <a:solidFill>
                  <a:schemeClr val="tx1">
                    <a:lumMod val="65000"/>
                    <a:lumOff val="35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OBSERVE THE OBJECT</a:t>
            </a:r>
            <a:endParaRPr lang="zh-CN" altLang="en-US" noProof="1">
              <a:solidFill>
                <a:schemeClr val="tx1">
                  <a:lumMod val="65000"/>
                  <a:lumOff val="35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sp>
        <p:nvSpPr>
          <p:cNvPr id="25" name="文本框 24"/>
          <p:cNvSpPr txBox="1"/>
          <p:nvPr/>
        </p:nvSpPr>
        <p:spPr>
          <a:xfrm>
            <a:off x="672932" y="4301370"/>
            <a:ext cx="2722201" cy="460834"/>
          </a:xfrm>
          <a:prstGeom prst="parallelogram">
            <a:avLst/>
          </a:prstGeom>
          <a:solidFill>
            <a:schemeClr val="accent2"/>
          </a:solidFill>
          <a:ln w="9525">
            <a:noFill/>
          </a:ln>
        </p:spPr>
        <p:txBody>
          <a:bodyPr wrap="square">
            <a:spAutoFit/>
          </a:bodyPr>
          <a:lstStyle/>
          <a:p>
            <a:pPr algn="ctr" fontAlgn="auto">
              <a:defRPr/>
            </a:pPr>
            <a:r>
              <a:rPr lang="zh-CN" altLang="en-US" noProof="1" smtClean="0">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授课人：</a:t>
            </a:r>
            <a:r>
              <a:rPr lang="en-US" altLang="zh-CN" noProof="1" smtClean="0">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PPT818</a:t>
            </a:r>
            <a:endPar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cxnSp>
        <p:nvCxnSpPr>
          <p:cNvPr id="27" name="直接连接符 26"/>
          <p:cNvCxnSpPr/>
          <p:nvPr/>
        </p:nvCxnSpPr>
        <p:spPr>
          <a:xfrm>
            <a:off x="3395133" y="4537276"/>
            <a:ext cx="33330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 y="5173884"/>
            <a:ext cx="2861099"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4" grpId="0"/>
      <p:bldP spid="2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
        <p:nvSpPr>
          <p:cNvPr id="16" name="Text Box 22"/>
          <p:cNvSpPr txBox="1">
            <a:spLocks noChangeArrowheads="1"/>
          </p:cNvSpPr>
          <p:nvPr/>
        </p:nvSpPr>
        <p:spPr bwMode="auto">
          <a:xfrm>
            <a:off x="644525" y="1795576"/>
            <a:ext cx="10550525" cy="53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2. </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哪个几何体符合要求？在对的括号里打“√”。 </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（选自教材</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P4</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T5</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p>
        </p:txBody>
      </p:sp>
      <p:pic>
        <p:nvPicPr>
          <p:cNvPr id="1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99" y="2618703"/>
            <a:ext cx="106838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a:spLocks noChangeArrowheads="1"/>
          </p:cNvSpPr>
          <p:nvPr/>
        </p:nvSpPr>
        <p:spPr bwMode="auto">
          <a:xfrm>
            <a:off x="6502717" y="3197870"/>
            <a:ext cx="1000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
        <p:nvSpPr>
          <p:cNvPr id="3" name="矩形 5"/>
          <p:cNvSpPr>
            <a:spLocks noChangeArrowheads="1"/>
          </p:cNvSpPr>
          <p:nvPr/>
        </p:nvSpPr>
        <p:spPr bwMode="auto">
          <a:xfrm>
            <a:off x="831850" y="4177656"/>
            <a:ext cx="11034712" cy="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搭的这组积木，从正面看是</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____</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，从左面看是</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____</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a:t>
            </a:r>
            <a:endParaRPr lang="zh-CN" altLang="en-US" sz="2400" dirty="0">
              <a:solidFill>
                <a:srgbClr val="008000"/>
              </a:solidFill>
              <a:latin typeface="OPPOSans R" panose="00020600040101010101" pitchFamily="18" charset="-122"/>
              <a:ea typeface="OPPOSans R" panose="00020600040101010101" pitchFamily="18" charset="-122"/>
              <a:sym typeface="OPPOSans R" panose="00020600040101010101" pitchFamily="18" charset="-122"/>
            </a:endParaRPr>
          </a:p>
        </p:txBody>
      </p:sp>
      <p:pic>
        <p:nvPicPr>
          <p:cNvPr id="4" name="Picture 6" descr="C:\Users\Administrator\Desktop\图片2.png图片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a:fillRect/>
          </a:stretch>
        </p:blipFill>
        <p:spPr bwMode="auto">
          <a:xfrm>
            <a:off x="1487427" y="1771635"/>
            <a:ext cx="9675873" cy="223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0698" y="4836145"/>
            <a:ext cx="8650605" cy="17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4659942" y="4116318"/>
            <a:ext cx="545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①</a:t>
            </a:r>
          </a:p>
        </p:txBody>
      </p:sp>
      <p:sp>
        <p:nvSpPr>
          <p:cNvPr id="7" name="TextBox 7"/>
          <p:cNvSpPr txBox="1">
            <a:spLocks noChangeArrowheads="1"/>
          </p:cNvSpPr>
          <p:nvPr/>
        </p:nvSpPr>
        <p:spPr bwMode="auto">
          <a:xfrm>
            <a:off x="6907412" y="4177656"/>
            <a:ext cx="545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③</a:t>
            </a:r>
          </a:p>
        </p:txBody>
      </p:sp>
      <p:sp>
        <p:nvSpPr>
          <p:cNvPr id="8" name="矩形 1"/>
          <p:cNvSpPr>
            <a:spLocks noChangeArrowheads="1"/>
          </p:cNvSpPr>
          <p:nvPr/>
        </p:nvSpPr>
        <p:spPr bwMode="auto">
          <a:xfrm>
            <a:off x="660400" y="1347788"/>
            <a:ext cx="681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a:t>
            </a:r>
            <a:endParaRPr lang="zh-CN" altLang="en-US" sz="2400" b="1" dirty="0">
              <a:latin typeface="OPPOSans R" panose="00020600040101010101" pitchFamily="18" charset="-122"/>
              <a:ea typeface="OPPOSans R" panose="00020600040101010101" pitchFamily="18" charset="-122"/>
              <a:sym typeface="OPPOSans R" panose="00020600040101010101" pitchFamily="18" charset="-122"/>
            </a:endParaRPr>
          </a:p>
        </p:txBody>
      </p:sp>
      <p:sp>
        <p:nvSpPr>
          <p:cNvPr id="9" name="文本框 2"/>
          <p:cNvSpPr txBox="1">
            <a:spLocks noChangeArrowheads="1"/>
          </p:cNvSpPr>
          <p:nvPr/>
        </p:nvSpPr>
        <p:spPr bwMode="auto">
          <a:xfrm>
            <a:off x="1028700" y="1347788"/>
            <a:ext cx="2953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（选自教材</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P4</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T7</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endParaRPr lang="zh-CN" altLang="en-US" sz="1200" b="1" dirty="0">
              <a:latin typeface="OPPOSans R" panose="00020600040101010101" pitchFamily="18" charset="-122"/>
              <a:ea typeface="OPPOSans R" panose="00020600040101010101" pitchFamily="18" charset="-122"/>
              <a:sym typeface="OPPOSans R" panose="00020600040101010101" pitchFamily="18" charset="-122"/>
            </a:endParaRPr>
          </a:p>
        </p:txBody>
      </p:sp>
      <p:pic>
        <p:nvPicPr>
          <p:cNvPr id="10" name="图片 1" descr="图片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879" y="2184509"/>
            <a:ext cx="2106086" cy="201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 descr="图片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214" y="2184509"/>
            <a:ext cx="1648493" cy="17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
        <p:nvSpPr>
          <p:cNvPr id="3" name="立方体 2"/>
          <p:cNvSpPr/>
          <p:nvPr/>
        </p:nvSpPr>
        <p:spPr>
          <a:xfrm>
            <a:off x="4902200" y="4963306"/>
            <a:ext cx="844550" cy="785813"/>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 name="矩形 5"/>
          <p:cNvSpPr>
            <a:spLocks noChangeArrowheads="1"/>
          </p:cNvSpPr>
          <p:nvPr/>
        </p:nvSpPr>
        <p:spPr bwMode="auto">
          <a:xfrm>
            <a:off x="1668780" y="3722284"/>
            <a:ext cx="2127250"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a:solidFill>
                  <a:srgbClr val="FF0000"/>
                </a:solidFill>
                <a:latin typeface="OPPOSans R" panose="00020600040101010101" pitchFamily="18" charset="-122"/>
                <a:ea typeface="OPPOSans R" panose="00020600040101010101" pitchFamily="18" charset="-122"/>
                <a:sym typeface="OPPOSans R" panose="00020600040101010101" pitchFamily="18" charset="-122"/>
              </a:rPr>
              <a:t>从正面看</a:t>
            </a:r>
          </a:p>
        </p:txBody>
      </p:sp>
      <p:sp>
        <p:nvSpPr>
          <p:cNvPr id="5" name="矩形 5"/>
          <p:cNvSpPr>
            <a:spLocks noChangeArrowheads="1"/>
          </p:cNvSpPr>
          <p:nvPr/>
        </p:nvSpPr>
        <p:spPr bwMode="auto">
          <a:xfrm>
            <a:off x="5023167" y="3722284"/>
            <a:ext cx="2127250"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从上面看</a:t>
            </a:r>
          </a:p>
        </p:txBody>
      </p:sp>
      <p:sp>
        <p:nvSpPr>
          <p:cNvPr id="6" name="矩形 5"/>
          <p:cNvSpPr>
            <a:spLocks noChangeArrowheads="1"/>
          </p:cNvSpPr>
          <p:nvPr/>
        </p:nvSpPr>
        <p:spPr bwMode="auto">
          <a:xfrm>
            <a:off x="8323580" y="3722284"/>
            <a:ext cx="2127250"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a:solidFill>
                  <a:srgbClr val="FF0000"/>
                </a:solidFill>
                <a:latin typeface="OPPOSans R" panose="00020600040101010101" pitchFamily="18" charset="-122"/>
                <a:ea typeface="OPPOSans R" panose="00020600040101010101" pitchFamily="18" charset="-122"/>
                <a:sym typeface="OPPOSans R" panose="00020600040101010101" pitchFamily="18" charset="-122"/>
              </a:rPr>
              <a:t>从左面看</a:t>
            </a:r>
          </a:p>
        </p:txBody>
      </p:sp>
      <p:grpSp>
        <p:nvGrpSpPr>
          <p:cNvPr id="7" name="组合 36"/>
          <p:cNvGrpSpPr/>
          <p:nvPr/>
        </p:nvGrpSpPr>
        <p:grpSpPr bwMode="auto">
          <a:xfrm>
            <a:off x="660400" y="1264619"/>
            <a:ext cx="10899775" cy="2043150"/>
            <a:chOff x="982" y="-120"/>
            <a:chExt cx="17165" cy="3219"/>
          </a:xfrm>
        </p:grpSpPr>
        <p:sp>
          <p:nvSpPr>
            <p:cNvPr id="8" name="文本框 2"/>
            <p:cNvSpPr txBox="1">
              <a:spLocks noChangeArrowheads="1"/>
            </p:cNvSpPr>
            <p:nvPr/>
          </p:nvSpPr>
          <p:spPr bwMode="auto">
            <a:xfrm>
              <a:off x="982" y="459"/>
              <a:ext cx="17165" cy="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4. </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一个几何体，从正面看到的是                   ，从上面看到的是             ，从左面看到的是                     。摆一摆。</a:t>
              </a:r>
            </a:p>
          </p:txBody>
        </p:sp>
        <p:grpSp>
          <p:nvGrpSpPr>
            <p:cNvPr id="9" name="组合 14"/>
            <p:cNvGrpSpPr/>
            <p:nvPr/>
          </p:nvGrpSpPr>
          <p:grpSpPr bwMode="auto">
            <a:xfrm>
              <a:off x="14587" y="-120"/>
              <a:ext cx="1586" cy="1532"/>
              <a:chOff x="11269" y="572"/>
              <a:chExt cx="1927" cy="1930"/>
            </a:xfrm>
          </p:grpSpPr>
          <p:sp>
            <p:nvSpPr>
              <p:cNvPr id="23" name="矩形 22"/>
              <p:cNvSpPr/>
              <p:nvPr/>
            </p:nvSpPr>
            <p:spPr>
              <a:xfrm>
                <a:off x="12233" y="572"/>
                <a:ext cx="963"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24" name="矩形 23"/>
              <p:cNvSpPr/>
              <p:nvPr/>
            </p:nvSpPr>
            <p:spPr>
              <a:xfrm>
                <a:off x="11269" y="1538"/>
                <a:ext cx="963"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25" name="矩形 24"/>
              <p:cNvSpPr/>
              <p:nvPr/>
            </p:nvSpPr>
            <p:spPr>
              <a:xfrm>
                <a:off x="12231" y="1538"/>
                <a:ext cx="963"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grpSp>
        <p:grpSp>
          <p:nvGrpSpPr>
            <p:cNvPr id="10" name="组合 33"/>
            <p:cNvGrpSpPr/>
            <p:nvPr/>
          </p:nvGrpSpPr>
          <p:grpSpPr bwMode="auto">
            <a:xfrm>
              <a:off x="7965" y="-104"/>
              <a:ext cx="2378" cy="1527"/>
              <a:chOff x="7505" y="4335"/>
              <a:chExt cx="2378" cy="1528"/>
            </a:xfrm>
          </p:grpSpPr>
          <p:grpSp>
            <p:nvGrpSpPr>
              <p:cNvPr id="18" name="组合 28"/>
              <p:cNvGrpSpPr/>
              <p:nvPr/>
            </p:nvGrpSpPr>
            <p:grpSpPr bwMode="auto">
              <a:xfrm>
                <a:off x="8298" y="4335"/>
                <a:ext cx="1585" cy="1528"/>
                <a:chOff x="4186" y="2819"/>
                <a:chExt cx="1926" cy="1925"/>
              </a:xfrm>
            </p:grpSpPr>
            <p:sp>
              <p:nvSpPr>
                <p:cNvPr id="20" name="矩形 19"/>
                <p:cNvSpPr/>
                <p:nvPr/>
              </p:nvSpPr>
              <p:spPr>
                <a:xfrm>
                  <a:off x="5152" y="2819"/>
                  <a:ext cx="960" cy="966"/>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21" name="矩形 20"/>
                <p:cNvSpPr/>
                <p:nvPr/>
              </p:nvSpPr>
              <p:spPr>
                <a:xfrm>
                  <a:off x="4186" y="3778"/>
                  <a:ext cx="963" cy="962"/>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22" name="矩形 21"/>
                <p:cNvSpPr/>
                <p:nvPr/>
              </p:nvSpPr>
              <p:spPr>
                <a:xfrm>
                  <a:off x="5142" y="3781"/>
                  <a:ext cx="960" cy="963"/>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grpSp>
          <p:sp>
            <p:nvSpPr>
              <p:cNvPr id="19" name="矩形 18"/>
              <p:cNvSpPr/>
              <p:nvPr/>
            </p:nvSpPr>
            <p:spPr>
              <a:xfrm>
                <a:off x="7505" y="5097"/>
                <a:ext cx="792" cy="766"/>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grpSp>
        <p:grpSp>
          <p:nvGrpSpPr>
            <p:cNvPr id="11" name="组合 35"/>
            <p:cNvGrpSpPr/>
            <p:nvPr/>
          </p:nvGrpSpPr>
          <p:grpSpPr bwMode="auto">
            <a:xfrm>
              <a:off x="3751" y="1567"/>
              <a:ext cx="2378" cy="1532"/>
              <a:chOff x="3879" y="2853"/>
              <a:chExt cx="2378" cy="1532"/>
            </a:xfrm>
          </p:grpSpPr>
          <p:grpSp>
            <p:nvGrpSpPr>
              <p:cNvPr id="12" name="组合 6"/>
              <p:cNvGrpSpPr/>
              <p:nvPr/>
            </p:nvGrpSpPr>
            <p:grpSpPr bwMode="auto">
              <a:xfrm>
                <a:off x="3879" y="2853"/>
                <a:ext cx="1587" cy="1532"/>
                <a:chOff x="3904" y="2699"/>
                <a:chExt cx="1927" cy="1931"/>
              </a:xfrm>
            </p:grpSpPr>
            <p:sp>
              <p:nvSpPr>
                <p:cNvPr id="14" name="矩形 13"/>
                <p:cNvSpPr/>
                <p:nvPr/>
              </p:nvSpPr>
              <p:spPr>
                <a:xfrm>
                  <a:off x="3904" y="2699"/>
                  <a:ext cx="966"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16" name="矩形 15"/>
                <p:cNvSpPr/>
                <p:nvPr/>
              </p:nvSpPr>
              <p:spPr>
                <a:xfrm>
                  <a:off x="3904" y="3666"/>
                  <a:ext cx="966"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17" name="矩形 16"/>
                <p:cNvSpPr/>
                <p:nvPr/>
              </p:nvSpPr>
              <p:spPr>
                <a:xfrm>
                  <a:off x="4868" y="3666"/>
                  <a:ext cx="963"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grpSp>
          <p:sp>
            <p:nvSpPr>
              <p:cNvPr id="13" name="矩形 12"/>
              <p:cNvSpPr/>
              <p:nvPr/>
            </p:nvSpPr>
            <p:spPr>
              <a:xfrm>
                <a:off x="5465" y="3619"/>
                <a:ext cx="792" cy="765"/>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grpSp>
      </p:grpSp>
      <p:grpSp>
        <p:nvGrpSpPr>
          <p:cNvPr id="26" name="组合 25"/>
          <p:cNvGrpSpPr/>
          <p:nvPr/>
        </p:nvGrpSpPr>
        <p:grpSpPr bwMode="auto">
          <a:xfrm>
            <a:off x="1284287" y="4566431"/>
            <a:ext cx="2141538" cy="1373188"/>
            <a:chOff x="5454" y="7464"/>
            <a:chExt cx="4241" cy="2996"/>
          </a:xfrm>
        </p:grpSpPr>
        <p:sp>
          <p:nvSpPr>
            <p:cNvPr id="27" name="立方体 26"/>
            <p:cNvSpPr/>
            <p:nvPr/>
          </p:nvSpPr>
          <p:spPr>
            <a:xfrm>
              <a:off x="5454" y="8742"/>
              <a:ext cx="1717"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28" name="立方体 27"/>
            <p:cNvSpPr/>
            <p:nvPr/>
          </p:nvSpPr>
          <p:spPr>
            <a:xfrm>
              <a:off x="6740" y="8739"/>
              <a:ext cx="1720"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29" name="立方体 28"/>
            <p:cNvSpPr/>
            <p:nvPr/>
          </p:nvSpPr>
          <p:spPr>
            <a:xfrm>
              <a:off x="7978" y="8739"/>
              <a:ext cx="1717"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0" name="立方体 29"/>
            <p:cNvSpPr/>
            <p:nvPr/>
          </p:nvSpPr>
          <p:spPr>
            <a:xfrm>
              <a:off x="7978" y="7464"/>
              <a:ext cx="1717"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grpSp>
      <p:grpSp>
        <p:nvGrpSpPr>
          <p:cNvPr id="31" name="组合 30"/>
          <p:cNvGrpSpPr/>
          <p:nvPr/>
        </p:nvGrpSpPr>
        <p:grpSpPr bwMode="auto">
          <a:xfrm>
            <a:off x="4713287" y="4566431"/>
            <a:ext cx="2141538" cy="1373188"/>
            <a:chOff x="5454" y="7464"/>
            <a:chExt cx="4241" cy="2996"/>
          </a:xfrm>
        </p:grpSpPr>
        <p:sp>
          <p:nvSpPr>
            <p:cNvPr id="32" name="立方体 31"/>
            <p:cNvSpPr/>
            <p:nvPr/>
          </p:nvSpPr>
          <p:spPr>
            <a:xfrm>
              <a:off x="5454" y="8742"/>
              <a:ext cx="1717"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3" name="立方体 32"/>
            <p:cNvSpPr/>
            <p:nvPr/>
          </p:nvSpPr>
          <p:spPr>
            <a:xfrm>
              <a:off x="6740" y="8739"/>
              <a:ext cx="1720"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4" name="立方体 33"/>
            <p:cNvSpPr/>
            <p:nvPr/>
          </p:nvSpPr>
          <p:spPr>
            <a:xfrm>
              <a:off x="7978" y="8739"/>
              <a:ext cx="1717"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5" name="立方体 34"/>
            <p:cNvSpPr/>
            <p:nvPr/>
          </p:nvSpPr>
          <p:spPr>
            <a:xfrm>
              <a:off x="7978" y="7464"/>
              <a:ext cx="1717"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grpSp>
      <p:grpSp>
        <p:nvGrpSpPr>
          <p:cNvPr id="36" name="组合 35"/>
          <p:cNvGrpSpPr/>
          <p:nvPr/>
        </p:nvGrpSpPr>
        <p:grpSpPr bwMode="auto">
          <a:xfrm>
            <a:off x="8023225" y="4566431"/>
            <a:ext cx="2143125" cy="1371600"/>
            <a:chOff x="12078" y="7140"/>
            <a:chExt cx="3374" cy="2160"/>
          </a:xfrm>
        </p:grpSpPr>
        <p:sp>
          <p:nvSpPr>
            <p:cNvPr id="37" name="立方体 36"/>
            <p:cNvSpPr/>
            <p:nvPr/>
          </p:nvSpPr>
          <p:spPr>
            <a:xfrm>
              <a:off x="12378" y="7765"/>
              <a:ext cx="1330" cy="123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grpSp>
          <p:nvGrpSpPr>
            <p:cNvPr id="38" name="组合 53"/>
            <p:cNvGrpSpPr/>
            <p:nvPr/>
          </p:nvGrpSpPr>
          <p:grpSpPr bwMode="auto">
            <a:xfrm>
              <a:off x="12078" y="7140"/>
              <a:ext cx="3374" cy="2160"/>
              <a:chOff x="5454" y="7464"/>
              <a:chExt cx="4241" cy="2996"/>
            </a:xfrm>
          </p:grpSpPr>
          <p:sp>
            <p:nvSpPr>
              <p:cNvPr id="39" name="立方体 38"/>
              <p:cNvSpPr/>
              <p:nvPr/>
            </p:nvSpPr>
            <p:spPr>
              <a:xfrm>
                <a:off x="5454" y="8744"/>
                <a:ext cx="1718" cy="1716"/>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0" name="立方体 39"/>
              <p:cNvSpPr/>
              <p:nvPr/>
            </p:nvSpPr>
            <p:spPr>
              <a:xfrm>
                <a:off x="6742" y="8737"/>
                <a:ext cx="1718" cy="1720"/>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1" name="立方体 40"/>
              <p:cNvSpPr/>
              <p:nvPr/>
            </p:nvSpPr>
            <p:spPr>
              <a:xfrm>
                <a:off x="7977" y="8737"/>
                <a:ext cx="1718" cy="1720"/>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2" name="立方体 41"/>
              <p:cNvSpPr/>
              <p:nvPr/>
            </p:nvSpPr>
            <p:spPr>
              <a:xfrm>
                <a:off x="7977" y="7464"/>
                <a:ext cx="1718" cy="1716"/>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
        <p:nvSpPr>
          <p:cNvPr id="43" name="文本框 1"/>
          <p:cNvSpPr txBox="1">
            <a:spLocks noChangeArrowheads="1"/>
          </p:cNvSpPr>
          <p:nvPr/>
        </p:nvSpPr>
        <p:spPr bwMode="auto">
          <a:xfrm>
            <a:off x="746728" y="1432447"/>
            <a:ext cx="10202863" cy="10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5. </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根据从三个方向观察到的几何体的形状，下面哪一种摆法是正确的？在括号里打“√”。</a:t>
            </a:r>
          </a:p>
        </p:txBody>
      </p:sp>
      <p:pic>
        <p:nvPicPr>
          <p:cNvPr id="44" name="图片 1"/>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545316" y="2219093"/>
            <a:ext cx="7101369" cy="377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文本框 44"/>
          <p:cNvSpPr txBox="1">
            <a:spLocks noChangeArrowheads="1"/>
          </p:cNvSpPr>
          <p:nvPr/>
        </p:nvSpPr>
        <p:spPr bwMode="auto">
          <a:xfrm>
            <a:off x="5691771" y="5168335"/>
            <a:ext cx="10001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dirty="0">
                <a:solidFill>
                  <a:srgbClr val="FF0000"/>
                </a:solidFill>
                <a:latin typeface="FandolFang R" panose="00000500000000000000" pitchFamily="50" charset="-122"/>
                <a:ea typeface="FandolFang R" panose="00000500000000000000" pitchFamily="50"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660400" y="2009908"/>
            <a:ext cx="4447371" cy="438582"/>
          </a:xfrm>
          <a:prstGeom prst="rect">
            <a:avLst/>
          </a:prstGeom>
          <a:noFill/>
          <a:effectLst>
            <a:softEdge rad="0"/>
          </a:effectLst>
        </p:spPr>
        <p:txBody>
          <a:bodyPr wrap="none" lIns="68580" tIns="34290" rIns="68580" bIns="34290">
            <a:spAutoFit/>
          </a:bodyPr>
          <a:lstStyle/>
          <a:p>
            <a:pPr>
              <a:defRPr/>
            </a:pPr>
            <a:r>
              <a:rPr lang="zh-CN" altLang="zh-CN" sz="2400" b="1" noProof="1">
                <a:latin typeface="OPPOSans R" panose="00020600040101010101" pitchFamily="18" charset="-122"/>
                <a:ea typeface="OPPOSans R" panose="00020600040101010101" pitchFamily="18" charset="-122"/>
                <a:sym typeface="OPPOSans R" panose="00020600040101010101" pitchFamily="18" charset="-122"/>
              </a:rPr>
              <a:t>这节课你们都学会了哪些知识？</a:t>
            </a:r>
          </a:p>
        </p:txBody>
      </p:sp>
      <p:sp>
        <p:nvSpPr>
          <p:cNvPr id="3" name="文本框 2"/>
          <p:cNvSpPr txBox="1">
            <a:spLocks noChangeArrowheads="1"/>
          </p:cNvSpPr>
          <p:nvPr/>
        </p:nvSpPr>
        <p:spPr bwMode="auto">
          <a:xfrm>
            <a:off x="660400" y="3334966"/>
            <a:ext cx="10055225" cy="541751"/>
          </a:xfrm>
          <a:prstGeom prst="rect">
            <a:avLst/>
          </a:prstGeom>
          <a:solidFill>
            <a:schemeClr val="accent1"/>
          </a:solidFill>
          <a:ln>
            <a:noFill/>
          </a:ln>
        </p:spPr>
        <p:txBody>
          <a:bodyPr>
            <a:spAutoFit/>
          </a:bodyPr>
          <a:lstStyle/>
          <a:p>
            <a:pPr algn="ctr">
              <a:lnSpc>
                <a:spcPct val="130000"/>
              </a:lnSpc>
            </a:pPr>
            <a:r>
              <a:rPr lang="zh-CN" altLang="en-US" sz="2400" b="1"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根据从三个方向观察到的图形，能确定几何体的形状。</a:t>
            </a:r>
            <a:endParaRPr lang="zh-CN" altLang="zh-CN" sz="2400" b="1" dirty="0">
              <a:solidFill>
                <a:schemeClr val="bg1"/>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文本框 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课堂小结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6"/>
          <p:cNvGrpSpPr/>
          <p:nvPr/>
        </p:nvGrpSpPr>
        <p:grpSpPr bwMode="auto">
          <a:xfrm>
            <a:off x="1501776" y="1660526"/>
            <a:ext cx="9217025" cy="3960813"/>
            <a:chOff x="2107" y="3122"/>
            <a:chExt cx="14514" cy="6236"/>
          </a:xfrm>
        </p:grpSpPr>
        <p:sp>
          <p:nvSpPr>
            <p:cNvPr id="3" name="矩形 2"/>
            <p:cNvSpPr/>
            <p:nvPr/>
          </p:nvSpPr>
          <p:spPr>
            <a:xfrm>
              <a:off x="2107" y="3122"/>
              <a:ext cx="14514" cy="6236"/>
            </a:xfrm>
            <a:prstGeom prst="rect">
              <a:avLst/>
            </a:prstGeom>
            <a:solidFill>
              <a:schemeClr val="accent2"/>
            </a:solidFill>
            <a:ln>
              <a:solidFill>
                <a:srgbClr val="F8DC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 name="矩形 4"/>
            <p:cNvSpPr/>
            <p:nvPr/>
          </p:nvSpPr>
          <p:spPr>
            <a:xfrm>
              <a:off x="2479" y="3417"/>
              <a:ext cx="13724" cy="56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4" name="文本框 3"/>
          <p:cNvSpPr txBox="1">
            <a:spLocks noChangeArrowheads="1"/>
          </p:cNvSpPr>
          <p:nvPr/>
        </p:nvSpPr>
        <p:spPr bwMode="auto">
          <a:xfrm>
            <a:off x="2432051" y="2508251"/>
            <a:ext cx="6919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dirty="0">
                <a:solidFill>
                  <a:schemeClr val="bg1"/>
                </a:solidFill>
                <a:latin typeface="OPPOSans R" panose="00020600040101010101" pitchFamily="18" charset="-122"/>
                <a:ea typeface="OPPOSans R" panose="00020600040101010101" pitchFamily="18" charset="-122"/>
              </a:rPr>
              <a:t>作业</a:t>
            </a:r>
            <a:r>
              <a:rPr lang="en-US" altLang="zh-CN" sz="2800" b="1" dirty="0">
                <a:solidFill>
                  <a:schemeClr val="bg1"/>
                </a:solidFill>
                <a:latin typeface="OPPOSans R" panose="00020600040101010101" pitchFamily="18" charset="-122"/>
                <a:ea typeface="OPPOSans R" panose="00020600040101010101" pitchFamily="18" charset="-122"/>
              </a:rPr>
              <a:t>1</a:t>
            </a:r>
            <a:r>
              <a:rPr lang="zh-CN" altLang="zh-CN" sz="2800" b="1" dirty="0">
                <a:solidFill>
                  <a:schemeClr val="bg1"/>
                </a:solidFill>
                <a:latin typeface="OPPOSans R" panose="00020600040101010101" pitchFamily="18" charset="-122"/>
                <a:ea typeface="OPPOSans R" panose="00020600040101010101" pitchFamily="18" charset="-122"/>
              </a:rPr>
              <a:t>：完成教材相关练习</a:t>
            </a:r>
            <a:r>
              <a:rPr lang="zh-CN" altLang="en-US" sz="2800" b="1" dirty="0">
                <a:solidFill>
                  <a:schemeClr val="bg1"/>
                </a:solidFill>
                <a:latin typeface="OPPOSans R" panose="00020600040101010101" pitchFamily="18" charset="-122"/>
                <a:ea typeface="OPPOSans R" panose="00020600040101010101" pitchFamily="18" charset="-122"/>
              </a:rPr>
              <a:t>题</a:t>
            </a:r>
            <a:r>
              <a:rPr lang="en-US" altLang="zh-CN" sz="2800" b="1" dirty="0">
                <a:solidFill>
                  <a:schemeClr val="bg1"/>
                </a:solidFill>
                <a:latin typeface="OPPOSans R" panose="00020600040101010101" pitchFamily="18" charset="-122"/>
                <a:ea typeface="OPPOSans R" panose="00020600040101010101" pitchFamily="18" charset="-122"/>
              </a:rPr>
              <a:t>。</a:t>
            </a:r>
          </a:p>
        </p:txBody>
      </p:sp>
      <p:sp>
        <p:nvSpPr>
          <p:cNvPr id="2" name="文本框 1"/>
          <p:cNvSpPr txBox="1">
            <a:spLocks noChangeArrowheads="1"/>
          </p:cNvSpPr>
          <p:nvPr/>
        </p:nvSpPr>
        <p:spPr bwMode="auto">
          <a:xfrm>
            <a:off x="2432051" y="3740151"/>
            <a:ext cx="7546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dirty="0">
                <a:solidFill>
                  <a:schemeClr val="bg1"/>
                </a:solidFill>
                <a:latin typeface="OPPOSans R" panose="00020600040101010101" pitchFamily="18" charset="-122"/>
                <a:ea typeface="OPPOSans R" panose="00020600040101010101" pitchFamily="18" charset="-122"/>
              </a:rPr>
              <a:t>作业</a:t>
            </a:r>
            <a:r>
              <a:rPr lang="en-US" altLang="zh-CN" sz="2800" b="1" dirty="0">
                <a:solidFill>
                  <a:schemeClr val="bg1"/>
                </a:solidFill>
                <a:latin typeface="OPPOSans R" panose="00020600040101010101" pitchFamily="18" charset="-122"/>
                <a:ea typeface="OPPOSans R" panose="00020600040101010101" pitchFamily="18" charset="-122"/>
              </a:rPr>
              <a:t>2</a:t>
            </a:r>
            <a:r>
              <a:rPr lang="zh-CN" altLang="zh-CN" sz="2800" b="1" dirty="0">
                <a:solidFill>
                  <a:schemeClr val="bg1"/>
                </a:solidFill>
                <a:latin typeface="OPPOSans R" panose="00020600040101010101" pitchFamily="18" charset="-122"/>
                <a:ea typeface="OPPOSans R" panose="00020600040101010101" pitchFamily="18" charset="-122"/>
              </a:rPr>
              <a:t>：完成对应的练习题</a:t>
            </a:r>
            <a:r>
              <a:rPr lang="en-US" altLang="zh-CN" sz="2800" b="1" dirty="0">
                <a:solidFill>
                  <a:schemeClr val="bg1"/>
                </a:solidFill>
                <a:latin typeface="OPPOSans R" panose="00020600040101010101" pitchFamily="18" charset="-122"/>
                <a:ea typeface="OPPOSans R" panose="00020600040101010101" pitchFamily="18" charset="-122"/>
              </a:rPr>
              <a:t>。</a:t>
            </a:r>
          </a:p>
        </p:txBody>
      </p:sp>
      <p:sp>
        <p:nvSpPr>
          <p:cNvPr id="8" name="文本框 7"/>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课后作业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600"/>
                                  </p:stCondLst>
                                  <p:childTnLst>
                                    <p:set>
                                      <p:cBhvr>
                                        <p:cTn id="6" dur="1000"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600"/>
                            </p:stCondLst>
                            <p:childTnLst>
                              <p:par>
                                <p:cTn id="9" presetID="22" presetClass="entr" presetSubtype="8" fill="hold" grpId="0" nodeType="afterEffect">
                                  <p:stCondLst>
                                    <p:cond delay="1000"/>
                                  </p:stCondLst>
                                  <p:childTnLst>
                                    <p:set>
                                      <p:cBhvr>
                                        <p:cTn id="10" dur="1000"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flipH="1">
            <a:off x="-1" y="0"/>
            <a:ext cx="13141537" cy="6858000"/>
            <a:chOff x="2" y="0"/>
            <a:chExt cx="13141537" cy="685800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91346"/>
            <a:stretch>
              <a:fillRect/>
            </a:stretch>
          </p:blipFill>
          <p:spPr>
            <a:xfrm>
              <a:off x="2" y="0"/>
              <a:ext cx="12191998" cy="6858000"/>
            </a:xfrm>
            <a:custGeom>
              <a:avLst/>
              <a:gdLst>
                <a:gd name="connsiteX0" fmla="*/ 0 w 12191998"/>
                <a:gd name="connsiteY0" fmla="*/ 0 h 6858000"/>
                <a:gd name="connsiteX1" fmla="*/ 12191998 w 12191998"/>
                <a:gd name="connsiteY1" fmla="*/ 0 h 6858000"/>
                <a:gd name="connsiteX2" fmla="*/ 12191998 w 12191998"/>
                <a:gd name="connsiteY2" fmla="*/ 6858000 h 6858000"/>
                <a:gd name="connsiteX3" fmla="*/ 0 w 121919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8" h="6858000">
                  <a:moveTo>
                    <a:pt x="0" y="0"/>
                  </a:moveTo>
                  <a:lnTo>
                    <a:pt x="12191998" y="0"/>
                  </a:lnTo>
                  <a:lnTo>
                    <a:pt x="12191998" y="6858000"/>
                  </a:lnTo>
                  <a:lnTo>
                    <a:pt x="0" y="6858000"/>
                  </a:lnTo>
                  <a:close/>
                </a:path>
              </a:pathLst>
            </a:cu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 r="20760"/>
            <a:stretch>
              <a:fillRect/>
            </a:stretch>
          </p:blipFill>
          <p:spPr>
            <a:xfrm>
              <a:off x="4983800" y="0"/>
              <a:ext cx="8157739" cy="6858000"/>
            </a:xfrm>
            <a:custGeom>
              <a:avLst/>
              <a:gdLst>
                <a:gd name="connsiteX0" fmla="*/ 0 w 9746403"/>
                <a:gd name="connsiteY0" fmla="*/ 0 h 6858000"/>
                <a:gd name="connsiteX1" fmla="*/ 9746403 w 9746403"/>
                <a:gd name="connsiteY1" fmla="*/ 0 h 6858000"/>
                <a:gd name="connsiteX2" fmla="*/ 9746403 w 9746403"/>
                <a:gd name="connsiteY2" fmla="*/ 6858000 h 6858000"/>
                <a:gd name="connsiteX3" fmla="*/ 0 w 97464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46403" h="6858000">
                  <a:moveTo>
                    <a:pt x="0" y="0"/>
                  </a:moveTo>
                  <a:lnTo>
                    <a:pt x="9746403" y="0"/>
                  </a:lnTo>
                  <a:lnTo>
                    <a:pt x="9746403" y="6858000"/>
                  </a:lnTo>
                  <a:lnTo>
                    <a:pt x="0" y="6858000"/>
                  </a:lnTo>
                  <a:close/>
                </a:path>
              </a:pathLst>
            </a:custGeom>
          </p:spPr>
        </p:pic>
      </p:grpSp>
      <p:sp>
        <p:nvSpPr>
          <p:cNvPr id="7" name="文本框 1"/>
          <p:cNvSpPr txBox="1">
            <a:spLocks noChangeArrowheads="1"/>
          </p:cNvSpPr>
          <p:nvPr/>
        </p:nvSpPr>
        <p:spPr bwMode="auto">
          <a:xfrm>
            <a:off x="4826000" y="1676989"/>
            <a:ext cx="7018021" cy="369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根据看到的图形能够判断观察者的位置并正确地拼摆出符合要求的几何体。</a:t>
            </a:r>
            <a:r>
              <a:rPr lang="zh-CN" altLang="en-US"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（重点）</a:t>
            </a:r>
          </a:p>
          <a:p>
            <a:pPr>
              <a:lnSpc>
                <a:spcPct val="200000"/>
              </a:lnSpc>
            </a:pPr>
            <a:endParaRPr lang="zh-CN" altLang="en-US" sz="2400" dirty="0">
              <a:latin typeface="OPPOSans R" panose="00020600040101010101" pitchFamily="18" charset="-122"/>
              <a:ea typeface="OPPOSans R" panose="00020600040101010101" pitchFamily="18" charset="-122"/>
              <a:sym typeface="OPPOSans R" panose="00020600040101010101" pitchFamily="18" charset="-122"/>
            </a:endParaRPr>
          </a:p>
          <a:p>
            <a:pPr>
              <a:lnSpc>
                <a:spcPct val="20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通过实际的拼摆操作，进一步体会根据从三个方向观察到的图形就可以确定几何体的形状。</a:t>
            </a:r>
            <a:r>
              <a:rPr lang="en-US" altLang="zh-CN"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zh-CN" altLang="en-US"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难点</a:t>
            </a:r>
            <a:r>
              <a:rPr lang="en-US" altLang="zh-CN"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grpSp>
        <p:nvGrpSpPr>
          <p:cNvPr id="15" name="组合 14"/>
          <p:cNvGrpSpPr/>
          <p:nvPr/>
        </p:nvGrpSpPr>
        <p:grpSpPr>
          <a:xfrm>
            <a:off x="-681142" y="718822"/>
            <a:ext cx="4869094" cy="853154"/>
            <a:chOff x="-681142" y="1023620"/>
            <a:chExt cx="4869094" cy="853154"/>
          </a:xfrm>
        </p:grpSpPr>
        <p:sp>
          <p:nvSpPr>
            <p:cNvPr id="14" name="平行四边形 13"/>
            <p:cNvSpPr/>
            <p:nvPr/>
          </p:nvSpPr>
          <p:spPr>
            <a:xfrm>
              <a:off x="-638470" y="1107333"/>
              <a:ext cx="4826422" cy="769441"/>
            </a:xfrm>
            <a:prstGeom prst="parallelogram">
              <a:avLst>
                <a:gd name="adj" fmla="val 673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3" name="平行四边形 12"/>
            <p:cNvSpPr/>
            <p:nvPr/>
          </p:nvSpPr>
          <p:spPr>
            <a:xfrm>
              <a:off x="-681142" y="1023620"/>
              <a:ext cx="4826422" cy="769441"/>
            </a:xfrm>
            <a:prstGeom prst="parallelogram">
              <a:avLst>
                <a:gd name="adj" fmla="val 6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2" name="文本框 11"/>
            <p:cNvSpPr txBox="1"/>
            <p:nvPr/>
          </p:nvSpPr>
          <p:spPr>
            <a:xfrm>
              <a:off x="457200" y="1142710"/>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学习目标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4734" y="405519"/>
            <a:ext cx="2952260" cy="523220"/>
          </a:xfrm>
          <a:prstGeom prst="rect">
            <a:avLst/>
          </a:prstGeom>
          <a:noFill/>
          <a:ln w="9525">
            <a:noFill/>
          </a:ln>
        </p:spPr>
        <p:txBody>
          <a:bodyPr wrap="square">
            <a:spAutoFit/>
          </a:bodyPr>
          <a:lstStyle/>
          <a:p>
            <a:pPr algn="ctr" fontAlgn="auto">
              <a:defRPr/>
            </a:pPr>
            <a:r>
              <a:rPr lang="zh-CN" altLang="en-US" sz="28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rPr>
              <a:t>复习导入</a:t>
            </a:r>
          </a:p>
        </p:txBody>
      </p:sp>
      <p:sp>
        <p:nvSpPr>
          <p:cNvPr id="9" name="Text Box 14"/>
          <p:cNvSpPr txBox="1">
            <a:spLocks noChangeArrowheads="1"/>
          </p:cNvSpPr>
          <p:nvPr/>
        </p:nvSpPr>
        <p:spPr bwMode="auto">
          <a:xfrm>
            <a:off x="660400" y="1840097"/>
            <a:ext cx="10056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dirty="0">
                <a:latin typeface="OPPOSans R" panose="00020600040101010101" pitchFamily="18" charset="-122"/>
                <a:ea typeface="OPPOSans R" panose="00020600040101010101" pitchFamily="18" charset="-122"/>
                <a:sym typeface="OPPOSans R" panose="00020600040101010101" pitchFamily="18" charset="-122"/>
              </a:rPr>
              <a:t>下面的图形分别是从什么位置看到的？连一连。</a:t>
            </a:r>
          </a:p>
        </p:txBody>
      </p:sp>
      <p:pic>
        <p:nvPicPr>
          <p:cNvPr id="1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3128171"/>
            <a:ext cx="1092676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p:cNvCxnSpPr/>
          <p:nvPr/>
        </p:nvCxnSpPr>
        <p:spPr>
          <a:xfrm>
            <a:off x="5394325" y="3996534"/>
            <a:ext cx="0" cy="103981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915275" y="3996534"/>
            <a:ext cx="2316162" cy="118268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999412" y="4610896"/>
            <a:ext cx="2378075" cy="49688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15" y="1369029"/>
            <a:ext cx="2049340" cy="555344"/>
          </a:xfrm>
          <a:prstGeom prst="rect">
            <a:avLst/>
          </a:prstGeom>
          <a:solidFill>
            <a:schemeClr val="accent2"/>
          </a:solidFill>
          <a:ln>
            <a:noFill/>
          </a:ln>
        </p:spPr>
      </p:pic>
      <p:sp>
        <p:nvSpPr>
          <p:cNvPr id="8195" name="文本框 5"/>
          <p:cNvSpPr txBox="1">
            <a:spLocks noChangeArrowheads="1"/>
          </p:cNvSpPr>
          <p:nvPr/>
        </p:nvSpPr>
        <p:spPr bwMode="auto">
          <a:xfrm>
            <a:off x="835026" y="1385222"/>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chemeClr val="bg1"/>
                </a:solidFill>
                <a:effectLst>
                  <a:outerShdw blurRad="38100" dist="38100" dir="2700000" algn="tl">
                    <a:srgbClr val="000000">
                      <a:alpha val="43137"/>
                    </a:srgbClr>
                  </a:outerShdw>
                </a:effectLst>
                <a:latin typeface="OPPOSans R" panose="00020600040101010101" pitchFamily="18" charset="-122"/>
                <a:ea typeface="OPPOSans R" panose="00020600040101010101" pitchFamily="18" charset="-122"/>
              </a:rPr>
              <a:t>知识点</a:t>
            </a:r>
          </a:p>
        </p:txBody>
      </p:sp>
      <p:sp>
        <p:nvSpPr>
          <p:cNvPr id="8196" name="文本框 7"/>
          <p:cNvSpPr txBox="1">
            <a:spLocks noChangeArrowheads="1"/>
          </p:cNvSpPr>
          <p:nvPr/>
        </p:nvSpPr>
        <p:spPr bwMode="auto">
          <a:xfrm>
            <a:off x="2757488" y="1385222"/>
            <a:ext cx="8159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根据从三个方向看到的图形摆几何体</a:t>
            </a:r>
          </a:p>
        </p:txBody>
      </p:sp>
      <p:grpSp>
        <p:nvGrpSpPr>
          <p:cNvPr id="28" name="组合 27"/>
          <p:cNvGrpSpPr/>
          <p:nvPr/>
        </p:nvGrpSpPr>
        <p:grpSpPr bwMode="auto">
          <a:xfrm>
            <a:off x="479424" y="2199964"/>
            <a:ext cx="987425" cy="754062"/>
            <a:chOff x="1277" y="3118"/>
            <a:chExt cx="1555" cy="1187"/>
          </a:xfrm>
        </p:grpSpPr>
        <p:pic>
          <p:nvPicPr>
            <p:cNvPr id="8198" name="Picture 46" descr="U1ppt题号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 y="3118"/>
              <a:ext cx="1555"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文本框 6"/>
            <p:cNvSpPr txBox="1">
              <a:spLocks noChangeArrowheads="1"/>
            </p:cNvSpPr>
            <p:nvPr/>
          </p:nvSpPr>
          <p:spPr bwMode="auto">
            <a:xfrm>
              <a:off x="1732" y="3262"/>
              <a:ext cx="6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685800">
                <a:defRPr>
                  <a:solidFill>
                    <a:schemeClr val="tx1"/>
                  </a:solidFill>
                  <a:latin typeface="Arial" panose="020B0604020202020204" pitchFamily="34" charset="0"/>
                  <a:ea typeface="宋体" panose="02010600030101010101" pitchFamily="2" charset="-122"/>
                </a:defRPr>
              </a:lvl3pPr>
              <a:lvl4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68580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168B7"/>
                  </a:solidFill>
                  <a:ea typeface="OPPOSans R" panose="00020600040101010101" pitchFamily="18" charset="-122"/>
                </a:rPr>
                <a:t>2</a:t>
              </a:r>
            </a:p>
          </p:txBody>
        </p:sp>
      </p:grpSp>
      <p:sp>
        <p:nvSpPr>
          <p:cNvPr id="33" name="文本框 32"/>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pic>
        <p:nvPicPr>
          <p:cNvPr id="36" name="P20+5T.EPS" descr="id:2147502067;FounderCES"/>
          <p:cNvPicPr>
            <a:picLocks noChangeArrowheads="1"/>
          </p:cNvPicPr>
          <p:nvPr/>
        </p:nvPicPr>
        <p:blipFill>
          <a:blip r:embed="rId5">
            <a:extLst>
              <a:ext uri="{28A0092B-C50C-407E-A947-70E740481C1C}">
                <a14:useLocalDpi xmlns:a14="http://schemas.microsoft.com/office/drawing/2010/main" val="0"/>
              </a:ext>
            </a:extLst>
          </a:blip>
          <a:srcRect l="33742" b="32788"/>
          <a:stretch>
            <a:fillRect/>
          </a:stretch>
        </p:blipFill>
        <p:spPr bwMode="auto">
          <a:xfrm>
            <a:off x="2643188" y="3197225"/>
            <a:ext cx="75946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组合 4"/>
          <p:cNvGrpSpPr/>
          <p:nvPr/>
        </p:nvGrpSpPr>
        <p:grpSpPr bwMode="auto">
          <a:xfrm>
            <a:off x="3702050" y="2247107"/>
            <a:ext cx="5960110" cy="993775"/>
            <a:chOff x="2959357" y="1008468"/>
            <a:chExt cx="2422311" cy="554615"/>
          </a:xfrm>
        </p:grpSpPr>
        <p:sp>
          <p:nvSpPr>
            <p:cNvPr id="38" name="云形标注 82"/>
            <p:cNvSpPr>
              <a:spLocks noChangeArrowheads="1"/>
            </p:cNvSpPr>
            <p:nvPr/>
          </p:nvSpPr>
          <p:spPr bwMode="auto">
            <a:xfrm>
              <a:off x="2959357" y="1008468"/>
              <a:ext cx="2422311" cy="554615"/>
            </a:xfrm>
            <a:prstGeom prst="cloudCallout">
              <a:avLst>
                <a:gd name="adj1" fmla="val -77481"/>
                <a:gd name="adj2" fmla="val 5249"/>
              </a:avLst>
            </a:prstGeom>
            <a:solidFill>
              <a:srgbClr val="FFFFFF"/>
            </a:solidFill>
            <a:ln w="19050">
              <a:solidFill>
                <a:srgbClr val="825830"/>
              </a:solidFill>
              <a:round/>
            </a:ln>
          </p:spPr>
          <p:txBody>
            <a:bodyPr/>
            <a:lstStyle/>
            <a:p>
              <a:endParaRPr lang="zh-CN" altLang="en-US" sz="2400">
                <a:solidFill>
                  <a:srgbClr val="00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9" name="矩形 4"/>
            <p:cNvSpPr>
              <a:spLocks noChangeArrowheads="1"/>
            </p:cNvSpPr>
            <p:nvPr/>
          </p:nvSpPr>
          <p:spPr bwMode="auto">
            <a:xfrm>
              <a:off x="3205073" y="1081979"/>
              <a:ext cx="2017515" cy="2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0000"/>
                  </a:solidFill>
                  <a:latin typeface="OPPOSans R" panose="00020600040101010101" pitchFamily="18" charset="-122"/>
                  <a:ea typeface="OPPOSans R" panose="00020600040101010101" pitchFamily="18" charset="-122"/>
                  <a:sym typeface="OPPOSans R" panose="00020600040101010101" pitchFamily="18" charset="-122"/>
                </a:rPr>
                <a:t>这是我从不同方向看到的。</a:t>
              </a:r>
            </a:p>
          </p:txBody>
        </p:sp>
      </p:grpSp>
      <p:sp>
        <p:nvSpPr>
          <p:cNvPr id="40" name="TextBox 71"/>
          <p:cNvSpPr txBox="1">
            <a:spLocks noChangeArrowheads="1"/>
          </p:cNvSpPr>
          <p:nvPr/>
        </p:nvSpPr>
        <p:spPr bwMode="auto">
          <a:xfrm>
            <a:off x="2129631" y="5562600"/>
            <a:ext cx="7932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你能摆出兰兰所观察的几何体吗？</a:t>
            </a:r>
          </a:p>
        </p:txBody>
      </p:sp>
      <p:sp>
        <p:nvSpPr>
          <p:cNvPr id="41" name="TextBox 71"/>
          <p:cNvSpPr txBox="1">
            <a:spLocks noChangeArrowheads="1"/>
          </p:cNvSpPr>
          <p:nvPr/>
        </p:nvSpPr>
        <p:spPr bwMode="auto">
          <a:xfrm>
            <a:off x="2664896" y="4460366"/>
            <a:ext cx="2144713" cy="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a:latin typeface="OPPOSans R" panose="00020600040101010101" pitchFamily="18" charset="-122"/>
                <a:ea typeface="OPPOSans R" panose="00020600040101010101" pitchFamily="18" charset="-122"/>
                <a:sym typeface="OPPOSans R" panose="00020600040101010101" pitchFamily="18" charset="-122"/>
              </a:rPr>
              <a:t>从正面看</a:t>
            </a:r>
          </a:p>
        </p:txBody>
      </p:sp>
      <p:sp>
        <p:nvSpPr>
          <p:cNvPr id="42" name="TextBox 71"/>
          <p:cNvSpPr txBox="1">
            <a:spLocks noChangeArrowheads="1"/>
          </p:cNvSpPr>
          <p:nvPr/>
        </p:nvSpPr>
        <p:spPr bwMode="auto">
          <a:xfrm>
            <a:off x="5712896" y="4460366"/>
            <a:ext cx="2143125" cy="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a:latin typeface="OPPOSans R" panose="00020600040101010101" pitchFamily="18" charset="-122"/>
                <a:ea typeface="OPPOSans R" panose="00020600040101010101" pitchFamily="18" charset="-122"/>
                <a:sym typeface="OPPOSans R" panose="00020600040101010101" pitchFamily="18" charset="-122"/>
              </a:rPr>
              <a:t>从左面看</a:t>
            </a:r>
          </a:p>
        </p:txBody>
      </p:sp>
      <p:sp>
        <p:nvSpPr>
          <p:cNvPr id="43" name="TextBox 71"/>
          <p:cNvSpPr txBox="1">
            <a:spLocks noChangeArrowheads="1"/>
          </p:cNvSpPr>
          <p:nvPr/>
        </p:nvSpPr>
        <p:spPr bwMode="auto">
          <a:xfrm>
            <a:off x="8757721" y="4460366"/>
            <a:ext cx="2206625" cy="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从上面看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2">
                                            <p:txEl>
                                              <p:pRg st="0" end="0"/>
                                            </p:txEl>
                                          </p:spTgt>
                                        </p:tgtEl>
                                        <p:attrNameLst>
                                          <p:attrName>style.visibility</p:attrName>
                                        </p:attrNameLst>
                                      </p:cBhvr>
                                      <p:to>
                                        <p:strVal val="visible"/>
                                      </p:to>
                                    </p:set>
                                    <p:animEffect transition="in" filter="wipe(left)">
                                      <p:cBhvr>
                                        <p:cTn id="24" dur="500"/>
                                        <p:tgtEl>
                                          <p:spTgt spid="42">
                                            <p:txEl>
                                              <p:pRg st="0" end="0"/>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0">
                                            <p:txEl>
                                              <p:pRg st="0" end="0"/>
                                            </p:txEl>
                                          </p:spTgt>
                                        </p:tgtEl>
                                        <p:attrNameLst>
                                          <p:attrName>style.visibility</p:attrName>
                                        </p:attrNameLst>
                                      </p:cBhvr>
                                      <p:to>
                                        <p:strVal val="visible"/>
                                      </p:to>
                                    </p:set>
                                    <p:animEffect transition="in" filter="wipe(left)">
                                      <p:cBhvr>
                                        <p:cTn id="33"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pic>
        <p:nvPicPr>
          <p:cNvPr id="25" name="P20+5T.EPS" descr="id:2147502067;FounderCES"/>
          <p:cNvPicPr>
            <a:picLocks noChangeArrowheads="1"/>
          </p:cNvPicPr>
          <p:nvPr/>
        </p:nvPicPr>
        <p:blipFill>
          <a:blip r:embed="rId2">
            <a:extLst>
              <a:ext uri="{28A0092B-C50C-407E-A947-70E740481C1C}">
                <a14:useLocalDpi xmlns:a14="http://schemas.microsoft.com/office/drawing/2010/main" val="0"/>
              </a:ext>
            </a:extLst>
          </a:blip>
          <a:srcRect l="33742" b="32788"/>
          <a:stretch>
            <a:fillRect/>
          </a:stretch>
        </p:blipFill>
        <p:spPr bwMode="auto">
          <a:xfrm>
            <a:off x="1651635" y="1596679"/>
            <a:ext cx="845661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71"/>
          <p:cNvSpPr txBox="1">
            <a:spLocks noChangeArrowheads="1"/>
          </p:cNvSpPr>
          <p:nvPr/>
        </p:nvSpPr>
        <p:spPr bwMode="auto">
          <a:xfrm>
            <a:off x="1667510" y="3277842"/>
            <a:ext cx="2333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a:latin typeface="OPPOSans R" panose="00020600040101010101" pitchFamily="18" charset="-122"/>
                <a:ea typeface="OPPOSans R" panose="00020600040101010101" pitchFamily="18" charset="-122"/>
                <a:sym typeface="OPPOSans R" panose="00020600040101010101" pitchFamily="18" charset="-122"/>
              </a:rPr>
              <a:t>从正面看</a:t>
            </a:r>
          </a:p>
        </p:txBody>
      </p:sp>
      <p:sp>
        <p:nvSpPr>
          <p:cNvPr id="27" name="TextBox 71"/>
          <p:cNvSpPr txBox="1">
            <a:spLocks noChangeArrowheads="1"/>
          </p:cNvSpPr>
          <p:nvPr/>
        </p:nvSpPr>
        <p:spPr bwMode="auto">
          <a:xfrm>
            <a:off x="5039360" y="3277842"/>
            <a:ext cx="2333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a:latin typeface="OPPOSans R" panose="00020600040101010101" pitchFamily="18" charset="-122"/>
                <a:ea typeface="OPPOSans R" panose="00020600040101010101" pitchFamily="18" charset="-122"/>
                <a:sym typeface="OPPOSans R" panose="00020600040101010101" pitchFamily="18" charset="-122"/>
              </a:rPr>
              <a:t>从左面看</a:t>
            </a:r>
          </a:p>
        </p:txBody>
      </p:sp>
      <p:sp>
        <p:nvSpPr>
          <p:cNvPr id="28" name="TextBox 71"/>
          <p:cNvSpPr txBox="1">
            <a:spLocks noChangeArrowheads="1"/>
          </p:cNvSpPr>
          <p:nvPr/>
        </p:nvSpPr>
        <p:spPr bwMode="auto">
          <a:xfrm>
            <a:off x="8265160" y="3277842"/>
            <a:ext cx="2333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从上面看</a:t>
            </a:r>
          </a:p>
        </p:txBody>
      </p:sp>
      <p:sp>
        <p:nvSpPr>
          <p:cNvPr id="29" name="立方体 28"/>
          <p:cNvSpPr/>
          <p:nvPr/>
        </p:nvSpPr>
        <p:spPr>
          <a:xfrm>
            <a:off x="2077085" y="4417667"/>
            <a:ext cx="860425" cy="79216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0" name="立方体 29"/>
          <p:cNvSpPr/>
          <p:nvPr/>
        </p:nvSpPr>
        <p:spPr>
          <a:xfrm>
            <a:off x="2743835" y="4417667"/>
            <a:ext cx="858838" cy="79216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1" name="立方体 30"/>
          <p:cNvSpPr/>
          <p:nvPr/>
        </p:nvSpPr>
        <p:spPr>
          <a:xfrm>
            <a:off x="5450523" y="4214467"/>
            <a:ext cx="858837" cy="79375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2" name="立方体 31"/>
          <p:cNvSpPr/>
          <p:nvPr/>
        </p:nvSpPr>
        <p:spPr>
          <a:xfrm>
            <a:off x="6114098" y="4214467"/>
            <a:ext cx="858837" cy="79375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3" name="立方体 32"/>
          <p:cNvSpPr/>
          <p:nvPr/>
        </p:nvSpPr>
        <p:spPr>
          <a:xfrm>
            <a:off x="5248910" y="4417667"/>
            <a:ext cx="858838" cy="79216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4" name="立方体 33"/>
          <p:cNvSpPr/>
          <p:nvPr/>
        </p:nvSpPr>
        <p:spPr>
          <a:xfrm>
            <a:off x="5912485" y="4417667"/>
            <a:ext cx="858838" cy="79216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5" name="立方体 34"/>
          <p:cNvSpPr/>
          <p:nvPr/>
        </p:nvSpPr>
        <p:spPr>
          <a:xfrm>
            <a:off x="8828723" y="4214467"/>
            <a:ext cx="858837" cy="79375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6" name="立方体 35"/>
          <p:cNvSpPr/>
          <p:nvPr/>
        </p:nvSpPr>
        <p:spPr>
          <a:xfrm>
            <a:off x="8627110" y="4417667"/>
            <a:ext cx="858838" cy="79216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7" name="立方体 36"/>
          <p:cNvSpPr/>
          <p:nvPr/>
        </p:nvSpPr>
        <p:spPr>
          <a:xfrm>
            <a:off x="9292273" y="4417667"/>
            <a:ext cx="858837" cy="79216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sym typeface="OPPOSans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p:tgtEl>
                                          <p:spTgt spid="30"/>
                                        </p:tgtEl>
                                        <p:attrNameLst>
                                          <p:attrName>ppt_y</p:attrName>
                                        </p:attrNameLst>
                                      </p:cBhvr>
                                      <p:tavLst>
                                        <p:tav tm="0">
                                          <p:val>
                                            <p:strVal val="#ppt_y+#ppt_h*1.125000"/>
                                          </p:val>
                                        </p:tav>
                                        <p:tav tm="100000">
                                          <p:val>
                                            <p:strVal val="#ppt_y"/>
                                          </p:val>
                                        </p:tav>
                                      </p:tavLst>
                                    </p:anim>
                                    <p:animEffect transition="in" filter="wipe(up)">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p:tgtEl>
                                          <p:spTgt spid="33"/>
                                        </p:tgtEl>
                                        <p:attrNameLst>
                                          <p:attrName>ppt_y</p:attrName>
                                        </p:attrNameLst>
                                      </p:cBhvr>
                                      <p:tavLst>
                                        <p:tav tm="0">
                                          <p:val>
                                            <p:strVal val="#ppt_y+#ppt_h*1.125000"/>
                                          </p:val>
                                        </p:tav>
                                        <p:tav tm="100000">
                                          <p:val>
                                            <p:strVal val="#ppt_y"/>
                                          </p:val>
                                        </p:tav>
                                      </p:tavLst>
                                    </p:anim>
                                    <p:animEffect transition="in" filter="wipe(up)">
                                      <p:cBhvr>
                                        <p:cTn id="18" dur="500"/>
                                        <p:tgtEl>
                                          <p:spTgt spid="33"/>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p:tgtEl>
                                          <p:spTgt spid="34"/>
                                        </p:tgtEl>
                                        <p:attrNameLst>
                                          <p:attrName>ppt_y</p:attrName>
                                        </p:attrNameLst>
                                      </p:cBhvr>
                                      <p:tavLst>
                                        <p:tav tm="0">
                                          <p:val>
                                            <p:strVal val="#ppt_y+#ppt_h*1.125000"/>
                                          </p:val>
                                        </p:tav>
                                        <p:tav tm="100000">
                                          <p:val>
                                            <p:strVal val="#ppt_y"/>
                                          </p:val>
                                        </p:tav>
                                      </p:tavLst>
                                    </p:anim>
                                    <p:animEffect transition="in" filter="wipe(up)">
                                      <p:cBhvr>
                                        <p:cTn id="22" dur="500"/>
                                        <p:tgtEl>
                                          <p:spTgt spid="3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p:tgtEl>
                                          <p:spTgt spid="31"/>
                                        </p:tgtEl>
                                        <p:attrNameLst>
                                          <p:attrName>ppt_y</p:attrName>
                                        </p:attrNameLst>
                                      </p:cBhvr>
                                      <p:tavLst>
                                        <p:tav tm="0">
                                          <p:val>
                                            <p:strVal val="#ppt_y+#ppt_h*1.125000"/>
                                          </p:val>
                                        </p:tav>
                                        <p:tav tm="100000">
                                          <p:val>
                                            <p:strVal val="#ppt_y"/>
                                          </p:val>
                                        </p:tav>
                                      </p:tavLst>
                                    </p:anim>
                                    <p:animEffect transition="in" filter="wipe(up)">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xit" presetSubtype="4" fill="hold" grpId="1" nodeType="clickEffect">
                                  <p:stCondLst>
                                    <p:cond delay="0"/>
                                  </p:stCondLst>
                                  <p:childTnLst>
                                    <p:anim calcmode="lin" valueType="num">
                                      <p:cBhvr>
                                        <p:cTn id="35" dur="500"/>
                                        <p:tgtEl>
                                          <p:spTgt spid="31"/>
                                        </p:tgtEl>
                                        <p:attrNameLst>
                                          <p:attrName>ppt_y</p:attrName>
                                        </p:attrNameLst>
                                      </p:cBhvr>
                                      <p:tavLst>
                                        <p:tav tm="0">
                                          <p:val>
                                            <p:strVal val="#ppt_y"/>
                                          </p:val>
                                        </p:tav>
                                        <p:tav tm="100000">
                                          <p:val>
                                            <p:strVal val="#ppt_y+#ppt_h*1.125000"/>
                                          </p:val>
                                        </p:tav>
                                      </p:tavLst>
                                    </p:anim>
                                    <p:animEffect transition="out" filter="wipe(down)">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p:tgtEl>
                                          <p:spTgt spid="36"/>
                                        </p:tgtEl>
                                        <p:attrNameLst>
                                          <p:attrName>ppt_y</p:attrName>
                                        </p:attrNameLst>
                                      </p:cBhvr>
                                      <p:tavLst>
                                        <p:tav tm="0">
                                          <p:val>
                                            <p:strVal val="#ppt_y+#ppt_h*1.125000"/>
                                          </p:val>
                                        </p:tav>
                                        <p:tav tm="100000">
                                          <p:val>
                                            <p:strVal val="#ppt_y"/>
                                          </p:val>
                                        </p:tav>
                                      </p:tavLst>
                                    </p:anim>
                                    <p:animEffect transition="in" filter="wipe(up)">
                                      <p:cBhvr>
                                        <p:cTn id="43" dur="500"/>
                                        <p:tgtEl>
                                          <p:spTgt spid="3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p:tgtEl>
                                          <p:spTgt spid="37"/>
                                        </p:tgtEl>
                                        <p:attrNameLst>
                                          <p:attrName>ppt_y</p:attrName>
                                        </p:attrNameLst>
                                      </p:cBhvr>
                                      <p:tavLst>
                                        <p:tav tm="0">
                                          <p:val>
                                            <p:strVal val="#ppt_y+#ppt_h*1.125000"/>
                                          </p:val>
                                        </p:tav>
                                        <p:tav tm="100000">
                                          <p:val>
                                            <p:strVal val="#ppt_y"/>
                                          </p:val>
                                        </p:tav>
                                      </p:tavLst>
                                    </p:anim>
                                    <p:animEffect transition="in" filter="wipe(up)">
                                      <p:cBhvr>
                                        <p:cTn id="47" dur="500"/>
                                        <p:tgtEl>
                                          <p:spTgt spid="37"/>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p:tgtEl>
                                          <p:spTgt spid="35"/>
                                        </p:tgtEl>
                                        <p:attrNameLst>
                                          <p:attrName>ppt_y</p:attrName>
                                        </p:attrNameLst>
                                      </p:cBhvr>
                                      <p:tavLst>
                                        <p:tav tm="0">
                                          <p:val>
                                            <p:strVal val="#ppt_y+#ppt_h*1.125000"/>
                                          </p:val>
                                        </p:tav>
                                        <p:tav tm="100000">
                                          <p:val>
                                            <p:strVal val="#ppt_y"/>
                                          </p:val>
                                        </p:tav>
                                      </p:tavLst>
                                    </p:anim>
                                    <p:animEffect transition="in" filter="wipe(up)">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31" grpId="1" bldLvl="0" animBg="1"/>
      <p:bldP spid="32" grpId="0" bldLvl="0" animBg="1"/>
      <p:bldP spid="33" grpId="0" bldLvl="0" animBg="1"/>
      <p:bldP spid="34" grpId="0" bldLvl="0" animBg="1"/>
      <p:bldP spid="35" grpId="0" bldLvl="0" animBg="1"/>
      <p:bldP spid="36" grpId="0" bldLvl="0" animBg="1"/>
      <p:bldP spid="3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71"/>
          <p:cNvSpPr txBox="1">
            <a:spLocks noChangeArrowheads="1"/>
          </p:cNvSpPr>
          <p:nvPr/>
        </p:nvSpPr>
        <p:spPr bwMode="auto">
          <a:xfrm>
            <a:off x="660400" y="4169912"/>
            <a:ext cx="10858500" cy="541751"/>
          </a:xfrm>
          <a:prstGeom prst="rect">
            <a:avLst/>
          </a:prstGeom>
          <a:solidFill>
            <a:schemeClr val="accent1"/>
          </a:solidFill>
          <a:ln w="25400">
            <a:noFill/>
            <a:round/>
          </a:ln>
        </p:spPr>
        <p:txBody>
          <a:bodyPr wrap="square">
            <a:spAutoFit/>
          </a:bodyPr>
          <a:lstStyle/>
          <a:p>
            <a:pPr algn="ctr">
              <a:lnSpc>
                <a:spcPct val="130000"/>
              </a:lnSpc>
            </a:pPr>
            <a:r>
              <a:rPr lang="zh-CN" altLang="en-US" sz="2400" b="1" dirty="0">
                <a:solidFill>
                  <a:schemeClr val="bg1"/>
                </a:solidFill>
                <a:latin typeface="OPPOSans R" panose="00020600040101010101" pitchFamily="18" charset="-122"/>
                <a:ea typeface="OPPOSans R" panose="00020600040101010101" pitchFamily="18" charset="-122"/>
              </a:rPr>
              <a:t>根据从三个方向看到的图形摆几何体，只有一种摆法。</a:t>
            </a:r>
            <a:endParaRPr lang="zh-CN" altLang="zh-CN" sz="2400" b="1" dirty="0">
              <a:solidFill>
                <a:schemeClr val="bg1"/>
              </a:solidFill>
              <a:latin typeface="OPPOSans R" panose="00020600040101010101" pitchFamily="18" charset="-122"/>
              <a:ea typeface="OPPOSans R" panose="00020600040101010101" pitchFamily="18" charset="-122"/>
            </a:endParaRPr>
          </a:p>
        </p:txBody>
      </p:sp>
      <p:grpSp>
        <p:nvGrpSpPr>
          <p:cNvPr id="2" name="组合 4"/>
          <p:cNvGrpSpPr/>
          <p:nvPr/>
        </p:nvGrpSpPr>
        <p:grpSpPr bwMode="auto">
          <a:xfrm>
            <a:off x="4348164" y="1567499"/>
            <a:ext cx="5541158" cy="1138237"/>
            <a:chOff x="2918290" y="1104380"/>
            <a:chExt cx="2647873" cy="731394"/>
          </a:xfrm>
        </p:grpSpPr>
        <p:sp>
          <p:nvSpPr>
            <p:cNvPr id="14339" name="云形标注 82"/>
            <p:cNvSpPr>
              <a:spLocks noChangeArrowheads="1"/>
            </p:cNvSpPr>
            <p:nvPr/>
          </p:nvSpPr>
          <p:spPr bwMode="auto">
            <a:xfrm>
              <a:off x="2918290" y="1104380"/>
              <a:ext cx="2422311" cy="731394"/>
            </a:xfrm>
            <a:prstGeom prst="cloudCallout">
              <a:avLst>
                <a:gd name="adj1" fmla="val -66171"/>
                <a:gd name="adj2" fmla="val 32051"/>
              </a:avLst>
            </a:prstGeom>
            <a:solidFill>
              <a:srgbClr val="FFFFFF"/>
            </a:solidFill>
            <a:ln w="19050">
              <a:solidFill>
                <a:srgbClr val="825830"/>
              </a:solidFill>
              <a:round/>
            </a:ln>
          </p:spPr>
          <p:txBody>
            <a:bodyPr/>
            <a:lstStyle/>
            <a:p>
              <a:endParaRPr lang="zh-CN" altLang="en-US" sz="2400" dirty="0">
                <a:solidFill>
                  <a:srgbClr val="000000"/>
                </a:solidFill>
                <a:latin typeface="OPPOSans R" panose="00020600040101010101" pitchFamily="18" charset="-122"/>
                <a:ea typeface="OPPOSans R" panose="00020600040101010101" pitchFamily="18" charset="-122"/>
              </a:endParaRPr>
            </a:p>
          </p:txBody>
        </p:sp>
        <p:sp>
          <p:nvSpPr>
            <p:cNvPr id="14340" name="矩形 4"/>
            <p:cNvSpPr>
              <a:spLocks noChangeArrowheads="1"/>
            </p:cNvSpPr>
            <p:nvPr/>
          </p:nvSpPr>
          <p:spPr bwMode="auto">
            <a:xfrm>
              <a:off x="3218448" y="1301975"/>
              <a:ext cx="2347715" cy="33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000000"/>
                  </a:solidFill>
                  <a:latin typeface="OPPOSans R" panose="00020600040101010101" pitchFamily="18" charset="-122"/>
                  <a:ea typeface="OPPOSans R" panose="00020600040101010101" pitchFamily="18" charset="-122"/>
                </a:rPr>
                <a:t>你发现了什么？</a:t>
              </a:r>
            </a:p>
          </p:txBody>
        </p:sp>
      </p:grpSp>
      <p:pic>
        <p:nvPicPr>
          <p:cNvPr id="14341" name="图片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21615" y="1567499"/>
            <a:ext cx="1535984" cy="190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文本框 114"/>
          <p:cNvSpPr txBox="1">
            <a:spLocks noChangeArrowheads="1"/>
          </p:cNvSpPr>
          <p:nvPr/>
        </p:nvSpPr>
        <p:spPr bwMode="auto">
          <a:xfrm>
            <a:off x="1068388" y="2929752"/>
            <a:ext cx="10055225" cy="597151"/>
          </a:xfrm>
          <a:prstGeom prst="rect">
            <a:avLst/>
          </a:prstGeom>
          <a:solidFill>
            <a:schemeClr val="accent1"/>
          </a:solidFill>
          <a:ln>
            <a:noFill/>
          </a:ln>
        </p:spPr>
        <p:txBody>
          <a:bodyPr>
            <a:spAutoFit/>
          </a:bodyPr>
          <a:lstStyle/>
          <a:p>
            <a:pPr algn="ctr">
              <a:lnSpc>
                <a:spcPct val="150000"/>
              </a:lnSpc>
            </a:pPr>
            <a:r>
              <a:rPr lang="zh-CN" altLang="en-US" sz="2400" b="1" dirty="0">
                <a:solidFill>
                  <a:schemeClr val="bg1"/>
                </a:solidFill>
                <a:latin typeface="OPPOSans R" panose="00020600040101010101" pitchFamily="18" charset="-122"/>
                <a:ea typeface="OPPOSans R" panose="00020600040101010101" pitchFamily="18" charset="-122"/>
                <a:sym typeface="宋体" panose="02010600030101010101" pitchFamily="2" charset="-122"/>
              </a:rPr>
              <a:t>根据从三个方向观察到的图形，能确定几何体的形状。</a:t>
            </a:r>
            <a:endParaRPr lang="zh-CN" altLang="zh-CN" sz="2400" b="1" dirty="0">
              <a:solidFill>
                <a:schemeClr val="bg1"/>
              </a:solidFill>
              <a:latin typeface="OPPOSans R" panose="00020600040101010101" pitchFamily="18" charset="-122"/>
              <a:ea typeface="OPPOSans R" panose="00020600040101010101" pitchFamily="18" charset="-122"/>
              <a:sym typeface="宋体" panose="02010600030101010101" pitchFamily="2" charset="-122"/>
            </a:endParaRPr>
          </a:p>
        </p:txBody>
      </p:sp>
      <p:sp>
        <p:nvSpPr>
          <p:cNvPr id="6" name="文本框 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知识提炼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
                                        </p:tgtEl>
                                        <p:attrNameLst>
                                          <p:attrName>style.visibility</p:attrName>
                                        </p:attrNameLst>
                                      </p:cBhvr>
                                      <p:to>
                                        <p:strVal val="visible"/>
                                      </p:to>
                                    </p:set>
                                    <p:anim calcmode="discrete" valueType="clr">
                                      <p:cBhvr override="childStyle">
                                        <p:cTn id="7" dur="80"/>
                                        <p:tgtEl>
                                          <p:spTgt spid="1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
                                        </p:tgtEl>
                                        <p:attrNameLst>
                                          <p:attrName>fillcolor</p:attrName>
                                        </p:attrNameLst>
                                      </p:cBhvr>
                                      <p:tavLst>
                                        <p:tav tm="0">
                                          <p:val>
                                            <p:clrVal>
                                              <a:schemeClr val="accent2"/>
                                            </p:clrVal>
                                          </p:val>
                                        </p:tav>
                                        <p:tav tm="50000">
                                          <p:val>
                                            <p:clrVal>
                                              <a:schemeClr val="hlink"/>
                                            </p:clrVal>
                                          </p:val>
                                        </p:tav>
                                      </p:tavLst>
                                    </p:anim>
                                    <p:set>
                                      <p:cBhvr>
                                        <p:cTn id="9" dur="80"/>
                                        <p:tgtEl>
                                          <p:spTgt spid="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小试牛刀</a:t>
            </a:r>
          </a:p>
        </p:txBody>
      </p:sp>
      <p:sp>
        <p:nvSpPr>
          <p:cNvPr id="15" name="立方体 14"/>
          <p:cNvSpPr/>
          <p:nvPr/>
        </p:nvSpPr>
        <p:spPr>
          <a:xfrm>
            <a:off x="9444037" y="3849844"/>
            <a:ext cx="1092200" cy="1090612"/>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7" name="立方体 16"/>
          <p:cNvSpPr/>
          <p:nvPr/>
        </p:nvSpPr>
        <p:spPr>
          <a:xfrm>
            <a:off x="10261600" y="3854606"/>
            <a:ext cx="1090612" cy="1090613"/>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8" name="矩形 5"/>
          <p:cNvSpPr>
            <a:spLocks noChangeArrowheads="1"/>
          </p:cNvSpPr>
          <p:nvPr/>
        </p:nvSpPr>
        <p:spPr bwMode="auto">
          <a:xfrm>
            <a:off x="984250" y="2015049"/>
            <a:ext cx="9958070"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根据下面从不同方向看到的图形摆一摆。</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选自教材</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P2 </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做一做</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p>
        </p:txBody>
      </p:sp>
      <p:grpSp>
        <p:nvGrpSpPr>
          <p:cNvPr id="19" name="组合 22"/>
          <p:cNvGrpSpPr/>
          <p:nvPr/>
        </p:nvGrpSpPr>
        <p:grpSpPr bwMode="auto">
          <a:xfrm>
            <a:off x="660400" y="3429156"/>
            <a:ext cx="8109585" cy="1762278"/>
            <a:chOff x="3128" y="3449"/>
            <a:chExt cx="12770" cy="2777"/>
          </a:xfrm>
        </p:grpSpPr>
        <p:grpSp>
          <p:nvGrpSpPr>
            <p:cNvPr id="20" name="组合 6"/>
            <p:cNvGrpSpPr/>
            <p:nvPr/>
          </p:nvGrpSpPr>
          <p:grpSpPr bwMode="auto">
            <a:xfrm>
              <a:off x="3757" y="3449"/>
              <a:ext cx="1928" cy="1928"/>
              <a:chOff x="3757" y="3449"/>
              <a:chExt cx="1928" cy="1928"/>
            </a:xfrm>
          </p:grpSpPr>
          <p:sp>
            <p:nvSpPr>
              <p:cNvPr id="32" name="矩形 31"/>
              <p:cNvSpPr/>
              <p:nvPr/>
            </p:nvSpPr>
            <p:spPr>
              <a:xfrm>
                <a:off x="3758" y="3449"/>
                <a:ext cx="962" cy="963"/>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3" name="矩形 32"/>
              <p:cNvSpPr/>
              <p:nvPr/>
            </p:nvSpPr>
            <p:spPr>
              <a:xfrm>
                <a:off x="3758" y="4415"/>
                <a:ext cx="962" cy="963"/>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4" name="矩形 33"/>
              <p:cNvSpPr/>
              <p:nvPr/>
            </p:nvSpPr>
            <p:spPr>
              <a:xfrm>
                <a:off x="4720" y="4412"/>
                <a:ext cx="962" cy="963"/>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grpSp>
        <p:grpSp>
          <p:nvGrpSpPr>
            <p:cNvPr id="21" name="组合 14"/>
            <p:cNvGrpSpPr/>
            <p:nvPr/>
          </p:nvGrpSpPr>
          <p:grpSpPr bwMode="auto">
            <a:xfrm>
              <a:off x="8401" y="3449"/>
              <a:ext cx="1928" cy="1928"/>
              <a:chOff x="8401" y="3449"/>
              <a:chExt cx="1928" cy="1928"/>
            </a:xfrm>
          </p:grpSpPr>
          <p:sp>
            <p:nvSpPr>
              <p:cNvPr id="29" name="矩形 28"/>
              <p:cNvSpPr/>
              <p:nvPr/>
            </p:nvSpPr>
            <p:spPr>
              <a:xfrm>
                <a:off x="9365" y="3449"/>
                <a:ext cx="965" cy="966"/>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0" name="矩形 29"/>
              <p:cNvSpPr/>
              <p:nvPr/>
            </p:nvSpPr>
            <p:spPr>
              <a:xfrm>
                <a:off x="8400" y="4415"/>
                <a:ext cx="965" cy="963"/>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31" name="矩形 30"/>
              <p:cNvSpPr/>
              <p:nvPr/>
            </p:nvSpPr>
            <p:spPr>
              <a:xfrm>
                <a:off x="9365" y="4415"/>
                <a:ext cx="965" cy="963"/>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grpSp>
        <p:grpSp>
          <p:nvGrpSpPr>
            <p:cNvPr id="22" name="组合 15"/>
            <p:cNvGrpSpPr/>
            <p:nvPr/>
          </p:nvGrpSpPr>
          <p:grpSpPr bwMode="auto">
            <a:xfrm>
              <a:off x="13275" y="3449"/>
              <a:ext cx="1928" cy="1928"/>
              <a:chOff x="3757" y="3449"/>
              <a:chExt cx="1928" cy="1928"/>
            </a:xfrm>
          </p:grpSpPr>
          <p:sp>
            <p:nvSpPr>
              <p:cNvPr id="26" name="矩形 25"/>
              <p:cNvSpPr/>
              <p:nvPr/>
            </p:nvSpPr>
            <p:spPr>
              <a:xfrm>
                <a:off x="3757" y="3449"/>
                <a:ext cx="965" cy="966"/>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27" name="矩形 26"/>
              <p:cNvSpPr/>
              <p:nvPr/>
            </p:nvSpPr>
            <p:spPr>
              <a:xfrm>
                <a:off x="3757" y="4415"/>
                <a:ext cx="965" cy="963"/>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sp>
            <p:nvSpPr>
              <p:cNvPr id="28" name="矩形 27"/>
              <p:cNvSpPr/>
              <p:nvPr/>
            </p:nvSpPr>
            <p:spPr>
              <a:xfrm>
                <a:off x="4722" y="4415"/>
                <a:ext cx="962" cy="963"/>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latin typeface="OPPOSans R" panose="00020600040101010101" pitchFamily="18" charset="-122"/>
                  <a:ea typeface="OPPOSans R" panose="00020600040101010101" pitchFamily="18" charset="-122"/>
                  <a:sym typeface="OPPOSans R" panose="00020600040101010101" pitchFamily="18" charset="-122"/>
                </a:endParaRPr>
              </a:p>
            </p:txBody>
          </p:sp>
        </p:grpSp>
        <p:sp>
          <p:nvSpPr>
            <p:cNvPr id="23" name="矩形 5"/>
            <p:cNvSpPr>
              <a:spLocks noChangeArrowheads="1"/>
            </p:cNvSpPr>
            <p:nvPr/>
          </p:nvSpPr>
          <p:spPr bwMode="auto">
            <a:xfrm>
              <a:off x="3128" y="5416"/>
              <a:ext cx="3349"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从正面看</a:t>
              </a:r>
            </a:p>
          </p:txBody>
        </p:sp>
        <p:sp>
          <p:nvSpPr>
            <p:cNvPr id="24" name="矩形 5"/>
            <p:cNvSpPr>
              <a:spLocks noChangeArrowheads="1"/>
            </p:cNvSpPr>
            <p:nvPr/>
          </p:nvSpPr>
          <p:spPr bwMode="auto">
            <a:xfrm>
              <a:off x="7851" y="5416"/>
              <a:ext cx="3349"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a:latin typeface="OPPOSans R" panose="00020600040101010101" pitchFamily="18" charset="-122"/>
                  <a:ea typeface="OPPOSans R" panose="00020600040101010101" pitchFamily="18" charset="-122"/>
                  <a:sym typeface="OPPOSans R" panose="00020600040101010101" pitchFamily="18" charset="-122"/>
                </a:rPr>
                <a:t>从左面看</a:t>
              </a:r>
            </a:p>
          </p:txBody>
        </p:sp>
        <p:sp>
          <p:nvSpPr>
            <p:cNvPr id="25" name="矩形 5"/>
            <p:cNvSpPr>
              <a:spLocks noChangeArrowheads="1"/>
            </p:cNvSpPr>
            <p:nvPr/>
          </p:nvSpPr>
          <p:spPr bwMode="auto">
            <a:xfrm>
              <a:off x="12549" y="5416"/>
              <a:ext cx="3349"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a:latin typeface="OPPOSans R" panose="00020600040101010101" pitchFamily="18" charset="-122"/>
                  <a:ea typeface="OPPOSans R" panose="00020600040101010101" pitchFamily="18" charset="-122"/>
                  <a:sym typeface="OPPOSans R" panose="00020600040101010101" pitchFamily="18" charset="-122"/>
                </a:rPr>
                <a:t>从上面看</a:t>
              </a:r>
            </a:p>
          </p:txBody>
        </p:sp>
      </p:grpSp>
      <p:grpSp>
        <p:nvGrpSpPr>
          <p:cNvPr id="35" name="组合 34"/>
          <p:cNvGrpSpPr/>
          <p:nvPr/>
        </p:nvGrpSpPr>
        <p:grpSpPr bwMode="auto">
          <a:xfrm>
            <a:off x="9163050" y="3297394"/>
            <a:ext cx="1917700" cy="1922462"/>
            <a:chOff x="7703" y="7198"/>
            <a:chExt cx="3019" cy="3026"/>
          </a:xfrm>
        </p:grpSpPr>
        <p:sp>
          <p:nvSpPr>
            <p:cNvPr id="36" name="立方体 35"/>
            <p:cNvSpPr/>
            <p:nvPr/>
          </p:nvSpPr>
          <p:spPr>
            <a:xfrm>
              <a:off x="7703" y="8505"/>
              <a:ext cx="1717" cy="1719"/>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7" name="立方体 36"/>
            <p:cNvSpPr/>
            <p:nvPr/>
          </p:nvSpPr>
          <p:spPr>
            <a:xfrm>
              <a:off x="9005" y="8505"/>
              <a:ext cx="1717" cy="1719"/>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8" name="立方体 37"/>
            <p:cNvSpPr/>
            <p:nvPr/>
          </p:nvSpPr>
          <p:spPr>
            <a:xfrm>
              <a:off x="7703" y="7198"/>
              <a:ext cx="1717" cy="1719"/>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4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2"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500"/>
                            </p:stCondLst>
                            <p:childTnLst>
                              <p:par>
                                <p:cTn id="37" presetID="3" presetClass="exit" presetSubtype="10" fill="hold" grpId="1" nodeType="afterEffect">
                                  <p:stCondLst>
                                    <p:cond delay="0"/>
                                  </p:stCondLst>
                                  <p:childTnLst>
                                    <p:animEffect transition="out" filter="blinds(horizontal)">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5" grpId="2" bldLvl="0" animBg="1"/>
      <p:bldP spid="17" grpId="0" bldLvl="0" animBg="1"/>
      <p:bldP spid="17" grpId="1"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
        <p:nvSpPr>
          <p:cNvPr id="7" name="Text Box 22"/>
          <p:cNvSpPr txBox="1">
            <a:spLocks noChangeArrowheads="1"/>
          </p:cNvSpPr>
          <p:nvPr/>
        </p:nvSpPr>
        <p:spPr bwMode="auto">
          <a:xfrm>
            <a:off x="660400" y="1559480"/>
            <a:ext cx="10990263"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根据下面从三个方向看到的图形摆一摆。</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（选自教材</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P3</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T3</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r="80426" b="-487"/>
          <a:stretch>
            <a:fillRect/>
          </a:stretch>
        </p:blipFill>
        <p:spPr bwMode="auto">
          <a:xfrm>
            <a:off x="1298575" y="2528935"/>
            <a:ext cx="225425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l="81146" b="177"/>
          <a:stretch>
            <a:fillRect/>
          </a:stretch>
        </p:blipFill>
        <p:spPr bwMode="auto">
          <a:xfrm>
            <a:off x="8564563" y="2522585"/>
            <a:ext cx="2170112"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41896" r="41943" b="-177"/>
          <a:stretch>
            <a:fillRect/>
          </a:stretch>
        </p:blipFill>
        <p:spPr bwMode="auto">
          <a:xfrm>
            <a:off x="5157788" y="2528935"/>
            <a:ext cx="18605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bwMode="auto">
          <a:xfrm>
            <a:off x="4496117" y="4563896"/>
            <a:ext cx="2895283" cy="1671804"/>
            <a:chOff x="5454" y="7020"/>
            <a:chExt cx="5959" cy="3440"/>
          </a:xfrm>
        </p:grpSpPr>
        <p:sp>
          <p:nvSpPr>
            <p:cNvPr id="12" name="立方体 11"/>
            <p:cNvSpPr/>
            <p:nvPr/>
          </p:nvSpPr>
          <p:spPr>
            <a:xfrm>
              <a:off x="8407" y="8300"/>
              <a:ext cx="1718"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8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3" name="立方体 12"/>
            <p:cNvSpPr/>
            <p:nvPr/>
          </p:nvSpPr>
          <p:spPr>
            <a:xfrm>
              <a:off x="9695" y="8300"/>
              <a:ext cx="1718"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8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4" name="立方体 13"/>
            <p:cNvSpPr/>
            <p:nvPr/>
          </p:nvSpPr>
          <p:spPr>
            <a:xfrm>
              <a:off x="5454" y="8743"/>
              <a:ext cx="1718" cy="1717"/>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8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5" name="立方体 14"/>
            <p:cNvSpPr/>
            <p:nvPr/>
          </p:nvSpPr>
          <p:spPr>
            <a:xfrm>
              <a:off x="6742" y="8738"/>
              <a:ext cx="1718" cy="1717"/>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8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6" name="立方体 15"/>
            <p:cNvSpPr/>
            <p:nvPr/>
          </p:nvSpPr>
          <p:spPr>
            <a:xfrm>
              <a:off x="7977" y="8738"/>
              <a:ext cx="1718" cy="1717"/>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8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7" name="立方体 16"/>
            <p:cNvSpPr/>
            <p:nvPr/>
          </p:nvSpPr>
          <p:spPr>
            <a:xfrm>
              <a:off x="9277" y="8738"/>
              <a:ext cx="1718" cy="1717"/>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8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8" name="立方体 17"/>
            <p:cNvSpPr/>
            <p:nvPr/>
          </p:nvSpPr>
          <p:spPr>
            <a:xfrm>
              <a:off x="8407" y="7020"/>
              <a:ext cx="1718" cy="1718"/>
            </a:xfrm>
            <a:prstGeom prst="cube">
              <a:avLst/>
            </a:prstGeom>
            <a:solidFill>
              <a:srgbClr val="00B0F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zh-CN" altLang="en-US" sz="2800" b="1" kern="0">
                <a:solidFill>
                  <a:prstClr val="white"/>
                </a:solidFill>
                <a:latin typeface="OPPOSans R" panose="00020600040101010101" pitchFamily="18" charset="-122"/>
                <a:ea typeface="OPPOSans R" panose="00020600040101010101" pitchFamily="18" charset="-122"/>
                <a:sym typeface="OPPOSans R"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www.2ppt.com">
  <a:themeElements>
    <a:clrScheme name="007配色-1">
      <a:dk1>
        <a:sysClr val="windowText" lastClr="000000"/>
      </a:dk1>
      <a:lt1>
        <a:sysClr val="window" lastClr="FFFFFF"/>
      </a:lt1>
      <a:dk2>
        <a:srgbClr val="39302A"/>
      </a:dk2>
      <a:lt2>
        <a:srgbClr val="E5DEDB"/>
      </a:lt2>
      <a:accent1>
        <a:srgbClr val="FF454A"/>
      </a:accent1>
      <a:accent2>
        <a:srgbClr val="3E4E9B"/>
      </a:accent2>
      <a:accent3>
        <a:srgbClr val="4D8ED9"/>
      </a:accent3>
      <a:accent4>
        <a:srgbClr val="EC7016"/>
      </a:accent4>
      <a:accent5>
        <a:srgbClr val="E64823"/>
      </a:accent5>
      <a:accent6>
        <a:srgbClr val="9C6A6A"/>
      </a:accent6>
      <a:hlink>
        <a:srgbClr val="2998E3"/>
      </a:hlink>
      <a:folHlink>
        <a:srgbClr val="7F723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Words>
  <Application>Microsoft Office PowerPoint</Application>
  <PresentationFormat>宽屏</PresentationFormat>
  <Paragraphs>58</Paragraphs>
  <Slides>15</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Calibri</vt:lpstr>
      <vt:lpstr>黑体</vt:lpstr>
      <vt:lpstr>OPPOSans H</vt:lpstr>
      <vt:lpstr>FandolFang R</vt:lpstr>
      <vt:lpstr>OPPOSans R</vt:lpstr>
      <vt:lpstr>Arial</vt:lpstr>
      <vt:lpstr>宋体</vt:lpstr>
      <vt:lpstr>OPPOSans B</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68</cp:revision>
  <dcterms:created xsi:type="dcterms:W3CDTF">2020-07-01T00:49:00Z</dcterms:created>
  <dcterms:modified xsi:type="dcterms:W3CDTF">2023-01-16T21:12:05Z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A82B152DA5F84C39A597A06A5AC2B5A5</vt:lpwstr>
  </property>
  <property fmtid="{A09F084E-AD41-489F-8076-AA5BE3082BCA}" pid="100">
    <vt:ui4>5</vt:ui4>
  </property>
  <property fmtid="{64440492-4C8B-11D1-8B70-080036B11A03}" pid="11">
    <vt:lpwstr>www.2ppt.com-爱PPT提供资源下载</vt:lpwstr>
  </property>
</Properties>
</file>