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0" r:id="rId2"/>
    <p:sldId id="330" r:id="rId3"/>
    <p:sldId id="299" r:id="rId4"/>
    <p:sldId id="322" r:id="rId5"/>
    <p:sldId id="288" r:id="rId6"/>
    <p:sldId id="321" r:id="rId7"/>
    <p:sldId id="324" r:id="rId8"/>
    <p:sldId id="331" r:id="rId9"/>
    <p:sldId id="309" r:id="rId10"/>
    <p:sldId id="306" r:id="rId11"/>
    <p:sldId id="325" r:id="rId12"/>
    <p:sldId id="327" r:id="rId13"/>
    <p:sldId id="328" r:id="rId14"/>
    <p:sldId id="289" r:id="rId15"/>
    <p:sldId id="313" r:id="rId16"/>
    <p:sldId id="310" r:id="rId17"/>
    <p:sldId id="311" r:id="rId18"/>
    <p:sldId id="314" r:id="rId19"/>
    <p:sldId id="290" r:id="rId20"/>
    <p:sldId id="315" r:id="rId21"/>
    <p:sldId id="291" r:id="rId22"/>
  </p:sldIdLst>
  <p:sldSz cx="9144000" cy="5143500" type="screen16x9"/>
  <p:notesSz cx="7104063" cy="10234613"/>
  <p:embeddedFontLs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A976B"/>
    <a:srgbClr val="A1C450"/>
    <a:srgbClr val="D57374"/>
    <a:srgbClr val="FFF9B0"/>
    <a:srgbClr val="FFF461"/>
    <a:srgbClr val="85CCC9"/>
    <a:srgbClr val="C54F1E"/>
    <a:srgbClr val="AEC80C"/>
    <a:srgbClr val="C14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37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658784"/>
            <a:ext cx="9144000" cy="577076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pPr algn="ctr">
              <a:defRPr/>
            </a:pPr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375054"/>
            <a:ext cx="9144000" cy="2008238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面的旋转</a:t>
            </a:r>
            <a:endParaRPr lang="en-US" altLang="zh-CN" sz="6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4518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标注 19"/>
          <p:cNvSpPr/>
          <p:nvPr/>
        </p:nvSpPr>
        <p:spPr>
          <a:xfrm>
            <a:off x="6544508" y="3089525"/>
            <a:ext cx="1605233" cy="632156"/>
          </a:xfrm>
          <a:prstGeom prst="wedgeRoundRectCallout">
            <a:avLst>
              <a:gd name="adj1" fmla="val 32631"/>
              <a:gd name="adj2" fmla="val 72710"/>
              <a:gd name="adj3" fmla="val 16667"/>
            </a:avLst>
          </a:prstGeom>
          <a:solidFill>
            <a:srgbClr val="EA976B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900"/>
          </a:p>
        </p:txBody>
      </p:sp>
      <p:grpSp>
        <p:nvGrpSpPr>
          <p:cNvPr id="8" name="组合 37"/>
          <p:cNvGrpSpPr/>
          <p:nvPr/>
        </p:nvGrpSpPr>
        <p:grpSpPr bwMode="auto">
          <a:xfrm>
            <a:off x="1425968" y="1217811"/>
            <a:ext cx="1295400" cy="2736850"/>
            <a:chOff x="4100484" y="2492896"/>
            <a:chExt cx="1295782" cy="2736304"/>
          </a:xfrm>
        </p:grpSpPr>
        <p:sp>
          <p:nvSpPr>
            <p:cNvPr id="9" name="矩形 8"/>
            <p:cNvSpPr/>
            <p:nvPr/>
          </p:nvSpPr>
          <p:spPr>
            <a:xfrm>
              <a:off x="5359742" y="2492896"/>
              <a:ext cx="36524" cy="2736304"/>
            </a:xfrm>
            <a:prstGeom prst="rect">
              <a:avLst/>
            </a:prstGeom>
            <a:solidFill>
              <a:srgbClr val="F0AF2C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900"/>
            </a:p>
          </p:txBody>
        </p:sp>
        <p:sp>
          <p:nvSpPr>
            <p:cNvPr id="10" name="直角三角形 9"/>
            <p:cNvSpPr/>
            <p:nvPr/>
          </p:nvSpPr>
          <p:spPr>
            <a:xfrm flipH="1">
              <a:off x="4100484" y="2492896"/>
              <a:ext cx="1259258" cy="126022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900"/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4158411" y="1217811"/>
            <a:ext cx="1295400" cy="2736850"/>
            <a:chOff x="4100484" y="2492896"/>
            <a:chExt cx="1295782" cy="2736304"/>
          </a:xfrm>
        </p:grpSpPr>
        <p:sp>
          <p:nvSpPr>
            <p:cNvPr id="12" name="矩形 11"/>
            <p:cNvSpPr/>
            <p:nvPr/>
          </p:nvSpPr>
          <p:spPr>
            <a:xfrm>
              <a:off x="5359742" y="2492896"/>
              <a:ext cx="36524" cy="2736304"/>
            </a:xfrm>
            <a:prstGeom prst="rect">
              <a:avLst/>
            </a:prstGeom>
            <a:solidFill>
              <a:srgbClr val="F0AF2C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900"/>
            </a:p>
          </p:txBody>
        </p:sp>
        <p:sp>
          <p:nvSpPr>
            <p:cNvPr id="13" name="直角三角形 12"/>
            <p:cNvSpPr/>
            <p:nvPr/>
          </p:nvSpPr>
          <p:spPr>
            <a:xfrm flipH="1">
              <a:off x="4100484" y="2492896"/>
              <a:ext cx="1259258" cy="126022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900"/>
            </a:p>
          </p:txBody>
        </p:sp>
      </p:grpSp>
      <p:pic>
        <p:nvPicPr>
          <p:cNvPr id="14" name="组合 3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5116" y="1202292"/>
            <a:ext cx="25479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59939" y="507723"/>
            <a:ext cx="6109353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观察并想象硬纸片快速旋转后会形成什么图形呢？</a:t>
            </a:r>
          </a:p>
        </p:txBody>
      </p:sp>
      <p:sp>
        <p:nvSpPr>
          <p:cNvPr id="17" name="矩形 16"/>
          <p:cNvSpPr/>
          <p:nvPr/>
        </p:nvSpPr>
        <p:spPr>
          <a:xfrm>
            <a:off x="6500083" y="3185377"/>
            <a:ext cx="1800481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形成了圆锥。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606669" y="415552"/>
            <a:ext cx="8272462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eaLnBrk="1" hangingPunct="1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上面一排图形旋转后会得到下面的哪个图形？想一想，连一连。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772" y="3158499"/>
            <a:ext cx="14716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0" descr="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8446" y="1335463"/>
            <a:ext cx="971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2" descr="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8259" y="1335463"/>
            <a:ext cx="6111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3" descr="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8173" y="1335461"/>
            <a:ext cx="90011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34" descr="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9547" y="1384675"/>
            <a:ext cx="828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30434" y="3233805"/>
            <a:ext cx="13652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19610" y="3233805"/>
            <a:ext cx="9001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40448" y="3233805"/>
            <a:ext cx="1319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连接符 28"/>
          <p:cNvCxnSpPr/>
          <p:nvPr/>
        </p:nvCxnSpPr>
        <p:spPr>
          <a:xfrm flipH="1">
            <a:off x="1308023" y="1973637"/>
            <a:ext cx="5555" cy="1436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514648" y="2170179"/>
            <a:ext cx="1810388" cy="1611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499023" y="2105092"/>
            <a:ext cx="1901031" cy="1444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93056" y="2105092"/>
            <a:ext cx="3810967" cy="1444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5421" y="4479991"/>
            <a:ext cx="971550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eaLnBrk="1" hangingPunct="1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973310" y="4479991"/>
            <a:ext cx="971550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eaLnBrk="1" hangingPunct="1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圆台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48172" y="4479991"/>
            <a:ext cx="971550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algn="ctr" eaLnBrk="1" hangingPunct="1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球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88109" y="4479991"/>
            <a:ext cx="971550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algn="ctr" eaLnBrk="1" hangingPunct="1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圆锥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4901799" y="1750569"/>
            <a:ext cx="3504476" cy="954101"/>
          </a:xfrm>
          <a:prstGeom prst="wedgeRoundRectCallout">
            <a:avLst>
              <a:gd name="adj1" fmla="val 28975"/>
              <a:gd name="adj2" fmla="val 81730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圆柱有两个面是大小相同</a:t>
            </a:r>
          </a:p>
          <a:p>
            <a:pPr lvl="0"/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的圆， 有一个面是曲面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555768" y="716834"/>
            <a:ext cx="4016232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圆柱有什么特点？ 与同伴交流。</a:t>
            </a:r>
          </a:p>
        </p:txBody>
      </p:sp>
      <p:pic>
        <p:nvPicPr>
          <p:cNvPr id="3" name="图片 35" descr="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9718" y="2038247"/>
            <a:ext cx="11525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10.png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1050831" y="2074759"/>
            <a:ext cx="11239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8268 0.00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1465770" y="2180964"/>
            <a:ext cx="2953331" cy="600216"/>
          </a:xfrm>
          <a:prstGeom prst="wedgeRoundRectCallout">
            <a:avLst>
              <a:gd name="adj1" fmla="val -33868"/>
              <a:gd name="adj2" fmla="val 84631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圆锥底面是个圆形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439137" y="686810"/>
            <a:ext cx="4016232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圆锥有什么特点？ 与同伴交流。</a:t>
            </a:r>
          </a:p>
        </p:txBody>
      </p:sp>
      <p:pic>
        <p:nvPicPr>
          <p:cNvPr id="4" name="图片 36" descr="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6247" y="1899676"/>
            <a:ext cx="12446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1.png"/>
          <p:cNvPicPr>
            <a:picLocks noChangeAspect="1" noChangeArrowheads="1"/>
          </p:cNvPicPr>
          <p:nvPr/>
        </p:nvPicPr>
        <p:blipFill>
          <a:blip r:embed="rId3" cstate="email">
            <a:lum bright="-40000" contrast="40000"/>
          </a:blip>
          <a:srcRect/>
          <a:stretch>
            <a:fillRect/>
          </a:stretch>
        </p:blipFill>
        <p:spPr bwMode="auto">
          <a:xfrm>
            <a:off x="5446247" y="1911431"/>
            <a:ext cx="12239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1526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4770120" y="1755322"/>
            <a:ext cx="3802381" cy="1090733"/>
          </a:xfrm>
          <a:prstGeom prst="wedgeRoundRectCallout">
            <a:avLst>
              <a:gd name="adj1" fmla="val 25932"/>
              <a:gd name="adj2" fmla="val 71126"/>
              <a:gd name="adj3" fmla="val 16667"/>
            </a:avLst>
          </a:prstGeom>
          <a:solidFill>
            <a:srgbClr val="D5737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不是圆柱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圆柱应该是上下粗细相同。鼓是中间粗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两头稍细的。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513421" y="585659"/>
            <a:ext cx="5111773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同学们，这面鼓是圆柱吗？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  <a:endParaRPr lang="zh-CN" altLang="zh-CN" sz="2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564" y="1451909"/>
            <a:ext cx="3232844" cy="2294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img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386" y="1396957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timg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3186" y="1663657"/>
            <a:ext cx="2133600" cy="2133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timg (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7514" y="1691828"/>
            <a:ext cx="2530928" cy="210542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4"/>
          <p:cNvGrpSpPr/>
          <p:nvPr/>
        </p:nvGrpSpPr>
        <p:grpSpPr bwMode="auto">
          <a:xfrm>
            <a:off x="1808524" y="3797257"/>
            <a:ext cx="895347" cy="651287"/>
            <a:chOff x="1676400" y="4876801"/>
            <a:chExt cx="1032889" cy="838200"/>
          </a:xfrm>
        </p:grpSpPr>
        <p:cxnSp>
          <p:nvCxnSpPr>
            <p:cNvPr id="17" name="直接连接符 8"/>
            <p:cNvCxnSpPr>
              <a:cxnSpLocks noChangeShapeType="1"/>
            </p:cNvCxnSpPr>
            <p:nvPr/>
          </p:nvCxnSpPr>
          <p:spPr bwMode="auto">
            <a:xfrm>
              <a:off x="1676400" y="5334000"/>
              <a:ext cx="381000" cy="381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10"/>
            <p:cNvCxnSpPr>
              <a:cxnSpLocks noChangeShapeType="1"/>
            </p:cNvCxnSpPr>
            <p:nvPr/>
          </p:nvCxnSpPr>
          <p:spPr bwMode="auto">
            <a:xfrm flipV="1">
              <a:off x="2023489" y="4876801"/>
              <a:ext cx="685800" cy="838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5"/>
          <p:cNvGrpSpPr/>
          <p:nvPr/>
        </p:nvGrpSpPr>
        <p:grpSpPr bwMode="auto">
          <a:xfrm>
            <a:off x="6690377" y="3515227"/>
            <a:ext cx="902409" cy="668615"/>
            <a:chOff x="1676400" y="4865365"/>
            <a:chExt cx="1022986" cy="849635"/>
          </a:xfrm>
        </p:grpSpPr>
        <p:cxnSp>
          <p:nvCxnSpPr>
            <p:cNvPr id="20" name="直接连接符 16"/>
            <p:cNvCxnSpPr>
              <a:cxnSpLocks noChangeShapeType="1"/>
            </p:cNvCxnSpPr>
            <p:nvPr/>
          </p:nvCxnSpPr>
          <p:spPr bwMode="auto">
            <a:xfrm>
              <a:off x="1676400" y="5334000"/>
              <a:ext cx="381000" cy="381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17"/>
            <p:cNvCxnSpPr>
              <a:cxnSpLocks noChangeShapeType="1"/>
            </p:cNvCxnSpPr>
            <p:nvPr/>
          </p:nvCxnSpPr>
          <p:spPr bwMode="auto">
            <a:xfrm flipV="1">
              <a:off x="2013586" y="4865365"/>
              <a:ext cx="685800" cy="838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组合 18"/>
          <p:cNvGrpSpPr/>
          <p:nvPr/>
        </p:nvGrpSpPr>
        <p:grpSpPr bwMode="auto">
          <a:xfrm>
            <a:off x="7927418" y="3506630"/>
            <a:ext cx="831345" cy="676809"/>
            <a:chOff x="1676400" y="4873398"/>
            <a:chExt cx="1030149" cy="841602"/>
          </a:xfrm>
        </p:grpSpPr>
        <p:cxnSp>
          <p:nvCxnSpPr>
            <p:cNvPr id="23" name="直接连接符 19"/>
            <p:cNvCxnSpPr>
              <a:cxnSpLocks noChangeShapeType="1"/>
            </p:cNvCxnSpPr>
            <p:nvPr/>
          </p:nvCxnSpPr>
          <p:spPr bwMode="auto">
            <a:xfrm>
              <a:off x="1676400" y="5334000"/>
              <a:ext cx="381000" cy="381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连接符 20"/>
            <p:cNvCxnSpPr>
              <a:cxnSpLocks noChangeShapeType="1"/>
            </p:cNvCxnSpPr>
            <p:nvPr/>
          </p:nvCxnSpPr>
          <p:spPr bwMode="auto">
            <a:xfrm flipV="1">
              <a:off x="2020748" y="4873398"/>
              <a:ext cx="685801" cy="838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476394" y="614596"/>
            <a:ext cx="7604761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下面的哪些物品</a:t>
            </a:r>
            <a:r>
              <a:rPr lang="zh-CN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是圆柱？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组合 22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2696" y="4088796"/>
            <a:ext cx="99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组合 22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1297" y="3626151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03790" y="316861"/>
            <a:ext cx="7799805" cy="10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用纸片和小棒做成下面的小旗，快速旋转小棒，想象纸片旋转所形成的图形，再连一连。</a:t>
            </a:r>
          </a:p>
        </p:txBody>
      </p:sp>
      <p:sp>
        <p:nvSpPr>
          <p:cNvPr id="32" name="弦形 31"/>
          <p:cNvSpPr/>
          <p:nvPr/>
        </p:nvSpPr>
        <p:spPr bwMode="auto">
          <a:xfrm rot="2303418">
            <a:off x="1202359" y="1541353"/>
            <a:ext cx="1143000" cy="1143000"/>
          </a:xfrm>
          <a:prstGeom prst="chord">
            <a:avLst>
              <a:gd name="adj1" fmla="val 2700000"/>
              <a:gd name="adj2" fmla="val 143281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4" tIns="45717" rIns="91434" bIns="45717"/>
          <a:lstStyle/>
          <a:p>
            <a:pPr eaLnBrk="0" hangingPunct="0">
              <a:buFontTx/>
              <a:buNone/>
              <a:defRPr/>
            </a:pPr>
            <a:endParaRPr lang="zh-CN" altLang="en-US" sz="1900"/>
          </a:p>
        </p:txBody>
      </p:sp>
      <p:grpSp>
        <p:nvGrpSpPr>
          <p:cNvPr id="33" name="组合 20"/>
          <p:cNvGrpSpPr/>
          <p:nvPr/>
        </p:nvGrpSpPr>
        <p:grpSpPr bwMode="auto">
          <a:xfrm>
            <a:off x="6560443" y="1410724"/>
            <a:ext cx="1143000" cy="1219200"/>
            <a:chOff x="6705600" y="2438400"/>
            <a:chExt cx="1143000" cy="1219200"/>
          </a:xfrm>
        </p:grpSpPr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6705600" y="3048000"/>
              <a:ext cx="1143000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zh-CN" altLang="en-US" sz="1900"/>
            </a:p>
          </p:txBody>
        </p:sp>
        <p:sp>
          <p:nvSpPr>
            <p:cNvPr id="35" name="直角三角形 19"/>
            <p:cNvSpPr>
              <a:spLocks noChangeArrowheads="1"/>
            </p:cNvSpPr>
            <p:nvPr/>
          </p:nvSpPr>
          <p:spPr bwMode="auto">
            <a:xfrm>
              <a:off x="6705600" y="2438400"/>
              <a:ext cx="1143000" cy="60960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zh-CN" altLang="en-US" sz="1900"/>
            </a:p>
          </p:txBody>
        </p:sp>
      </p:grpSp>
      <p:sp>
        <p:nvSpPr>
          <p:cNvPr id="36" name="流程图: 磁盘 27"/>
          <p:cNvSpPr>
            <a:spLocks noChangeArrowheads="1"/>
          </p:cNvSpPr>
          <p:nvPr/>
        </p:nvSpPr>
        <p:spPr bwMode="auto">
          <a:xfrm>
            <a:off x="6339297" y="4047749"/>
            <a:ext cx="1447800" cy="914400"/>
          </a:xfrm>
          <a:prstGeom prst="flowChartMagneticDisk">
            <a:avLst/>
          </a:prstGeom>
          <a:solidFill>
            <a:srgbClr val="6EF763"/>
          </a:solidFill>
          <a:ln w="9525">
            <a:solidFill>
              <a:schemeClr val="tx1"/>
            </a:solidFill>
            <a:round/>
          </a:ln>
        </p:spPr>
        <p:txBody>
          <a:bodyPr lIns="91434" tIns="45717" rIns="91434" bIns="45717"/>
          <a:lstStyle/>
          <a:p>
            <a:pPr eaLnBrk="0" hangingPunct="0"/>
            <a:endParaRPr lang="zh-CN" altLang="en-US" sz="1900"/>
          </a:p>
        </p:txBody>
      </p:sp>
      <p:sp>
        <p:nvSpPr>
          <p:cNvPr id="37" name="流程图: 磁盘 28"/>
          <p:cNvSpPr>
            <a:spLocks noChangeArrowheads="1"/>
          </p:cNvSpPr>
          <p:nvPr/>
        </p:nvSpPr>
        <p:spPr bwMode="auto">
          <a:xfrm>
            <a:off x="980532" y="4282507"/>
            <a:ext cx="1143000" cy="685800"/>
          </a:xfrm>
          <a:prstGeom prst="flowChartMagneticDisk">
            <a:avLst/>
          </a:prstGeom>
          <a:solidFill>
            <a:srgbClr val="F6A8F0"/>
          </a:solidFill>
          <a:ln w="9525">
            <a:solidFill>
              <a:schemeClr val="tx1"/>
            </a:solidFill>
            <a:round/>
          </a:ln>
        </p:spPr>
        <p:txBody>
          <a:bodyPr lIns="91434" tIns="45717" rIns="91434" bIns="45717"/>
          <a:lstStyle/>
          <a:p>
            <a:pPr eaLnBrk="0" hangingPunct="0"/>
            <a:endParaRPr lang="zh-CN" altLang="en-US" sz="1900"/>
          </a:p>
        </p:txBody>
      </p:sp>
      <p:pic>
        <p:nvPicPr>
          <p:cNvPr id="38" name="组合 29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007" y="3594571"/>
            <a:ext cx="11525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4"/>
          <p:cNvSpPr>
            <a:spLocks noChangeArrowheads="1"/>
          </p:cNvSpPr>
          <p:nvPr/>
        </p:nvSpPr>
        <p:spPr bwMode="auto">
          <a:xfrm>
            <a:off x="4739096" y="3798527"/>
            <a:ext cx="1143000" cy="1143000"/>
          </a:xfrm>
          <a:prstGeom prst="ellipse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solidFill>
              <a:schemeClr val="tx1"/>
            </a:solidFill>
            <a:round/>
          </a:ln>
        </p:spPr>
        <p:txBody>
          <a:bodyPr lIns="91434" tIns="45717" rIns="91434" bIns="45717"/>
          <a:lstStyle/>
          <a:p>
            <a:pPr eaLnBrk="0" hangingPunct="0"/>
            <a:endParaRPr lang="zh-CN" altLang="en-US" sz="1900"/>
          </a:p>
        </p:txBody>
      </p:sp>
      <p:cxnSp>
        <p:nvCxnSpPr>
          <p:cNvPr id="40" name="直接箭头连接符 39"/>
          <p:cNvCxnSpPr>
            <a:cxnSpLocks noChangeShapeType="1"/>
          </p:cNvCxnSpPr>
          <p:nvPr/>
        </p:nvCxnSpPr>
        <p:spPr bwMode="auto">
          <a:xfrm>
            <a:off x="1864126" y="2594116"/>
            <a:ext cx="3336524" cy="119091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箭头连接符 41"/>
          <p:cNvCxnSpPr>
            <a:cxnSpLocks noChangeShapeType="1"/>
            <a:stCxn id="47" idx="3"/>
            <a:endCxn id="50" idx="0"/>
          </p:cNvCxnSpPr>
          <p:nvPr/>
        </p:nvCxnSpPr>
        <p:spPr bwMode="auto">
          <a:xfrm flipH="1">
            <a:off x="3557997" y="2661646"/>
            <a:ext cx="1740974" cy="96450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箭头连接符 42"/>
          <p:cNvCxnSpPr>
            <a:cxnSpLocks noChangeShapeType="1"/>
            <a:stCxn id="34" idx="2"/>
            <a:endCxn id="38" idx="0"/>
          </p:cNvCxnSpPr>
          <p:nvPr/>
        </p:nvCxnSpPr>
        <p:spPr bwMode="auto">
          <a:xfrm flipH="1">
            <a:off x="1547270" y="2629924"/>
            <a:ext cx="5584673" cy="9646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18"/>
          <p:cNvCxnSpPr>
            <a:cxnSpLocks noChangeShapeType="1"/>
            <a:stCxn id="35" idx="0"/>
            <a:endCxn id="35" idx="2"/>
          </p:cNvCxnSpPr>
          <p:nvPr/>
        </p:nvCxnSpPr>
        <p:spPr bwMode="auto">
          <a:xfrm>
            <a:off x="6560443" y="1410724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20"/>
          <p:cNvCxnSpPr>
            <a:cxnSpLocks noChangeShapeType="1"/>
            <a:stCxn id="35" idx="0"/>
            <a:endCxn id="35" idx="4"/>
          </p:cNvCxnSpPr>
          <p:nvPr/>
        </p:nvCxnSpPr>
        <p:spPr bwMode="auto">
          <a:xfrm>
            <a:off x="6560443" y="1410724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" name="组合 23"/>
          <p:cNvGrpSpPr/>
          <p:nvPr/>
        </p:nvGrpSpPr>
        <p:grpSpPr bwMode="auto">
          <a:xfrm>
            <a:off x="5070362" y="1442446"/>
            <a:ext cx="457200" cy="1219200"/>
            <a:chOff x="5181584" y="1371654"/>
            <a:chExt cx="457188" cy="1219168"/>
          </a:xfrm>
        </p:grpSpPr>
        <p:sp>
          <p:nvSpPr>
            <p:cNvPr id="47" name="直角三角形 15"/>
            <p:cNvSpPr>
              <a:spLocks noChangeArrowheads="1"/>
            </p:cNvSpPr>
            <p:nvPr/>
          </p:nvSpPr>
          <p:spPr bwMode="auto">
            <a:xfrm>
              <a:off x="5181600" y="1905000"/>
              <a:ext cx="457172" cy="68582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 sz="1900"/>
            </a:p>
          </p:txBody>
        </p:sp>
        <p:sp>
          <p:nvSpPr>
            <p:cNvPr id="48" name="直角三角形 15"/>
            <p:cNvSpPr>
              <a:spLocks noChangeArrowheads="1"/>
            </p:cNvSpPr>
            <p:nvPr/>
          </p:nvSpPr>
          <p:spPr bwMode="auto">
            <a:xfrm>
              <a:off x="5181584" y="1371654"/>
              <a:ext cx="304792" cy="53338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 sz="1900"/>
            </a:p>
          </p:txBody>
        </p:sp>
      </p:grpSp>
      <p:grpSp>
        <p:nvGrpSpPr>
          <p:cNvPr id="51" name="组合 25"/>
          <p:cNvGrpSpPr/>
          <p:nvPr/>
        </p:nvGrpSpPr>
        <p:grpSpPr bwMode="auto">
          <a:xfrm>
            <a:off x="3162399" y="1229468"/>
            <a:ext cx="609600" cy="1447800"/>
            <a:chOff x="3429030" y="1524050"/>
            <a:chExt cx="609616" cy="1447802"/>
          </a:xfrm>
        </p:grpSpPr>
        <p:sp>
          <p:nvSpPr>
            <p:cNvPr id="52" name="矩形 14"/>
            <p:cNvSpPr>
              <a:spLocks noChangeArrowheads="1"/>
            </p:cNvSpPr>
            <p:nvPr/>
          </p:nvSpPr>
          <p:spPr bwMode="auto">
            <a:xfrm>
              <a:off x="3429030" y="2209832"/>
              <a:ext cx="609616" cy="762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 sz="1900"/>
            </a:p>
          </p:txBody>
        </p:sp>
        <p:sp>
          <p:nvSpPr>
            <p:cNvPr id="53" name="直角三角形 15"/>
            <p:cNvSpPr>
              <a:spLocks noChangeArrowheads="1"/>
            </p:cNvSpPr>
            <p:nvPr/>
          </p:nvSpPr>
          <p:spPr bwMode="auto">
            <a:xfrm rot="10800000">
              <a:off x="3581426" y="1524050"/>
              <a:ext cx="457188" cy="68578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 sz="1900"/>
            </a:p>
          </p:txBody>
        </p:sp>
      </p:grpSp>
      <p:pic>
        <p:nvPicPr>
          <p:cNvPr id="54" name="组合 22"/>
          <p:cNvPicPr>
            <a:picLocks noGrp="1"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67897" y="3285749"/>
            <a:ext cx="9286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任意多边形 26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>
            <a:cxnSpLocks noChangeShapeType="1"/>
          </p:cNvCxnSpPr>
          <p:nvPr/>
        </p:nvCxnSpPr>
        <p:spPr bwMode="auto">
          <a:xfrm>
            <a:off x="3744476" y="2713076"/>
            <a:ext cx="2950239" cy="126822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2444" y="1535242"/>
            <a:ext cx="16897862" cy="3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5" tIns="34288" rIns="68575" bIns="34288" numCol="1" anchor="ctr" anchorCtr="0" compatLnSpc="1">
            <a:spAutoFit/>
          </a:bodyPr>
          <a:lstStyle/>
          <a:p>
            <a:endParaRPr lang="zh-CN" altLang="en-US" sz="19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0121" y="580924"/>
            <a:ext cx="7262103" cy="4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4" tIns="46797" rIns="89994" bIns="46797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1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下面各图是由哪些图形组成的</a:t>
            </a:r>
            <a:r>
              <a:rPr lang="en-US" altLang="zh-CN" sz="21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1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141" y="1582215"/>
            <a:ext cx="19431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324" y="1436165"/>
            <a:ext cx="144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2899" y="1577453"/>
            <a:ext cx="1981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6041" y="4109545"/>
            <a:ext cx="2125301" cy="4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4" tIns="46797" rIns="89994" bIns="46797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长方体、圆锥</a:t>
            </a:r>
            <a:endParaRPr lang="zh-CN" altLang="zh-CN" sz="21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53626" y="4113556"/>
            <a:ext cx="2649350" cy="4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4" tIns="46797" rIns="89994" bIns="46797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正方体、圆柱、圆锥</a:t>
            </a:r>
            <a:endParaRPr lang="zh-CN" altLang="zh-CN" sz="21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34158" y="4138498"/>
            <a:ext cx="2649350" cy="4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4" tIns="46797" rIns="89994" bIns="46797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长方体、圆柱、圆锥</a:t>
            </a:r>
            <a:endParaRPr lang="zh-CN" altLang="zh-CN" sz="21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113" y="1377472"/>
            <a:ext cx="8642777" cy="22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196942" y="1855458"/>
            <a:ext cx="623463" cy="1272711"/>
          </a:xfrm>
          <a:prstGeom prst="can">
            <a:avLst>
              <a:gd name="adj" fmla="val 41437"/>
            </a:avLst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6" name="Group 12"/>
          <p:cNvGrpSpPr/>
          <p:nvPr/>
        </p:nvGrpSpPr>
        <p:grpSpPr bwMode="auto">
          <a:xfrm>
            <a:off x="7518634" y="1771881"/>
            <a:ext cx="576263" cy="1439862"/>
            <a:chOff x="0" y="0"/>
            <a:chExt cx="363" cy="907"/>
          </a:xfrm>
        </p:grpSpPr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0" y="0"/>
              <a:ext cx="363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0" y="136"/>
              <a:ext cx="181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181" y="136"/>
              <a:ext cx="182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/>
            </a:p>
          </p:txBody>
        </p:sp>
      </p:grpSp>
      <p:grpSp>
        <p:nvGrpSpPr>
          <p:cNvPr id="10" name="Group 12"/>
          <p:cNvGrpSpPr/>
          <p:nvPr/>
        </p:nvGrpSpPr>
        <p:grpSpPr bwMode="auto">
          <a:xfrm rot="10800000">
            <a:off x="3187037" y="1549826"/>
            <a:ext cx="838201" cy="1661917"/>
            <a:chOff x="-87" y="0"/>
            <a:chExt cx="528" cy="907"/>
          </a:xfrm>
        </p:grpSpPr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-87" y="0"/>
              <a:ext cx="528" cy="1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-87" y="46"/>
              <a:ext cx="268" cy="8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181" y="68"/>
              <a:ext cx="260" cy="8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/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262853" y="1661821"/>
            <a:ext cx="830130" cy="524660"/>
          </a:xfrm>
          <a:prstGeom prst="can">
            <a:avLst>
              <a:gd name="adj" fmla="val 41437"/>
            </a:avLst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741" y="578800"/>
            <a:ext cx="8175125" cy="4154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找出下列图中的圆柱或圆锥，并观察圆柱和圆锥各有什么特点？</a:t>
            </a:r>
          </a:p>
        </p:txBody>
      </p:sp>
      <p:sp>
        <p:nvSpPr>
          <p:cNvPr id="3" name="矩形 2"/>
          <p:cNvSpPr/>
          <p:nvPr/>
        </p:nvSpPr>
        <p:spPr>
          <a:xfrm>
            <a:off x="1820405" y="3535437"/>
            <a:ext cx="8309874" cy="10618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圆柱有两个面是大小相同的圆，有一个面是曲面。</a:t>
            </a:r>
          </a:p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圆锥的底面是圆形。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943" y="1004819"/>
            <a:ext cx="967708" cy="4154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5503" y="994292"/>
            <a:ext cx="967708" cy="4154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4064" y="1026605"/>
            <a:ext cx="967708" cy="4154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7431" y="1040692"/>
            <a:ext cx="967708" cy="4154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1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/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3" grpId="0"/>
      <p:bldP spid="4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17063" y="1170384"/>
            <a:ext cx="6714517" cy="2857501"/>
          </a:xfrm>
          <a:prstGeom prst="flowChartAlternateProcess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.“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点、线、面、体”之间的关系</a:t>
            </a: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点动成线，线动成面，面动成体。</a:t>
            </a:r>
            <a:endParaRPr lang="en-US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圆柱上下有两个面是大小相同的圆，它的侧面是一个曲面。</a:t>
            </a:r>
            <a:endParaRPr lang="en-US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圆锥的底面是圆形，侧面是个曲面。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6314" y="700085"/>
            <a:ext cx="8378011" cy="2492986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通过由面旋转成体的过程，认识圆柱和圆锥，了解圆柱和圆锥的基本特征，知道圆柱和圆锥各部分的名称。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通过观察、动手操作等活动，初步体会“点、线、面、体”之间的关系，发展空间观念。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感受数学与生活的密切联系。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16313" y="3482326"/>
            <a:ext cx="8171915" cy="1350932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>
              <a:lnSpc>
                <a:spcPct val="150000"/>
              </a:lnSpc>
            </a:pPr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314" y="3557719"/>
            <a:ext cx="8284720" cy="553994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通过观察了解圆柱和圆锥的组成及其特点。 </a:t>
            </a:r>
          </a:p>
        </p:txBody>
      </p:sp>
      <p:sp>
        <p:nvSpPr>
          <p:cNvPr id="8" name="矩形 7"/>
          <p:cNvSpPr/>
          <p:nvPr/>
        </p:nvSpPr>
        <p:spPr>
          <a:xfrm>
            <a:off x="516314" y="4085186"/>
            <a:ext cx="8171915" cy="553994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体会“点、线、面、体”之间的关系。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808" y="1592037"/>
            <a:ext cx="8333616" cy="271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34119" y="749465"/>
            <a:ext cx="8191949" cy="41549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下面图形中哪些是圆柱或圆锥？ 在括号里写出名称。</a:t>
            </a:r>
          </a:p>
        </p:txBody>
      </p:sp>
      <p:sp>
        <p:nvSpPr>
          <p:cNvPr id="3" name="矩形 2"/>
          <p:cNvSpPr/>
          <p:nvPr/>
        </p:nvSpPr>
        <p:spPr>
          <a:xfrm>
            <a:off x="5188204" y="3661452"/>
            <a:ext cx="723263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</a:p>
        </p:txBody>
      </p:sp>
      <p:sp>
        <p:nvSpPr>
          <p:cNvPr id="4" name="矩形 3"/>
          <p:cNvSpPr/>
          <p:nvPr/>
        </p:nvSpPr>
        <p:spPr>
          <a:xfrm>
            <a:off x="1041605" y="3661452"/>
            <a:ext cx="723263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245" y="1362109"/>
            <a:ext cx="8337176" cy="31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4247" y="545888"/>
            <a:ext cx="8450132" cy="73865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如图， 把下面的立体图形切开， 想一想切开后的面分别是什么形状， 连一连。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839559" y="2635623"/>
            <a:ext cx="6194099" cy="940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200150" y="2753959"/>
            <a:ext cx="2188510" cy="757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469822" y="2718101"/>
            <a:ext cx="1650821" cy="793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812972" y="2635627"/>
            <a:ext cx="2061627" cy="940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914400" y="1800360"/>
            <a:ext cx="1295400" cy="685800"/>
          </a:xfrm>
          <a:prstGeom prst="rect">
            <a:avLst/>
          </a:prstGeom>
          <a:solidFill>
            <a:srgbClr val="FF66CC"/>
          </a:solidFill>
          <a:ln w="9525">
            <a:solidFill>
              <a:srgbClr val="000000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3575079" y="1878192"/>
            <a:ext cx="1447800" cy="609600"/>
          </a:xfrm>
          <a:prstGeom prst="parallelogram">
            <a:avLst>
              <a:gd name="adj" fmla="val 59375"/>
            </a:avLst>
          </a:prstGeom>
          <a:solidFill>
            <a:srgbClr val="FF3300"/>
          </a:solidFill>
          <a:ln w="9525">
            <a:solidFill>
              <a:srgbClr val="333399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5096506" y="1571760"/>
            <a:ext cx="990600" cy="914400"/>
          </a:xfrm>
          <a:prstGeom prst="triangle">
            <a:avLst>
              <a:gd name="adj" fmla="val 48333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 rot="10770763">
            <a:off x="6256268" y="1876559"/>
            <a:ext cx="1066800" cy="609600"/>
          </a:xfrm>
          <a:custGeom>
            <a:avLst/>
            <a:gdLst>
              <a:gd name="T0" fmla="*/ 46102058 w 21600"/>
              <a:gd name="T1" fmla="*/ 8602133 h 21600"/>
              <a:gd name="T2" fmla="*/ 26344033 w 21600"/>
              <a:gd name="T3" fmla="*/ 17204267 h 21600"/>
              <a:gd name="T4" fmla="*/ 6586008 w 21600"/>
              <a:gd name="T5" fmla="*/ 8602133 h 21600"/>
              <a:gd name="T6" fmla="*/ 2634403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 cmpd="sng">
            <a:solidFill>
              <a:srgbClr val="000000"/>
            </a:solidFill>
            <a:miter lim="800000"/>
          </a:ln>
        </p:spPr>
        <p:txBody>
          <a:bodyPr wrap="none" lIns="91434" tIns="45717" rIns="91434" bIns="45717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ker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val 1031"/>
          <p:cNvSpPr>
            <a:spLocks noChangeArrowheads="1"/>
          </p:cNvSpPr>
          <p:nvPr/>
        </p:nvSpPr>
        <p:spPr bwMode="auto">
          <a:xfrm>
            <a:off x="7617279" y="1445079"/>
            <a:ext cx="1061357" cy="1042713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0000"/>
            </a:solidFill>
            <a:round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4791706" y="3911977"/>
            <a:ext cx="1295400" cy="685800"/>
          </a:xfrm>
          <a:prstGeom prst="cube">
            <a:avLst>
              <a:gd name="adj" fmla="val 36111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945553" y="3530977"/>
            <a:ext cx="1143000" cy="1066800"/>
          </a:xfrm>
          <a:prstGeom prst="cube">
            <a:avLst>
              <a:gd name="adj" fmla="val 25000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034"/>
          <p:cNvSpPr>
            <a:spLocks noChangeArrowheads="1"/>
          </p:cNvSpPr>
          <p:nvPr/>
        </p:nvSpPr>
        <p:spPr bwMode="auto">
          <a:xfrm>
            <a:off x="855407" y="3530977"/>
            <a:ext cx="838200" cy="1066800"/>
          </a:xfrm>
          <a:prstGeom prst="can">
            <a:avLst>
              <a:gd name="adj" fmla="val 31818"/>
            </a:avLst>
          </a:prstGeom>
          <a:solidFill>
            <a:srgbClr val="FF66CC"/>
          </a:solidFill>
          <a:ln w="9525">
            <a:solidFill>
              <a:srgbClr val="000000"/>
            </a:solidFill>
            <a:round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1036"/>
          <p:cNvSpPr>
            <a:spLocks noChangeArrowheads="1"/>
          </p:cNvSpPr>
          <p:nvPr/>
        </p:nvSpPr>
        <p:spPr bwMode="auto">
          <a:xfrm rot="111310">
            <a:off x="2660200" y="3900124"/>
            <a:ext cx="690103" cy="718896"/>
          </a:xfrm>
          <a:prstGeom prst="ellipse">
            <a:avLst/>
          </a:prstGeom>
          <a:solidFill>
            <a:srgbClr val="0099FF"/>
          </a:solidFill>
          <a:ln w="9525">
            <a:round/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lIns="91434" tIns="45717" rIns="91434" bIns="45717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037"/>
          <p:cNvSpPr txBox="1">
            <a:spLocks noChangeArrowheads="1"/>
          </p:cNvSpPr>
          <p:nvPr/>
        </p:nvSpPr>
        <p:spPr bwMode="auto">
          <a:xfrm>
            <a:off x="381000" y="1200940"/>
            <a:ext cx="4114800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</a:t>
            </a:r>
          </a:p>
        </p:txBody>
      </p:sp>
      <p:sp>
        <p:nvSpPr>
          <p:cNvPr id="14" name="Text Box 1038"/>
          <p:cNvSpPr txBox="1">
            <a:spLocks noChangeArrowheads="1"/>
          </p:cNvSpPr>
          <p:nvPr/>
        </p:nvSpPr>
        <p:spPr bwMode="auto">
          <a:xfrm>
            <a:off x="400844" y="2870732"/>
            <a:ext cx="44958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defPPr>
              <a:defRPr lang="zh-CN"/>
            </a:defPPr>
            <a:lvl1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  <a:defRPr sz="2800">
                <a:solidFill>
                  <a:srgbClr val="000000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立体图形</a:t>
            </a:r>
          </a:p>
        </p:txBody>
      </p:sp>
      <p:sp>
        <p:nvSpPr>
          <p:cNvPr id="17" name="Text Box 1037"/>
          <p:cNvSpPr txBox="1">
            <a:spLocks noChangeArrowheads="1"/>
          </p:cNvSpPr>
          <p:nvPr/>
        </p:nvSpPr>
        <p:spPr bwMode="auto">
          <a:xfrm>
            <a:off x="277876" y="616783"/>
            <a:ext cx="7722197" cy="4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同学们你能说出哪些图形？</a:t>
            </a:r>
            <a:endParaRPr lang="zh-CN" altLang="zh-CN" sz="2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2474890" y="1688202"/>
            <a:ext cx="868076" cy="797958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4029300" y="1494065"/>
            <a:ext cx="33336" cy="2700174"/>
          </a:xfrm>
          <a:prstGeom prst="line">
            <a:avLst/>
          </a:prstGeom>
          <a:noFill/>
          <a:ln w="38100">
            <a:solidFill>
              <a:srgbClr val="E9220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29300" y="417272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157085" y="4436498"/>
            <a:ext cx="2361972" cy="73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87178" y="4439320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19" name="矩形 18"/>
          <p:cNvSpPr/>
          <p:nvPr/>
        </p:nvSpPr>
        <p:spPr>
          <a:xfrm>
            <a:off x="546123" y="489634"/>
            <a:ext cx="4842179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观察下面各图， 说说你是怎样理解的？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4353" y="1341054"/>
            <a:ext cx="1584325" cy="302418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544351" y="1341054"/>
            <a:ext cx="0" cy="302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699217" y="4552144"/>
            <a:ext cx="3403712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674718" y="4552144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</a:p>
        </p:txBody>
      </p:sp>
      <p:sp>
        <p:nvSpPr>
          <p:cNvPr id="20" name="矩形 19"/>
          <p:cNvSpPr/>
          <p:nvPr/>
        </p:nvSpPr>
        <p:spPr>
          <a:xfrm>
            <a:off x="810802" y="412514"/>
            <a:ext cx="7522397" cy="10618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观察下图在做什么运动？运动后形成什么图形？线运动之后成什么图形？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413354" y="1487753"/>
            <a:ext cx="1584325" cy="302418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413354" y="1487751"/>
            <a:ext cx="1584325" cy="302418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13352" y="993587"/>
            <a:ext cx="2089150" cy="503238"/>
          </a:xfrm>
          <a:prstGeom prst="parallelogram">
            <a:avLst>
              <a:gd name="adj" fmla="val 103785"/>
            </a:avLst>
          </a:prstGeom>
          <a:solidFill>
            <a:srgbClr val="FF0066">
              <a:alpha val="59999"/>
            </a:srgb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>
            <a:off x="3490914" y="2500350"/>
            <a:ext cx="3518353" cy="504825"/>
          </a:xfrm>
          <a:prstGeom prst="parallelogram">
            <a:avLst>
              <a:gd name="adj" fmla="val 96853"/>
            </a:avLst>
          </a:prstGeom>
          <a:solidFill>
            <a:srgbClr val="FF9900">
              <a:alpha val="59999"/>
            </a:srgb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600967" y="4630601"/>
            <a:ext cx="171391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72000" y="4630599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</a:p>
        </p:txBody>
      </p:sp>
      <p:sp>
        <p:nvSpPr>
          <p:cNvPr id="11" name="矩形 10"/>
          <p:cNvSpPr/>
          <p:nvPr/>
        </p:nvSpPr>
        <p:spPr>
          <a:xfrm>
            <a:off x="810802" y="412514"/>
            <a:ext cx="7522397" cy="10618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观察下图在做什么运动？运动后形成什么图形？线运动之后成什么图形？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513 L 0.05625 -0.094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39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88719" y="1007258"/>
            <a:ext cx="1713314" cy="3017211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898245" y="994455"/>
            <a:ext cx="1710210" cy="300143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881259" y="504826"/>
            <a:ext cx="2247650" cy="502078"/>
          </a:xfrm>
          <a:prstGeom prst="parallelogram">
            <a:avLst>
              <a:gd name="adj" fmla="val 103785"/>
            </a:avLst>
          </a:prstGeom>
          <a:solidFill>
            <a:srgbClr val="FF0066">
              <a:alpha val="59999"/>
            </a:srgb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>
            <a:off x="6093315" y="1988873"/>
            <a:ext cx="3535767" cy="535420"/>
          </a:xfrm>
          <a:prstGeom prst="parallelogram">
            <a:avLst>
              <a:gd name="adj" fmla="val 96853"/>
            </a:avLst>
          </a:prstGeom>
          <a:solidFill>
            <a:srgbClr val="FF9900">
              <a:alpha val="59999"/>
            </a:srgb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149350" y="954152"/>
            <a:ext cx="0" cy="3024187"/>
          </a:xfrm>
          <a:prstGeom prst="line">
            <a:avLst/>
          </a:prstGeom>
          <a:noFill/>
          <a:ln w="38100">
            <a:solidFill>
              <a:srgbClr val="E9220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619252" y="2105087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A1C450"/>
          </a:solidFill>
          <a:ln w="9525">
            <a:solidFill>
              <a:srgbClr val="AEC80C"/>
            </a:solidFill>
            <a:miter lim="800000"/>
          </a:ln>
          <a:effectLst/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572000" y="2105087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A1C450"/>
          </a:solidFill>
          <a:ln w="9525">
            <a:solidFill>
              <a:srgbClr val="AEC80C"/>
            </a:solidFill>
            <a:miter lim="800000"/>
          </a:ln>
          <a:effectLst/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1116015" y="3956823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650672" y="1000281"/>
            <a:ext cx="1712228" cy="3024187"/>
          </a:xfrm>
          <a:prstGeom prst="rect">
            <a:avLst/>
          </a:prstGeom>
          <a:solidFill>
            <a:srgbClr val="E9220D"/>
          </a:solidFill>
          <a:ln w="9525">
            <a:solidFill>
              <a:srgbClr val="E9220D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650670" y="1000281"/>
            <a:ext cx="0" cy="302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40423" y="4401982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55139" y="4401982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721861" y="4411579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800356" y="4395453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820882" y="4401982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937443" y="4385856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504 L 0.05625 -0.094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39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25930478,2892844068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2845" y="1762125"/>
            <a:ext cx="3106197" cy="23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2392" y="2317060"/>
            <a:ext cx="2508010" cy="13163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9839" y="524799"/>
            <a:ext cx="7333835" cy="10618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同学们，你能举出一些我们生活中点动成线、线动成面、面动成体的实例吗？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64" y="2269902"/>
            <a:ext cx="2211682" cy="1363474"/>
          </a:xfrm>
          <a:prstGeom prst="round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79840" y="4269498"/>
            <a:ext cx="171391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577314" y="4269498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368127" y="4269498"/>
            <a:ext cx="1834144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433375" y="4269498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607334" y="4287758"/>
            <a:ext cx="171391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面动成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604411" y="4269498"/>
            <a:ext cx="453959" cy="4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6654256" y="2573206"/>
            <a:ext cx="1737332" cy="632156"/>
          </a:xfrm>
          <a:prstGeom prst="wedgeRoundRectCallout">
            <a:avLst>
              <a:gd name="adj1" fmla="val 32631"/>
              <a:gd name="adj2" fmla="val 72710"/>
              <a:gd name="adj3" fmla="val 16667"/>
            </a:avLst>
          </a:prstGeom>
          <a:solidFill>
            <a:srgbClr val="EA976B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900"/>
          </a:p>
        </p:txBody>
      </p:sp>
      <p:sp>
        <p:nvSpPr>
          <p:cNvPr id="7" name="矩形 6"/>
          <p:cNvSpPr/>
          <p:nvPr/>
        </p:nvSpPr>
        <p:spPr>
          <a:xfrm>
            <a:off x="5395124" y="1871862"/>
            <a:ext cx="36513" cy="2736850"/>
          </a:xfrm>
          <a:prstGeom prst="rect">
            <a:avLst/>
          </a:prstGeom>
          <a:solidFill>
            <a:srgbClr val="F0AF2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1900"/>
          </a:p>
        </p:txBody>
      </p:sp>
      <p:sp>
        <p:nvSpPr>
          <p:cNvPr id="8" name="矩形 7"/>
          <p:cNvSpPr/>
          <p:nvPr/>
        </p:nvSpPr>
        <p:spPr>
          <a:xfrm>
            <a:off x="5431638" y="1871862"/>
            <a:ext cx="719137" cy="1512887"/>
          </a:xfrm>
          <a:prstGeom prst="rect">
            <a:avLst/>
          </a:prstGeom>
          <a:solidFill>
            <a:srgbClr val="EEDC7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1900"/>
          </a:p>
        </p:txBody>
      </p:sp>
      <p:sp>
        <p:nvSpPr>
          <p:cNvPr id="9" name="圆柱形 8"/>
          <p:cNvSpPr/>
          <p:nvPr/>
        </p:nvSpPr>
        <p:spPr>
          <a:xfrm>
            <a:off x="4711705" y="1695913"/>
            <a:ext cx="1439862" cy="1871663"/>
          </a:xfrm>
          <a:prstGeom prst="can">
            <a:avLst/>
          </a:prstGeom>
          <a:solidFill>
            <a:srgbClr val="F0AF2C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1900"/>
          </a:p>
        </p:txBody>
      </p:sp>
      <p:sp>
        <p:nvSpPr>
          <p:cNvPr id="10" name="矩形 9"/>
          <p:cNvSpPr/>
          <p:nvPr/>
        </p:nvSpPr>
        <p:spPr>
          <a:xfrm>
            <a:off x="1716034" y="1692474"/>
            <a:ext cx="36513" cy="2736850"/>
          </a:xfrm>
          <a:prstGeom prst="rect">
            <a:avLst/>
          </a:prstGeom>
          <a:solidFill>
            <a:srgbClr val="F0AF2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1900"/>
          </a:p>
        </p:txBody>
      </p:sp>
      <p:sp>
        <p:nvSpPr>
          <p:cNvPr id="11" name="矩形 10"/>
          <p:cNvSpPr/>
          <p:nvPr/>
        </p:nvSpPr>
        <p:spPr>
          <a:xfrm>
            <a:off x="1752547" y="1692475"/>
            <a:ext cx="719137" cy="1512887"/>
          </a:xfrm>
          <a:prstGeom prst="rect">
            <a:avLst/>
          </a:prstGeom>
          <a:solidFill>
            <a:srgbClr val="EEDC7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1900"/>
          </a:p>
        </p:txBody>
      </p:sp>
      <p:sp>
        <p:nvSpPr>
          <p:cNvPr id="12" name="矩形 11"/>
          <p:cNvSpPr/>
          <p:nvPr/>
        </p:nvSpPr>
        <p:spPr>
          <a:xfrm>
            <a:off x="6705606" y="2671816"/>
            <a:ext cx="1800481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形成了圆柱。</a:t>
            </a:r>
          </a:p>
        </p:txBody>
      </p:sp>
      <p:sp>
        <p:nvSpPr>
          <p:cNvPr id="5" name="下弧形箭头 4"/>
          <p:cNvSpPr>
            <a:spLocks noChangeArrowheads="1"/>
          </p:cNvSpPr>
          <p:nvPr/>
        </p:nvSpPr>
        <p:spPr bwMode="auto">
          <a:xfrm>
            <a:off x="4841086" y="2153644"/>
            <a:ext cx="1522412" cy="217885"/>
          </a:xfrm>
          <a:prstGeom prst="curvedUpArrow">
            <a:avLst>
              <a:gd name="adj1" fmla="val 29744"/>
              <a:gd name="adj2" fmla="val 104809"/>
              <a:gd name="adj3" fmla="val 21532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</a:ln>
        </p:spPr>
        <p:txBody>
          <a:bodyPr lIns="91434" tIns="45717" rIns="91434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1800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9939" y="507723"/>
            <a:ext cx="6109353" cy="415493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观察并想象硬纸片快速旋转后会形成什么图形呢？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全屏显示(16:9)</PresentationFormat>
  <Paragraphs>75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楷体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E4B2D25DF60F4F44BCDFB8797EE5921B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